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313" r:id="rId3"/>
    <p:sldId id="314" r:id="rId4"/>
    <p:sldId id="315" r:id="rId5"/>
    <p:sldId id="316" r:id="rId6"/>
    <p:sldId id="317" r:id="rId7"/>
    <p:sldId id="318" r:id="rId8"/>
    <p:sldId id="319" r:id="rId9"/>
    <p:sldId id="320" r:id="rId10"/>
    <p:sldId id="321" r:id="rId11"/>
    <p:sldId id="322" r:id="rId12"/>
    <p:sldId id="324" r:id="rId13"/>
    <p:sldId id="325" r:id="rId14"/>
  </p:sldIdLst>
  <p:sldSz cx="9144000" cy="6858000" type="screen4x3"/>
  <p:notesSz cx="6797675" cy="98567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588" autoAdjust="0"/>
    <p:restoredTop sz="94671" autoAdjust="0"/>
  </p:normalViewPr>
  <p:slideViewPr>
    <p:cSldViewPr>
      <p:cViewPr>
        <p:scale>
          <a:sx n="75" d="100"/>
          <a:sy n="75" d="100"/>
        </p:scale>
        <p:origin x="-1507" y="-509"/>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2839"/>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0443" y="0"/>
            <a:ext cx="2945659" cy="492839"/>
          </a:xfrm>
          <a:prstGeom prst="rect">
            <a:avLst/>
          </a:prstGeom>
        </p:spPr>
        <p:txBody>
          <a:bodyPr vert="horz" lIns="91440" tIns="45720" rIns="91440" bIns="45720" rtlCol="0"/>
          <a:lstStyle>
            <a:lvl1pPr algn="r">
              <a:defRPr sz="1200"/>
            </a:lvl1pPr>
          </a:lstStyle>
          <a:p>
            <a:fld id="{1E65F19C-1C80-4E1A-9B2A-BFA3AFCBC4B1}" type="datetimeFigureOut">
              <a:rPr lang="en-GB" smtClean="0"/>
              <a:t>08/05/2018</a:t>
            </a:fld>
            <a:endParaRPr lang="en-GB"/>
          </a:p>
        </p:txBody>
      </p:sp>
      <p:sp>
        <p:nvSpPr>
          <p:cNvPr id="4" name="Slide Image Placeholder 3"/>
          <p:cNvSpPr>
            <a:spLocks noGrp="1" noRot="1" noChangeAspect="1"/>
          </p:cNvSpPr>
          <p:nvPr>
            <p:ph type="sldImg" idx="2"/>
          </p:nvPr>
        </p:nvSpPr>
        <p:spPr>
          <a:xfrm>
            <a:off x="935038" y="739775"/>
            <a:ext cx="4927600" cy="36957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768" y="4681974"/>
            <a:ext cx="5438140" cy="443555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362238"/>
            <a:ext cx="2945659" cy="492839"/>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0443" y="9362238"/>
            <a:ext cx="2945659" cy="492839"/>
          </a:xfrm>
          <a:prstGeom prst="rect">
            <a:avLst/>
          </a:prstGeom>
        </p:spPr>
        <p:txBody>
          <a:bodyPr vert="horz" lIns="91440" tIns="45720" rIns="91440" bIns="45720" rtlCol="0" anchor="b"/>
          <a:lstStyle>
            <a:lvl1pPr algn="r">
              <a:defRPr sz="1200"/>
            </a:lvl1pPr>
          </a:lstStyle>
          <a:p>
            <a:fld id="{2E317F34-63E4-482E-ACC6-8F81F219B242}" type="slidenum">
              <a:rPr lang="en-GB" smtClean="0"/>
              <a:t>‹#›</a:t>
            </a:fld>
            <a:endParaRPr lang="en-GB"/>
          </a:p>
        </p:txBody>
      </p:sp>
    </p:spTree>
    <p:extLst>
      <p:ext uri="{BB962C8B-B14F-4D97-AF65-F5344CB8AC3E}">
        <p14:creationId xmlns:p14="http://schemas.microsoft.com/office/powerpoint/2010/main" val="1945838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E317F34-63E4-482E-ACC6-8F81F219B242}" type="slidenum">
              <a:rPr lang="en-GB" smtClean="0"/>
              <a:t>3</a:t>
            </a:fld>
            <a:endParaRPr lang="en-GB"/>
          </a:p>
        </p:txBody>
      </p:sp>
    </p:spTree>
    <p:extLst>
      <p:ext uri="{BB962C8B-B14F-4D97-AF65-F5344CB8AC3E}">
        <p14:creationId xmlns:p14="http://schemas.microsoft.com/office/powerpoint/2010/main" val="2073798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dirty="0" smtClean="0"/>
              <a:t>Click to edit Master title style</a:t>
            </a:r>
            <a:endParaRPr kumimoji="0" lang="en-US" dirty="0"/>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smtClean="0"/>
              <a:t>Click to edit Master subtitle style</a:t>
            </a:r>
            <a:endParaRPr kumimoji="0" lang="en-US" dirty="0"/>
          </a:p>
        </p:txBody>
      </p:sp>
      <p:sp>
        <p:nvSpPr>
          <p:cNvPr id="30" name="Date Placeholder 29"/>
          <p:cNvSpPr>
            <a:spLocks noGrp="1"/>
          </p:cNvSpPr>
          <p:nvPr>
            <p:ph type="dt" sz="half" idx="10"/>
          </p:nvPr>
        </p:nvSpPr>
        <p:spPr/>
        <p:txBody>
          <a:bodyPr/>
          <a:lstStyle/>
          <a:p>
            <a:fld id="{6FFF72B3-EE63-456F-A894-96375157B6B3}" type="datetime1">
              <a:rPr lang="en-GB" smtClean="0"/>
              <a:t>08/05/2018</a:t>
            </a:fld>
            <a:endParaRPr lang="en-GB" dirty="0"/>
          </a:p>
        </p:txBody>
      </p:sp>
      <p:sp>
        <p:nvSpPr>
          <p:cNvPr id="19" name="Footer Placeholder 18"/>
          <p:cNvSpPr>
            <a:spLocks noGrp="1"/>
          </p:cNvSpPr>
          <p:nvPr>
            <p:ph type="ftr" sz="quarter" idx="11"/>
          </p:nvPr>
        </p:nvSpPr>
        <p:spPr/>
        <p:txBody>
          <a:bodyPr/>
          <a:lstStyle/>
          <a:p>
            <a:r>
              <a:rPr lang="en-GB" smtClean="0"/>
              <a:t>Linux Text Editor</a:t>
            </a:r>
            <a:endParaRPr lang="en-GB" dirty="0"/>
          </a:p>
        </p:txBody>
      </p:sp>
      <p:sp>
        <p:nvSpPr>
          <p:cNvPr id="27" name="Slide Number Placeholder 26"/>
          <p:cNvSpPr>
            <a:spLocks noGrp="1"/>
          </p:cNvSpPr>
          <p:nvPr>
            <p:ph type="sldNum" sz="quarter" idx="12"/>
          </p:nvPr>
        </p:nvSpPr>
        <p:spPr/>
        <p:txBody>
          <a:bodyPr/>
          <a:lstStyle/>
          <a:p>
            <a:endParaRPr lang="en-GB" dirty="0"/>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6020CED-E725-4D12-9B94-081E50F8D6DA}" type="datetime1">
              <a:rPr lang="en-GB" smtClean="0"/>
              <a:t>08/05/2018</a:t>
            </a:fld>
            <a:endParaRPr lang="en-GB" dirty="0"/>
          </a:p>
        </p:txBody>
      </p:sp>
      <p:sp>
        <p:nvSpPr>
          <p:cNvPr id="5" name="Footer Placeholder 4"/>
          <p:cNvSpPr>
            <a:spLocks noGrp="1"/>
          </p:cNvSpPr>
          <p:nvPr>
            <p:ph type="ftr" sz="quarter" idx="11"/>
          </p:nvPr>
        </p:nvSpPr>
        <p:spPr/>
        <p:txBody>
          <a:bodyPr/>
          <a:lstStyle/>
          <a:p>
            <a:r>
              <a:rPr lang="en-GB" smtClean="0"/>
              <a:t>Linux Text Editor</a:t>
            </a:r>
            <a:endParaRPr lang="en-GB" dirty="0"/>
          </a:p>
        </p:txBody>
      </p:sp>
      <p:sp>
        <p:nvSpPr>
          <p:cNvPr id="6" name="Slide Number Placeholder 5"/>
          <p:cNvSpPr>
            <a:spLocks noGrp="1"/>
          </p:cNvSpPr>
          <p:nvPr>
            <p:ph type="sldNum" sz="quarter" idx="12"/>
          </p:nvPr>
        </p:nvSpPr>
        <p:spPr/>
        <p:txBody>
          <a:bodyPr/>
          <a:lstStyle/>
          <a:p>
            <a:fld id="{032FB646-FF89-496F-85DB-C678F5944239}" type="slidenum">
              <a:rPr lang="en-GB" smtClean="0"/>
              <a:t>‹#›</a:t>
            </a:fld>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8DAFE12-BF03-45FB-8C86-59D6C90DF21D}" type="datetime1">
              <a:rPr lang="en-GB" smtClean="0"/>
              <a:t>08/05/2018</a:t>
            </a:fld>
            <a:endParaRPr lang="en-GB" dirty="0"/>
          </a:p>
        </p:txBody>
      </p:sp>
      <p:sp>
        <p:nvSpPr>
          <p:cNvPr id="5" name="Footer Placeholder 4"/>
          <p:cNvSpPr>
            <a:spLocks noGrp="1"/>
          </p:cNvSpPr>
          <p:nvPr>
            <p:ph type="ftr" sz="quarter" idx="11"/>
          </p:nvPr>
        </p:nvSpPr>
        <p:spPr/>
        <p:txBody>
          <a:bodyPr/>
          <a:lstStyle/>
          <a:p>
            <a:r>
              <a:rPr lang="en-GB" smtClean="0"/>
              <a:t>Linux Text Editor</a:t>
            </a:r>
            <a:endParaRPr lang="en-GB" dirty="0"/>
          </a:p>
        </p:txBody>
      </p:sp>
      <p:sp>
        <p:nvSpPr>
          <p:cNvPr id="6" name="Slide Number Placeholder 5"/>
          <p:cNvSpPr>
            <a:spLocks noGrp="1"/>
          </p:cNvSpPr>
          <p:nvPr>
            <p:ph type="sldNum" sz="quarter" idx="12"/>
          </p:nvPr>
        </p:nvSpPr>
        <p:spPr/>
        <p:txBody>
          <a:bodyPr/>
          <a:lstStyle/>
          <a:p>
            <a:fld id="{032FB646-FF89-496F-85DB-C678F5944239}" type="slidenum">
              <a:rPr lang="en-GB" smtClean="0"/>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p>
            <a:fld id="{1703DCC3-D051-4CAA-8AE1-030FB99B461C}" type="datetime1">
              <a:rPr lang="en-GB" smtClean="0"/>
              <a:t>08/05/2018</a:t>
            </a:fld>
            <a:endParaRPr lang="en-GB" dirty="0"/>
          </a:p>
        </p:txBody>
      </p:sp>
      <p:sp>
        <p:nvSpPr>
          <p:cNvPr id="5" name="Footer Placeholder 4"/>
          <p:cNvSpPr>
            <a:spLocks noGrp="1"/>
          </p:cNvSpPr>
          <p:nvPr>
            <p:ph type="ftr" sz="quarter" idx="11"/>
          </p:nvPr>
        </p:nvSpPr>
        <p:spPr/>
        <p:txBody>
          <a:bodyPr/>
          <a:lstStyle>
            <a:lvl1pPr algn="ctr">
              <a:defRPr/>
            </a:lvl1pPr>
          </a:lstStyle>
          <a:p>
            <a:r>
              <a:rPr lang="en-GB" smtClean="0"/>
              <a:t>Linux Text Editor</a:t>
            </a:r>
            <a:endParaRPr lang="en-GB" dirty="0"/>
          </a:p>
        </p:txBody>
      </p:sp>
      <p:sp>
        <p:nvSpPr>
          <p:cNvPr id="6" name="Slide Number Placeholder 5"/>
          <p:cNvSpPr>
            <a:spLocks noGrp="1"/>
          </p:cNvSpPr>
          <p:nvPr>
            <p:ph type="sldNum" sz="quarter" idx="12"/>
          </p:nvPr>
        </p:nvSpPr>
        <p:spPr/>
        <p:txBody>
          <a:bodyPr/>
          <a:lstStyle/>
          <a:p>
            <a:endParaRPr lang="en-GB"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8AFECA6-43AB-49B1-8FC2-296FCB80865C}" type="datetime1">
              <a:rPr lang="en-GB" smtClean="0"/>
              <a:t>08/05/2018</a:t>
            </a:fld>
            <a:endParaRPr lang="en-GB" dirty="0"/>
          </a:p>
        </p:txBody>
      </p:sp>
      <p:sp>
        <p:nvSpPr>
          <p:cNvPr id="5" name="Footer Placeholder 4"/>
          <p:cNvSpPr>
            <a:spLocks noGrp="1"/>
          </p:cNvSpPr>
          <p:nvPr>
            <p:ph type="ftr" sz="quarter" idx="11"/>
          </p:nvPr>
        </p:nvSpPr>
        <p:spPr/>
        <p:txBody>
          <a:bodyPr/>
          <a:lstStyle/>
          <a:p>
            <a:r>
              <a:rPr lang="en-GB" smtClean="0"/>
              <a:t>Linux Text Editor</a:t>
            </a:r>
            <a:endParaRPr lang="en-GB" dirty="0"/>
          </a:p>
        </p:txBody>
      </p:sp>
      <p:sp>
        <p:nvSpPr>
          <p:cNvPr id="6" name="Slide Number Placeholder 5"/>
          <p:cNvSpPr>
            <a:spLocks noGrp="1"/>
          </p:cNvSpPr>
          <p:nvPr>
            <p:ph type="sldNum" sz="quarter" idx="12"/>
          </p:nvPr>
        </p:nvSpPr>
        <p:spPr/>
        <p:txBody>
          <a:bodyPr/>
          <a:lstStyle/>
          <a:p>
            <a:fld id="{032FB646-FF89-496F-85DB-C678F5944239}" type="slidenum">
              <a:rPr lang="en-GB" smtClean="0"/>
              <a:t>‹#›</a:t>
            </a:fld>
            <a:endParaRPr lang="en-GB"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FD7F2B3-82FC-41B9-9158-83AC11155FD5}" type="datetime1">
              <a:rPr lang="en-GB" smtClean="0"/>
              <a:t>08/05/2018</a:t>
            </a:fld>
            <a:endParaRPr lang="en-GB" dirty="0"/>
          </a:p>
        </p:txBody>
      </p:sp>
      <p:sp>
        <p:nvSpPr>
          <p:cNvPr id="6" name="Footer Placeholder 5"/>
          <p:cNvSpPr>
            <a:spLocks noGrp="1"/>
          </p:cNvSpPr>
          <p:nvPr>
            <p:ph type="ftr" sz="quarter" idx="11"/>
          </p:nvPr>
        </p:nvSpPr>
        <p:spPr/>
        <p:txBody>
          <a:bodyPr/>
          <a:lstStyle/>
          <a:p>
            <a:r>
              <a:rPr lang="en-GB" smtClean="0"/>
              <a:t>Linux Text Editor</a:t>
            </a:r>
            <a:endParaRPr lang="en-GB" dirty="0"/>
          </a:p>
        </p:txBody>
      </p:sp>
      <p:sp>
        <p:nvSpPr>
          <p:cNvPr id="7" name="Slide Number Placeholder 6"/>
          <p:cNvSpPr>
            <a:spLocks noGrp="1"/>
          </p:cNvSpPr>
          <p:nvPr>
            <p:ph type="sldNum" sz="quarter" idx="12"/>
          </p:nvPr>
        </p:nvSpPr>
        <p:spPr/>
        <p:txBody>
          <a:bodyPr/>
          <a:lstStyle/>
          <a:p>
            <a:fld id="{032FB646-FF89-496F-85DB-C678F5944239}" type="slidenum">
              <a:rPr lang="en-GB" smtClean="0"/>
              <a:t>‹#›</a:t>
            </a:fld>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189C758-5DB4-4786-9D8E-9E189BABB86A}" type="datetime1">
              <a:rPr lang="en-GB" smtClean="0"/>
              <a:t>08/05/2018</a:t>
            </a:fld>
            <a:endParaRPr lang="en-GB" dirty="0"/>
          </a:p>
        </p:txBody>
      </p:sp>
      <p:sp>
        <p:nvSpPr>
          <p:cNvPr id="8" name="Footer Placeholder 7"/>
          <p:cNvSpPr>
            <a:spLocks noGrp="1"/>
          </p:cNvSpPr>
          <p:nvPr>
            <p:ph type="ftr" sz="quarter" idx="11"/>
          </p:nvPr>
        </p:nvSpPr>
        <p:spPr/>
        <p:txBody>
          <a:bodyPr/>
          <a:lstStyle/>
          <a:p>
            <a:r>
              <a:rPr lang="en-GB" smtClean="0"/>
              <a:t>Linux Text Editor</a:t>
            </a:r>
            <a:endParaRPr lang="en-GB" dirty="0"/>
          </a:p>
        </p:txBody>
      </p:sp>
      <p:sp>
        <p:nvSpPr>
          <p:cNvPr id="9" name="Slide Number Placeholder 8"/>
          <p:cNvSpPr>
            <a:spLocks noGrp="1"/>
          </p:cNvSpPr>
          <p:nvPr>
            <p:ph type="sldNum" sz="quarter" idx="12"/>
          </p:nvPr>
        </p:nvSpPr>
        <p:spPr/>
        <p:txBody>
          <a:bodyPr/>
          <a:lstStyle/>
          <a:p>
            <a:fld id="{032FB646-FF89-496F-85DB-C678F5944239}" type="slidenum">
              <a:rPr lang="en-GB" smtClean="0"/>
              <a:t>‹#›</a:t>
            </a:fld>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89DE0A4-B5B8-4770-AE11-B0EC3C95EC22}" type="datetime1">
              <a:rPr lang="en-GB" smtClean="0"/>
              <a:t>08/05/2018</a:t>
            </a:fld>
            <a:endParaRPr lang="en-GB" dirty="0"/>
          </a:p>
        </p:txBody>
      </p:sp>
      <p:sp>
        <p:nvSpPr>
          <p:cNvPr id="4" name="Footer Placeholder 3"/>
          <p:cNvSpPr>
            <a:spLocks noGrp="1"/>
          </p:cNvSpPr>
          <p:nvPr>
            <p:ph type="ftr" sz="quarter" idx="11"/>
          </p:nvPr>
        </p:nvSpPr>
        <p:spPr/>
        <p:txBody>
          <a:bodyPr/>
          <a:lstStyle/>
          <a:p>
            <a:r>
              <a:rPr lang="en-GB" smtClean="0"/>
              <a:t>Linux Text Editor</a:t>
            </a:r>
            <a:endParaRPr lang="en-GB" dirty="0"/>
          </a:p>
        </p:txBody>
      </p:sp>
      <p:sp>
        <p:nvSpPr>
          <p:cNvPr id="5" name="Slide Number Placeholder 4"/>
          <p:cNvSpPr>
            <a:spLocks noGrp="1"/>
          </p:cNvSpPr>
          <p:nvPr>
            <p:ph type="sldNum" sz="quarter" idx="12"/>
          </p:nvPr>
        </p:nvSpPr>
        <p:spPr/>
        <p:txBody>
          <a:bodyPr/>
          <a:lstStyle/>
          <a:p>
            <a:fld id="{032FB646-FF89-496F-85DB-C678F5944239}" type="slidenum">
              <a:rPr lang="en-GB" smtClean="0"/>
              <a:t>‹#›</a:t>
            </a:fld>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6832D0-13AC-4C39-B3C7-42F231CA3568}" type="datetime1">
              <a:rPr lang="en-GB" smtClean="0"/>
              <a:t>08/05/2018</a:t>
            </a:fld>
            <a:endParaRPr lang="en-GB" dirty="0"/>
          </a:p>
        </p:txBody>
      </p:sp>
      <p:sp>
        <p:nvSpPr>
          <p:cNvPr id="3" name="Footer Placeholder 2"/>
          <p:cNvSpPr>
            <a:spLocks noGrp="1"/>
          </p:cNvSpPr>
          <p:nvPr>
            <p:ph type="ftr" sz="quarter" idx="11"/>
          </p:nvPr>
        </p:nvSpPr>
        <p:spPr/>
        <p:txBody>
          <a:bodyPr/>
          <a:lstStyle/>
          <a:p>
            <a:r>
              <a:rPr lang="en-GB" smtClean="0"/>
              <a:t>Linux Text Editor</a:t>
            </a:r>
            <a:endParaRPr lang="en-GB" dirty="0"/>
          </a:p>
        </p:txBody>
      </p:sp>
      <p:sp>
        <p:nvSpPr>
          <p:cNvPr id="4" name="Slide Number Placeholder 3"/>
          <p:cNvSpPr>
            <a:spLocks noGrp="1"/>
          </p:cNvSpPr>
          <p:nvPr>
            <p:ph type="sldNum" sz="quarter" idx="12"/>
          </p:nvPr>
        </p:nvSpPr>
        <p:spPr/>
        <p:txBody>
          <a:bodyPr/>
          <a:lstStyle/>
          <a:p>
            <a:fld id="{032FB646-FF89-496F-85DB-C678F5944239}" type="slidenum">
              <a:rPr lang="en-GB" smtClean="0"/>
              <a:t>‹#›</a:t>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FD97BC4-49AD-4AE3-92A3-230BC0D94486}" type="datetime1">
              <a:rPr lang="en-GB" smtClean="0"/>
              <a:t>08/05/2018</a:t>
            </a:fld>
            <a:endParaRPr lang="en-GB" dirty="0"/>
          </a:p>
        </p:txBody>
      </p:sp>
      <p:sp>
        <p:nvSpPr>
          <p:cNvPr id="6" name="Footer Placeholder 5"/>
          <p:cNvSpPr>
            <a:spLocks noGrp="1"/>
          </p:cNvSpPr>
          <p:nvPr>
            <p:ph type="ftr" sz="quarter" idx="11"/>
          </p:nvPr>
        </p:nvSpPr>
        <p:spPr/>
        <p:txBody>
          <a:bodyPr/>
          <a:lstStyle/>
          <a:p>
            <a:r>
              <a:rPr lang="en-GB" smtClean="0"/>
              <a:t>Linux Text Editor</a:t>
            </a:r>
            <a:endParaRPr lang="en-GB" dirty="0"/>
          </a:p>
        </p:txBody>
      </p:sp>
      <p:sp>
        <p:nvSpPr>
          <p:cNvPr id="7" name="Slide Number Placeholder 6"/>
          <p:cNvSpPr>
            <a:spLocks noGrp="1"/>
          </p:cNvSpPr>
          <p:nvPr>
            <p:ph type="sldNum" sz="quarter" idx="12"/>
          </p:nvPr>
        </p:nvSpPr>
        <p:spPr/>
        <p:txBody>
          <a:bodyPr/>
          <a:lstStyle/>
          <a:p>
            <a:fld id="{032FB646-FF89-496F-85DB-C678F5944239}" type="slidenum">
              <a:rPr lang="en-GB" smtClean="0"/>
              <a:t>‹#›</a:t>
            </a:fld>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FE4EAAA-1431-4642-B187-FF17C689BE83}" type="datetime1">
              <a:rPr lang="en-GB" smtClean="0"/>
              <a:t>08/05/2018</a:t>
            </a:fld>
            <a:endParaRPr lang="en-GB" dirty="0"/>
          </a:p>
        </p:txBody>
      </p:sp>
      <p:sp>
        <p:nvSpPr>
          <p:cNvPr id="6" name="Footer Placeholder 5"/>
          <p:cNvSpPr>
            <a:spLocks noGrp="1"/>
          </p:cNvSpPr>
          <p:nvPr>
            <p:ph type="ftr" sz="quarter" idx="11"/>
          </p:nvPr>
        </p:nvSpPr>
        <p:spPr/>
        <p:txBody>
          <a:bodyPr/>
          <a:lstStyle/>
          <a:p>
            <a:r>
              <a:rPr lang="en-GB" smtClean="0"/>
              <a:t>Linux Text Editor</a:t>
            </a:r>
            <a:endParaRPr lang="en-GB" dirty="0"/>
          </a:p>
        </p:txBody>
      </p:sp>
      <p:sp>
        <p:nvSpPr>
          <p:cNvPr id="7" name="Slide Number Placeholder 6"/>
          <p:cNvSpPr>
            <a:spLocks noGrp="1"/>
          </p:cNvSpPr>
          <p:nvPr>
            <p:ph type="sldNum" sz="quarter" idx="12"/>
          </p:nvPr>
        </p:nvSpPr>
        <p:spPr>
          <a:xfrm>
            <a:off x="8077200" y="6356350"/>
            <a:ext cx="609600" cy="365125"/>
          </a:xfrm>
        </p:spPr>
        <p:txBody>
          <a:bodyPr/>
          <a:lstStyle/>
          <a:p>
            <a:fld id="{032FB646-FF89-496F-85DB-C678F5944239}" type="slidenum">
              <a:rPr lang="en-GB" smtClean="0"/>
              <a:t>‹#›</a:t>
            </a:fld>
            <a:endParaRPr lang="en-GB"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45D28B9-35C7-4E3E-9C2A-FF2C7699D5D2}" type="datetime1">
              <a:rPr lang="en-GB" smtClean="0"/>
              <a:t>08/05/2018</a:t>
            </a:fld>
            <a:endParaRPr lang="en-GB"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GB" smtClean="0"/>
              <a:t>Linux Text Editor</a:t>
            </a:r>
            <a:endParaRPr lang="en-GB"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32FB646-FF89-496F-85DB-C678F5944239}" type="slidenum">
              <a:rPr lang="en-GB" smtClean="0"/>
              <a:t>‹#›</a:t>
            </a:fld>
            <a:endParaRPr lang="en-GB"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sldNum="0" hd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9552" y="2420888"/>
            <a:ext cx="7851648" cy="1828800"/>
          </a:xfrm>
        </p:spPr>
        <p:txBody>
          <a:bodyPr anchor="ctr">
            <a:normAutofit fontScale="90000"/>
          </a:bodyPr>
          <a:lstStyle/>
          <a:p>
            <a:pPr algn="ctr"/>
            <a:r>
              <a:rPr lang="en-GB" dirty="0" smtClean="0">
                <a:solidFill>
                  <a:schemeClr val="bg1"/>
                </a:solidFill>
              </a:rPr>
              <a:t>HND Networking:</a:t>
            </a:r>
            <a:br>
              <a:rPr lang="en-GB" dirty="0" smtClean="0">
                <a:solidFill>
                  <a:schemeClr val="bg1"/>
                </a:solidFill>
              </a:rPr>
            </a:br>
            <a:r>
              <a:rPr lang="en-GB" sz="5300" dirty="0" smtClean="0">
                <a:solidFill>
                  <a:schemeClr val="bg1"/>
                </a:solidFill>
              </a:rPr>
              <a:t>Multi User Operating Systems</a:t>
            </a:r>
            <a:br>
              <a:rPr lang="en-GB" sz="5300" dirty="0" smtClean="0">
                <a:solidFill>
                  <a:schemeClr val="bg1"/>
                </a:solidFill>
              </a:rPr>
            </a:br>
            <a:r>
              <a:rPr lang="en-GB" dirty="0" smtClean="0">
                <a:solidFill>
                  <a:schemeClr val="bg1"/>
                </a:solidFill>
              </a:rPr>
              <a:t>(DH3A 34)</a:t>
            </a:r>
            <a:br>
              <a:rPr lang="en-GB" dirty="0" smtClean="0">
                <a:solidFill>
                  <a:schemeClr val="bg1"/>
                </a:solidFill>
              </a:rPr>
            </a:br>
            <a:r>
              <a:rPr lang="en-GB" dirty="0" smtClean="0">
                <a:solidFill>
                  <a:schemeClr val="bg1"/>
                </a:solidFill>
              </a:rPr>
              <a:t>Week </a:t>
            </a:r>
            <a:r>
              <a:rPr lang="en-GB" dirty="0">
                <a:solidFill>
                  <a:schemeClr val="bg1"/>
                </a:solidFill>
              </a:rPr>
              <a:t>7</a:t>
            </a:r>
          </a:p>
        </p:txBody>
      </p:sp>
      <p:sp>
        <p:nvSpPr>
          <p:cNvPr id="4" name="Subtitle 3"/>
          <p:cNvSpPr>
            <a:spLocks noGrp="1"/>
          </p:cNvSpPr>
          <p:nvPr>
            <p:ph type="subTitle" idx="1"/>
          </p:nvPr>
        </p:nvSpPr>
        <p:spPr>
          <a:xfrm>
            <a:off x="533400" y="3228536"/>
            <a:ext cx="7854696" cy="2936768"/>
          </a:xfrm>
        </p:spPr>
        <p:txBody>
          <a:bodyPr/>
          <a:lstStyle/>
          <a:p>
            <a:endParaRPr lang="en-GB" dirty="0" smtClean="0"/>
          </a:p>
          <a:p>
            <a:endParaRPr lang="en-GB" dirty="0"/>
          </a:p>
          <a:p>
            <a:endParaRPr lang="en-GB" dirty="0" smtClean="0"/>
          </a:p>
          <a:p>
            <a:endParaRPr lang="en-GB" dirty="0"/>
          </a:p>
          <a:p>
            <a:pPr algn="ctr"/>
            <a:endParaRPr lang="en-GB" dirty="0" smtClean="0">
              <a:solidFill>
                <a:schemeClr val="bg2"/>
              </a:solidFill>
            </a:endParaRPr>
          </a:p>
          <a:p>
            <a:pPr algn="ctr"/>
            <a:r>
              <a:rPr lang="en-GB" dirty="0" smtClean="0">
                <a:solidFill>
                  <a:schemeClr val="bg2"/>
                </a:solidFill>
              </a:rPr>
              <a:t>Lecturer </a:t>
            </a:r>
            <a:r>
              <a:rPr lang="en-GB" dirty="0">
                <a:solidFill>
                  <a:schemeClr val="bg2"/>
                </a:solidFill>
              </a:rPr>
              <a:t>– Dawn Wilson</a:t>
            </a:r>
          </a:p>
          <a:p>
            <a:pPr algn="ctr"/>
            <a:endParaRPr lang="en-GB" dirty="0"/>
          </a:p>
        </p:txBody>
      </p:sp>
      <p:sp>
        <p:nvSpPr>
          <p:cNvPr id="3" name="Footer Placeholder 2"/>
          <p:cNvSpPr>
            <a:spLocks noGrp="1"/>
          </p:cNvSpPr>
          <p:nvPr>
            <p:ph type="ftr" sz="quarter" idx="11"/>
          </p:nvPr>
        </p:nvSpPr>
        <p:spPr/>
        <p:txBody>
          <a:bodyPr/>
          <a:lstStyle/>
          <a:p>
            <a:r>
              <a:rPr lang="en-GB" smtClean="0"/>
              <a:t>Linux Text Editor</a:t>
            </a:r>
            <a:endParaRPr lang="en-GB" dirty="0"/>
          </a:p>
        </p:txBody>
      </p:sp>
    </p:spTree>
    <p:extLst>
      <p:ext uri="{BB962C8B-B14F-4D97-AF65-F5344CB8AC3E}">
        <p14:creationId xmlns:p14="http://schemas.microsoft.com/office/powerpoint/2010/main" val="37399656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476672"/>
            <a:ext cx="8229600" cy="564672"/>
          </a:xfrm>
        </p:spPr>
        <p:txBody>
          <a:bodyPr>
            <a:normAutofit/>
          </a:bodyPr>
          <a:lstStyle/>
          <a:p>
            <a:pPr algn="ctr"/>
            <a:r>
              <a:rPr lang="en-GB" sz="3200" dirty="0" smtClean="0"/>
              <a:t>vi </a:t>
            </a:r>
            <a:r>
              <a:rPr lang="en-GB" sz="3200" dirty="0"/>
              <a:t>– Command Mode</a:t>
            </a:r>
          </a:p>
        </p:txBody>
      </p:sp>
      <p:sp>
        <p:nvSpPr>
          <p:cNvPr id="3" name="Content Placeholder 2"/>
          <p:cNvSpPr>
            <a:spLocks noGrp="1"/>
          </p:cNvSpPr>
          <p:nvPr>
            <p:ph idx="1"/>
          </p:nvPr>
        </p:nvSpPr>
        <p:spPr>
          <a:xfrm>
            <a:off x="457200" y="1124744"/>
            <a:ext cx="8229600" cy="5616624"/>
          </a:xfrm>
        </p:spPr>
        <p:txBody>
          <a:bodyPr>
            <a:normAutofit fontScale="92500" lnSpcReduction="20000"/>
          </a:bodyPr>
          <a:lstStyle/>
          <a:p>
            <a:r>
              <a:rPr lang="en-GB" b="1" dirty="0" smtClean="0"/>
              <a:t>Search </a:t>
            </a:r>
            <a:r>
              <a:rPr lang="en-GB" b="1" dirty="0"/>
              <a:t>and replace </a:t>
            </a:r>
            <a:r>
              <a:rPr lang="en-GB" dirty="0"/>
              <a:t>- </a:t>
            </a:r>
            <a:r>
              <a:rPr lang="en-GB" dirty="0" smtClean="0"/>
              <a:t>to </a:t>
            </a:r>
            <a:r>
              <a:rPr lang="en-GB" dirty="0"/>
              <a:t>search for and replace a given </a:t>
            </a:r>
            <a:r>
              <a:rPr lang="en-GB" dirty="0" smtClean="0"/>
              <a:t>string</a:t>
            </a:r>
          </a:p>
          <a:p>
            <a:pPr marL="0" indent="0">
              <a:buNone/>
            </a:pPr>
            <a:r>
              <a:rPr lang="en-GB" dirty="0"/>
              <a:t>	</a:t>
            </a:r>
            <a:r>
              <a:rPr lang="en-GB" dirty="0" smtClean="0"/>
              <a:t>	</a:t>
            </a:r>
            <a:r>
              <a:rPr lang="en-GB" b="1" dirty="0"/>
              <a:t>:</a:t>
            </a:r>
            <a:r>
              <a:rPr lang="en-GB" b="1" dirty="0" smtClean="0"/>
              <a:t>1,10s/print/</a:t>
            </a:r>
            <a:r>
              <a:rPr lang="en-GB" b="1" dirty="0" err="1" smtClean="0"/>
              <a:t>printf</a:t>
            </a:r>
            <a:r>
              <a:rPr lang="en-GB" b="1" dirty="0" smtClean="0"/>
              <a:t>/g</a:t>
            </a:r>
          </a:p>
          <a:p>
            <a:r>
              <a:rPr lang="en-GB" dirty="0" smtClean="0"/>
              <a:t>search </a:t>
            </a:r>
            <a:r>
              <a:rPr lang="en-GB" dirty="0"/>
              <a:t>from line 1 to line 10 for the string </a:t>
            </a:r>
            <a:r>
              <a:rPr lang="en-GB" dirty="0" smtClean="0"/>
              <a:t>'print‘ replacing </a:t>
            </a:r>
            <a:r>
              <a:rPr lang="en-GB" dirty="0"/>
              <a:t>every occurrence with </a:t>
            </a:r>
            <a:r>
              <a:rPr lang="en-GB" dirty="0" smtClean="0"/>
              <a:t>'</a:t>
            </a:r>
            <a:r>
              <a:rPr lang="en-GB" dirty="0" err="1" smtClean="0"/>
              <a:t>printf</a:t>
            </a:r>
            <a:r>
              <a:rPr lang="en-GB" dirty="0" smtClean="0"/>
              <a:t>‘</a:t>
            </a:r>
          </a:p>
          <a:p>
            <a:r>
              <a:rPr lang="en-GB" dirty="0"/>
              <a:t>The </a:t>
            </a:r>
            <a:r>
              <a:rPr lang="en-GB" b="1" dirty="0"/>
              <a:t>g</a:t>
            </a:r>
            <a:r>
              <a:rPr lang="en-GB" dirty="0"/>
              <a:t> (for global) at the end of the command forces replacement without any interaction with the user. Replacing the g with</a:t>
            </a:r>
            <a:r>
              <a:rPr lang="en-GB" b="1" dirty="0"/>
              <a:t> cg</a:t>
            </a:r>
            <a:r>
              <a:rPr lang="en-GB" dirty="0"/>
              <a:t> will force replacement to be carried out interactively. Each time the specified string is located, the user will be asked if replacement is to take place. Press </a:t>
            </a:r>
            <a:r>
              <a:rPr lang="en-GB" b="1" dirty="0"/>
              <a:t>y</a:t>
            </a:r>
            <a:r>
              <a:rPr lang="en-GB" dirty="0"/>
              <a:t> to replace the string, </a:t>
            </a:r>
            <a:r>
              <a:rPr lang="en-GB" b="1" dirty="0"/>
              <a:t>n</a:t>
            </a:r>
            <a:r>
              <a:rPr lang="en-GB" dirty="0"/>
              <a:t> to leave it intact.</a:t>
            </a:r>
          </a:p>
          <a:p>
            <a:r>
              <a:rPr lang="en-GB" dirty="0"/>
              <a:t>To search the whole file, replace the second line number with a </a:t>
            </a:r>
            <a:r>
              <a:rPr lang="en-GB" b="1" dirty="0"/>
              <a:t>$</a:t>
            </a:r>
            <a:r>
              <a:rPr lang="en-GB" dirty="0"/>
              <a:t>, for example:</a:t>
            </a:r>
          </a:p>
          <a:p>
            <a:pPr marL="0" indent="0">
              <a:buNone/>
            </a:pPr>
            <a:r>
              <a:rPr lang="en-GB" b="1" dirty="0" smtClean="0"/>
              <a:t>		:</a:t>
            </a:r>
            <a:r>
              <a:rPr lang="en-GB" b="1" dirty="0"/>
              <a:t>1,$s/print/</a:t>
            </a:r>
            <a:r>
              <a:rPr lang="en-GB" b="1" dirty="0" err="1"/>
              <a:t>printf</a:t>
            </a:r>
            <a:r>
              <a:rPr lang="en-GB" b="1" dirty="0"/>
              <a:t>/g</a:t>
            </a:r>
            <a:endParaRPr lang="en-GB" dirty="0"/>
          </a:p>
          <a:p>
            <a:r>
              <a:rPr lang="en-GB" dirty="0"/>
              <a:t>It is possible to delete every occurrence of a string by omitting the replacement string, for example:</a:t>
            </a:r>
          </a:p>
          <a:p>
            <a:pPr marL="0" indent="0">
              <a:buNone/>
            </a:pPr>
            <a:r>
              <a:rPr lang="en-GB" b="1" dirty="0" smtClean="0"/>
              <a:t>		:</a:t>
            </a:r>
            <a:r>
              <a:rPr lang="en-GB" b="1" dirty="0"/>
              <a:t>1,$s/print//g</a:t>
            </a:r>
            <a:endParaRPr lang="en-GB" dirty="0"/>
          </a:p>
          <a:p>
            <a:endParaRPr lang="en-GB" dirty="0"/>
          </a:p>
          <a:p>
            <a:pPr lvl="1"/>
            <a:endParaRPr lang="en-GB" dirty="0"/>
          </a:p>
        </p:txBody>
      </p:sp>
    </p:spTree>
    <p:extLst>
      <p:ext uri="{BB962C8B-B14F-4D97-AF65-F5344CB8AC3E}">
        <p14:creationId xmlns:p14="http://schemas.microsoft.com/office/powerpoint/2010/main" val="1648674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620688"/>
            <a:ext cx="8229600" cy="636680"/>
          </a:xfrm>
        </p:spPr>
        <p:txBody>
          <a:bodyPr>
            <a:normAutofit/>
          </a:bodyPr>
          <a:lstStyle/>
          <a:p>
            <a:pPr algn="ctr"/>
            <a:r>
              <a:rPr lang="en-GB" sz="3200" dirty="0" smtClean="0"/>
              <a:t>vi </a:t>
            </a:r>
            <a:r>
              <a:rPr lang="en-GB" sz="3200" dirty="0"/>
              <a:t>– Command Mode</a:t>
            </a:r>
          </a:p>
        </p:txBody>
      </p:sp>
      <p:sp>
        <p:nvSpPr>
          <p:cNvPr id="3" name="Content Placeholder 2"/>
          <p:cNvSpPr>
            <a:spLocks noGrp="1"/>
          </p:cNvSpPr>
          <p:nvPr>
            <p:ph idx="1"/>
          </p:nvPr>
        </p:nvSpPr>
        <p:spPr>
          <a:xfrm>
            <a:off x="457200" y="1340768"/>
            <a:ext cx="8229600" cy="5256584"/>
          </a:xfrm>
        </p:spPr>
        <p:txBody>
          <a:bodyPr>
            <a:normAutofit fontScale="92500" lnSpcReduction="10000"/>
          </a:bodyPr>
          <a:lstStyle/>
          <a:p>
            <a:r>
              <a:rPr lang="en-GB" b="1" dirty="0" smtClean="0"/>
              <a:t>Moving blocks of text</a:t>
            </a:r>
          </a:p>
          <a:p>
            <a:pPr lvl="1"/>
            <a:r>
              <a:rPr lang="en-GB" dirty="0" smtClean="0"/>
              <a:t>first </a:t>
            </a:r>
            <a:r>
              <a:rPr lang="en-GB" dirty="0"/>
              <a:t>ensure that command mode has been entered (by pressing </a:t>
            </a:r>
            <a:r>
              <a:rPr lang="en-GB" dirty="0" smtClean="0"/>
              <a:t>Esc)</a:t>
            </a:r>
          </a:p>
          <a:p>
            <a:pPr lvl="1"/>
            <a:r>
              <a:rPr lang="en-GB" dirty="0" smtClean="0"/>
              <a:t>delete </a:t>
            </a:r>
            <a:r>
              <a:rPr lang="en-GB" dirty="0"/>
              <a:t>the block to be moved using a single command (for example </a:t>
            </a:r>
            <a:r>
              <a:rPr lang="en-GB" dirty="0" smtClean="0"/>
              <a:t>5dd)</a:t>
            </a:r>
          </a:p>
          <a:p>
            <a:pPr lvl="1"/>
            <a:r>
              <a:rPr lang="en-GB" dirty="0" smtClean="0"/>
              <a:t>move </a:t>
            </a:r>
            <a:r>
              <a:rPr lang="en-GB" dirty="0"/>
              <a:t>the cursor where the text is to be moved to and press either:</a:t>
            </a:r>
          </a:p>
          <a:p>
            <a:pPr lvl="2"/>
            <a:r>
              <a:rPr lang="en-GB" b="1" dirty="0"/>
              <a:t>p</a:t>
            </a:r>
            <a:r>
              <a:rPr lang="en-GB" dirty="0"/>
              <a:t> - (Lower case to put the text after the cursor)</a:t>
            </a:r>
          </a:p>
          <a:p>
            <a:pPr lvl="2"/>
            <a:r>
              <a:rPr lang="en-GB" b="1" dirty="0"/>
              <a:t>P - (</a:t>
            </a:r>
            <a:r>
              <a:rPr lang="en-GB" dirty="0"/>
              <a:t>Upper case to insert the text above the cursor</a:t>
            </a:r>
          </a:p>
          <a:p>
            <a:r>
              <a:rPr lang="en-GB" b="1" dirty="0"/>
              <a:t>Copying </a:t>
            </a:r>
            <a:r>
              <a:rPr lang="en-GB" b="1" dirty="0" smtClean="0"/>
              <a:t>blocks of text </a:t>
            </a:r>
          </a:p>
          <a:p>
            <a:pPr lvl="1"/>
            <a:r>
              <a:rPr lang="en-GB" dirty="0"/>
              <a:t>s</a:t>
            </a:r>
            <a:r>
              <a:rPr lang="en-GB" dirty="0" smtClean="0"/>
              <a:t>ame as method </a:t>
            </a:r>
            <a:r>
              <a:rPr lang="en-GB" dirty="0"/>
              <a:t>described above for moving blocks of text, the only difference that the text is 'yanked' out, using</a:t>
            </a:r>
            <a:r>
              <a:rPr lang="en-GB" b="1" dirty="0"/>
              <a:t> </a:t>
            </a:r>
            <a:r>
              <a:rPr lang="en-GB" b="1" dirty="0" err="1"/>
              <a:t>yy</a:t>
            </a:r>
            <a:r>
              <a:rPr lang="en-GB" dirty="0"/>
              <a:t>, to a buffer instead of </a:t>
            </a:r>
            <a:r>
              <a:rPr lang="en-GB" dirty="0" smtClean="0"/>
              <a:t>deleted</a:t>
            </a:r>
          </a:p>
          <a:p>
            <a:pPr marL="393192" lvl="1" indent="0">
              <a:buNone/>
            </a:pPr>
            <a:r>
              <a:rPr lang="en-GB" dirty="0" smtClean="0"/>
              <a:t>	e.g. </a:t>
            </a:r>
            <a:r>
              <a:rPr lang="en-GB" dirty="0"/>
              <a:t>7yy which would copy seven lines into the </a:t>
            </a:r>
            <a:r>
              <a:rPr lang="en-GB" dirty="0" smtClean="0"/>
              <a:t>buffer</a:t>
            </a:r>
            <a:endParaRPr lang="en-GB" dirty="0"/>
          </a:p>
        </p:txBody>
      </p:sp>
      <p:sp>
        <p:nvSpPr>
          <p:cNvPr id="4" name="Footer Placeholder 3"/>
          <p:cNvSpPr>
            <a:spLocks noGrp="1"/>
          </p:cNvSpPr>
          <p:nvPr>
            <p:ph type="ftr" sz="quarter" idx="11"/>
          </p:nvPr>
        </p:nvSpPr>
        <p:spPr/>
        <p:txBody>
          <a:bodyPr/>
          <a:lstStyle/>
          <a:p>
            <a:r>
              <a:rPr lang="en-GB" smtClean="0"/>
              <a:t>Linux Text Editor</a:t>
            </a:r>
            <a:endParaRPr lang="en-GB" dirty="0"/>
          </a:p>
        </p:txBody>
      </p:sp>
    </p:spTree>
    <p:extLst>
      <p:ext uri="{BB962C8B-B14F-4D97-AF65-F5344CB8AC3E}">
        <p14:creationId xmlns:p14="http://schemas.microsoft.com/office/powerpoint/2010/main" val="2126293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ACTIVITY</a:t>
            </a:r>
            <a:endParaRPr lang="en-GB" dirty="0"/>
          </a:p>
        </p:txBody>
      </p:sp>
      <p:sp>
        <p:nvSpPr>
          <p:cNvPr id="3" name="Content Placeholder 2"/>
          <p:cNvSpPr>
            <a:spLocks noGrp="1"/>
          </p:cNvSpPr>
          <p:nvPr>
            <p:ph idx="1"/>
          </p:nvPr>
        </p:nvSpPr>
        <p:spPr/>
        <p:txBody>
          <a:bodyPr>
            <a:normAutofit lnSpcReduction="10000"/>
          </a:bodyPr>
          <a:lstStyle/>
          <a:p>
            <a:endParaRPr lang="en-GB" dirty="0" smtClean="0"/>
          </a:p>
          <a:p>
            <a:endParaRPr lang="en-GB" dirty="0"/>
          </a:p>
          <a:p>
            <a:r>
              <a:rPr lang="en-GB" dirty="0" smtClean="0"/>
              <a:t>S</a:t>
            </a:r>
            <a:r>
              <a:rPr lang="en-GB" dirty="0"/>
              <a:t>:\</a:t>
            </a:r>
            <a:r>
              <a:rPr lang="en-GB" dirty="0" smtClean="0"/>
              <a:t>hdcomp\Dawn\HND-MUOS\Exercises\Activity7-LinuxCommands7.docx</a:t>
            </a:r>
          </a:p>
          <a:p>
            <a:endParaRPr lang="en-GB" dirty="0"/>
          </a:p>
          <a:p>
            <a:pPr marL="0" indent="0">
              <a:buNone/>
            </a:pPr>
            <a:r>
              <a:rPr lang="en-GB" dirty="0" smtClean="0"/>
              <a:t>If you need extra practice then attempt:</a:t>
            </a:r>
            <a:endParaRPr lang="en-GB" dirty="0" smtClean="0"/>
          </a:p>
          <a:p>
            <a:r>
              <a:rPr lang="en-GB" dirty="0"/>
              <a:t>S:\</a:t>
            </a:r>
            <a:r>
              <a:rPr lang="en-GB" dirty="0" smtClean="0"/>
              <a:t>hdcomp\Dawn\HND-MUOS\Exercises\Activity8-LinuxCommands8.docx</a:t>
            </a:r>
            <a:endParaRPr lang="en-GB" dirty="0"/>
          </a:p>
          <a:p>
            <a:r>
              <a:rPr lang="en-GB" dirty="0"/>
              <a:t>S:\</a:t>
            </a:r>
            <a:r>
              <a:rPr lang="en-GB" dirty="0" smtClean="0"/>
              <a:t>hdcomp\Dawn\HND-MUOS\Exercises\Activity9-LinuxCommands9.docx</a:t>
            </a:r>
            <a:endParaRPr lang="en-GB" dirty="0"/>
          </a:p>
          <a:p>
            <a:endParaRPr lang="en-GB" dirty="0"/>
          </a:p>
        </p:txBody>
      </p:sp>
      <p:sp>
        <p:nvSpPr>
          <p:cNvPr id="4" name="Footer Placeholder 3"/>
          <p:cNvSpPr>
            <a:spLocks noGrp="1"/>
          </p:cNvSpPr>
          <p:nvPr>
            <p:ph type="ftr" sz="quarter" idx="11"/>
          </p:nvPr>
        </p:nvSpPr>
        <p:spPr/>
        <p:txBody>
          <a:bodyPr/>
          <a:lstStyle/>
          <a:p>
            <a:r>
              <a:rPr lang="en-GB" smtClean="0"/>
              <a:t>Linux Text Editor</a:t>
            </a:r>
            <a:endParaRPr lang="en-GB" dirty="0"/>
          </a:p>
        </p:txBody>
      </p:sp>
    </p:spTree>
    <p:extLst>
      <p:ext uri="{BB962C8B-B14F-4D97-AF65-F5344CB8AC3E}">
        <p14:creationId xmlns:p14="http://schemas.microsoft.com/office/powerpoint/2010/main" val="1998694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Assessment Preparation</a:t>
            </a:r>
            <a:endParaRPr lang="en-GB" dirty="0"/>
          </a:p>
        </p:txBody>
      </p:sp>
      <p:sp>
        <p:nvSpPr>
          <p:cNvPr id="3" name="Content Placeholder 2"/>
          <p:cNvSpPr>
            <a:spLocks noGrp="1"/>
          </p:cNvSpPr>
          <p:nvPr>
            <p:ph idx="1"/>
          </p:nvPr>
        </p:nvSpPr>
        <p:spPr/>
        <p:txBody>
          <a:bodyPr/>
          <a:lstStyle/>
          <a:p>
            <a:endParaRPr lang="en-GB" dirty="0" smtClean="0"/>
          </a:p>
          <a:p>
            <a:endParaRPr lang="en-GB" dirty="0"/>
          </a:p>
          <a:p>
            <a:endParaRPr lang="en-GB" dirty="0" smtClean="0"/>
          </a:p>
          <a:p>
            <a:r>
              <a:rPr lang="en-GB" dirty="0"/>
              <a:t>S:\</a:t>
            </a:r>
            <a:r>
              <a:rPr lang="en-GB" dirty="0" smtClean="0"/>
              <a:t>hdcomp\Dawn\HND-MUOS\Exercises\ConsolidationActivity.docx</a:t>
            </a:r>
            <a:endParaRPr lang="en-GB" dirty="0"/>
          </a:p>
          <a:p>
            <a:endParaRPr lang="en-GB" dirty="0"/>
          </a:p>
        </p:txBody>
      </p:sp>
      <p:sp>
        <p:nvSpPr>
          <p:cNvPr id="4" name="Footer Placeholder 3"/>
          <p:cNvSpPr>
            <a:spLocks noGrp="1"/>
          </p:cNvSpPr>
          <p:nvPr>
            <p:ph type="ftr" sz="quarter" idx="11"/>
          </p:nvPr>
        </p:nvSpPr>
        <p:spPr/>
        <p:txBody>
          <a:bodyPr/>
          <a:lstStyle/>
          <a:p>
            <a:r>
              <a:rPr lang="en-GB" smtClean="0"/>
              <a:t>Linux Text Editor</a:t>
            </a:r>
            <a:endParaRPr lang="en-GB" dirty="0"/>
          </a:p>
        </p:txBody>
      </p:sp>
    </p:spTree>
    <p:extLst>
      <p:ext uri="{BB962C8B-B14F-4D97-AF65-F5344CB8AC3E}">
        <p14:creationId xmlns:p14="http://schemas.microsoft.com/office/powerpoint/2010/main" val="4048350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852704"/>
          </a:xfrm>
        </p:spPr>
        <p:txBody>
          <a:bodyPr/>
          <a:lstStyle/>
          <a:p>
            <a:pPr algn="ctr"/>
            <a:r>
              <a:rPr lang="en-GB" dirty="0" smtClean="0"/>
              <a:t>Using a Linux Text Editor</a:t>
            </a:r>
            <a:endParaRPr lang="en-GB" dirty="0"/>
          </a:p>
        </p:txBody>
      </p:sp>
      <p:sp>
        <p:nvSpPr>
          <p:cNvPr id="3" name="Content Placeholder 2"/>
          <p:cNvSpPr>
            <a:spLocks noGrp="1"/>
          </p:cNvSpPr>
          <p:nvPr>
            <p:ph idx="1"/>
          </p:nvPr>
        </p:nvSpPr>
        <p:spPr>
          <a:xfrm>
            <a:off x="457200" y="1196752"/>
            <a:ext cx="8229600" cy="5472608"/>
          </a:xfrm>
        </p:spPr>
        <p:txBody>
          <a:bodyPr>
            <a:normAutofit fontScale="92500" lnSpcReduction="10000"/>
          </a:bodyPr>
          <a:lstStyle/>
          <a:p>
            <a:r>
              <a:rPr lang="en-GB" dirty="0" smtClean="0"/>
              <a:t>The </a:t>
            </a:r>
            <a:r>
              <a:rPr lang="en-GB" b="1" dirty="0"/>
              <a:t>vi</a:t>
            </a:r>
            <a:r>
              <a:rPr lang="en-GB" dirty="0"/>
              <a:t> command is used to invoke the default </a:t>
            </a:r>
            <a:r>
              <a:rPr lang="en-GB" dirty="0" smtClean="0"/>
              <a:t>Linux text </a:t>
            </a:r>
            <a:r>
              <a:rPr lang="en-GB" dirty="0"/>
              <a:t>editor called </a:t>
            </a:r>
            <a:r>
              <a:rPr lang="en-GB" dirty="0" smtClean="0"/>
              <a:t>vi (</a:t>
            </a:r>
            <a:r>
              <a:rPr lang="en-GB" dirty="0"/>
              <a:t>vi stands for </a:t>
            </a:r>
            <a:r>
              <a:rPr lang="en-GB" b="1" dirty="0" smtClean="0"/>
              <a:t>visual)</a:t>
            </a:r>
          </a:p>
          <a:p>
            <a:r>
              <a:rPr lang="en-GB" dirty="0" smtClean="0"/>
              <a:t>vi </a:t>
            </a:r>
            <a:r>
              <a:rPr lang="en-GB" dirty="0"/>
              <a:t>is designed to function on any terminal as long as that terminal is described in the Operating Systems terminal database, and does not make use of special keys (such as function keys). </a:t>
            </a:r>
            <a:endParaRPr lang="en-GB" dirty="0" smtClean="0"/>
          </a:p>
          <a:p>
            <a:r>
              <a:rPr lang="en-GB" dirty="0" smtClean="0"/>
              <a:t>All </a:t>
            </a:r>
            <a:r>
              <a:rPr lang="en-GB" dirty="0"/>
              <a:t>its features can be accessed from the simplest ASCII keyboard. </a:t>
            </a:r>
            <a:endParaRPr lang="en-GB" dirty="0" smtClean="0"/>
          </a:p>
          <a:p>
            <a:pPr lvl="1"/>
            <a:r>
              <a:rPr lang="en-GB" dirty="0" smtClean="0"/>
              <a:t>Even </a:t>
            </a:r>
            <a:r>
              <a:rPr lang="en-GB" dirty="0"/>
              <a:t>keys which can now be found on all modern terminals such as cursor keys are not necessary, as the cursor can be moved using the H, J, K and L keys</a:t>
            </a:r>
            <a:r>
              <a:rPr lang="en-GB" dirty="0" smtClean="0"/>
              <a:t>.</a:t>
            </a:r>
          </a:p>
          <a:p>
            <a:r>
              <a:rPr lang="en-GB" dirty="0" smtClean="0"/>
              <a:t>Features </a:t>
            </a:r>
            <a:r>
              <a:rPr lang="en-GB" dirty="0"/>
              <a:t>include being able to search for a given string (replacing it if necessary), moving, copying and deleting blocks of text, and setting up abbreviations for commonly used words.</a:t>
            </a:r>
          </a:p>
          <a:p>
            <a:endParaRPr lang="en-GB" dirty="0" smtClean="0"/>
          </a:p>
        </p:txBody>
      </p:sp>
      <p:sp>
        <p:nvSpPr>
          <p:cNvPr id="4" name="Footer Placeholder 3"/>
          <p:cNvSpPr>
            <a:spLocks noGrp="1"/>
          </p:cNvSpPr>
          <p:nvPr>
            <p:ph type="ftr" sz="quarter" idx="11"/>
          </p:nvPr>
        </p:nvSpPr>
        <p:spPr/>
        <p:txBody>
          <a:bodyPr/>
          <a:lstStyle/>
          <a:p>
            <a:r>
              <a:rPr lang="en-GB" smtClean="0"/>
              <a:t>Linux Text Editor</a:t>
            </a:r>
            <a:endParaRPr lang="en-GB" dirty="0"/>
          </a:p>
        </p:txBody>
      </p:sp>
    </p:spTree>
    <p:extLst>
      <p:ext uri="{BB962C8B-B14F-4D97-AF65-F5344CB8AC3E}">
        <p14:creationId xmlns:p14="http://schemas.microsoft.com/office/powerpoint/2010/main" val="3986025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620688"/>
            <a:ext cx="8229600" cy="852704"/>
          </a:xfrm>
        </p:spPr>
        <p:txBody>
          <a:bodyPr>
            <a:normAutofit fontScale="90000"/>
          </a:bodyPr>
          <a:lstStyle/>
          <a:p>
            <a:pPr algn="ctr"/>
            <a:r>
              <a:rPr lang="en-GB" dirty="0"/>
              <a:t>Using a Linux Text </a:t>
            </a:r>
            <a:r>
              <a:rPr lang="en-GB" dirty="0" smtClean="0"/>
              <a:t>Editor - modes</a:t>
            </a:r>
            <a:endParaRPr lang="en-GB" dirty="0"/>
          </a:p>
        </p:txBody>
      </p:sp>
      <p:sp>
        <p:nvSpPr>
          <p:cNvPr id="3" name="Content Placeholder 2"/>
          <p:cNvSpPr>
            <a:spLocks noGrp="1"/>
          </p:cNvSpPr>
          <p:nvPr>
            <p:ph idx="1"/>
          </p:nvPr>
        </p:nvSpPr>
        <p:spPr>
          <a:xfrm>
            <a:off x="457200" y="1700808"/>
            <a:ext cx="8229600" cy="4623792"/>
          </a:xfrm>
        </p:spPr>
        <p:txBody>
          <a:bodyPr>
            <a:normAutofit fontScale="92500" lnSpcReduction="10000"/>
          </a:bodyPr>
          <a:lstStyle/>
          <a:p>
            <a:r>
              <a:rPr lang="en-GB" b="1" dirty="0" smtClean="0"/>
              <a:t>vi </a:t>
            </a:r>
            <a:r>
              <a:rPr lang="en-GB" dirty="0" smtClean="0"/>
              <a:t>invokes the editor</a:t>
            </a:r>
          </a:p>
          <a:p>
            <a:r>
              <a:rPr lang="en-GB" b="1" dirty="0" smtClean="0"/>
              <a:t>vi </a:t>
            </a:r>
            <a:r>
              <a:rPr lang="en-GB" b="1" i="1" dirty="0" smtClean="0"/>
              <a:t>filename </a:t>
            </a:r>
            <a:r>
              <a:rPr lang="en-GB" dirty="0" smtClean="0"/>
              <a:t>loads existing file into editor or creates a new file if it doesn’t exist</a:t>
            </a:r>
          </a:p>
          <a:p>
            <a:r>
              <a:rPr lang="en-GB" dirty="0"/>
              <a:t>v</a:t>
            </a:r>
            <a:r>
              <a:rPr lang="en-GB" dirty="0" smtClean="0"/>
              <a:t>i operates in 2 modes:</a:t>
            </a:r>
          </a:p>
          <a:p>
            <a:pPr lvl="1"/>
            <a:r>
              <a:rPr lang="en-GB" b="1" dirty="0"/>
              <a:t>c</a:t>
            </a:r>
            <a:r>
              <a:rPr lang="en-GB" b="1" dirty="0" smtClean="0"/>
              <a:t>ommand mode </a:t>
            </a:r>
            <a:r>
              <a:rPr lang="en-GB" dirty="0" smtClean="0"/>
              <a:t>(default)</a:t>
            </a:r>
          </a:p>
          <a:p>
            <a:pPr lvl="2"/>
            <a:r>
              <a:rPr lang="en-GB" dirty="0" smtClean="0"/>
              <a:t>the </a:t>
            </a:r>
            <a:r>
              <a:rPr lang="en-GB" dirty="0"/>
              <a:t>cursor can be moved around the screen, characters, words and lines can be deleted, lines can be inserted, and commands can be issued to save the file, search the file and quit the </a:t>
            </a:r>
            <a:r>
              <a:rPr lang="en-GB" dirty="0" smtClean="0"/>
              <a:t>editor</a:t>
            </a:r>
          </a:p>
          <a:p>
            <a:pPr lvl="1"/>
            <a:r>
              <a:rPr lang="en-GB" b="1" dirty="0"/>
              <a:t>t</a:t>
            </a:r>
            <a:r>
              <a:rPr lang="en-GB" b="1" dirty="0" smtClean="0"/>
              <a:t>ext input mode</a:t>
            </a:r>
          </a:p>
          <a:p>
            <a:pPr lvl="2"/>
            <a:r>
              <a:rPr lang="en-GB" dirty="0" smtClean="0"/>
              <a:t>Allows editing of contents of the file</a:t>
            </a:r>
          </a:p>
          <a:p>
            <a:r>
              <a:rPr lang="en-GB" dirty="0"/>
              <a:t>commands in vi (in common with </a:t>
            </a:r>
            <a:r>
              <a:rPr lang="en-GB" dirty="0" smtClean="0"/>
              <a:t>Linux commands</a:t>
            </a:r>
            <a:r>
              <a:rPr lang="en-GB" dirty="0"/>
              <a:t>) are generally case sensitive, so ensure that commands must be entered </a:t>
            </a:r>
            <a:r>
              <a:rPr lang="en-GB" dirty="0" smtClean="0"/>
              <a:t>precisely</a:t>
            </a:r>
          </a:p>
          <a:p>
            <a:endParaRPr lang="en-GB" i="1" dirty="0" smtClean="0"/>
          </a:p>
          <a:p>
            <a:pPr lvl="1"/>
            <a:endParaRPr lang="en-GB" b="1" dirty="0"/>
          </a:p>
        </p:txBody>
      </p:sp>
      <p:sp>
        <p:nvSpPr>
          <p:cNvPr id="6" name="Footer Placeholder 5"/>
          <p:cNvSpPr>
            <a:spLocks noGrp="1"/>
          </p:cNvSpPr>
          <p:nvPr>
            <p:ph type="ftr" sz="quarter" idx="11"/>
          </p:nvPr>
        </p:nvSpPr>
        <p:spPr/>
        <p:txBody>
          <a:bodyPr/>
          <a:lstStyle/>
          <a:p>
            <a:r>
              <a:rPr lang="en-GB" smtClean="0"/>
              <a:t>Linux Text Editor</a:t>
            </a:r>
            <a:endParaRPr lang="en-GB" dirty="0"/>
          </a:p>
        </p:txBody>
      </p:sp>
    </p:spTree>
    <p:extLst>
      <p:ext uri="{BB962C8B-B14F-4D97-AF65-F5344CB8AC3E}">
        <p14:creationId xmlns:p14="http://schemas.microsoft.com/office/powerpoint/2010/main" val="2596014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8229600" cy="780696"/>
          </a:xfrm>
        </p:spPr>
        <p:txBody>
          <a:bodyPr>
            <a:normAutofit/>
          </a:bodyPr>
          <a:lstStyle/>
          <a:p>
            <a:pPr algn="ctr"/>
            <a:r>
              <a:rPr lang="en-GB" sz="3200" dirty="0" smtClean="0"/>
              <a:t>vi – </a:t>
            </a:r>
            <a:r>
              <a:rPr lang="en-GB" sz="3200" dirty="0"/>
              <a:t>T</a:t>
            </a:r>
            <a:r>
              <a:rPr lang="en-GB" sz="3200" dirty="0" smtClean="0"/>
              <a:t>ext Input </a:t>
            </a:r>
            <a:r>
              <a:rPr lang="en-GB" sz="3200" dirty="0"/>
              <a:t>M</a:t>
            </a:r>
            <a:r>
              <a:rPr lang="en-GB" sz="3200" dirty="0" smtClean="0"/>
              <a:t>ode</a:t>
            </a:r>
            <a:endParaRPr lang="en-GB" sz="3200" dirty="0"/>
          </a:p>
        </p:txBody>
      </p:sp>
      <p:sp>
        <p:nvSpPr>
          <p:cNvPr id="3" name="Content Placeholder 2"/>
          <p:cNvSpPr>
            <a:spLocks noGrp="1"/>
          </p:cNvSpPr>
          <p:nvPr>
            <p:ph idx="1"/>
          </p:nvPr>
        </p:nvSpPr>
        <p:spPr>
          <a:xfrm>
            <a:off x="457200" y="1268760"/>
            <a:ext cx="8229600" cy="5589240"/>
          </a:xfrm>
        </p:spPr>
        <p:txBody>
          <a:bodyPr>
            <a:normAutofit fontScale="92500" lnSpcReduction="10000"/>
          </a:bodyPr>
          <a:lstStyle/>
          <a:p>
            <a:r>
              <a:rPr lang="en-GB" b="1" dirty="0"/>
              <a:t>text input mode</a:t>
            </a:r>
            <a:r>
              <a:rPr lang="en-GB" dirty="0"/>
              <a:t> must be </a:t>
            </a:r>
            <a:r>
              <a:rPr lang="en-GB" dirty="0" smtClean="0"/>
              <a:t>selected to enter text</a:t>
            </a:r>
          </a:p>
          <a:p>
            <a:pPr lvl="1"/>
            <a:r>
              <a:rPr lang="en-GB" b="1" dirty="0" smtClean="0"/>
              <a:t>i</a:t>
            </a:r>
            <a:r>
              <a:rPr lang="en-GB" dirty="0" smtClean="0"/>
              <a:t> </a:t>
            </a:r>
            <a:r>
              <a:rPr lang="en-GB" dirty="0"/>
              <a:t>- which will cause text to be inserted before the cursor position, </a:t>
            </a:r>
            <a:r>
              <a:rPr lang="en-GB" dirty="0" smtClean="0"/>
              <a:t>used </a:t>
            </a:r>
            <a:r>
              <a:rPr lang="en-GB" dirty="0"/>
              <a:t>when text is to be added to a new </a:t>
            </a:r>
            <a:r>
              <a:rPr lang="en-GB" dirty="0" smtClean="0"/>
              <a:t>file</a:t>
            </a:r>
          </a:p>
          <a:p>
            <a:pPr lvl="1"/>
            <a:r>
              <a:rPr lang="en-GB" b="1" dirty="0" smtClean="0"/>
              <a:t>I</a:t>
            </a:r>
            <a:r>
              <a:rPr lang="en-GB" dirty="0" smtClean="0"/>
              <a:t> </a:t>
            </a:r>
            <a:r>
              <a:rPr lang="en-GB" dirty="0"/>
              <a:t>- </a:t>
            </a:r>
            <a:r>
              <a:rPr lang="en-GB" dirty="0" smtClean="0"/>
              <a:t>to </a:t>
            </a:r>
            <a:r>
              <a:rPr lang="en-GB" dirty="0"/>
              <a:t>insert new text at the beginning of the current line</a:t>
            </a:r>
          </a:p>
          <a:p>
            <a:pPr lvl="1"/>
            <a:r>
              <a:rPr lang="en-GB" b="1" dirty="0" smtClean="0"/>
              <a:t>a</a:t>
            </a:r>
            <a:r>
              <a:rPr lang="en-GB" dirty="0" smtClean="0"/>
              <a:t> </a:t>
            </a:r>
            <a:r>
              <a:rPr lang="en-GB" dirty="0"/>
              <a:t>- which causes the new text to be added after the current cursor </a:t>
            </a:r>
            <a:r>
              <a:rPr lang="en-GB" dirty="0" smtClean="0"/>
              <a:t>position</a:t>
            </a:r>
          </a:p>
          <a:p>
            <a:pPr lvl="1"/>
            <a:r>
              <a:rPr lang="en-GB" b="1" dirty="0" smtClean="0"/>
              <a:t>A</a:t>
            </a:r>
            <a:r>
              <a:rPr lang="en-GB" dirty="0" smtClean="0"/>
              <a:t> - to </a:t>
            </a:r>
            <a:r>
              <a:rPr lang="en-GB" dirty="0"/>
              <a:t>append text at the end of the current line,</a:t>
            </a:r>
          </a:p>
          <a:p>
            <a:pPr lvl="1"/>
            <a:r>
              <a:rPr lang="en-GB" b="1" dirty="0" smtClean="0"/>
              <a:t>o</a:t>
            </a:r>
            <a:r>
              <a:rPr lang="en-GB" dirty="0" smtClean="0"/>
              <a:t> - to </a:t>
            </a:r>
            <a:r>
              <a:rPr lang="en-GB" dirty="0"/>
              <a:t>open a blank line below the current cursor position for the entry of </a:t>
            </a:r>
            <a:r>
              <a:rPr lang="en-GB" dirty="0" smtClean="0"/>
              <a:t>text</a:t>
            </a:r>
            <a:endParaRPr lang="en-GB" dirty="0"/>
          </a:p>
          <a:p>
            <a:pPr lvl="1"/>
            <a:r>
              <a:rPr lang="en-GB" b="1" dirty="0" smtClean="0"/>
              <a:t>O</a:t>
            </a:r>
            <a:r>
              <a:rPr lang="en-GB" dirty="0" smtClean="0"/>
              <a:t> - to </a:t>
            </a:r>
            <a:r>
              <a:rPr lang="en-GB" dirty="0"/>
              <a:t>open a blank line above the current cursor position for the entry of </a:t>
            </a:r>
            <a:r>
              <a:rPr lang="en-GB" dirty="0" smtClean="0"/>
              <a:t>text</a:t>
            </a:r>
          </a:p>
          <a:p>
            <a:r>
              <a:rPr lang="en-GB" dirty="0"/>
              <a:t>When the entry of text is complete, pressing the </a:t>
            </a:r>
            <a:r>
              <a:rPr lang="en-GB" b="1" dirty="0"/>
              <a:t>Esc</a:t>
            </a:r>
            <a:r>
              <a:rPr lang="en-GB" dirty="0"/>
              <a:t> key will return to command mode. If command mode has already been selected, and the Esc key is pressed, the terminal will 'beep'</a:t>
            </a:r>
          </a:p>
          <a:p>
            <a:pPr lvl="1"/>
            <a:endParaRPr lang="en-GB" dirty="0"/>
          </a:p>
          <a:p>
            <a:pPr lvl="1"/>
            <a:endParaRPr lang="en-GB" dirty="0"/>
          </a:p>
        </p:txBody>
      </p:sp>
      <p:sp>
        <p:nvSpPr>
          <p:cNvPr id="4" name="Footer Placeholder 3"/>
          <p:cNvSpPr>
            <a:spLocks noGrp="1"/>
          </p:cNvSpPr>
          <p:nvPr>
            <p:ph type="ftr" sz="quarter" idx="11"/>
          </p:nvPr>
        </p:nvSpPr>
        <p:spPr/>
        <p:txBody>
          <a:bodyPr/>
          <a:lstStyle/>
          <a:p>
            <a:r>
              <a:rPr lang="en-GB" smtClean="0"/>
              <a:t>Linux Text Editor</a:t>
            </a:r>
            <a:endParaRPr lang="en-GB" dirty="0"/>
          </a:p>
        </p:txBody>
      </p:sp>
    </p:spTree>
    <p:extLst>
      <p:ext uri="{BB962C8B-B14F-4D97-AF65-F5344CB8AC3E}">
        <p14:creationId xmlns:p14="http://schemas.microsoft.com/office/powerpoint/2010/main" val="2672943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476672"/>
            <a:ext cx="8229600" cy="636680"/>
          </a:xfrm>
        </p:spPr>
        <p:txBody>
          <a:bodyPr>
            <a:normAutofit/>
          </a:bodyPr>
          <a:lstStyle/>
          <a:p>
            <a:pPr algn="ctr"/>
            <a:r>
              <a:rPr lang="en-GB" sz="3200" dirty="0" smtClean="0"/>
              <a:t>vi </a:t>
            </a:r>
            <a:r>
              <a:rPr lang="en-GB" sz="3200" dirty="0"/>
              <a:t>– Command Mode</a:t>
            </a:r>
          </a:p>
        </p:txBody>
      </p:sp>
      <p:sp>
        <p:nvSpPr>
          <p:cNvPr id="3" name="Content Placeholder 2"/>
          <p:cNvSpPr>
            <a:spLocks noGrp="1"/>
          </p:cNvSpPr>
          <p:nvPr>
            <p:ph idx="1"/>
          </p:nvPr>
        </p:nvSpPr>
        <p:spPr>
          <a:xfrm>
            <a:off x="457200" y="1268760"/>
            <a:ext cx="8229600" cy="5328592"/>
          </a:xfrm>
        </p:spPr>
        <p:txBody>
          <a:bodyPr>
            <a:normAutofit lnSpcReduction="10000"/>
          </a:bodyPr>
          <a:lstStyle/>
          <a:p>
            <a:r>
              <a:rPr lang="en-GB" dirty="0"/>
              <a:t>When in command mode, the cursor keys can be used to move around the text. If a terminal driver has been selected which does not permit the use of cursor keys (or an old terminal with no cursor keys), the following keys can be utilised to move around the terminal </a:t>
            </a:r>
            <a:r>
              <a:rPr lang="en-GB" dirty="0" smtClean="0"/>
              <a:t>screen</a:t>
            </a:r>
          </a:p>
          <a:p>
            <a:endParaRPr lang="en-GB" dirty="0"/>
          </a:p>
          <a:p>
            <a:endParaRPr lang="en-GB" dirty="0" smtClean="0"/>
          </a:p>
          <a:p>
            <a:endParaRPr lang="en-GB" dirty="0"/>
          </a:p>
          <a:p>
            <a:endParaRPr lang="en-GB" dirty="0" smtClean="0"/>
          </a:p>
          <a:p>
            <a:endParaRPr lang="en-GB" dirty="0"/>
          </a:p>
          <a:p>
            <a:r>
              <a:rPr lang="en-GB" b="1" dirty="0"/>
              <a:t>N.B.</a:t>
            </a:r>
            <a:r>
              <a:rPr lang="en-GB" dirty="0"/>
              <a:t> Note that </a:t>
            </a:r>
            <a:r>
              <a:rPr lang="en-GB" b="1" dirty="0"/>
              <a:t>upper </a:t>
            </a:r>
            <a:r>
              <a:rPr lang="en-GB" dirty="0"/>
              <a:t>or </a:t>
            </a:r>
            <a:r>
              <a:rPr lang="en-GB" b="1" dirty="0"/>
              <a:t>lower case H</a:t>
            </a:r>
            <a:r>
              <a:rPr lang="en-GB" dirty="0"/>
              <a:t>,</a:t>
            </a:r>
            <a:r>
              <a:rPr lang="en-GB" b="1" dirty="0"/>
              <a:t> J</a:t>
            </a:r>
            <a:r>
              <a:rPr lang="en-GB" dirty="0"/>
              <a:t>,</a:t>
            </a:r>
            <a:r>
              <a:rPr lang="en-GB" b="1" dirty="0"/>
              <a:t> K</a:t>
            </a:r>
            <a:r>
              <a:rPr lang="en-GB" dirty="0"/>
              <a:t> and</a:t>
            </a:r>
            <a:r>
              <a:rPr lang="en-GB" b="1" dirty="0"/>
              <a:t> L</a:t>
            </a:r>
            <a:r>
              <a:rPr lang="en-GB" dirty="0"/>
              <a:t> can be used to move around the text</a:t>
            </a:r>
            <a:endParaRPr lang="en-GB" dirty="0" smtClean="0"/>
          </a:p>
          <a:p>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3429000"/>
            <a:ext cx="6804756" cy="20162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ooter Placeholder 3"/>
          <p:cNvSpPr>
            <a:spLocks noGrp="1"/>
          </p:cNvSpPr>
          <p:nvPr>
            <p:ph type="ftr" sz="quarter" idx="11"/>
          </p:nvPr>
        </p:nvSpPr>
        <p:spPr/>
        <p:txBody>
          <a:bodyPr/>
          <a:lstStyle/>
          <a:p>
            <a:r>
              <a:rPr lang="en-GB" smtClean="0"/>
              <a:t>Linux Text Editor</a:t>
            </a:r>
            <a:endParaRPr lang="en-GB" dirty="0"/>
          </a:p>
        </p:txBody>
      </p:sp>
    </p:spTree>
    <p:extLst>
      <p:ext uri="{BB962C8B-B14F-4D97-AF65-F5344CB8AC3E}">
        <p14:creationId xmlns:p14="http://schemas.microsoft.com/office/powerpoint/2010/main" val="1595247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548680"/>
            <a:ext cx="8229600" cy="708688"/>
          </a:xfrm>
        </p:spPr>
        <p:txBody>
          <a:bodyPr>
            <a:normAutofit/>
          </a:bodyPr>
          <a:lstStyle/>
          <a:p>
            <a:pPr algn="ctr"/>
            <a:r>
              <a:rPr lang="en-GB" sz="3200" dirty="0" smtClean="0"/>
              <a:t>vi </a:t>
            </a:r>
            <a:r>
              <a:rPr lang="en-GB" sz="3200" dirty="0"/>
              <a:t>– Command Mode</a:t>
            </a:r>
          </a:p>
        </p:txBody>
      </p:sp>
      <p:sp>
        <p:nvSpPr>
          <p:cNvPr id="3" name="Content Placeholder 2"/>
          <p:cNvSpPr>
            <a:spLocks noGrp="1"/>
          </p:cNvSpPr>
          <p:nvPr>
            <p:ph idx="1"/>
          </p:nvPr>
        </p:nvSpPr>
        <p:spPr>
          <a:xfrm>
            <a:off x="457200" y="1340768"/>
            <a:ext cx="8229600" cy="4983832"/>
          </a:xfrm>
        </p:spPr>
        <p:txBody>
          <a:bodyPr/>
          <a:lstStyle/>
          <a:p>
            <a:r>
              <a:rPr lang="en-GB" dirty="0"/>
              <a:t>Additional keys, which can be used to move around the text, are</a:t>
            </a:r>
            <a:r>
              <a:rPr lang="en-GB" dirty="0" smtClean="0"/>
              <a:t>:</a:t>
            </a:r>
          </a:p>
          <a:p>
            <a:endParaRPr lang="en-GB" dirty="0"/>
          </a:p>
          <a:p>
            <a:endParaRPr lang="en-GB" dirty="0" smtClean="0"/>
          </a:p>
          <a:p>
            <a:endParaRPr lang="en-GB" dirty="0"/>
          </a:p>
          <a:p>
            <a:endParaRPr lang="en-GB" dirty="0" smtClean="0"/>
          </a:p>
          <a:p>
            <a:endParaRPr lang="en-GB" dirty="0" smtClean="0"/>
          </a:p>
          <a:p>
            <a:r>
              <a:rPr lang="en-GB" dirty="0" smtClean="0"/>
              <a:t>To move the cursor to a particular line in the text:</a:t>
            </a:r>
          </a:p>
          <a:p>
            <a:pPr lvl="1"/>
            <a:r>
              <a:rPr lang="en-GB" dirty="0" smtClean="0"/>
              <a:t>&lt;line number&gt;</a:t>
            </a:r>
            <a:r>
              <a:rPr lang="en-GB" b="1" dirty="0" smtClean="0"/>
              <a:t>G</a:t>
            </a:r>
          </a:p>
          <a:p>
            <a:pPr lvl="1"/>
            <a:r>
              <a:rPr lang="en-GB" dirty="0" smtClean="0"/>
              <a:t>56G would move to line 56 (</a:t>
            </a:r>
            <a:r>
              <a:rPr lang="en-GB" dirty="0"/>
              <a:t>upper case is </a:t>
            </a:r>
            <a:r>
              <a:rPr lang="en-GB" dirty="0" smtClean="0"/>
              <a:t>necessary)</a:t>
            </a:r>
            <a:endParaRPr lang="en-GB" b="1" dirty="0" smtClean="0"/>
          </a:p>
          <a:p>
            <a:pPr marL="0" indent="0">
              <a:buNone/>
            </a:pPr>
            <a:endParaRPr lang="en-GB"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371725"/>
            <a:ext cx="7113294" cy="17053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ooter Placeholder 3"/>
          <p:cNvSpPr>
            <a:spLocks noGrp="1"/>
          </p:cNvSpPr>
          <p:nvPr>
            <p:ph type="ftr" sz="quarter" idx="11"/>
          </p:nvPr>
        </p:nvSpPr>
        <p:spPr/>
        <p:txBody>
          <a:bodyPr/>
          <a:lstStyle/>
          <a:p>
            <a:r>
              <a:rPr lang="en-GB" smtClean="0"/>
              <a:t>Linux Text Editor</a:t>
            </a:r>
            <a:endParaRPr lang="en-GB" dirty="0"/>
          </a:p>
        </p:txBody>
      </p:sp>
    </p:spTree>
    <p:extLst>
      <p:ext uri="{BB962C8B-B14F-4D97-AF65-F5344CB8AC3E}">
        <p14:creationId xmlns:p14="http://schemas.microsoft.com/office/powerpoint/2010/main" val="1266069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620688"/>
            <a:ext cx="8229600" cy="636680"/>
          </a:xfrm>
        </p:spPr>
        <p:txBody>
          <a:bodyPr>
            <a:normAutofit/>
          </a:bodyPr>
          <a:lstStyle/>
          <a:p>
            <a:pPr algn="ctr"/>
            <a:r>
              <a:rPr lang="en-GB" sz="3200" dirty="0" smtClean="0"/>
              <a:t>vi </a:t>
            </a:r>
            <a:r>
              <a:rPr lang="en-GB" sz="3200" dirty="0"/>
              <a:t>– Command Mode</a:t>
            </a:r>
          </a:p>
        </p:txBody>
      </p:sp>
      <p:sp>
        <p:nvSpPr>
          <p:cNvPr id="3" name="Content Placeholder 2"/>
          <p:cNvSpPr>
            <a:spLocks noGrp="1"/>
          </p:cNvSpPr>
          <p:nvPr>
            <p:ph idx="1"/>
          </p:nvPr>
        </p:nvSpPr>
        <p:spPr>
          <a:xfrm>
            <a:off x="457200" y="1340768"/>
            <a:ext cx="8229600" cy="5256584"/>
          </a:xfrm>
        </p:spPr>
        <p:txBody>
          <a:bodyPr>
            <a:normAutofit lnSpcReduction="10000"/>
          </a:bodyPr>
          <a:lstStyle/>
          <a:p>
            <a:r>
              <a:rPr lang="en-GB" dirty="0"/>
              <a:t>Characters, words and lines can only be deleted in command </a:t>
            </a:r>
            <a:r>
              <a:rPr lang="en-GB" dirty="0" smtClean="0"/>
              <a:t>mode</a:t>
            </a:r>
          </a:p>
          <a:p>
            <a:endParaRPr lang="en-GB" dirty="0"/>
          </a:p>
          <a:p>
            <a:endParaRPr lang="en-GB" dirty="0" smtClean="0"/>
          </a:p>
          <a:p>
            <a:endParaRPr lang="en-GB" dirty="0"/>
          </a:p>
          <a:p>
            <a:endParaRPr lang="en-GB" dirty="0" smtClean="0"/>
          </a:p>
          <a:p>
            <a:r>
              <a:rPr lang="en-GB" dirty="0" smtClean="0"/>
              <a:t>A </a:t>
            </a:r>
            <a:r>
              <a:rPr lang="en-GB" dirty="0"/>
              <a:t>number of lines can be deleted, by positioning the cursor on the first of the lines to be removed, and then typing the </a:t>
            </a:r>
            <a:r>
              <a:rPr lang="en-GB" b="1" dirty="0"/>
              <a:t>number of lines to be deleted</a:t>
            </a:r>
            <a:r>
              <a:rPr lang="en-GB" dirty="0"/>
              <a:t>, </a:t>
            </a:r>
            <a:r>
              <a:rPr lang="en-GB" b="1" dirty="0"/>
              <a:t>followed by </a:t>
            </a:r>
            <a:r>
              <a:rPr lang="en-GB" b="1" dirty="0" err="1"/>
              <a:t>dd</a:t>
            </a:r>
            <a:r>
              <a:rPr lang="en-GB" dirty="0"/>
              <a:t>, for example</a:t>
            </a:r>
          </a:p>
          <a:p>
            <a:pPr marL="393192" lvl="1" indent="0">
              <a:buNone/>
            </a:pPr>
            <a:r>
              <a:rPr lang="en-GB" b="1" dirty="0"/>
              <a:t>3dd</a:t>
            </a:r>
            <a:endParaRPr lang="en-GB" dirty="0"/>
          </a:p>
          <a:p>
            <a:pPr lvl="1"/>
            <a:r>
              <a:rPr lang="en-GB" dirty="0"/>
              <a:t>Will delete 3 lines, including the one the cursor is currently positioned on.</a:t>
            </a:r>
          </a:p>
          <a:p>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4391" y="2132856"/>
            <a:ext cx="7416824" cy="13122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ooter Placeholder 3"/>
          <p:cNvSpPr>
            <a:spLocks noGrp="1"/>
          </p:cNvSpPr>
          <p:nvPr>
            <p:ph type="ftr" sz="quarter" idx="11"/>
          </p:nvPr>
        </p:nvSpPr>
        <p:spPr/>
        <p:txBody>
          <a:bodyPr/>
          <a:lstStyle/>
          <a:p>
            <a:r>
              <a:rPr lang="en-GB" smtClean="0"/>
              <a:t>Linux Text Editor</a:t>
            </a:r>
            <a:endParaRPr lang="en-GB" dirty="0"/>
          </a:p>
        </p:txBody>
      </p:sp>
    </p:spTree>
    <p:extLst>
      <p:ext uri="{BB962C8B-B14F-4D97-AF65-F5344CB8AC3E}">
        <p14:creationId xmlns:p14="http://schemas.microsoft.com/office/powerpoint/2010/main" val="2616669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8229600" cy="636680"/>
          </a:xfrm>
        </p:spPr>
        <p:txBody>
          <a:bodyPr>
            <a:normAutofit/>
          </a:bodyPr>
          <a:lstStyle/>
          <a:p>
            <a:pPr algn="ctr"/>
            <a:r>
              <a:rPr lang="en-GB" sz="3200" dirty="0" smtClean="0"/>
              <a:t>vi </a:t>
            </a:r>
            <a:r>
              <a:rPr lang="en-GB" sz="3200" dirty="0"/>
              <a:t>– Command Mode</a:t>
            </a:r>
          </a:p>
        </p:txBody>
      </p:sp>
      <p:sp>
        <p:nvSpPr>
          <p:cNvPr id="3" name="Content Placeholder 2"/>
          <p:cNvSpPr>
            <a:spLocks noGrp="1"/>
          </p:cNvSpPr>
          <p:nvPr>
            <p:ph idx="1"/>
          </p:nvPr>
        </p:nvSpPr>
        <p:spPr>
          <a:xfrm>
            <a:off x="457200" y="1196752"/>
            <a:ext cx="8229600" cy="5400600"/>
          </a:xfrm>
        </p:spPr>
        <p:txBody>
          <a:bodyPr/>
          <a:lstStyle/>
          <a:p>
            <a:r>
              <a:rPr lang="en-GB" dirty="0"/>
              <a:t>It is possible to '</a:t>
            </a:r>
            <a:r>
              <a:rPr lang="en-GB" b="1" dirty="0"/>
              <a:t>undo</a:t>
            </a:r>
            <a:r>
              <a:rPr lang="en-GB" dirty="0"/>
              <a:t>' damage to a certain extent, by </a:t>
            </a:r>
            <a:r>
              <a:rPr lang="en-GB" dirty="0" smtClean="0"/>
              <a:t>using</a:t>
            </a:r>
          </a:p>
          <a:p>
            <a:endParaRPr lang="en-GB" dirty="0"/>
          </a:p>
          <a:p>
            <a:endParaRPr lang="en-GB" dirty="0" smtClean="0"/>
          </a:p>
          <a:p>
            <a:r>
              <a:rPr lang="en-GB" dirty="0"/>
              <a:t>A number of commands must be preceded by a colon </a:t>
            </a:r>
            <a:r>
              <a:rPr lang="en-GB" dirty="0" smtClean="0"/>
              <a:t>(:) </a:t>
            </a:r>
            <a:r>
              <a:rPr lang="en-GB" dirty="0"/>
              <a:t>when the </a:t>
            </a:r>
            <a:r>
              <a:rPr lang="en-GB" b="1" dirty="0"/>
              <a:t>:</a:t>
            </a:r>
            <a:r>
              <a:rPr lang="en-GB" dirty="0"/>
              <a:t> is typed, the 'command line' will move to the foot of the screen</a:t>
            </a:r>
            <a:endParaRPr lang="en-GB" dirty="0" smtClean="0"/>
          </a:p>
          <a:p>
            <a:pPr marL="0" indent="0">
              <a:buNone/>
            </a:pPr>
            <a:endParaRPr lang="en-GB"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2132856"/>
            <a:ext cx="6048672" cy="9112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277" y="4437112"/>
            <a:ext cx="8940070" cy="23042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98136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620688"/>
            <a:ext cx="8229600" cy="636680"/>
          </a:xfrm>
        </p:spPr>
        <p:txBody>
          <a:bodyPr>
            <a:normAutofit/>
          </a:bodyPr>
          <a:lstStyle/>
          <a:p>
            <a:pPr algn="ctr"/>
            <a:r>
              <a:rPr lang="en-GB" sz="3200" dirty="0" smtClean="0"/>
              <a:t>vi </a:t>
            </a:r>
            <a:r>
              <a:rPr lang="en-GB" sz="3200" dirty="0"/>
              <a:t>– Command Mode</a:t>
            </a:r>
          </a:p>
        </p:txBody>
      </p:sp>
      <p:sp>
        <p:nvSpPr>
          <p:cNvPr id="3" name="Content Placeholder 2"/>
          <p:cNvSpPr>
            <a:spLocks noGrp="1"/>
          </p:cNvSpPr>
          <p:nvPr>
            <p:ph idx="1"/>
          </p:nvPr>
        </p:nvSpPr>
        <p:spPr>
          <a:xfrm>
            <a:off x="457200" y="1412776"/>
            <a:ext cx="8229600" cy="5328592"/>
          </a:xfrm>
        </p:spPr>
        <p:txBody>
          <a:bodyPr>
            <a:normAutofit fontScale="92500" lnSpcReduction="20000"/>
          </a:bodyPr>
          <a:lstStyle/>
          <a:p>
            <a:r>
              <a:rPr lang="en-GB" b="1" dirty="0" smtClean="0"/>
              <a:t>Searching </a:t>
            </a:r>
            <a:r>
              <a:rPr lang="en-GB" dirty="0" smtClean="0"/>
              <a:t>for text patterns</a:t>
            </a:r>
          </a:p>
          <a:p>
            <a:pPr marL="0" indent="0">
              <a:buNone/>
            </a:pPr>
            <a:r>
              <a:rPr lang="en-GB" dirty="0"/>
              <a:t>	</a:t>
            </a:r>
            <a:r>
              <a:rPr lang="en-GB" dirty="0" smtClean="0"/>
              <a:t>	</a:t>
            </a:r>
            <a:r>
              <a:rPr lang="en-GB" b="1" dirty="0" smtClean="0"/>
              <a:t>/</a:t>
            </a:r>
            <a:r>
              <a:rPr lang="en-GB" i="1" dirty="0" smtClean="0"/>
              <a:t>string	</a:t>
            </a:r>
            <a:r>
              <a:rPr lang="en-GB" dirty="0" smtClean="0"/>
              <a:t>searches forward</a:t>
            </a:r>
          </a:p>
          <a:p>
            <a:pPr marL="0" indent="0">
              <a:buNone/>
            </a:pPr>
            <a:r>
              <a:rPr lang="en-GB" i="1" dirty="0"/>
              <a:t>	</a:t>
            </a:r>
            <a:r>
              <a:rPr lang="en-GB" i="1" dirty="0" smtClean="0"/>
              <a:t>	</a:t>
            </a:r>
            <a:r>
              <a:rPr lang="en-GB" dirty="0" smtClean="0"/>
              <a:t>?</a:t>
            </a:r>
            <a:r>
              <a:rPr lang="en-GB" i="1" dirty="0" smtClean="0"/>
              <a:t>string</a:t>
            </a:r>
            <a:r>
              <a:rPr lang="en-GB" dirty="0" smtClean="0"/>
              <a:t>	searches backward</a:t>
            </a:r>
          </a:p>
          <a:p>
            <a:pPr marL="0" indent="0">
              <a:buNone/>
            </a:pPr>
            <a:endParaRPr lang="en-GB" i="1" dirty="0"/>
          </a:p>
          <a:p>
            <a:pPr marL="0" indent="0">
              <a:buNone/>
            </a:pPr>
            <a:r>
              <a:rPr lang="en-GB" dirty="0" smtClean="0"/>
              <a:t>e.g. </a:t>
            </a:r>
            <a:r>
              <a:rPr lang="en-GB" b="1" dirty="0" smtClean="0"/>
              <a:t>/student </a:t>
            </a:r>
            <a:r>
              <a:rPr lang="en-GB" dirty="0" smtClean="0"/>
              <a:t>would find occurrence of string “student”</a:t>
            </a:r>
          </a:p>
          <a:p>
            <a:pPr marL="0" indent="0">
              <a:buNone/>
            </a:pPr>
            <a:endParaRPr lang="en-GB" i="1" dirty="0"/>
          </a:p>
          <a:p>
            <a:pPr marL="0" indent="0">
              <a:buNone/>
            </a:pPr>
            <a:r>
              <a:rPr lang="en-GB" i="1" dirty="0" smtClean="0"/>
              <a:t>	</a:t>
            </a:r>
            <a:r>
              <a:rPr lang="en-GB" b="1" dirty="0" smtClean="0"/>
              <a:t>n</a:t>
            </a:r>
            <a:r>
              <a:rPr lang="en-GB" dirty="0"/>
              <a:t>	</a:t>
            </a:r>
            <a:r>
              <a:rPr lang="en-GB" dirty="0" smtClean="0"/>
              <a:t>continues searching is same direction</a:t>
            </a:r>
          </a:p>
          <a:p>
            <a:pPr marL="0" indent="0">
              <a:buNone/>
            </a:pPr>
            <a:r>
              <a:rPr lang="en-GB" i="1" dirty="0"/>
              <a:t>	</a:t>
            </a:r>
            <a:r>
              <a:rPr lang="en-GB" b="1" dirty="0" smtClean="0"/>
              <a:t>N</a:t>
            </a:r>
            <a:r>
              <a:rPr lang="en-GB" dirty="0" smtClean="0"/>
              <a:t>	to reverse the direction of search</a:t>
            </a:r>
            <a:endParaRPr lang="en-GB" i="1" dirty="0"/>
          </a:p>
          <a:p>
            <a:endParaRPr lang="en-GB" dirty="0" smtClean="0"/>
          </a:p>
          <a:p>
            <a:r>
              <a:rPr lang="en-GB" dirty="0" smtClean="0"/>
              <a:t>It </a:t>
            </a:r>
            <a:r>
              <a:rPr lang="en-GB" dirty="0"/>
              <a:t>is perfectly valid to include spaces in the string being searched for.</a:t>
            </a:r>
          </a:p>
          <a:p>
            <a:r>
              <a:rPr lang="en-GB" dirty="0"/>
              <a:t>Preceding the string with a carat (</a:t>
            </a:r>
            <a:r>
              <a:rPr lang="en-GB" b="1" dirty="0"/>
              <a:t>^</a:t>
            </a:r>
            <a:r>
              <a:rPr lang="en-GB" dirty="0"/>
              <a:t>) will search for the string at the beginning of the line, while placing a dollar sign (</a:t>
            </a:r>
            <a:r>
              <a:rPr lang="en-GB" b="1" dirty="0"/>
              <a:t>$</a:t>
            </a:r>
            <a:r>
              <a:rPr lang="en-GB" dirty="0"/>
              <a:t>) will search for occurrences of the string at the end of the line</a:t>
            </a:r>
          </a:p>
          <a:p>
            <a:pPr marL="0" indent="0">
              <a:buNone/>
            </a:pPr>
            <a:endParaRPr lang="en-GB" i="1" dirty="0"/>
          </a:p>
        </p:txBody>
      </p:sp>
      <p:sp>
        <p:nvSpPr>
          <p:cNvPr id="4" name="Footer Placeholder 3"/>
          <p:cNvSpPr>
            <a:spLocks noGrp="1"/>
          </p:cNvSpPr>
          <p:nvPr>
            <p:ph type="ftr" sz="quarter" idx="11"/>
          </p:nvPr>
        </p:nvSpPr>
        <p:spPr/>
        <p:txBody>
          <a:bodyPr/>
          <a:lstStyle/>
          <a:p>
            <a:r>
              <a:rPr lang="en-GB" smtClean="0"/>
              <a:t>Linux Text Editor</a:t>
            </a:r>
            <a:endParaRPr lang="en-GB" dirty="0"/>
          </a:p>
        </p:txBody>
      </p:sp>
    </p:spTree>
    <p:extLst>
      <p:ext uri="{BB962C8B-B14F-4D97-AF65-F5344CB8AC3E}">
        <p14:creationId xmlns:p14="http://schemas.microsoft.com/office/powerpoint/2010/main" val="13887466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3978</TotalTime>
  <Words>851</Words>
  <Application>Microsoft Office PowerPoint</Application>
  <PresentationFormat>On-screen Show (4:3)</PresentationFormat>
  <Paragraphs>119</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Flow</vt:lpstr>
      <vt:lpstr>HND Networking: Multi User Operating Systems (DH3A 34) Week 7</vt:lpstr>
      <vt:lpstr>Using a Linux Text Editor</vt:lpstr>
      <vt:lpstr>Using a Linux Text Editor - modes</vt:lpstr>
      <vt:lpstr>vi – Text Input Mode</vt:lpstr>
      <vt:lpstr>vi – Command Mode</vt:lpstr>
      <vt:lpstr>vi – Command Mode</vt:lpstr>
      <vt:lpstr>vi – Command Mode</vt:lpstr>
      <vt:lpstr>vi – Command Mode</vt:lpstr>
      <vt:lpstr>vi – Command Mode</vt:lpstr>
      <vt:lpstr>vi – Command Mode</vt:lpstr>
      <vt:lpstr>vi – Command Mode</vt:lpstr>
      <vt:lpstr>ACTIVITY</vt:lpstr>
      <vt:lpstr>Assessment Preparation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NQ1 Computing Introduction to Programming</dc:title>
  <dc:creator>stevenanddawn</dc:creator>
  <cp:lastModifiedBy>Dawn Wilson</cp:lastModifiedBy>
  <cp:revision>455</cp:revision>
  <cp:lastPrinted>2015-01-19T08:46:26Z</cp:lastPrinted>
  <dcterms:created xsi:type="dcterms:W3CDTF">2014-08-20T09:50:30Z</dcterms:created>
  <dcterms:modified xsi:type="dcterms:W3CDTF">2018-05-08T13:12:58Z</dcterms:modified>
</cp:coreProperties>
</file>