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51" r:id="rId3"/>
    <p:sldId id="382" r:id="rId4"/>
    <p:sldId id="352" r:id="rId5"/>
    <p:sldId id="353" r:id="rId6"/>
    <p:sldId id="354" r:id="rId7"/>
    <p:sldId id="355" r:id="rId8"/>
    <p:sldId id="356" r:id="rId9"/>
    <p:sldId id="376" r:id="rId10"/>
    <p:sldId id="357" r:id="rId11"/>
    <p:sldId id="377" r:id="rId12"/>
    <p:sldId id="378" r:id="rId13"/>
    <p:sldId id="365" r:id="rId14"/>
    <p:sldId id="366" r:id="rId15"/>
    <p:sldId id="367" r:id="rId16"/>
    <p:sldId id="363" r:id="rId17"/>
    <p:sldId id="364" r:id="rId18"/>
    <p:sldId id="359" r:id="rId19"/>
    <p:sldId id="360" r:id="rId20"/>
    <p:sldId id="361" r:id="rId21"/>
    <p:sldId id="362" r:id="rId22"/>
    <p:sldId id="368" r:id="rId23"/>
    <p:sldId id="369" r:id="rId24"/>
    <p:sldId id="370" r:id="rId25"/>
    <p:sldId id="375" r:id="rId26"/>
    <p:sldId id="372" r:id="rId27"/>
    <p:sldId id="373" r:id="rId28"/>
    <p:sldId id="379" r:id="rId29"/>
    <p:sldId id="374" r:id="rId30"/>
    <p:sldId id="381" r:id="rId31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8" autoAdjust="0"/>
    <p:restoredTop sz="94671" autoAdjust="0"/>
  </p:normalViewPr>
  <p:slideViewPr>
    <p:cSldViewPr>
      <p:cViewPr>
        <p:scale>
          <a:sx n="75" d="100"/>
          <a:sy n="75" d="100"/>
        </p:scale>
        <p:origin x="-202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F19C-1C80-4E1A-9B2A-BFA3AFCBC4B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7F34-63E4-482E-ACC6-8F81F219B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3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7F34-63E4-482E-ACC6-8F81F219B2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5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22/05/2018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HND Networking: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sz="5300" dirty="0" smtClean="0">
                <a:solidFill>
                  <a:schemeClr val="bg1"/>
                </a:solidFill>
              </a:rPr>
              <a:t>Multi User Operating Systems</a:t>
            </a:r>
            <a:br>
              <a:rPr lang="en-GB" sz="5300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(DH3A 34)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Week </a:t>
            </a:r>
            <a:r>
              <a:rPr lang="en-GB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– how to import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/>
          <a:lstStyle/>
          <a:p>
            <a:r>
              <a:rPr lang="en-GB" dirty="0"/>
              <a:t>A module is a file that contains definitions—including </a:t>
            </a:r>
            <a:r>
              <a:rPr lang="en-GB" b="1" dirty="0"/>
              <a:t>variables</a:t>
            </a:r>
            <a:r>
              <a:rPr lang="en-GB" dirty="0"/>
              <a:t> and </a:t>
            </a:r>
            <a:r>
              <a:rPr lang="en-GB" b="1" dirty="0" smtClean="0"/>
              <a:t>functions</a:t>
            </a:r>
            <a:r>
              <a:rPr lang="en-GB" dirty="0" smtClean="0"/>
              <a:t> - that </a:t>
            </a:r>
            <a:r>
              <a:rPr lang="en-GB" dirty="0"/>
              <a:t>you can use once it is </a:t>
            </a:r>
            <a:r>
              <a:rPr lang="en-GB" dirty="0" smtClean="0"/>
              <a:t>imported</a:t>
            </a:r>
          </a:p>
          <a:p>
            <a:r>
              <a:rPr lang="en-GB" dirty="0"/>
              <a:t>There is a Python module named math that includes a number of useful variables and functions, and </a:t>
            </a:r>
            <a:r>
              <a:rPr lang="en-GB" dirty="0" err="1"/>
              <a:t>sqrt</a:t>
            </a:r>
            <a:r>
              <a:rPr lang="en-GB" dirty="0"/>
              <a:t>() is one of those functions. In order to access math, all you need is the </a:t>
            </a:r>
            <a:r>
              <a:rPr lang="en-GB" b="1" dirty="0">
                <a:solidFill>
                  <a:srgbClr val="FF0000"/>
                </a:solidFill>
              </a:rPr>
              <a:t>import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keyword. When you simply import a module this way, </a:t>
            </a:r>
            <a:r>
              <a:rPr lang="en-GB" dirty="0" smtClean="0"/>
              <a:t>It's </a:t>
            </a:r>
            <a:r>
              <a:rPr lang="en-GB" dirty="0"/>
              <a:t>called a </a:t>
            </a:r>
            <a:r>
              <a:rPr lang="en-GB" b="1" dirty="0"/>
              <a:t>generic </a:t>
            </a:r>
            <a:r>
              <a:rPr lang="en-GB" b="1" dirty="0" smtClean="0"/>
              <a:t>import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import</a:t>
            </a:r>
            <a:r>
              <a:rPr lang="en-GB" dirty="0" smtClean="0"/>
              <a:t> </a:t>
            </a:r>
            <a:r>
              <a:rPr lang="en-GB" dirty="0"/>
              <a:t>math</a:t>
            </a:r>
          </a:p>
          <a:p>
            <a:pPr marL="0" indent="0">
              <a:buNone/>
            </a:pPr>
            <a:r>
              <a:rPr lang="en-GB" dirty="0" smtClean="0"/>
              <a:t>		print </a:t>
            </a:r>
            <a:r>
              <a:rPr lang="en-GB" dirty="0" err="1"/>
              <a:t>math.sqrt</a:t>
            </a:r>
            <a:r>
              <a:rPr lang="en-GB" dirty="0"/>
              <a:t>(25)</a:t>
            </a:r>
          </a:p>
        </p:txBody>
      </p:sp>
    </p:spTree>
    <p:extLst>
      <p:ext uri="{BB962C8B-B14F-4D97-AF65-F5344CB8AC3E}">
        <p14:creationId xmlns:p14="http://schemas.microsoft.com/office/powerpoint/2010/main" val="309635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– </a:t>
            </a:r>
            <a:r>
              <a:rPr lang="en-GB" dirty="0" err="1" smtClean="0"/>
              <a:t>subprocess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/>
          </a:bodyPr>
          <a:lstStyle/>
          <a:p>
            <a:r>
              <a:rPr lang="en-US" dirty="0"/>
              <a:t>used for executing external commands </a:t>
            </a:r>
            <a:r>
              <a:rPr lang="en-US" dirty="0" smtClean="0"/>
              <a:t>i.e. Linux </a:t>
            </a:r>
            <a:r>
              <a:rPr lang="en-US" dirty="0"/>
              <a:t>shell </a:t>
            </a:r>
            <a:r>
              <a:rPr lang="en-US" dirty="0" smtClean="0"/>
              <a:t>commands, </a:t>
            </a:r>
            <a:r>
              <a:rPr lang="en-US" dirty="0"/>
              <a:t>from within the Python </a:t>
            </a:r>
            <a:r>
              <a:rPr lang="en-US" dirty="0" smtClean="0"/>
              <a:t>script</a:t>
            </a:r>
          </a:p>
          <a:p>
            <a:r>
              <a:rPr lang="en-US" dirty="0"/>
              <a:t>allows us to spawn processes, connect to their input/output/error pipes and obtain their return </a:t>
            </a:r>
            <a:r>
              <a:rPr lang="en-US" dirty="0" smtClean="0"/>
              <a:t>codes</a:t>
            </a:r>
          </a:p>
          <a:p>
            <a:pPr marL="0" indent="0">
              <a:buNone/>
            </a:pPr>
            <a:r>
              <a:rPr lang="en-US" b="1" dirty="0" smtClean="0"/>
              <a:t>		import </a:t>
            </a:r>
            <a:r>
              <a:rPr lang="en-US" b="1" dirty="0" err="1" smtClean="0"/>
              <a:t>subprocess</a:t>
            </a:r>
            <a:endParaRPr lang="en-US" b="1" dirty="0" smtClean="0"/>
          </a:p>
          <a:p>
            <a:r>
              <a:rPr lang="en-GB" dirty="0"/>
              <a:t> </a:t>
            </a:r>
            <a:r>
              <a:rPr lang="en-GB" dirty="0" smtClean="0"/>
              <a:t>we will use the following functions:</a:t>
            </a:r>
            <a:endParaRPr lang="en-GB" dirty="0"/>
          </a:p>
          <a:p>
            <a:pPr lvl="1"/>
            <a:r>
              <a:rPr lang="en-GB" b="1" dirty="0" err="1"/>
              <a:t>s</a:t>
            </a:r>
            <a:r>
              <a:rPr lang="en-GB" b="1" dirty="0" err="1" smtClean="0"/>
              <a:t>ubprocess.call</a:t>
            </a:r>
            <a:r>
              <a:rPr lang="en-GB" b="1" dirty="0" smtClean="0"/>
              <a:t> – </a:t>
            </a:r>
            <a:r>
              <a:rPr lang="en-GB" dirty="0" smtClean="0"/>
              <a:t>run command, wait for it to complete, then return the </a:t>
            </a:r>
            <a:r>
              <a:rPr lang="en-GB" i="1" dirty="0" err="1" smtClean="0"/>
              <a:t>returncode</a:t>
            </a:r>
            <a:r>
              <a:rPr lang="en-GB" dirty="0" smtClean="0"/>
              <a:t> attribute</a:t>
            </a:r>
            <a:endParaRPr lang="en-GB" b="1" dirty="0" smtClean="0"/>
          </a:p>
          <a:p>
            <a:pPr lvl="1"/>
            <a:r>
              <a:rPr lang="en-GB" b="1" dirty="0" err="1" smtClean="0"/>
              <a:t>subprocess.check_call</a:t>
            </a:r>
            <a:r>
              <a:rPr lang="en-GB" b="1" dirty="0" smtClean="0"/>
              <a:t> – </a:t>
            </a:r>
            <a:r>
              <a:rPr lang="en-GB" dirty="0" smtClean="0"/>
              <a:t>run command with arguments, wait for it to complete.  If return code was zero then return, otherwise raise </a:t>
            </a:r>
            <a:r>
              <a:rPr lang="en-GB" i="1" dirty="0" err="1" smtClean="0"/>
              <a:t>CalledProcessError</a:t>
            </a:r>
            <a:r>
              <a:rPr lang="en-GB" dirty="0" smtClean="0"/>
              <a:t> with the </a:t>
            </a:r>
            <a:r>
              <a:rPr lang="en-GB" i="1" dirty="0" err="1" smtClean="0"/>
              <a:t>returncode</a:t>
            </a:r>
            <a:endParaRPr lang="en-GB" b="1" i="1" dirty="0" smtClean="0"/>
          </a:p>
          <a:p>
            <a:pPr lvl="1"/>
            <a:r>
              <a:rPr lang="en-GB" b="1" dirty="0" err="1"/>
              <a:t>s</a:t>
            </a:r>
            <a:r>
              <a:rPr lang="en-GB" b="1" dirty="0" err="1" smtClean="0"/>
              <a:t>ubprocess.check_output</a:t>
            </a:r>
            <a:r>
              <a:rPr lang="en-GB" b="1" dirty="0" smtClean="0"/>
              <a:t> – </a:t>
            </a:r>
            <a:r>
              <a:rPr lang="en-GB" dirty="0" smtClean="0"/>
              <a:t>run command with arguments and return it’s output. </a:t>
            </a:r>
            <a:r>
              <a:rPr lang="en-GB" dirty="0"/>
              <a:t>If return code was </a:t>
            </a:r>
            <a:r>
              <a:rPr lang="en-GB" dirty="0" smtClean="0"/>
              <a:t>non-zero </a:t>
            </a:r>
            <a:r>
              <a:rPr lang="en-GB" dirty="0"/>
              <a:t>then </a:t>
            </a:r>
            <a:r>
              <a:rPr lang="en-GB" dirty="0" smtClean="0"/>
              <a:t>raise </a:t>
            </a:r>
            <a:r>
              <a:rPr lang="en-GB" i="1" dirty="0" err="1"/>
              <a:t>CalledProcessError</a:t>
            </a:r>
            <a:r>
              <a:rPr lang="en-GB" dirty="0"/>
              <a:t> with the </a:t>
            </a:r>
            <a:r>
              <a:rPr lang="en-GB" i="1" dirty="0" err="1"/>
              <a:t>returncode</a:t>
            </a:r>
            <a:endParaRPr lang="en-GB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6501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Python – </a:t>
            </a:r>
            <a:r>
              <a:rPr lang="en-GB" sz="4000" dirty="0" err="1" smtClean="0"/>
              <a:t>subprocess</a:t>
            </a:r>
            <a:r>
              <a:rPr lang="en-GB" sz="4000" dirty="0" smtClean="0"/>
              <a:t> module example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/>
              <a:t>subprocess</a:t>
            </a:r>
            <a:endParaRPr lang="en-GB" dirty="0"/>
          </a:p>
          <a:p>
            <a:pPr marL="0" indent="0">
              <a:buNone/>
            </a:pPr>
            <a:r>
              <a:rPr lang="en-US" b="1" dirty="0" err="1"/>
              <a:t>subprocess.call</a:t>
            </a:r>
            <a:r>
              <a:rPr lang="en-US" b="1" dirty="0"/>
              <a:t>([‘clear</a:t>
            </a:r>
            <a:r>
              <a:rPr lang="en-US" b="1" dirty="0" smtClean="0"/>
              <a:t>’])</a:t>
            </a:r>
          </a:p>
          <a:p>
            <a:pPr marL="0" indent="0">
              <a:buNone/>
            </a:pPr>
            <a:r>
              <a:rPr lang="en-US" b="1" dirty="0" err="1"/>
              <a:t>ls_output</a:t>
            </a:r>
            <a:r>
              <a:rPr lang="en-US" b="1" dirty="0"/>
              <a:t> = </a:t>
            </a:r>
            <a:r>
              <a:rPr lang="en-US" b="1" dirty="0" err="1"/>
              <a:t>subprocess.check_output</a:t>
            </a:r>
            <a:r>
              <a:rPr lang="en-US" b="1" dirty="0"/>
              <a:t>([‘ls’])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print (</a:t>
            </a:r>
            <a:r>
              <a:rPr lang="en-US" b="1" dirty="0" err="1"/>
              <a:t>ls_output</a:t>
            </a:r>
            <a:r>
              <a:rPr lang="en-US" b="1" dirty="0"/>
              <a:t>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42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– how to import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possible to import only certain variables or functions from a given module. Pulling in just a single function from a module is called a </a:t>
            </a:r>
            <a:r>
              <a:rPr lang="en-GB" b="1" dirty="0"/>
              <a:t>function import</a:t>
            </a:r>
            <a:r>
              <a:rPr lang="en-GB" dirty="0"/>
              <a:t>, and it's done </a:t>
            </a:r>
            <a:r>
              <a:rPr lang="en-GB" dirty="0" smtClean="0"/>
              <a:t>with </a:t>
            </a:r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</a:rPr>
              <a:t>from</a:t>
            </a:r>
            <a:r>
              <a:rPr lang="en-GB" dirty="0"/>
              <a:t> </a:t>
            </a:r>
            <a:r>
              <a:rPr lang="en-GB" dirty="0" smtClean="0"/>
              <a:t>keyword: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from</a:t>
            </a:r>
            <a:r>
              <a:rPr lang="en-GB" dirty="0"/>
              <a:t> module </a:t>
            </a:r>
            <a:r>
              <a:rPr lang="en-GB" dirty="0">
                <a:solidFill>
                  <a:srgbClr val="FF0000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 smtClean="0"/>
              <a:t>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e.g. </a:t>
            </a:r>
            <a:r>
              <a:rPr lang="en-GB" dirty="0">
                <a:solidFill>
                  <a:srgbClr val="FF0000"/>
                </a:solidFill>
              </a:rPr>
              <a:t>from</a:t>
            </a:r>
            <a:r>
              <a:rPr lang="en-GB" dirty="0"/>
              <a:t> math </a:t>
            </a:r>
            <a:r>
              <a:rPr lang="en-GB" dirty="0">
                <a:solidFill>
                  <a:srgbClr val="FF0000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 err="1"/>
              <a:t>sqrt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69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– universal imports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We've found a way to handpick the variables and functions we want from </a:t>
            </a:r>
            <a:r>
              <a:rPr lang="en-GB" dirty="0" smtClean="0"/>
              <a:t>modules, but what </a:t>
            </a:r>
            <a:r>
              <a:rPr lang="en-GB" dirty="0"/>
              <a:t>if we still want all of the variables and functions in a module but don't want to have to constantly type math.?</a:t>
            </a:r>
          </a:p>
          <a:p>
            <a:r>
              <a:rPr lang="en-GB" b="1" dirty="0"/>
              <a:t>Universal import</a:t>
            </a:r>
            <a:r>
              <a:rPr lang="en-GB" dirty="0"/>
              <a:t> can handle this for you. The syntax for this is: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from</a:t>
            </a:r>
            <a:r>
              <a:rPr lang="en-GB" dirty="0" smtClean="0"/>
              <a:t> </a:t>
            </a:r>
            <a:r>
              <a:rPr lang="en-GB" dirty="0"/>
              <a:t>module </a:t>
            </a:r>
            <a:r>
              <a:rPr lang="en-GB" dirty="0">
                <a:solidFill>
                  <a:srgbClr val="FF0000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e.g. </a:t>
            </a:r>
            <a:r>
              <a:rPr lang="en-GB" dirty="0" smtClean="0">
                <a:solidFill>
                  <a:srgbClr val="FF0000"/>
                </a:solidFill>
              </a:rPr>
              <a:t>from</a:t>
            </a:r>
            <a:r>
              <a:rPr lang="en-GB" dirty="0" smtClean="0"/>
              <a:t> math </a:t>
            </a:r>
            <a:r>
              <a:rPr lang="en-GB" dirty="0" smtClean="0">
                <a:solidFill>
                  <a:srgbClr val="FF0000"/>
                </a:solidFill>
              </a:rPr>
              <a:t>import *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Be aware </a:t>
            </a:r>
            <a:r>
              <a:rPr lang="en-GB" dirty="0" smtClean="0"/>
              <a:t>universal imports fill </a:t>
            </a:r>
            <a:r>
              <a:rPr lang="en-GB" dirty="0"/>
              <a:t>your program with a </a:t>
            </a:r>
            <a:r>
              <a:rPr lang="en-GB" i="1" dirty="0" smtClean="0"/>
              <a:t>ton</a:t>
            </a:r>
            <a:r>
              <a:rPr lang="en-GB" dirty="0" smtClean="0"/>
              <a:t> </a:t>
            </a:r>
            <a:r>
              <a:rPr lang="en-GB" dirty="0"/>
              <a:t>of variable and function names without the safety of those names still being associated with the module(s) they came </a:t>
            </a:r>
            <a:r>
              <a:rPr lang="en-GB" dirty="0" smtClean="0"/>
              <a:t>from.  Names could clash with variables/functions you have written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7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Python – built-in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some of the functions </a:t>
            </a:r>
            <a:r>
              <a:rPr lang="en-GB" dirty="0" smtClean="0"/>
              <a:t>are </a:t>
            </a:r>
            <a:r>
              <a:rPr lang="en-GB" dirty="0"/>
              <a:t>built in to Python </a:t>
            </a:r>
            <a:r>
              <a:rPr lang="en-GB" dirty="0" smtClean="0"/>
              <a:t>with no </a:t>
            </a:r>
            <a:r>
              <a:rPr lang="en-GB" dirty="0"/>
              <a:t>modules </a:t>
            </a:r>
            <a:r>
              <a:rPr lang="en-GB" dirty="0" smtClean="0"/>
              <a:t>required</a:t>
            </a:r>
          </a:p>
          <a:p>
            <a:r>
              <a:rPr lang="en-GB" dirty="0"/>
              <a:t>String functions - .upper(), .lower(), </a:t>
            </a:r>
            <a:r>
              <a:rPr lang="en-GB" dirty="0" err="1"/>
              <a:t>str</a:t>
            </a:r>
            <a:r>
              <a:rPr lang="en-GB" dirty="0"/>
              <a:t>(), and </a:t>
            </a:r>
            <a:r>
              <a:rPr lang="en-GB" dirty="0" err="1"/>
              <a:t>len</a:t>
            </a:r>
            <a:r>
              <a:rPr lang="en-GB" dirty="0" smtClean="0"/>
              <a:t>()</a:t>
            </a:r>
          </a:p>
          <a:p>
            <a:r>
              <a:rPr lang="en-GB" b="1" dirty="0">
                <a:solidFill>
                  <a:srgbClr val="FF0000"/>
                </a:solidFill>
              </a:rPr>
              <a:t>max()</a:t>
            </a:r>
            <a:r>
              <a:rPr lang="en-GB" dirty="0"/>
              <a:t> function takes any number of arguments and returns the largest </a:t>
            </a:r>
            <a:r>
              <a:rPr lang="en-GB" dirty="0" smtClean="0"/>
              <a:t>one</a:t>
            </a:r>
          </a:p>
          <a:p>
            <a:r>
              <a:rPr lang="en-GB" b="1" dirty="0">
                <a:solidFill>
                  <a:srgbClr val="FF0000"/>
                </a:solidFill>
              </a:rPr>
              <a:t>min() </a:t>
            </a:r>
            <a:r>
              <a:rPr lang="en-GB" dirty="0" smtClean="0"/>
              <a:t>returns </a:t>
            </a:r>
            <a:r>
              <a:rPr lang="en-GB" dirty="0"/>
              <a:t>the smallest of a given series of </a:t>
            </a:r>
            <a:r>
              <a:rPr lang="en-GB" dirty="0" smtClean="0"/>
              <a:t>argument</a:t>
            </a:r>
          </a:p>
          <a:p>
            <a:r>
              <a:rPr lang="en-GB" b="1" dirty="0">
                <a:solidFill>
                  <a:srgbClr val="FF0000"/>
                </a:solidFill>
              </a:rPr>
              <a:t>abs() </a:t>
            </a:r>
            <a:r>
              <a:rPr lang="en-GB" dirty="0"/>
              <a:t>function returns the </a:t>
            </a:r>
            <a:r>
              <a:rPr lang="en-GB" b="1" dirty="0"/>
              <a:t>absolute value</a:t>
            </a:r>
            <a:r>
              <a:rPr lang="en-GB" dirty="0"/>
              <a:t> (that number's distance from 0 on an imagined number </a:t>
            </a:r>
            <a:r>
              <a:rPr lang="en-GB" dirty="0" smtClean="0"/>
              <a:t>line)</a:t>
            </a:r>
          </a:p>
          <a:p>
            <a:r>
              <a:rPr lang="en-GB" b="1" dirty="0">
                <a:solidFill>
                  <a:srgbClr val="FF0000"/>
                </a:solidFill>
              </a:rPr>
              <a:t>type() </a:t>
            </a:r>
            <a:r>
              <a:rPr lang="en-GB" dirty="0"/>
              <a:t>function returns the </a:t>
            </a:r>
            <a:r>
              <a:rPr lang="en-GB" b="1" dirty="0"/>
              <a:t>type</a:t>
            </a:r>
            <a:r>
              <a:rPr lang="en-GB" dirty="0"/>
              <a:t> of the data it receives as an argument</a:t>
            </a:r>
          </a:p>
        </p:txBody>
      </p:sp>
    </p:spTree>
    <p:extLst>
      <p:ext uri="{BB962C8B-B14F-4D97-AF65-F5344CB8AC3E}">
        <p14:creationId xmlns:p14="http://schemas.microsoft.com/office/powerpoint/2010/main" val="425717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</a:t>
            </a:r>
            <a:r>
              <a:rPr lang="en-GB" dirty="0" smtClean="0"/>
              <a:t>– user defined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When you want to </a:t>
            </a:r>
            <a:r>
              <a:rPr lang="en-GB" dirty="0"/>
              <a:t>reuse a piece of code, just with a few different values. Instead of rewriting the whole code, it's much cleaner to define a </a:t>
            </a:r>
            <a:r>
              <a:rPr lang="en-GB" b="1" dirty="0"/>
              <a:t>function</a:t>
            </a:r>
            <a:r>
              <a:rPr lang="en-GB" dirty="0"/>
              <a:t>, which can then be used </a:t>
            </a:r>
            <a:r>
              <a:rPr lang="en-GB" dirty="0" smtClean="0"/>
              <a:t>repeatedly</a:t>
            </a:r>
          </a:p>
          <a:p>
            <a:r>
              <a:rPr lang="en-GB" dirty="0" smtClean="0"/>
              <a:t>Functions are defined with 3 components: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header</a:t>
            </a:r>
            <a:r>
              <a:rPr lang="en-GB" dirty="0"/>
              <a:t>, which includes the </a:t>
            </a:r>
            <a:r>
              <a:rPr lang="en-GB" dirty="0" err="1">
                <a:solidFill>
                  <a:srgbClr val="FF0000"/>
                </a:solidFill>
              </a:rPr>
              <a:t>def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keyword, the name of the function, and any </a:t>
            </a:r>
            <a:r>
              <a:rPr lang="en-GB" b="1" dirty="0"/>
              <a:t>parameters</a:t>
            </a:r>
            <a:r>
              <a:rPr lang="en-GB" dirty="0"/>
              <a:t> the function requires. </a:t>
            </a:r>
            <a:endParaRPr lang="en-GB" dirty="0" smtClean="0"/>
          </a:p>
          <a:p>
            <a:pPr lvl="1"/>
            <a:r>
              <a:rPr lang="en-GB" dirty="0"/>
              <a:t>An optional </a:t>
            </a:r>
            <a:r>
              <a:rPr lang="en-GB" b="1" dirty="0"/>
              <a:t>comment</a:t>
            </a:r>
            <a:r>
              <a:rPr lang="en-GB" dirty="0"/>
              <a:t> that explains what the function does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body</a:t>
            </a:r>
            <a:r>
              <a:rPr lang="en-GB" dirty="0"/>
              <a:t>, which describes the procedures the function carries out. The body is </a:t>
            </a:r>
            <a:r>
              <a:rPr lang="en-GB" i="1" dirty="0"/>
              <a:t>indented</a:t>
            </a:r>
            <a:r>
              <a:rPr lang="en-GB" dirty="0"/>
              <a:t>, just like for conditional statements.</a:t>
            </a:r>
            <a:endParaRPr lang="en-GB" dirty="0" smtClean="0"/>
          </a:p>
          <a:p>
            <a:r>
              <a:rPr lang="en-GB" b="1" dirty="0" err="1" smtClean="0">
                <a:solidFill>
                  <a:srgbClr val="FF0000"/>
                </a:solidFill>
              </a:rPr>
              <a:t>def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i="1" dirty="0" err="1" smtClean="0"/>
              <a:t>function_name</a:t>
            </a:r>
            <a:r>
              <a:rPr lang="en-GB" b="1" i="1" dirty="0" smtClean="0">
                <a:solidFill>
                  <a:srgbClr val="FF0000"/>
                </a:solidFill>
              </a:rPr>
              <a:t>(</a:t>
            </a:r>
            <a:r>
              <a:rPr lang="en-GB" i="1" dirty="0" smtClean="0"/>
              <a:t>input parameters</a:t>
            </a:r>
            <a:r>
              <a:rPr lang="en-GB" b="1" i="1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GB" b="1" i="1" dirty="0">
                <a:solidFill>
                  <a:srgbClr val="FF0000"/>
                </a:solidFill>
              </a:rPr>
              <a:t>	</a:t>
            </a:r>
            <a:r>
              <a:rPr lang="en-GB" i="1" dirty="0" smtClean="0"/>
              <a:t>statements to be execute </a:t>
            </a:r>
            <a:r>
              <a:rPr lang="en-GB" b="1" i="1" dirty="0" smtClean="0"/>
              <a:t>indented</a:t>
            </a:r>
            <a:endParaRPr lang="en-GB" i="1" dirty="0" smtClean="0"/>
          </a:p>
          <a:p>
            <a:pPr marL="0" indent="0">
              <a:buNone/>
            </a:pPr>
            <a:r>
              <a:rPr lang="en-GB" b="1" i="1" dirty="0">
                <a:solidFill>
                  <a:srgbClr val="FF0000"/>
                </a:solidFill>
              </a:rPr>
              <a:t>	</a:t>
            </a:r>
            <a:r>
              <a:rPr lang="en-GB" b="1" dirty="0" smtClean="0">
                <a:solidFill>
                  <a:srgbClr val="FF0000"/>
                </a:solidFill>
              </a:rPr>
              <a:t>return</a:t>
            </a:r>
            <a:r>
              <a:rPr lang="en-GB" b="1" i="1" dirty="0" smtClean="0">
                <a:solidFill>
                  <a:srgbClr val="FF0000"/>
                </a:solidFill>
              </a:rPr>
              <a:t> </a:t>
            </a:r>
            <a:r>
              <a:rPr lang="en-GB" i="1" dirty="0" err="1" smtClean="0"/>
              <a:t>value_to_return</a:t>
            </a:r>
            <a:r>
              <a:rPr lang="en-GB" i="1" dirty="0" smtClean="0"/>
              <a:t>  </a:t>
            </a:r>
          </a:p>
          <a:p>
            <a:pPr marL="0" indent="0">
              <a:buNone/>
            </a:pPr>
            <a:endParaRPr lang="en-GB" i="1" dirty="0"/>
          </a:p>
          <a:p>
            <a:pPr marL="708660" lvl="1" indent="-342900"/>
            <a:r>
              <a:rPr lang="en-GB" dirty="0" smtClean="0"/>
              <a:t>You can optionally return a value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39752" y="5877272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0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Python </a:t>
            </a:r>
            <a:r>
              <a:rPr lang="en-GB" dirty="0" smtClean="0"/>
              <a:t>– user defined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Example: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solidFill>
                  <a:srgbClr val="FF0000"/>
                </a:solidFill>
              </a:rPr>
              <a:t>def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/>
              <a:t>tax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bill</a:t>
            </a:r>
            <a:r>
              <a:rPr lang="en-GB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		"""</a:t>
            </a:r>
            <a:r>
              <a:rPr lang="en-GB" dirty="0"/>
              <a:t>Adds 8% tax to a restaurant bill."""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		bill </a:t>
            </a:r>
            <a:r>
              <a:rPr lang="en-GB" dirty="0"/>
              <a:t>*= 1.08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		print </a:t>
            </a:r>
            <a:r>
              <a:rPr lang="en-GB" dirty="0"/>
              <a:t>"With tax: %f" % bill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bill</a:t>
            </a:r>
          </a:p>
          <a:p>
            <a:pPr marL="365760" lvl="1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meal_cost</a:t>
            </a:r>
            <a:r>
              <a:rPr lang="en-GB" dirty="0" smtClean="0"/>
              <a:t> </a:t>
            </a:r>
            <a:r>
              <a:rPr lang="en-GB" dirty="0"/>
              <a:t>= 100</a:t>
            </a:r>
          </a:p>
          <a:p>
            <a:pPr marL="365760" lvl="1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meal_with_tax</a:t>
            </a:r>
            <a:r>
              <a:rPr lang="en-GB" dirty="0" smtClean="0"/>
              <a:t> </a:t>
            </a:r>
            <a:r>
              <a:rPr lang="en-GB" dirty="0"/>
              <a:t>= tax(</a:t>
            </a:r>
            <a:r>
              <a:rPr lang="en-GB" dirty="0" err="1"/>
              <a:t>meal_cost</a:t>
            </a:r>
            <a:r>
              <a:rPr lang="en-GB" dirty="0" smtClean="0"/>
              <a:t>)</a:t>
            </a:r>
          </a:p>
          <a:p>
            <a:pPr marL="708660" lvl="1" indent="-342900"/>
            <a:endParaRPr lang="en-GB" dirty="0" smtClean="0"/>
          </a:p>
          <a:p>
            <a:pPr marL="708660" lvl="1" indent="-342900"/>
            <a:r>
              <a:rPr lang="en-GB" dirty="0" smtClean="0"/>
              <a:t>Use the name of the function to call the block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79912" y="5229200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6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– </a:t>
            </a:r>
            <a:r>
              <a:rPr lang="en-GB" dirty="0" smtClean="0"/>
              <a:t>conditional </a:t>
            </a:r>
            <a:r>
              <a:rPr lang="en-GB" dirty="0" smtClean="0"/>
              <a:t>tests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360810"/>
              </p:ext>
            </p:extLst>
          </p:nvPr>
        </p:nvGraphicFramePr>
        <p:xfrm>
          <a:off x="400124" y="112474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Comparator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==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Equal to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!=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 equal to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Less than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&lt;=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Less than or equal</a:t>
                      </a:r>
                      <a:r>
                        <a:rPr lang="en-GB" baseline="0" dirty="0" smtClean="0"/>
                        <a:t> to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Greater than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&gt;=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Greater  than or equal to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54671"/>
              </p:ext>
            </p:extLst>
          </p:nvPr>
        </p:nvGraphicFramePr>
        <p:xfrm>
          <a:off x="1524000" y="3861048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935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Boolean</a:t>
                      </a:r>
                      <a:r>
                        <a:rPr lang="en-GB" baseline="0" dirty="0" smtClean="0"/>
                        <a:t> 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Checks if</a:t>
                      </a:r>
                      <a:r>
                        <a:rPr lang="en-GB" baseline="0" dirty="0" smtClean="0"/>
                        <a:t> both statements true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Checks if at least one statement is true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Gives the opposite of</a:t>
                      </a:r>
                      <a:r>
                        <a:rPr lang="en-GB" baseline="0" dirty="0" smtClean="0"/>
                        <a:t> the statement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573325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N.B. use values </a:t>
            </a:r>
            <a:r>
              <a:rPr lang="en-GB" b="1" dirty="0" smtClean="0">
                <a:solidFill>
                  <a:srgbClr val="FF0000"/>
                </a:solidFill>
              </a:rPr>
              <a:t>True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False</a:t>
            </a:r>
            <a:r>
              <a:rPr lang="en-GB" dirty="0" smtClean="0"/>
              <a:t> as Python is case sensitive</a:t>
            </a:r>
          </a:p>
          <a:p>
            <a:endParaRPr lang="en-GB" dirty="0"/>
          </a:p>
          <a:p>
            <a:r>
              <a:rPr lang="en-GB" dirty="0" smtClean="0"/>
              <a:t>Boolean precedence – </a:t>
            </a:r>
            <a:r>
              <a:rPr lang="en-GB" b="1" dirty="0" smtClean="0"/>
              <a:t>not</a:t>
            </a:r>
            <a:r>
              <a:rPr lang="en-GB" dirty="0" smtClean="0"/>
              <a:t> is evaluated first, then </a:t>
            </a:r>
            <a:r>
              <a:rPr lang="en-GB" b="1" dirty="0" smtClean="0"/>
              <a:t>and</a:t>
            </a:r>
            <a:r>
              <a:rPr lang="en-GB" dirty="0" smtClean="0"/>
              <a:t>, then </a:t>
            </a:r>
            <a:r>
              <a:rPr lang="en-GB" b="1" dirty="0" smtClean="0"/>
              <a:t>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513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– conditional test - 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if</a:t>
            </a:r>
            <a:r>
              <a:rPr lang="en-GB" dirty="0"/>
              <a:t> is a conditional statement that executes some specified code after checking if its </a:t>
            </a:r>
            <a:r>
              <a:rPr lang="en-GB" dirty="0" smtClean="0"/>
              <a:t>expression </a:t>
            </a:r>
            <a:r>
              <a:rPr lang="en-GB" dirty="0"/>
              <a:t>is </a:t>
            </a:r>
            <a:r>
              <a:rPr lang="en-GB" b="1" dirty="0" smtClean="0"/>
              <a:t>True</a:t>
            </a:r>
          </a:p>
          <a:p>
            <a:pPr marL="0" indent="0">
              <a:buNone/>
            </a:pPr>
            <a:endParaRPr lang="en-GB" b="1" dirty="0" smtClean="0"/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i="1" dirty="0" smtClean="0"/>
              <a:t>condition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pPr marL="667512" lvl="2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smtClean="0"/>
              <a:t>statement to execute</a:t>
            </a:r>
          </a:p>
          <a:p>
            <a:pPr marL="667512" lvl="2" indent="0">
              <a:buNone/>
            </a:pPr>
            <a:r>
              <a:rPr lang="en-GB" dirty="0" smtClean="0"/>
              <a:t>N.B. python will execute all code indented after the if statement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example</a:t>
            </a:r>
            <a:endParaRPr lang="en-GB" dirty="0"/>
          </a:p>
          <a:p>
            <a:pPr marL="667512" lvl="2" indent="0">
              <a:buNone/>
            </a:pPr>
            <a:r>
              <a:rPr lang="en-GB" dirty="0"/>
              <a:t>answer = "Left"</a:t>
            </a:r>
          </a:p>
          <a:p>
            <a:pPr marL="667512" lvl="2" indent="0">
              <a:buNone/>
            </a:pPr>
            <a:r>
              <a:rPr lang="en-GB" dirty="0">
                <a:solidFill>
                  <a:srgbClr val="FF0000"/>
                </a:solidFill>
              </a:rPr>
              <a:t>if</a:t>
            </a:r>
            <a:r>
              <a:rPr lang="en-GB" dirty="0"/>
              <a:t> answer == "Left"</a:t>
            </a:r>
            <a:r>
              <a:rPr lang="en-GB" dirty="0">
                <a:solidFill>
                  <a:srgbClr val="FF0000"/>
                </a:solidFill>
              </a:rPr>
              <a:t>:</a:t>
            </a:r>
          </a:p>
          <a:p>
            <a:pPr marL="667512" lvl="2" indent="0">
              <a:buNone/>
            </a:pPr>
            <a:r>
              <a:rPr lang="en-GB" dirty="0"/>
              <a:t>    print "This is </a:t>
            </a:r>
            <a:r>
              <a:rPr lang="en-GB" dirty="0" smtClean="0"/>
              <a:t>an example if statement"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1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Python?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Python is an </a:t>
            </a:r>
            <a:r>
              <a:rPr lang="en-GB" b="1" dirty="0" smtClean="0"/>
              <a:t>interpreted</a:t>
            </a:r>
            <a:r>
              <a:rPr lang="en-GB" dirty="0" smtClean="0"/>
              <a:t> language</a:t>
            </a:r>
          </a:p>
          <a:p>
            <a:pPr lvl="1"/>
            <a:r>
              <a:rPr lang="en-GB" dirty="0" smtClean="0"/>
              <a:t>written code gets passed to an interpreter which converts code line-by-line</a:t>
            </a:r>
          </a:p>
          <a:p>
            <a:pPr lvl="1"/>
            <a:r>
              <a:rPr lang="en-GB" dirty="0" smtClean="0"/>
              <a:t>Python first needs to load it’s runtime engine i.e. the software the PC needs to convert the language from high-level to low-level, then read in the text files and then run the program</a:t>
            </a:r>
          </a:p>
          <a:p>
            <a:pPr lvl="1"/>
            <a:r>
              <a:rPr lang="en-GB" dirty="0" smtClean="0"/>
              <a:t>No compilation process – write code, save it, run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6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/>
              <a:t>Python – conditional test </a:t>
            </a:r>
            <a:r>
              <a:rPr lang="en-GB" dirty="0" smtClean="0"/>
              <a:t>– if/else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/>
          <a:lstStyle/>
          <a:p>
            <a:r>
              <a:rPr lang="en-GB" dirty="0"/>
              <a:t>An if/else pair says: "If this expression is true, run this indented code block; otherwise, run this code after the else statement."</a:t>
            </a:r>
          </a:p>
          <a:p>
            <a:r>
              <a:rPr lang="en-GB" dirty="0" smtClean="0"/>
              <a:t>Example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dirty="0"/>
              <a:t>8 &gt; 9</a:t>
            </a:r>
            <a:r>
              <a:rPr lang="en-GB" dirty="0">
                <a:solidFill>
                  <a:srgbClr val="FF0000"/>
                </a:solidFill>
              </a:rPr>
              <a:t>: 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print </a:t>
            </a:r>
            <a:r>
              <a:rPr lang="en-GB" dirty="0"/>
              <a:t>"I don't printed!"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solidFill>
                  <a:srgbClr val="FF0000"/>
                </a:solidFill>
              </a:rPr>
              <a:t>else</a:t>
            </a:r>
            <a:r>
              <a:rPr lang="en-GB" dirty="0">
                <a:solidFill>
                  <a:srgbClr val="FF0000"/>
                </a:solidFill>
              </a:rPr>
              <a:t>: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print </a:t>
            </a:r>
            <a:r>
              <a:rPr lang="en-GB" dirty="0"/>
              <a:t>"I get printed!"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N.B. remember to indent blocks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04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– conditional test – </a:t>
            </a:r>
            <a:r>
              <a:rPr lang="en-GB" dirty="0" err="1" smtClean="0"/>
              <a:t>elif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e</a:t>
            </a:r>
            <a:r>
              <a:rPr lang="en-GB" b="1" dirty="0" err="1" smtClean="0">
                <a:solidFill>
                  <a:srgbClr val="FF0000"/>
                </a:solidFill>
              </a:rPr>
              <a:t>lif</a:t>
            </a:r>
            <a:r>
              <a:rPr lang="en-GB" dirty="0" smtClean="0"/>
              <a:t> </a:t>
            </a:r>
            <a:r>
              <a:rPr lang="en-GB" dirty="0"/>
              <a:t>is short for "else if." It means exactly what it sounds like: "otherwise, if the following expression is true, do </a:t>
            </a:r>
            <a:r>
              <a:rPr lang="en-GB" dirty="0" smtClean="0"/>
              <a:t>this”</a:t>
            </a:r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smtClean="0"/>
              <a:t>	if </a:t>
            </a:r>
            <a:r>
              <a:rPr lang="en-GB" dirty="0"/>
              <a:t>8 &gt; 9: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print </a:t>
            </a:r>
            <a:r>
              <a:rPr lang="en-GB" dirty="0"/>
              <a:t>"I don't get printed!"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elif</a:t>
            </a:r>
            <a:r>
              <a:rPr lang="en-GB" dirty="0" smtClean="0"/>
              <a:t> </a:t>
            </a:r>
            <a:r>
              <a:rPr lang="en-GB" dirty="0"/>
              <a:t>8 &lt; 9: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print </a:t>
            </a:r>
            <a:r>
              <a:rPr lang="en-GB" dirty="0"/>
              <a:t>"I get printed!"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else</a:t>
            </a:r>
            <a:r>
              <a:rPr lang="en-GB" dirty="0"/>
              <a:t>: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print </a:t>
            </a:r>
            <a:r>
              <a:rPr lang="en-GB" dirty="0"/>
              <a:t>"I also don't get printed!" </a:t>
            </a:r>
          </a:p>
        </p:txBody>
      </p:sp>
    </p:spTree>
    <p:extLst>
      <p:ext uri="{BB962C8B-B14F-4D97-AF65-F5344CB8AC3E}">
        <p14:creationId xmlns:p14="http://schemas.microsoft.com/office/powerpoint/2010/main" val="413628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-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rmAutofit fontScale="92500"/>
          </a:bodyPr>
          <a:lstStyle/>
          <a:p>
            <a:r>
              <a:rPr lang="en-GB" dirty="0"/>
              <a:t>Lists are a </a:t>
            </a:r>
            <a:r>
              <a:rPr lang="en-GB" b="1" dirty="0"/>
              <a:t>datatype</a:t>
            </a:r>
            <a:r>
              <a:rPr lang="en-GB" dirty="0"/>
              <a:t> you can use to store a collection of different pieces of information as a sequence under a single variable name</a:t>
            </a:r>
            <a:r>
              <a:rPr lang="en-GB" dirty="0" smtClean="0"/>
              <a:t>.</a:t>
            </a:r>
          </a:p>
          <a:p>
            <a:r>
              <a:rPr lang="en-GB" dirty="0"/>
              <a:t>You can assign items to a list with an expression of the form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list_name</a:t>
            </a:r>
            <a:r>
              <a:rPr lang="en-GB" dirty="0" smtClean="0"/>
              <a:t> </a:t>
            </a:r>
            <a:r>
              <a:rPr lang="en-GB" dirty="0"/>
              <a:t>= [item_1, item_2]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(with </a:t>
            </a:r>
            <a:r>
              <a:rPr lang="en-GB" dirty="0"/>
              <a:t>the items in </a:t>
            </a:r>
            <a:r>
              <a:rPr lang="en-GB" dirty="0" smtClean="0"/>
              <a:t>between square </a:t>
            </a:r>
            <a:r>
              <a:rPr lang="en-GB" dirty="0" smtClean="0"/>
              <a:t>brackets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list can also be empty: </a:t>
            </a:r>
            <a:r>
              <a:rPr lang="en-GB" dirty="0" err="1"/>
              <a:t>empty_list</a:t>
            </a:r>
            <a:r>
              <a:rPr lang="en-GB" dirty="0"/>
              <a:t> = </a:t>
            </a:r>
            <a:r>
              <a:rPr lang="en-GB" dirty="0" smtClean="0"/>
              <a:t>[]</a:t>
            </a:r>
            <a:endParaRPr lang="en-GB" dirty="0"/>
          </a:p>
          <a:p>
            <a:r>
              <a:rPr lang="en-GB" dirty="0"/>
              <a:t>You can access an individual item on the list by its </a:t>
            </a:r>
            <a:r>
              <a:rPr lang="en-GB" b="1" dirty="0" smtClean="0"/>
              <a:t>index: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 err="1"/>
              <a:t>list_name</a:t>
            </a:r>
            <a:r>
              <a:rPr lang="en-GB" dirty="0"/>
              <a:t>[index</a:t>
            </a:r>
            <a:r>
              <a:rPr lang="en-GB" dirty="0" smtClean="0"/>
              <a:t>]</a:t>
            </a:r>
          </a:p>
          <a:p>
            <a:r>
              <a:rPr lang="en-GB" dirty="0"/>
              <a:t>You can </a:t>
            </a:r>
            <a:r>
              <a:rPr lang="en-GB" dirty="0" smtClean="0"/>
              <a:t>assign a value to an </a:t>
            </a:r>
            <a:r>
              <a:rPr lang="en-GB" dirty="0"/>
              <a:t>individual item on the list by its </a:t>
            </a:r>
            <a:r>
              <a:rPr lang="en-GB" b="1" dirty="0"/>
              <a:t>index: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 err="1"/>
              <a:t>list_name</a:t>
            </a:r>
            <a:r>
              <a:rPr lang="en-GB" dirty="0"/>
              <a:t>[index</a:t>
            </a:r>
            <a:r>
              <a:rPr lang="en-GB" dirty="0" smtClean="0"/>
              <a:t>] = value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06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Python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can </a:t>
            </a:r>
            <a:r>
              <a:rPr lang="en-GB" b="1" dirty="0">
                <a:solidFill>
                  <a:schemeClr val="accent1"/>
                </a:solidFill>
              </a:rPr>
              <a:t>add</a:t>
            </a:r>
            <a:r>
              <a:rPr lang="en-GB" dirty="0"/>
              <a:t> items to the end of a list </a:t>
            </a:r>
            <a:r>
              <a:rPr lang="en-GB" dirty="0" smtClean="0"/>
              <a:t>using </a:t>
            </a:r>
            <a:r>
              <a:rPr lang="en-GB" dirty="0" smtClean="0">
                <a:solidFill>
                  <a:srgbClr val="FF0000"/>
                </a:solidFill>
              </a:rPr>
              <a:t>append</a:t>
            </a:r>
            <a:r>
              <a:rPr lang="en-GB" dirty="0" smtClean="0"/>
              <a:t>: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nb-NO" dirty="0"/>
              <a:t>letters = ['a', 'b', 'c'] </a:t>
            </a:r>
            <a:endParaRPr lang="nb-NO" dirty="0" smtClean="0"/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smtClean="0"/>
              <a:t>letters.</a:t>
            </a:r>
            <a:r>
              <a:rPr lang="nb-NO" dirty="0" smtClean="0">
                <a:solidFill>
                  <a:srgbClr val="FF0000"/>
                </a:solidFill>
              </a:rPr>
              <a:t>append</a:t>
            </a:r>
            <a:r>
              <a:rPr lang="nb-NO" dirty="0"/>
              <a:t>('d') </a:t>
            </a:r>
            <a:endParaRPr lang="nb-NO" dirty="0" smtClean="0"/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smtClean="0"/>
              <a:t>print </a:t>
            </a:r>
            <a:r>
              <a:rPr lang="nb-NO" dirty="0"/>
              <a:t>len(letters) </a:t>
            </a:r>
            <a:endParaRPr lang="nb-NO" dirty="0" smtClean="0"/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smtClean="0"/>
              <a:t>print letters</a:t>
            </a:r>
          </a:p>
          <a:p>
            <a:r>
              <a:rPr lang="nb-NO" dirty="0" smtClean="0"/>
              <a:t>You can take a </a:t>
            </a:r>
            <a:r>
              <a:rPr lang="nb-NO" b="1" dirty="0" smtClean="0">
                <a:solidFill>
                  <a:schemeClr val="accent1"/>
                </a:solidFill>
              </a:rPr>
              <a:t>subsection</a:t>
            </a:r>
            <a:r>
              <a:rPr lang="nb-NO" dirty="0" smtClean="0"/>
              <a:t> of a </a:t>
            </a:r>
            <a:r>
              <a:rPr lang="nb-NO" dirty="0" smtClean="0"/>
              <a:t>list:</a:t>
            </a:r>
            <a:endParaRPr lang="nb-NO" dirty="0" smtClean="0"/>
          </a:p>
          <a:p>
            <a:pPr marL="393192" lvl="1" indent="0">
              <a:buNone/>
            </a:pPr>
            <a:r>
              <a:rPr lang="en-GB" dirty="0" smtClean="0"/>
              <a:t>	letters </a:t>
            </a:r>
            <a:r>
              <a:rPr lang="en-GB" dirty="0"/>
              <a:t>= ['a', 'b', 'c', 'd', 'e'] </a:t>
            </a:r>
            <a:endParaRPr lang="en-GB" dirty="0" smtClean="0"/>
          </a:p>
          <a:p>
            <a:pPr marL="393192" lvl="1" indent="0">
              <a:buNone/>
            </a:pPr>
            <a:r>
              <a:rPr lang="en-GB" dirty="0" smtClean="0"/>
              <a:t>	slice </a:t>
            </a:r>
            <a:r>
              <a:rPr lang="en-GB" dirty="0"/>
              <a:t>= letters[1:3]     </a:t>
            </a:r>
            <a:endParaRPr lang="en-GB" dirty="0" smtClean="0"/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(</a:t>
            </a:r>
            <a:r>
              <a:rPr lang="en-GB" dirty="0"/>
              <a:t>We start at the index before the colon and continue </a:t>
            </a:r>
            <a:endParaRPr lang="en-GB" dirty="0" smtClean="0"/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up </a:t>
            </a:r>
            <a:r>
              <a:rPr lang="en-GB" dirty="0"/>
              <a:t>to </a:t>
            </a:r>
            <a:r>
              <a:rPr lang="en-GB" i="1" dirty="0"/>
              <a:t>but not including</a:t>
            </a:r>
            <a:r>
              <a:rPr lang="en-GB" dirty="0"/>
              <a:t> the index after the colon. If your list </a:t>
            </a:r>
            <a:endParaRPr lang="en-GB" dirty="0" smtClean="0"/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slice </a:t>
            </a:r>
            <a:r>
              <a:rPr lang="en-GB" dirty="0"/>
              <a:t>includes the very first or last item in a list (or a string), </a:t>
            </a:r>
            <a:endParaRPr lang="en-GB" dirty="0" smtClean="0"/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the </a:t>
            </a:r>
            <a:r>
              <a:rPr lang="en-GB" dirty="0"/>
              <a:t>index for that item doesn't have to be </a:t>
            </a:r>
            <a:r>
              <a:rPr lang="en-GB" dirty="0" smtClean="0"/>
              <a:t>included)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32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Python -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search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for an item in a list.</a:t>
            </a:r>
          </a:p>
          <a:p>
            <a:pPr marL="0" indent="0">
              <a:buNone/>
            </a:pPr>
            <a:r>
              <a:rPr lang="en-GB" dirty="0" smtClean="0"/>
              <a:t>	animals </a:t>
            </a:r>
            <a:r>
              <a:rPr lang="en-GB" dirty="0"/>
              <a:t>= ["ant", "bat", "cat"]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 </a:t>
            </a:r>
            <a:r>
              <a:rPr lang="en-GB" dirty="0" err="1"/>
              <a:t>animals.index</a:t>
            </a:r>
            <a:r>
              <a:rPr lang="en-GB" dirty="0"/>
              <a:t>("bat") </a:t>
            </a:r>
            <a:r>
              <a:rPr lang="en-GB" dirty="0" smtClean="0">
                <a:solidFill>
                  <a:srgbClr val="FF0000"/>
                </a:solidFill>
              </a:rPr>
              <a:t>this will print 1</a:t>
            </a:r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insert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items into a list.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animals.insert</a:t>
            </a:r>
            <a:r>
              <a:rPr lang="en-GB" dirty="0" smtClean="0"/>
              <a:t>(1</a:t>
            </a:r>
            <a:r>
              <a:rPr lang="en-GB" dirty="0"/>
              <a:t>, "dog")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 </a:t>
            </a:r>
            <a:r>
              <a:rPr lang="en-GB" dirty="0"/>
              <a:t>animals 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FF0000"/>
                </a:solidFill>
              </a:rPr>
              <a:t>dog will be inserted at index 1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sort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a list</a:t>
            </a:r>
            <a:endParaRPr lang="en-GB" dirty="0"/>
          </a:p>
          <a:p>
            <a:pPr marL="393192" lvl="1" indent="0">
              <a:buNone/>
            </a:pPr>
            <a:r>
              <a:rPr lang="en-GB" dirty="0"/>
              <a:t>	animals = ["cat", "ant", "bat"] </a:t>
            </a:r>
            <a:endParaRPr lang="en-GB" dirty="0" smtClean="0"/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err="1" smtClean="0"/>
              <a:t>animals.sort</a:t>
            </a:r>
            <a:r>
              <a:rPr lang="en-GB" dirty="0"/>
              <a:t>() </a:t>
            </a:r>
            <a:r>
              <a:rPr lang="en-GB" dirty="0" smtClean="0">
                <a:solidFill>
                  <a:srgbClr val="FF0000"/>
                </a:solidFill>
              </a:rPr>
              <a:t>modifies list</a:t>
            </a:r>
          </a:p>
          <a:p>
            <a:pPr marL="484632" indent="-457200"/>
            <a:r>
              <a:rPr lang="en-GB" b="1" dirty="0" smtClean="0">
                <a:solidFill>
                  <a:schemeClr val="accent1"/>
                </a:solidFill>
              </a:rPr>
              <a:t>delete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from a list</a:t>
            </a:r>
          </a:p>
          <a:p>
            <a:pPr marL="393192" lvl="1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beatles</a:t>
            </a:r>
            <a:r>
              <a:rPr lang="en-GB" dirty="0" smtClean="0"/>
              <a:t> </a:t>
            </a:r>
            <a:r>
              <a:rPr lang="en-GB" dirty="0"/>
              <a:t>= ["john","</a:t>
            </a:r>
            <a:r>
              <a:rPr lang="en-GB" dirty="0" err="1"/>
              <a:t>paul</a:t>
            </a:r>
            <a:r>
              <a:rPr lang="en-GB" dirty="0"/>
              <a:t>","</a:t>
            </a:r>
            <a:r>
              <a:rPr lang="en-GB" dirty="0" err="1"/>
              <a:t>george</a:t>
            </a:r>
            <a:r>
              <a:rPr lang="en-GB" dirty="0"/>
              <a:t>","</a:t>
            </a:r>
            <a:r>
              <a:rPr lang="en-GB" dirty="0" err="1"/>
              <a:t>ringo</a:t>
            </a:r>
            <a:r>
              <a:rPr lang="en-GB" dirty="0"/>
              <a:t>","</a:t>
            </a:r>
            <a:r>
              <a:rPr lang="en-GB" dirty="0" err="1"/>
              <a:t>stuart</a:t>
            </a:r>
            <a:r>
              <a:rPr lang="en-GB" dirty="0"/>
              <a:t>"] </a:t>
            </a:r>
            <a:r>
              <a:rPr lang="en-GB" dirty="0" smtClean="0"/>
              <a:t>	</a:t>
            </a:r>
            <a:r>
              <a:rPr lang="en-GB" dirty="0" err="1" smtClean="0"/>
              <a:t>beatles.remove</a:t>
            </a:r>
            <a:r>
              <a:rPr lang="en-GB" dirty="0"/>
              <a:t>("</a:t>
            </a:r>
            <a:r>
              <a:rPr lang="en-GB" dirty="0" err="1"/>
              <a:t>stuart</a:t>
            </a:r>
            <a:r>
              <a:rPr lang="en-GB" dirty="0"/>
              <a:t>")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0891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-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 the previous slide we saw that you can delete an item from a list using </a:t>
            </a:r>
            <a:r>
              <a:rPr lang="en-GB" dirty="0" smtClean="0">
                <a:solidFill>
                  <a:srgbClr val="FF0000"/>
                </a:solidFill>
              </a:rPr>
              <a:t>remove </a:t>
            </a:r>
          </a:p>
          <a:p>
            <a:r>
              <a:rPr lang="en-GB" dirty="0" err="1">
                <a:solidFill>
                  <a:srgbClr val="FF0000"/>
                </a:solidFill>
              </a:rPr>
              <a:t>listname.remove</a:t>
            </a:r>
            <a:r>
              <a:rPr lang="en-GB" dirty="0">
                <a:solidFill>
                  <a:srgbClr val="FF0000"/>
                </a:solidFill>
              </a:rPr>
              <a:t>(item)</a:t>
            </a:r>
            <a:r>
              <a:rPr lang="en-GB" dirty="0"/>
              <a:t> will remove the actual item if it finds it:</a:t>
            </a:r>
          </a:p>
          <a:p>
            <a:pPr marL="393192" lvl="1" indent="0">
              <a:buNone/>
            </a:pPr>
            <a:r>
              <a:rPr lang="en-GB" dirty="0" err="1"/>
              <a:t>beatles.remove</a:t>
            </a:r>
            <a:r>
              <a:rPr lang="en-GB" dirty="0" smtClean="0"/>
              <a:t>(“</a:t>
            </a:r>
            <a:r>
              <a:rPr lang="en-GB" dirty="0" err="1" smtClean="0"/>
              <a:t>stuart</a:t>
            </a:r>
            <a:r>
              <a:rPr lang="en-GB" dirty="0" smtClean="0"/>
              <a:t>”) </a:t>
            </a:r>
            <a:endParaRPr lang="en-GB" dirty="0"/>
          </a:p>
          <a:p>
            <a:pPr marL="393192" lvl="1" indent="0">
              <a:buNone/>
            </a:pPr>
            <a:r>
              <a:rPr lang="en-GB" dirty="0"/>
              <a:t># Removes </a:t>
            </a:r>
            <a:r>
              <a:rPr lang="en-GB" dirty="0" smtClean="0"/>
              <a:t>“</a:t>
            </a:r>
            <a:r>
              <a:rPr lang="en-GB" dirty="0" err="1" smtClean="0"/>
              <a:t>stuart</a:t>
            </a:r>
            <a:r>
              <a:rPr lang="en-GB" dirty="0" smtClean="0"/>
              <a:t>” </a:t>
            </a:r>
            <a:r>
              <a:rPr lang="en-GB" dirty="0"/>
              <a:t>from the list, </a:t>
            </a:r>
          </a:p>
          <a:p>
            <a:pPr marL="393192" lvl="1" indent="0">
              <a:buNone/>
            </a:pPr>
            <a:r>
              <a:rPr lang="en-GB" dirty="0"/>
              <a:t># </a:t>
            </a:r>
            <a:r>
              <a:rPr lang="en-GB" dirty="0" smtClean="0"/>
              <a:t>refer to the actual item and not the index of the item</a:t>
            </a:r>
            <a:endParaRPr lang="en-GB" dirty="0"/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op - </a:t>
            </a:r>
            <a:r>
              <a:rPr lang="en-GB" dirty="0"/>
              <a:t>will remove the item at index from the list and return it to you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err="1" smtClean="0">
                <a:solidFill>
                  <a:srgbClr val="FF0000"/>
                </a:solidFill>
              </a:rPr>
              <a:t>beatles</a:t>
            </a:r>
            <a:r>
              <a:rPr lang="en-GB" dirty="0" err="1" smtClean="0">
                <a:solidFill>
                  <a:srgbClr val="FF0000"/>
                </a:solidFill>
              </a:rPr>
              <a:t>.pop</a:t>
            </a:r>
            <a:r>
              <a:rPr lang="en-GB" dirty="0" smtClean="0">
                <a:solidFill>
                  <a:srgbClr val="FF0000"/>
                </a:solidFill>
              </a:rPr>
              <a:t>(index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del(</a:t>
            </a:r>
            <a:r>
              <a:rPr lang="en-GB" dirty="0" err="1" smtClean="0">
                <a:solidFill>
                  <a:srgbClr val="FF0000"/>
                </a:solidFill>
              </a:rPr>
              <a:t>beatles</a:t>
            </a:r>
            <a:r>
              <a:rPr lang="en-GB" dirty="0" smtClean="0">
                <a:solidFill>
                  <a:srgbClr val="FF0000"/>
                </a:solidFill>
              </a:rPr>
              <a:t>[1</a:t>
            </a:r>
            <a:r>
              <a:rPr lang="en-GB" dirty="0">
                <a:solidFill>
                  <a:srgbClr val="FF0000"/>
                </a:solidFill>
              </a:rPr>
              <a:t>]) </a:t>
            </a:r>
            <a:r>
              <a:rPr lang="en-GB" dirty="0"/>
              <a:t>is like .pop in that it will remove the item at the given index, but it won't return </a:t>
            </a:r>
            <a:r>
              <a:rPr lang="en-GB" dirty="0" smtClean="0"/>
              <a:t>it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33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- dictionary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dictionary is similar to a list, but you access values by looking up a </a:t>
            </a:r>
            <a:r>
              <a:rPr lang="en-GB" b="1" dirty="0"/>
              <a:t>key</a:t>
            </a:r>
            <a:r>
              <a:rPr lang="en-GB" dirty="0"/>
              <a:t> instead of an index.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key can be any string or number. </a:t>
            </a:r>
            <a:endParaRPr lang="en-GB" dirty="0" smtClean="0"/>
          </a:p>
          <a:p>
            <a:r>
              <a:rPr lang="en-GB" dirty="0" smtClean="0"/>
              <a:t>Dictionaries </a:t>
            </a:r>
            <a:r>
              <a:rPr lang="en-GB" dirty="0"/>
              <a:t>are enclosed in curly </a:t>
            </a:r>
            <a:r>
              <a:rPr lang="en-GB" dirty="0" smtClean="0"/>
              <a:t>braces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d </a:t>
            </a:r>
            <a:r>
              <a:rPr lang="en-GB" dirty="0"/>
              <a:t>= {'key1' : 1, 'key2' : 2, 'key3' : 3</a:t>
            </a: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is a dictionary called d with three </a:t>
            </a:r>
            <a:r>
              <a:rPr lang="en-GB" b="1" dirty="0"/>
              <a:t>key-value pairs</a:t>
            </a:r>
            <a:r>
              <a:rPr lang="en-GB" dirty="0"/>
              <a:t>. The </a:t>
            </a:r>
            <a:r>
              <a:rPr lang="en-GB" dirty="0" smtClean="0"/>
              <a:t>key </a:t>
            </a:r>
            <a:r>
              <a:rPr lang="en-GB" dirty="0"/>
              <a:t>'key1' points to the value 1, 'key2' to 2, and so 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my_dict</a:t>
            </a:r>
            <a:r>
              <a:rPr lang="en-GB" dirty="0" smtClean="0"/>
              <a:t> </a:t>
            </a:r>
            <a:r>
              <a:rPr lang="en-GB" dirty="0"/>
              <a:t>= {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"</a:t>
            </a:r>
            <a:r>
              <a:rPr lang="en-GB" dirty="0"/>
              <a:t>fish": ["c", "a", "r", "p"],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"</a:t>
            </a:r>
            <a:r>
              <a:rPr lang="en-GB" dirty="0"/>
              <a:t>cash": -4483,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"</a:t>
            </a:r>
            <a:r>
              <a:rPr lang="en-GB" dirty="0"/>
              <a:t>luck": "good"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}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print </a:t>
            </a:r>
            <a:r>
              <a:rPr lang="en-GB" dirty="0" err="1"/>
              <a:t>my_dict</a:t>
            </a:r>
            <a:r>
              <a:rPr lang="en-GB" dirty="0"/>
              <a:t>["fish"][0]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2404" y="4727654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value contains a number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660232" y="4169628"/>
            <a:ext cx="864096" cy="267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7704" y="47276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key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55776" y="4581128"/>
            <a:ext cx="864096" cy="146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2555776" y="49123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55776" y="5096986"/>
            <a:ext cx="720080" cy="27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6080" y="38210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value contains a list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922404" y="51885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value contains a string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>
            <a:off x="5292080" y="4912320"/>
            <a:ext cx="630324" cy="100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>
            <a:off x="5292080" y="5373216"/>
            <a:ext cx="630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0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Python - dictionary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To add </a:t>
            </a:r>
            <a:r>
              <a:rPr lang="en-GB" dirty="0"/>
              <a:t>new key/value </a:t>
            </a:r>
            <a:r>
              <a:rPr lang="en-GB" dirty="0" smtClean="0"/>
              <a:t>pairs: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rgbClr val="FF0000"/>
                </a:solidFill>
              </a:rPr>
              <a:t>dict_name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 err="1">
                <a:solidFill>
                  <a:srgbClr val="FF0000"/>
                </a:solidFill>
              </a:rPr>
              <a:t>new_key</a:t>
            </a:r>
            <a:r>
              <a:rPr lang="en-GB" dirty="0">
                <a:solidFill>
                  <a:srgbClr val="FF0000"/>
                </a:solidFill>
              </a:rPr>
              <a:t>] = </a:t>
            </a:r>
            <a:r>
              <a:rPr lang="en-GB" dirty="0" err="1" smtClean="0">
                <a:solidFill>
                  <a:srgbClr val="FF0000"/>
                </a:solidFill>
              </a:rPr>
              <a:t>new_value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menu["Chicken Tikka"] = </a:t>
            </a:r>
            <a:r>
              <a:rPr lang="en-GB" dirty="0" smtClean="0"/>
              <a:t>21.00</a:t>
            </a:r>
          </a:p>
          <a:p>
            <a:r>
              <a:rPr lang="en-GB" dirty="0"/>
              <a:t>Items can be removed from a dictionary </a:t>
            </a:r>
            <a:r>
              <a:rPr lang="en-GB" dirty="0" smtClean="0"/>
              <a:t>:	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del </a:t>
            </a:r>
            <a:r>
              <a:rPr lang="en-GB" dirty="0" err="1">
                <a:solidFill>
                  <a:srgbClr val="FF0000"/>
                </a:solidFill>
              </a:rPr>
              <a:t>dict_name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 err="1">
                <a:solidFill>
                  <a:srgbClr val="FF0000"/>
                </a:solidFill>
              </a:rPr>
              <a:t>key_name</a:t>
            </a:r>
            <a:r>
              <a:rPr lang="en-GB" dirty="0" smtClean="0">
                <a:solidFill>
                  <a:srgbClr val="FF0000"/>
                </a:solidFill>
              </a:rPr>
              <a:t>]</a:t>
            </a:r>
          </a:p>
          <a:p>
            <a:pPr marL="393192" lvl="1" indent="0">
              <a:buNone/>
            </a:pPr>
            <a:r>
              <a:rPr lang="en-GB" dirty="0"/>
              <a:t>	</a:t>
            </a:r>
            <a:r>
              <a:rPr lang="en-GB" dirty="0" smtClean="0"/>
              <a:t>del </a:t>
            </a:r>
            <a:r>
              <a:rPr lang="en-GB" dirty="0" err="1" smtClean="0"/>
              <a:t>zoo_animals</a:t>
            </a:r>
            <a:r>
              <a:rPr lang="en-GB" dirty="0"/>
              <a:t>['Unicorn</a:t>
            </a:r>
            <a:r>
              <a:rPr lang="en-GB" dirty="0" smtClean="0"/>
              <a:t>']</a:t>
            </a:r>
            <a:endParaRPr lang="en-GB" dirty="0"/>
          </a:p>
          <a:p>
            <a:r>
              <a:rPr lang="en-GB" dirty="0"/>
              <a:t>A new value can be associated with a key by assigning a value to the key, like so: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solidFill>
                  <a:srgbClr val="FF0000"/>
                </a:solidFill>
              </a:rPr>
              <a:t>dict_name</a:t>
            </a:r>
            <a:r>
              <a:rPr lang="en-GB" dirty="0" smtClean="0">
                <a:solidFill>
                  <a:srgbClr val="FF0000"/>
                </a:solidFill>
              </a:rPr>
              <a:t>[key</a:t>
            </a:r>
            <a:r>
              <a:rPr lang="en-GB" dirty="0">
                <a:solidFill>
                  <a:srgbClr val="FF0000"/>
                </a:solidFill>
              </a:rPr>
              <a:t>] = </a:t>
            </a:r>
            <a:r>
              <a:rPr lang="en-GB" dirty="0" err="1">
                <a:solidFill>
                  <a:srgbClr val="FF0000"/>
                </a:solidFill>
              </a:rPr>
              <a:t>new_value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menu[“Chicken Tikka”] = 12.00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500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- dictionary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491503"/>
              </p:ext>
            </p:extLst>
          </p:nvPr>
        </p:nvGraphicFramePr>
        <p:xfrm>
          <a:off x="457200" y="11255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cmp</a:t>
                      </a:r>
                      <a:r>
                        <a:rPr lang="en-GB" u="none" dirty="0" smtClean="0">
                          <a:solidFill>
                            <a:schemeClr val="tx1"/>
                          </a:solidFill>
                          <a:effectLst/>
                        </a:rPr>
                        <a:t>(dict1,dict2)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dict.clear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len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dict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dict.copy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</a:t>
                      </a:r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dict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dict.fromkeys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type(variable)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dict.get</a:t>
                      </a:r>
                      <a:r>
                        <a:rPr lang="en-GB" dirty="0" smtClean="0"/>
                        <a:t>(key,</a:t>
                      </a:r>
                      <a:r>
                        <a:rPr lang="en-GB" baseline="0" dirty="0" smtClean="0"/>
                        <a:t> default=None)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dict.has_key</a:t>
                      </a:r>
                      <a:r>
                        <a:rPr lang="en-GB" dirty="0" smtClean="0"/>
                        <a:t>(key)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dict.items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dict.keys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dict.setdefault</a:t>
                      </a:r>
                      <a:r>
                        <a:rPr lang="en-GB" dirty="0" smtClean="0"/>
                        <a:t>(key,</a:t>
                      </a:r>
                      <a:r>
                        <a:rPr lang="en-GB" baseline="0" dirty="0" smtClean="0"/>
                        <a:t> default=None)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dict.update</a:t>
                      </a:r>
                      <a:r>
                        <a:rPr lang="en-GB" dirty="0" smtClean="0"/>
                        <a:t>(dict2)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dict.values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55172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Investigate the description of each of these functions/methods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174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Python miscellaneous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Continuation character 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 allows us to continue instructions onto next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23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Text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You can execute individual commands at the python prompt – type </a:t>
            </a:r>
            <a:r>
              <a:rPr lang="en-GB" dirty="0" smtClean="0">
                <a:solidFill>
                  <a:srgbClr val="FF0000"/>
                </a:solidFill>
              </a:rPr>
              <a:t>python</a:t>
            </a:r>
            <a:r>
              <a:rPr lang="en-GB" dirty="0" smtClean="0"/>
              <a:t> to get an interpreter prompt: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More commonly you will write your script using a command line editor like </a:t>
            </a:r>
            <a:r>
              <a:rPr lang="en-GB" dirty="0" smtClean="0">
                <a:solidFill>
                  <a:srgbClr val="FF0000"/>
                </a:solidFill>
              </a:rPr>
              <a:t>vi</a:t>
            </a:r>
            <a:r>
              <a:rPr lang="en-GB" dirty="0" smtClean="0"/>
              <a:t> or </a:t>
            </a:r>
            <a:r>
              <a:rPr lang="en-GB" dirty="0" err="1" smtClean="0">
                <a:solidFill>
                  <a:srgbClr val="FF0000"/>
                </a:solidFill>
              </a:rPr>
              <a:t>nano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for more information on </a:t>
            </a:r>
            <a:r>
              <a:rPr lang="en-GB" dirty="0" err="1" smtClean="0"/>
              <a:t>nano</a:t>
            </a:r>
            <a:r>
              <a:rPr lang="en-GB" dirty="0" smtClean="0"/>
              <a:t>, see:</a:t>
            </a:r>
          </a:p>
          <a:p>
            <a:r>
              <a:rPr lang="en-GB" dirty="0"/>
              <a:t>https://www.howtogeek.com/howto/42980/the-beginners-guide-to-nano-the-linux-command-line-text-editor/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2" y="2780928"/>
            <a:ext cx="8714224" cy="137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19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s</a:t>
            </a:r>
            <a:r>
              <a:rPr lang="en-GB" dirty="0" smtClean="0"/>
              <a:t>:\hdcomp\Dawn\HND-MUOS\Exercises\python\Activity1-PythonScripting1.docx</a:t>
            </a:r>
            <a:endParaRPr lang="en-GB" dirty="0" smtClean="0"/>
          </a:p>
          <a:p>
            <a:r>
              <a:rPr lang="en-GB" dirty="0"/>
              <a:t>s:\hdcomp\Dawn\HND-MUOS\Exercises\python\Activity2-PythonScripting2.docx</a:t>
            </a:r>
            <a:endParaRPr lang="en-GB" dirty="0"/>
          </a:p>
          <a:p>
            <a:r>
              <a:rPr lang="en-GB" dirty="0"/>
              <a:t>s:\hdcomp\Dawn\HND-MUOS\Exercises\python\Activity3-PythonScripting3.docx</a:t>
            </a:r>
            <a:endParaRPr lang="en-GB" dirty="0"/>
          </a:p>
          <a:p>
            <a:r>
              <a:rPr lang="en-GB" dirty="0"/>
              <a:t>s:\hdcomp\Dawn\HND-MUOS\Exercises\python\Activity4-PythonScripting4.docx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Python Philosophy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000" dirty="0" smtClean="0"/>
          </a:p>
          <a:p>
            <a:pPr marL="0" indent="0" algn="ctr">
              <a:buNone/>
            </a:pPr>
            <a:r>
              <a:rPr lang="en-GB" sz="4000" dirty="0" smtClean="0"/>
              <a:t>Always choose simple over complex and complex over complicated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9345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About Python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 curly braces</a:t>
            </a:r>
          </a:p>
          <a:p>
            <a:r>
              <a:rPr lang="en-GB" dirty="0" smtClean="0"/>
              <a:t>Relies entirely on indentation i.e. if you don’t organise your code to be easy to read, it won’t work!</a:t>
            </a:r>
          </a:p>
          <a:p>
            <a:pPr lvl="1"/>
            <a:r>
              <a:rPr lang="en-GB" dirty="0" smtClean="0"/>
              <a:t>Indent blocks by 1 tab (4 spaces)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85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– Key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r>
              <a:rPr lang="en-GB" dirty="0" smtClean="0"/>
              <a:t>Variables don’t require a data type:</a:t>
            </a:r>
          </a:p>
          <a:p>
            <a:pPr lvl="1"/>
            <a:r>
              <a:rPr lang="en-GB" b="1" dirty="0" err="1">
                <a:solidFill>
                  <a:srgbClr val="FF0000"/>
                </a:solidFill>
              </a:rPr>
              <a:t>v</a:t>
            </a:r>
            <a:r>
              <a:rPr lang="en-GB" b="1" dirty="0" err="1" smtClean="0">
                <a:solidFill>
                  <a:srgbClr val="FF0000"/>
                </a:solidFill>
              </a:rPr>
              <a:t>ariable_name</a:t>
            </a:r>
            <a:r>
              <a:rPr lang="en-GB" b="1" dirty="0" smtClean="0">
                <a:solidFill>
                  <a:srgbClr val="FF0000"/>
                </a:solidFill>
              </a:rPr>
              <a:t> = value</a:t>
            </a:r>
          </a:p>
          <a:p>
            <a:pPr lvl="2"/>
            <a:r>
              <a:rPr lang="en-GB" dirty="0"/>
              <a:t>v</a:t>
            </a:r>
            <a:r>
              <a:rPr lang="en-GB" dirty="0" smtClean="0"/>
              <a:t>ariable names cannot start with a number or an underscore and cannot contain spaces.  Use sensible names and follow a convention such a camel case or underscore notation</a:t>
            </a:r>
          </a:p>
          <a:p>
            <a:pPr lvl="2"/>
            <a:r>
              <a:rPr lang="en-GB" dirty="0"/>
              <a:t>s</a:t>
            </a:r>
            <a:r>
              <a:rPr lang="en-GB" dirty="0" smtClean="0"/>
              <a:t>trings need to be in double quotes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#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the single-line comment indicator, triple quotes are used for multi-line comments at start and end</a:t>
            </a:r>
          </a:p>
          <a:p>
            <a:r>
              <a:rPr lang="en-GB" dirty="0" smtClean="0"/>
              <a:t>Use vi to create/edit your script and then save all files with a </a:t>
            </a:r>
            <a:r>
              <a:rPr lang="en-GB" b="1" dirty="0" smtClean="0">
                <a:solidFill>
                  <a:srgbClr val="FF0000"/>
                </a:solidFill>
              </a:rPr>
              <a:t>.</a:t>
            </a:r>
            <a:r>
              <a:rPr lang="en-GB" b="1" dirty="0" err="1" smtClean="0">
                <a:solidFill>
                  <a:srgbClr val="FF0000"/>
                </a:solidFill>
              </a:rPr>
              <a:t>py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extension</a:t>
            </a:r>
          </a:p>
          <a:p>
            <a:r>
              <a:rPr lang="en-GB" dirty="0" smtClean="0"/>
              <a:t>To execute a python script from the shell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p</a:t>
            </a:r>
            <a:r>
              <a:rPr lang="en-GB" b="1" dirty="0" smtClean="0">
                <a:solidFill>
                  <a:srgbClr val="FF0000"/>
                </a:solidFill>
              </a:rPr>
              <a:t>ython filename.py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4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Python –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 the </a:t>
            </a:r>
            <a:r>
              <a:rPr lang="en-GB" b="1" dirty="0" smtClean="0">
                <a:solidFill>
                  <a:srgbClr val="FF0000"/>
                </a:solidFill>
              </a:rPr>
              <a:t>print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object to write out to the screen</a:t>
            </a:r>
          </a:p>
          <a:p>
            <a:pPr lvl="1"/>
            <a:r>
              <a:rPr lang="en-GB" dirty="0" smtClean="0"/>
              <a:t>Expressions - </a:t>
            </a:r>
            <a:r>
              <a:rPr lang="en-GB" dirty="0" smtClean="0">
                <a:solidFill>
                  <a:srgbClr val="FF0000"/>
                </a:solidFill>
              </a:rPr>
              <a:t>print(a*b)</a:t>
            </a:r>
          </a:p>
          <a:p>
            <a:pPr lvl="1"/>
            <a:r>
              <a:rPr lang="en-GB" dirty="0" smtClean="0"/>
              <a:t>Strings - </a:t>
            </a:r>
            <a:r>
              <a:rPr lang="en-GB" dirty="0" smtClean="0">
                <a:solidFill>
                  <a:srgbClr val="FF0000"/>
                </a:solidFill>
              </a:rPr>
              <a:t>print “Welcome to Python”</a:t>
            </a:r>
          </a:p>
          <a:p>
            <a:pPr lvl="1"/>
            <a:r>
              <a:rPr lang="en-GB" dirty="0" smtClean="0"/>
              <a:t>Variables - </a:t>
            </a:r>
            <a:r>
              <a:rPr lang="en-GB" dirty="0" smtClean="0">
                <a:solidFill>
                  <a:srgbClr val="FF0000"/>
                </a:solidFill>
              </a:rPr>
              <a:t>print </a:t>
            </a:r>
            <a:r>
              <a:rPr lang="en-GB" dirty="0" err="1" smtClean="0">
                <a:solidFill>
                  <a:srgbClr val="FF0000"/>
                </a:solidFill>
              </a:rPr>
              <a:t>variable_name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+</a:t>
            </a:r>
            <a:r>
              <a:rPr lang="en-GB" dirty="0" smtClean="0"/>
              <a:t> operator is used to combine strings and print multiple items</a:t>
            </a:r>
          </a:p>
          <a:p>
            <a:r>
              <a:rPr lang="en-GB" dirty="0"/>
              <a:t>Sometimes you need to combine a string with something that isn't a string. In order to do that, you have to convert the non-string into a </a:t>
            </a:r>
            <a:r>
              <a:rPr lang="en-GB" dirty="0" smtClean="0"/>
              <a:t>string using </a:t>
            </a:r>
            <a:r>
              <a:rPr lang="en-GB" dirty="0" err="1" smtClean="0">
                <a:solidFill>
                  <a:srgbClr val="FF0000"/>
                </a:solidFill>
              </a:rPr>
              <a:t>str</a:t>
            </a:r>
            <a:r>
              <a:rPr lang="en-GB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GB" dirty="0"/>
              <a:t>The % operator after a string is used to combine a string with variables. The % operator will replace a %s in the string with the string variable that comes after it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	name </a:t>
            </a:r>
            <a:r>
              <a:rPr lang="en-GB" dirty="0"/>
              <a:t>= "Mike" </a:t>
            </a:r>
            <a:endParaRPr lang="en-GB" dirty="0" smtClean="0"/>
          </a:p>
          <a:p>
            <a:pPr marL="0" indent="0">
              <a:buNone/>
            </a:pPr>
            <a:r>
              <a:rPr lang="en-GB"/>
              <a:t>	</a:t>
            </a:r>
            <a:r>
              <a:rPr lang="en-GB" smtClean="0"/>
              <a:t>print </a:t>
            </a:r>
            <a:r>
              <a:rPr lang="en-GB"/>
              <a:t>"Hello %s" % (name)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0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Python -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Must be in double quotes</a:t>
            </a:r>
          </a:p>
          <a:p>
            <a:pPr lvl="1"/>
            <a:r>
              <a:rPr lang="en-GB" dirty="0" err="1"/>
              <a:t>m</a:t>
            </a:r>
            <a:r>
              <a:rPr lang="en-GB" dirty="0" err="1" smtClean="0"/>
              <a:t>y_name</a:t>
            </a:r>
            <a:r>
              <a:rPr lang="en-GB" dirty="0" smtClean="0"/>
              <a:t> = “Dawn”</a:t>
            </a:r>
          </a:p>
          <a:p>
            <a:r>
              <a:rPr lang="en-GB" dirty="0" smtClean="0"/>
              <a:t>Each character in a string is assigned a number (index), with the first character having an index of 0</a:t>
            </a:r>
          </a:p>
          <a:p>
            <a:pPr lvl="1"/>
            <a:r>
              <a:rPr lang="en-GB" dirty="0" err="1"/>
              <a:t>f</a:t>
            </a:r>
            <a:r>
              <a:rPr lang="en-GB" dirty="0" err="1" smtClean="0"/>
              <a:t>ourth_letter</a:t>
            </a:r>
            <a:r>
              <a:rPr lang="en-GB" dirty="0" smtClean="0"/>
              <a:t> = “Dawn”[3]</a:t>
            </a:r>
          </a:p>
          <a:p>
            <a:r>
              <a:rPr lang="en-GB" dirty="0" smtClean="0"/>
              <a:t>String methods</a:t>
            </a:r>
          </a:p>
          <a:p>
            <a:pPr lvl="1"/>
            <a:r>
              <a:rPr lang="en-GB" dirty="0" err="1"/>
              <a:t>l</a:t>
            </a:r>
            <a:r>
              <a:rPr lang="en-GB" dirty="0" err="1" smtClean="0"/>
              <a:t>en</a:t>
            </a:r>
            <a:r>
              <a:rPr lang="en-GB" dirty="0" smtClean="0"/>
              <a:t>() e.g. parrot = “Norwegian Blue”   print </a:t>
            </a:r>
            <a:r>
              <a:rPr lang="en-GB" dirty="0" err="1" smtClean="0"/>
              <a:t>len</a:t>
            </a:r>
            <a:r>
              <a:rPr lang="en-GB" dirty="0" smtClean="0"/>
              <a:t>(parrot)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ower() e.g. </a:t>
            </a:r>
            <a:r>
              <a:rPr lang="en-GB" dirty="0"/>
              <a:t>parrot = “Norwegian Blue</a:t>
            </a:r>
            <a:r>
              <a:rPr lang="en-GB" dirty="0" smtClean="0"/>
              <a:t>”  print </a:t>
            </a:r>
            <a:r>
              <a:rPr lang="en-GB" dirty="0" err="1" smtClean="0"/>
              <a:t>parrot.lower</a:t>
            </a:r>
            <a:r>
              <a:rPr lang="en-GB" dirty="0" smtClean="0"/>
              <a:t>()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pper() </a:t>
            </a:r>
            <a:r>
              <a:rPr lang="en-GB" dirty="0"/>
              <a:t>e.g. parrot = “Norwegian Blue”  print </a:t>
            </a:r>
            <a:r>
              <a:rPr lang="en-GB" dirty="0" err="1" smtClean="0"/>
              <a:t>parrot.upper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/>
              <a:t>s</a:t>
            </a:r>
            <a:r>
              <a:rPr lang="en-GB" dirty="0" err="1" smtClean="0"/>
              <a:t>tr</a:t>
            </a:r>
            <a:r>
              <a:rPr lang="en-GB" dirty="0" smtClean="0"/>
              <a:t>() e.g. pi=3.14   print </a:t>
            </a:r>
            <a:r>
              <a:rPr lang="en-GB" dirty="0" err="1" smtClean="0"/>
              <a:t>str</a:t>
            </a:r>
            <a:r>
              <a:rPr lang="en-GB" dirty="0" smtClean="0"/>
              <a:t>(pi)  converts item to a string</a:t>
            </a:r>
          </a:p>
          <a:p>
            <a:r>
              <a:rPr lang="en-GB" dirty="0" smtClean="0"/>
              <a:t>Methods that use dot notation only work with strings, </a:t>
            </a:r>
            <a:r>
              <a:rPr lang="en-GB" dirty="0" err="1" smtClean="0"/>
              <a:t>len</a:t>
            </a:r>
            <a:r>
              <a:rPr lang="en-GB" dirty="0" smtClean="0"/>
              <a:t>() and </a:t>
            </a:r>
            <a:r>
              <a:rPr lang="en-GB" dirty="0" err="1" smtClean="0"/>
              <a:t>str</a:t>
            </a:r>
            <a:r>
              <a:rPr lang="en-GB" dirty="0" smtClean="0"/>
              <a:t>() work on other 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05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Python – how to read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389120"/>
          </a:xfrm>
        </p:spPr>
        <p:txBody>
          <a:bodyPr/>
          <a:lstStyle/>
          <a:p>
            <a:r>
              <a:rPr lang="en-GB" b="1" dirty="0" err="1">
                <a:solidFill>
                  <a:srgbClr val="FF0000"/>
                </a:solidFill>
              </a:rPr>
              <a:t>raw_input</a:t>
            </a:r>
            <a:r>
              <a:rPr lang="en-GB" b="1" dirty="0">
                <a:solidFill>
                  <a:srgbClr val="FF0000"/>
                </a:solidFill>
              </a:rPr>
              <a:t>()</a:t>
            </a:r>
            <a:r>
              <a:rPr lang="en-GB" dirty="0"/>
              <a:t> accepts a string, prints it, and then waits for the user to type something and press Enter (or Return</a:t>
            </a:r>
            <a:r>
              <a:rPr lang="en-GB" dirty="0" smtClean="0"/>
              <a:t>).</a:t>
            </a:r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smtClean="0"/>
              <a:t>	name </a:t>
            </a:r>
            <a:r>
              <a:rPr lang="en-GB" dirty="0"/>
              <a:t>= </a:t>
            </a:r>
            <a:r>
              <a:rPr lang="en-GB" dirty="0" err="1"/>
              <a:t>raw_input</a:t>
            </a:r>
            <a:r>
              <a:rPr lang="en-GB" dirty="0"/>
              <a:t>("What's your name?")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print </a:t>
            </a:r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63764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4879</TotalTime>
  <Words>1411</Words>
  <Application>Microsoft Office PowerPoint</Application>
  <PresentationFormat>On-screen Show (4:3)</PresentationFormat>
  <Paragraphs>287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HND Networking: Multi User Operating Systems (DH3A 34) Week 8</vt:lpstr>
      <vt:lpstr>What is Python?</vt:lpstr>
      <vt:lpstr>Text editor</vt:lpstr>
      <vt:lpstr>The Python Philosophy</vt:lpstr>
      <vt:lpstr>About Python</vt:lpstr>
      <vt:lpstr>Python – Key concepts</vt:lpstr>
      <vt:lpstr>Python – Key concepts</vt:lpstr>
      <vt:lpstr>Python - strings</vt:lpstr>
      <vt:lpstr>Python – how to read input</vt:lpstr>
      <vt:lpstr>Python – how to import module</vt:lpstr>
      <vt:lpstr>Python – subprocess module</vt:lpstr>
      <vt:lpstr>Python – subprocess module example</vt:lpstr>
      <vt:lpstr>Python – how to import a function</vt:lpstr>
      <vt:lpstr>Python – universal imports</vt:lpstr>
      <vt:lpstr>Python – built-in functions</vt:lpstr>
      <vt:lpstr>Python – user defined functions</vt:lpstr>
      <vt:lpstr>Python – user defined functions</vt:lpstr>
      <vt:lpstr>Python – conditional tests</vt:lpstr>
      <vt:lpstr>Python – conditional test - if</vt:lpstr>
      <vt:lpstr>Python – conditional test – if/else</vt:lpstr>
      <vt:lpstr>Python – conditional test – elif</vt:lpstr>
      <vt:lpstr>Python - lists</vt:lpstr>
      <vt:lpstr>Python - lists</vt:lpstr>
      <vt:lpstr>Python - lists</vt:lpstr>
      <vt:lpstr>Python - lists</vt:lpstr>
      <vt:lpstr>Python - dictionary</vt:lpstr>
      <vt:lpstr>Python - dictionary</vt:lpstr>
      <vt:lpstr>Python - dictionary</vt:lpstr>
      <vt:lpstr>Python miscellaneous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Dawn Wilson</cp:lastModifiedBy>
  <cp:revision>572</cp:revision>
  <cp:lastPrinted>2015-01-19T08:46:26Z</cp:lastPrinted>
  <dcterms:created xsi:type="dcterms:W3CDTF">2014-08-20T09:50:30Z</dcterms:created>
  <dcterms:modified xsi:type="dcterms:W3CDTF">2018-05-22T10:41:44Z</dcterms:modified>
</cp:coreProperties>
</file>