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3"/>
  </p:notesMasterIdLst>
  <p:sldIdLst>
    <p:sldId id="256" r:id="rId2"/>
    <p:sldId id="257" r:id="rId3"/>
    <p:sldId id="258" r:id="rId4"/>
    <p:sldId id="259" r:id="rId5"/>
    <p:sldId id="260" r:id="rId6"/>
    <p:sldId id="262" r:id="rId7"/>
    <p:sldId id="263" r:id="rId8"/>
    <p:sldId id="264" r:id="rId9"/>
    <p:sldId id="267" r:id="rId10"/>
    <p:sldId id="265" r:id="rId11"/>
    <p:sldId id="266" r:id="rId12"/>
    <p:sldId id="268" r:id="rId13"/>
    <p:sldId id="270" r:id="rId14"/>
    <p:sldId id="271" r:id="rId15"/>
    <p:sldId id="272" r:id="rId16"/>
    <p:sldId id="273" r:id="rId17"/>
    <p:sldId id="274" r:id="rId18"/>
    <p:sldId id="275" r:id="rId19"/>
    <p:sldId id="276" r:id="rId20"/>
    <p:sldId id="27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D8A90-D028-4CA2-A6A3-E3CB5A09D6ED}"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A03AC-FECA-4DB0-B96E-0051345D6547}" type="slidenum">
              <a:rPr lang="en-US" smtClean="0"/>
              <a:t>‹#›</a:t>
            </a:fld>
            <a:endParaRPr lang="en-US"/>
          </a:p>
        </p:txBody>
      </p:sp>
    </p:spTree>
    <p:extLst>
      <p:ext uri="{BB962C8B-B14F-4D97-AF65-F5344CB8AC3E}">
        <p14:creationId xmlns:p14="http://schemas.microsoft.com/office/powerpoint/2010/main" val="3334369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509456-F64E-41E3-9308-9270F45502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940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Price history of silicon PV cells in US$ per watt (Source: Bloomberg, New Energy Finance pv.energytrend.com)</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509456-F64E-41E3-9308-9270F45502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55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5/21/2021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918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4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612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5/21/2021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14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05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967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4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34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334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1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5/21/2021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28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5/21/2021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3256220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www.investopedia.com/terms/m/microeconomics.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D97692E-5154-4D55-981C-14FB0DD63454}"/>
              </a:ext>
            </a:extLst>
          </p:cNvPr>
          <p:cNvPicPr>
            <a:picLocks noChangeAspect="1"/>
          </p:cNvPicPr>
          <p:nvPr/>
        </p:nvPicPr>
        <p:blipFill rotWithShape="1">
          <a:blip r:embed="rId2"/>
          <a:srcRect b="6250"/>
          <a:stretch/>
        </p:blipFill>
        <p:spPr>
          <a:xfrm>
            <a:off x="-2" y="10"/>
            <a:ext cx="12192002" cy="6857990"/>
          </a:xfrm>
          <a:prstGeom prst="rect">
            <a:avLst/>
          </a:prstGeom>
        </p:spPr>
      </p:pic>
      <p:sp>
        <p:nvSpPr>
          <p:cNvPr id="19"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96410A-D5D8-4BB8-879D-620EE3BCA7FB}"/>
              </a:ext>
            </a:extLst>
          </p:cNvPr>
          <p:cNvSpPr>
            <a:spLocks noGrp="1"/>
          </p:cNvSpPr>
          <p:nvPr>
            <p:ph type="title"/>
          </p:nvPr>
        </p:nvSpPr>
        <p:spPr>
          <a:xfrm>
            <a:off x="7848600" y="1122363"/>
            <a:ext cx="4023360" cy="2807208"/>
          </a:xfrm>
        </p:spPr>
        <p:txBody>
          <a:bodyPr vert="horz" lIns="91440" tIns="45720" rIns="91440" bIns="45720" rtlCol="0" anchor="b">
            <a:normAutofit/>
          </a:bodyPr>
          <a:lstStyle/>
          <a:p>
            <a:r>
              <a:rPr lang="en-US" sz="4600" kern="1200" dirty="0">
                <a:solidFill>
                  <a:schemeClr val="tx1"/>
                </a:solidFill>
                <a:latin typeface="+mj-lt"/>
                <a:ea typeface="+mj-ea"/>
                <a:cs typeface="+mj-cs"/>
              </a:rPr>
              <a:t>Microeconomic Tools to Create a Greener Economy</a:t>
            </a:r>
          </a:p>
        </p:txBody>
      </p:sp>
    </p:spTree>
    <p:extLst>
      <p:ext uri="{BB962C8B-B14F-4D97-AF65-F5344CB8AC3E}">
        <p14:creationId xmlns:p14="http://schemas.microsoft.com/office/powerpoint/2010/main" val="1932568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4" name="Rectangle 1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844C1-D01B-4C32-8C9F-06BD61BF142B}"/>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Efficiency Standards</a:t>
            </a:r>
          </a:p>
        </p:txBody>
      </p:sp>
      <p:sp>
        <p:nvSpPr>
          <p:cNvPr id="36" name="Freeform: Shape 1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A155BA9-CDEC-41B8-852C-D7C829F9EB86}"/>
              </a:ext>
            </a:extLst>
          </p:cNvPr>
          <p:cNvSpPr/>
          <p:nvPr/>
        </p:nvSpPr>
        <p:spPr>
          <a:xfrm>
            <a:off x="6096000" y="820880"/>
            <a:ext cx="5257799" cy="4889350"/>
          </a:xfrm>
          <a:prstGeom prst="rect">
            <a:avLst/>
          </a:prstGeom>
        </p:spPr>
        <p:txBody>
          <a:bodyPr vert="horz" lIns="91440" tIns="45720" rIns="91440" bIns="45720" rtlCol="0" anchor="t">
            <a:normAutofit/>
          </a:bodyPr>
          <a:lstStyle/>
          <a:p>
            <a:pPr indent="-228600">
              <a:lnSpc>
                <a:spcPct val="90000"/>
              </a:lnSpc>
              <a:spcAft>
                <a:spcPts val="800"/>
              </a:spcAft>
              <a:buFont typeface="Arial" panose="020B0604020202020204" pitchFamily="34" charset="0"/>
              <a:buChar char="•"/>
            </a:pPr>
            <a:r>
              <a:rPr lang="en-US" sz="1500" dirty="0"/>
              <a:t>Set standards for vehicle efficiency – Example- Congress created Corporate Average Fuel Efficiency (CAFÉ) standard with the Energy</a:t>
            </a:r>
            <a:r>
              <a:rPr lang="en-US" sz="1500" dirty="0">
                <a:effectLst/>
              </a:rPr>
              <a:t> Policy and Conservation Act of 1975. This is a power mostly reserved for the federal government but when the standard was established in 1975 California was grandfathered in and allowed to establish stricter standards.</a:t>
            </a:r>
            <a:endParaRPr lang="en-US" sz="1500" dirty="0"/>
          </a:p>
          <a:p>
            <a:pPr indent="-228600">
              <a:lnSpc>
                <a:spcPct val="90000"/>
              </a:lnSpc>
              <a:spcAft>
                <a:spcPts val="800"/>
              </a:spcAft>
              <a:buFont typeface="Arial" panose="020B0604020202020204" pitchFamily="34" charset="0"/>
              <a:buChar char="•"/>
            </a:pPr>
            <a:r>
              <a:rPr lang="en-US" sz="1500" dirty="0"/>
              <a:t>Federal and local government can set efficiency standards for public buildings. In the past we never took a life cycle perspective but instead used a lowest bid perspective. Given the life span of public building it is important to consider the long-term costs to taxpayers of operating that building along with its environmental impact.</a:t>
            </a:r>
          </a:p>
          <a:p>
            <a:pPr indent="-228600">
              <a:lnSpc>
                <a:spcPct val="90000"/>
              </a:lnSpc>
              <a:spcAft>
                <a:spcPts val="800"/>
              </a:spcAft>
              <a:buFont typeface="Arial" panose="020B0604020202020204" pitchFamily="34" charset="0"/>
              <a:buChar char="•"/>
            </a:pPr>
            <a:r>
              <a:rPr lang="en-US" sz="1500" dirty="0"/>
              <a:t>The Federal Government could also set standards for buildings in the private sector and this is done by some states. California with it Zero Net Energy Buildings Plan is the most notable example.</a:t>
            </a:r>
          </a:p>
          <a:p>
            <a:pPr indent="-228600">
              <a:lnSpc>
                <a:spcPct val="90000"/>
              </a:lnSpc>
              <a:spcAft>
                <a:spcPts val="800"/>
              </a:spcAft>
              <a:buFont typeface="Arial" panose="020B0604020202020204" pitchFamily="34" charset="0"/>
              <a:buChar char="•"/>
            </a:pPr>
            <a:r>
              <a:rPr lang="en-US" sz="1500" dirty="0"/>
              <a:t>The Federal Government and California have set standards for major energy using appliances like HVAC systems and refrigerators.</a:t>
            </a:r>
          </a:p>
        </p:txBody>
      </p:sp>
      <p:sp>
        <p:nvSpPr>
          <p:cNvPr id="22" name="Freeform: Shape 2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5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55375A-0C38-4C20-9E6A-0C067E0B5EC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Some Important Carrots to use in Altering the Energy Landscape</a:t>
            </a:r>
          </a:p>
        </p:txBody>
      </p:sp>
      <p:sp>
        <p:nvSpPr>
          <p:cNvPr id="3" name="Rectangle 2">
            <a:extLst>
              <a:ext uri="{FF2B5EF4-FFF2-40B4-BE49-F238E27FC236}">
                <a16:creationId xmlns:a16="http://schemas.microsoft.com/office/drawing/2014/main" id="{DE41FD3E-973F-4164-B165-6AB4F3B0743B}"/>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dirty="0"/>
              <a:t>Subsidies </a:t>
            </a:r>
          </a:p>
          <a:p>
            <a:pPr indent="-228600">
              <a:lnSpc>
                <a:spcPct val="90000"/>
              </a:lnSpc>
              <a:spcAft>
                <a:spcPts val="800"/>
              </a:spcAft>
              <a:buFont typeface="Arial" panose="020B0604020202020204" pitchFamily="34" charset="0"/>
              <a:buChar char="•"/>
            </a:pPr>
            <a:r>
              <a:rPr lang="en-US" dirty="0"/>
              <a:t>Accelerate the Speed of Innovation</a:t>
            </a:r>
          </a:p>
          <a:p>
            <a:pPr indent="-228600">
              <a:lnSpc>
                <a:spcPct val="90000"/>
              </a:lnSpc>
              <a:spcAft>
                <a:spcPts val="800"/>
              </a:spcAft>
              <a:buFont typeface="Arial" panose="020B0604020202020204" pitchFamily="34" charset="0"/>
              <a:buChar char="•"/>
            </a:pPr>
            <a:r>
              <a:rPr lang="en-US" dirty="0"/>
              <a:t>Procurement policies</a:t>
            </a:r>
          </a:p>
          <a:p>
            <a:pPr indent="-228600">
              <a:lnSpc>
                <a:spcPct val="90000"/>
              </a:lnSpc>
              <a:spcAft>
                <a:spcPts val="800"/>
              </a:spcAft>
              <a:buFont typeface="Arial" panose="020B0604020202020204" pitchFamily="34" charset="0"/>
              <a:buChar char="•"/>
            </a:pPr>
            <a:r>
              <a:rPr lang="en-US" dirty="0"/>
              <a:t>Deregulation of the Energy Sector</a:t>
            </a:r>
          </a:p>
          <a:p>
            <a:pPr marR="0">
              <a:lnSpc>
                <a:spcPct val="90000"/>
              </a:lnSpc>
              <a:spcBef>
                <a:spcPts val="0"/>
              </a:spcBef>
              <a:spcAft>
                <a:spcPts val="800"/>
              </a:spcAft>
            </a:pPr>
            <a:endParaRPr lang="en-US" dirty="0"/>
          </a:p>
          <a:p>
            <a:pPr marR="0">
              <a:lnSpc>
                <a:spcPct val="90000"/>
              </a:lnSpc>
              <a:spcBef>
                <a:spcPts val="0"/>
              </a:spcBef>
              <a:spcAft>
                <a:spcPts val="800"/>
              </a:spcAft>
            </a:pPr>
            <a:r>
              <a:rPr lang="en-US" dirty="0"/>
              <a:t>From the movie the Martian- Mark Watney (lead character): “In the face of overwhelming odds, I'm left with only one option, I'm </a:t>
            </a:r>
            <a:r>
              <a:rPr lang="en-US" dirty="0" err="1"/>
              <a:t>gonna</a:t>
            </a:r>
            <a:r>
              <a:rPr lang="en-US" dirty="0"/>
              <a:t> have to science the shit out of this.”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71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004060-2207-4963-8A60-A336A0FADE3A}"/>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Subsidies</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Image result for subsidies">
            <a:extLst>
              <a:ext uri="{FF2B5EF4-FFF2-40B4-BE49-F238E27FC236}">
                <a16:creationId xmlns:a16="http://schemas.microsoft.com/office/drawing/2014/main" id="{F4A2FC28-D065-487E-A716-CC68492ED2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463034"/>
            <a:ext cx="4777381" cy="376218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FC245CA-6AAE-4F55-8BD0-F3F022282BB6}"/>
              </a:ext>
            </a:extLst>
          </p:cNvPr>
          <p:cNvSpPr/>
          <p:nvPr/>
        </p:nvSpPr>
        <p:spPr>
          <a:xfrm>
            <a:off x="5894962" y="1984443"/>
            <a:ext cx="5458838" cy="4192520"/>
          </a:xfrm>
          <a:prstGeom prst="rect">
            <a:avLst/>
          </a:prstGeom>
        </p:spPr>
        <p:txBody>
          <a:bodyPr vert="horz" lIns="91440" tIns="45720" rIns="91440" bIns="45720" rtlCol="0">
            <a:normAutofit/>
          </a:bodyPr>
          <a:lstStyle/>
          <a:p>
            <a:pPr marL="571500" marR="0" lvl="0" indent="-457200">
              <a:lnSpc>
                <a:spcPct val="90000"/>
              </a:lnSpc>
              <a:spcBef>
                <a:spcPts val="0"/>
              </a:spcBef>
              <a:spcAft>
                <a:spcPts val="0"/>
              </a:spcAft>
              <a:buAutoNum type="arabicParenR"/>
            </a:pPr>
            <a:r>
              <a:rPr lang="en-US" sz="2400"/>
              <a:t>Advantages and disadvantages of subsidies</a:t>
            </a:r>
          </a:p>
          <a:p>
            <a:pPr marL="571500" marR="0" lvl="0" indent="-457200">
              <a:lnSpc>
                <a:spcPct val="90000"/>
              </a:lnSpc>
              <a:spcBef>
                <a:spcPts val="0"/>
              </a:spcBef>
              <a:spcAft>
                <a:spcPts val="0"/>
              </a:spcAft>
              <a:buAutoNum type="arabicParenR"/>
            </a:pPr>
            <a:r>
              <a:rPr lang="en-US" sz="2400"/>
              <a:t>Examples of subsidies</a:t>
            </a:r>
          </a:p>
          <a:p>
            <a:pPr marL="457200" marR="0" indent="-228600">
              <a:lnSpc>
                <a:spcPct val="90000"/>
              </a:lnSpc>
              <a:spcBef>
                <a:spcPts val="0"/>
              </a:spcBef>
              <a:spcAft>
                <a:spcPts val="0"/>
              </a:spcAft>
              <a:buFont typeface="Arial" panose="020B0604020202020204" pitchFamily="34" charset="0"/>
              <a:buChar char="•"/>
            </a:pPr>
            <a:r>
              <a:rPr lang="en-US" sz="2400"/>
              <a:t>tax credits to enable new industries or encourage early adopters</a:t>
            </a:r>
          </a:p>
          <a:p>
            <a:pPr marL="457200" marR="0" indent="-228600">
              <a:lnSpc>
                <a:spcPct val="90000"/>
              </a:lnSpc>
              <a:spcBef>
                <a:spcPts val="0"/>
              </a:spcBef>
              <a:spcAft>
                <a:spcPts val="0"/>
              </a:spcAft>
              <a:buFont typeface="Arial" panose="020B0604020202020204" pitchFamily="34" charset="0"/>
              <a:buChar char="•"/>
            </a:pPr>
            <a:r>
              <a:rPr lang="en-US" sz="2400"/>
              <a:t>Feed-in- tarrifs</a:t>
            </a:r>
          </a:p>
          <a:p>
            <a:pPr marL="457200" marR="0" indent="-228600">
              <a:lnSpc>
                <a:spcPct val="90000"/>
              </a:lnSpc>
              <a:spcBef>
                <a:spcPts val="0"/>
              </a:spcBef>
              <a:spcAft>
                <a:spcPts val="0"/>
              </a:spcAft>
              <a:buFont typeface="Arial" panose="020B0604020202020204" pitchFamily="34" charset="0"/>
              <a:buChar char="•"/>
            </a:pPr>
            <a:r>
              <a:rPr lang="en-US" sz="2400"/>
              <a:t>R&amp;D expenditures</a:t>
            </a:r>
          </a:p>
          <a:p>
            <a:pPr marL="457200" marR="0" indent="-228600">
              <a:lnSpc>
                <a:spcPct val="90000"/>
              </a:lnSpc>
              <a:spcBef>
                <a:spcPts val="0"/>
              </a:spcBef>
              <a:spcAft>
                <a:spcPts val="800"/>
              </a:spcAft>
              <a:buFont typeface="Arial" panose="020B0604020202020204" pitchFamily="34" charset="0"/>
              <a:buChar char="•"/>
            </a:pPr>
            <a:r>
              <a:rPr lang="en-US" sz="2400"/>
              <a:t>Direct investment in new companies in desired niches with loans or grants</a:t>
            </a:r>
            <a:endParaRPr lang="en-US" sz="2400" dirty="0"/>
          </a:p>
        </p:txBody>
      </p:sp>
    </p:spTree>
    <p:extLst>
      <p:ext uri="{BB962C8B-B14F-4D97-AF65-F5344CB8AC3E}">
        <p14:creationId xmlns:p14="http://schemas.microsoft.com/office/powerpoint/2010/main" val="336601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3300" kern="1200" dirty="0">
                <a:solidFill>
                  <a:srgbClr val="FFFFFF"/>
                </a:solidFill>
                <a:latin typeface="+mj-lt"/>
                <a:ea typeface="+mj-ea"/>
                <a:cs typeface="+mj-cs"/>
              </a:rPr>
              <a:t>US Historical Subsides in the Energy Space demonstrate the potential perils of subsidies.  </a:t>
            </a:r>
          </a:p>
        </p:txBody>
      </p:sp>
      <p:sp>
        <p:nvSpPr>
          <p:cNvPr id="79" name="Oval 78">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4578" name="Picture 2" descr="Image result for energy subsidies what would jefferson d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92678" y="1545982"/>
            <a:ext cx="5051479" cy="3750723"/>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36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The German Feed-in-Tarrif (FIT) is an example of a smart subsidy: Note the Built in Decline of the FIT</a:t>
            </a:r>
            <a:endParaRPr lang="en-US" dirty="0"/>
          </a:p>
        </p:txBody>
      </p:sp>
      <p:pic>
        <p:nvPicPr>
          <p:cNvPr id="25602" name="Picture 2" descr="Image result for German FITS dec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1828800"/>
            <a:ext cx="654405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67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Development of the German FIT played a major role in these Price Declines</a:t>
            </a:r>
          </a:p>
        </p:txBody>
      </p:sp>
      <p:sp>
        <p:nvSpPr>
          <p:cNvPr id="3" name="AutoShape 2" descr="Image result for German FITS decline onshore wind"/>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white"/>
              </a:solidFill>
              <a:latin typeface="Rockwell"/>
            </a:endParaRPr>
          </a:p>
        </p:txBody>
      </p:sp>
      <p:sp>
        <p:nvSpPr>
          <p:cNvPr id="5" name="AutoShape 6" descr="Image result for German FITS decline onshore wind"/>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white"/>
              </a:solidFill>
              <a:latin typeface="Rockwell"/>
            </a:endParaRPr>
          </a:p>
        </p:txBody>
      </p:sp>
      <p:pic>
        <p:nvPicPr>
          <p:cNvPr id="26634" name="Picture 10"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506" y="1489098"/>
            <a:ext cx="817750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6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Market Forces driving the rise of Solar</a:t>
            </a:r>
          </a:p>
        </p:txBody>
      </p:sp>
      <p:pic>
        <p:nvPicPr>
          <p:cNvPr id="2050" name="Picture 2" descr="Image result for price declines for renewable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131" y="2061610"/>
            <a:ext cx="8035934" cy="4023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351" y="6442585"/>
            <a:ext cx="11551298" cy="307777"/>
          </a:xfrm>
          <a:prstGeom prst="rect">
            <a:avLst/>
          </a:prstGeom>
        </p:spPr>
        <p:txBody>
          <a:bodyPr wrap="square">
            <a:spAutoFit/>
          </a:bodyPr>
          <a:lstStyle/>
          <a:p>
            <a:r>
              <a:rPr lang="en-US" sz="1400" dirty="0"/>
              <a:t>https://www.climatesolutions.org/bright-future/clean-energy-economy/1476391533-economics-solar-energy-growth</a:t>
            </a:r>
          </a:p>
        </p:txBody>
      </p:sp>
    </p:spTree>
    <p:extLst>
      <p:ext uri="{BB962C8B-B14F-4D97-AF65-F5344CB8AC3E}">
        <p14:creationId xmlns:p14="http://schemas.microsoft.com/office/powerpoint/2010/main" val="2416716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2900" kern="1200" dirty="0">
                <a:solidFill>
                  <a:srgbClr val="FFFFFF"/>
                </a:solidFill>
                <a:latin typeface="+mj-lt"/>
                <a:ea typeface="+mj-ea"/>
                <a:cs typeface="+mj-cs"/>
              </a:rPr>
              <a:t>Falling prices also pushing the wind </a:t>
            </a:r>
            <a:r>
              <a:rPr lang="en-US" sz="2900" dirty="0">
                <a:solidFill>
                  <a:srgbClr val="FFFFFF"/>
                </a:solidFill>
              </a:rPr>
              <a:t>i</a:t>
            </a:r>
            <a:r>
              <a:rPr lang="en-US" sz="2900" kern="1200" dirty="0">
                <a:solidFill>
                  <a:srgbClr val="FFFFFF"/>
                </a:solidFill>
                <a:latin typeface="+mj-lt"/>
                <a:ea typeface="+mj-ea"/>
                <a:cs typeface="+mj-cs"/>
              </a:rPr>
              <a:t>ndustry forward-FITS and tax credits played a critical role in this process.</a:t>
            </a:r>
          </a:p>
        </p:txBody>
      </p:sp>
      <p:sp>
        <p:nvSpPr>
          <p:cNvPr id="79" name="Oval 7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price declines for renewable energy"/>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51798" y="2504178"/>
            <a:ext cx="4252055" cy="1849643"/>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20436" y="6372736"/>
            <a:ext cx="11939847" cy="369332"/>
          </a:xfrm>
          <a:prstGeom prst="rect">
            <a:avLst/>
          </a:prstGeom>
        </p:spPr>
        <p:txBody>
          <a:bodyPr wrap="square">
            <a:spAutoFit/>
          </a:bodyPr>
          <a:lstStyle/>
          <a:p>
            <a:pPr>
              <a:spcAft>
                <a:spcPts val="600"/>
              </a:spcAft>
            </a:pPr>
            <a:r>
              <a:rPr lang="en-US"/>
              <a:t>Source: https://www.transcend.org/tms/2015/12/renewable-energy-soars-in-2015/</a:t>
            </a:r>
          </a:p>
        </p:txBody>
      </p:sp>
    </p:spTree>
    <p:extLst>
      <p:ext uri="{BB962C8B-B14F-4D97-AF65-F5344CB8AC3E}">
        <p14:creationId xmlns:p14="http://schemas.microsoft.com/office/powerpoint/2010/main" val="314916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070EB9-63B0-4496-AD5B-45599EC31C1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Accelerating the Speed of Innovation</a:t>
            </a:r>
          </a:p>
        </p:txBody>
      </p:sp>
      <p:sp>
        <p:nvSpPr>
          <p:cNvPr id="3" name="Rectangle 2">
            <a:extLst>
              <a:ext uri="{FF2B5EF4-FFF2-40B4-BE49-F238E27FC236}">
                <a16:creationId xmlns:a16="http://schemas.microsoft.com/office/drawing/2014/main" id="{81763180-CE01-4FD9-BB6E-7893F5CED84E}"/>
              </a:ext>
            </a:extLst>
          </p:cNvPr>
          <p:cNvSpPr/>
          <p:nvPr/>
        </p:nvSpPr>
        <p:spPr>
          <a:xfrm>
            <a:off x="4447308" y="591344"/>
            <a:ext cx="6906491" cy="5585619"/>
          </a:xfrm>
          <a:prstGeom prst="rect">
            <a:avLst/>
          </a:prstGeom>
        </p:spPr>
        <p:txBody>
          <a:bodyPr vert="horz" lIns="91440" tIns="45720" rIns="91440" bIns="45720" rtlCol="0" anchor="ctr">
            <a:normAutofit/>
          </a:bodyPr>
          <a:lstStyle/>
          <a:p>
            <a:pPr marL="457200" marR="0" indent="-228600">
              <a:lnSpc>
                <a:spcPct val="90000"/>
              </a:lnSpc>
              <a:spcBef>
                <a:spcPts val="0"/>
              </a:spcBef>
              <a:spcAft>
                <a:spcPts val="0"/>
              </a:spcAft>
              <a:buFont typeface="Arial" panose="020B0604020202020204" pitchFamily="34" charset="0"/>
              <a:buChar char="•"/>
            </a:pPr>
            <a:r>
              <a:rPr lang="en-US" dirty="0"/>
              <a:t>Government subsides for research and development and the case for government to play a big role in R&amp;D</a:t>
            </a:r>
          </a:p>
          <a:p>
            <a:pPr marL="457200" marR="0" indent="-228600">
              <a:lnSpc>
                <a:spcPct val="90000"/>
              </a:lnSpc>
              <a:spcBef>
                <a:spcPts val="0"/>
              </a:spcBef>
              <a:spcAft>
                <a:spcPts val="0"/>
              </a:spcAft>
              <a:buFont typeface="Arial" panose="020B0604020202020204" pitchFamily="34" charset="0"/>
              <a:buChar char="•"/>
            </a:pPr>
            <a:r>
              <a:rPr lang="en-US" dirty="0"/>
              <a:t>Tax incentives for greater private sector R&amp;D</a:t>
            </a:r>
          </a:p>
          <a:p>
            <a:pPr marL="457200" marR="0" indent="-228600">
              <a:lnSpc>
                <a:spcPct val="90000"/>
              </a:lnSpc>
              <a:spcBef>
                <a:spcPts val="0"/>
              </a:spcBef>
              <a:spcAft>
                <a:spcPts val="0"/>
              </a:spcAft>
              <a:buFont typeface="Arial" panose="020B0604020202020204" pitchFamily="34" charset="0"/>
              <a:buChar char="•"/>
            </a:pPr>
            <a:r>
              <a:rPr lang="en-US" dirty="0"/>
              <a:t>Money for public private partnerships</a:t>
            </a:r>
          </a:p>
          <a:p>
            <a:pPr marL="457200" marR="0" indent="-228600">
              <a:lnSpc>
                <a:spcPct val="90000"/>
              </a:lnSpc>
              <a:spcBef>
                <a:spcPts val="0"/>
              </a:spcBef>
              <a:spcAft>
                <a:spcPts val="0"/>
              </a:spcAft>
              <a:buFont typeface="Arial" panose="020B0604020202020204" pitchFamily="34" charset="0"/>
              <a:buChar char="•"/>
            </a:pPr>
            <a:r>
              <a:rPr lang="en-US" dirty="0"/>
              <a:t>Investment in focused research institutions (Ex. National Institute of Health)</a:t>
            </a:r>
          </a:p>
          <a:p>
            <a:pPr marL="457200" marR="0" indent="-228600">
              <a:lnSpc>
                <a:spcPct val="90000"/>
              </a:lnSpc>
              <a:spcBef>
                <a:spcPts val="0"/>
              </a:spcBef>
              <a:spcAft>
                <a:spcPts val="0"/>
              </a:spcAft>
              <a:buFont typeface="Arial" panose="020B0604020202020204" pitchFamily="34" charset="0"/>
              <a:buChar char="•"/>
            </a:pPr>
            <a:r>
              <a:rPr lang="en-US" dirty="0"/>
              <a:t>Creating incentives for more collaboration between universities and the private sector</a:t>
            </a:r>
          </a:p>
          <a:p>
            <a:pPr marL="457200" marR="0" indent="-228600">
              <a:lnSpc>
                <a:spcPct val="90000"/>
              </a:lnSpc>
              <a:spcBef>
                <a:spcPts val="0"/>
              </a:spcBef>
              <a:spcAft>
                <a:spcPts val="0"/>
              </a:spcAft>
              <a:buFont typeface="Arial" panose="020B0604020202020204" pitchFamily="34" charset="0"/>
              <a:buChar char="•"/>
            </a:pPr>
            <a:r>
              <a:rPr lang="en-US" dirty="0"/>
              <a:t>Support for small businesses and start-up (everything from financial help to the creation of more incubator space)</a:t>
            </a:r>
          </a:p>
          <a:p>
            <a:pPr marL="457200" marR="0" indent="-228600">
              <a:lnSpc>
                <a:spcPct val="90000"/>
              </a:lnSpc>
              <a:spcBef>
                <a:spcPts val="0"/>
              </a:spcBef>
              <a:spcAft>
                <a:spcPts val="800"/>
              </a:spcAft>
              <a:buFont typeface="Arial" panose="020B0604020202020204" pitchFamily="34" charset="0"/>
              <a:buChar char="•"/>
            </a:pPr>
            <a:r>
              <a:rPr lang="en-US" dirty="0"/>
              <a:t>Industrial Policy</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62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FDAF2D-8B78-479F-B4EC-AE5D5F154CED}"/>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Procurement Policies</a:t>
            </a:r>
          </a:p>
        </p:txBody>
      </p:sp>
      <p:sp>
        <p:nvSpPr>
          <p:cNvPr id="3" name="Rectangle 2">
            <a:extLst>
              <a:ext uri="{FF2B5EF4-FFF2-40B4-BE49-F238E27FC236}">
                <a16:creationId xmlns:a16="http://schemas.microsoft.com/office/drawing/2014/main" id="{CD6F737C-9A4F-4625-9D15-47BECE0669B6}"/>
              </a:ext>
            </a:extLst>
          </p:cNvPr>
          <p:cNvSpPr/>
          <p:nvPr/>
        </p:nvSpPr>
        <p:spPr>
          <a:xfrm>
            <a:off x="4447308" y="591344"/>
            <a:ext cx="6906491" cy="5585619"/>
          </a:xfrm>
          <a:prstGeom prst="rect">
            <a:avLst/>
          </a:prstGeom>
        </p:spPr>
        <p:txBody>
          <a:bodyPr vert="horz" lIns="91440" tIns="45720" rIns="91440" bIns="45720" rtlCol="0" anchor="ctr">
            <a:normAutofit/>
          </a:bodyPr>
          <a:lstStyle/>
          <a:p>
            <a:pPr marL="457200" marR="0" indent="-228600">
              <a:lnSpc>
                <a:spcPct val="90000"/>
              </a:lnSpc>
              <a:spcBef>
                <a:spcPts val="0"/>
              </a:spcBef>
              <a:spcAft>
                <a:spcPts val="800"/>
              </a:spcAft>
              <a:buFont typeface="Arial" panose="020B0604020202020204" pitchFamily="34" charset="0"/>
              <a:buChar char="•"/>
            </a:pPr>
            <a:r>
              <a:rPr lang="en-US" dirty="0"/>
              <a:t> Governments have enormous purchasing power and can help new technologies scale up faster.  As an example, a policy could require all Federal Buildings to have battery powered microgrids to keep them up running when the grid goes down. This would be a huge boost to companies in the energy storage and microgrid space and contribute to the movement towards zero net energy building. An additional benefit of such a policy would be to boost the resiliency of our cities because different microgrids can be islanded or also connected to other microgrids to help power a city when the grid is down.</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335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401334-3106-4463-9983-8DF4A0592188}"/>
              </a:ext>
            </a:extLst>
          </p:cNvPr>
          <p:cNvSpPr>
            <a:spLocks noGrp="1"/>
          </p:cNvSpPr>
          <p:nvPr>
            <p:ph type="title"/>
          </p:nvPr>
        </p:nvSpPr>
        <p:spPr>
          <a:xfrm>
            <a:off x="838200" y="365125"/>
            <a:ext cx="5393361" cy="1325563"/>
          </a:xfrm>
        </p:spPr>
        <p:txBody>
          <a:bodyPr vert="horz" lIns="91440" tIns="45720" rIns="91440" bIns="45720" rtlCol="0" anchor="ctr">
            <a:normAutofit fontScale="90000"/>
          </a:bodyPr>
          <a:lstStyle/>
          <a:p>
            <a:r>
              <a:rPr lang="en-US" kern="1200" dirty="0">
                <a:solidFill>
                  <a:schemeClr val="tx1"/>
                </a:solidFill>
                <a:latin typeface="+mj-lt"/>
                <a:ea typeface="+mj-ea"/>
                <a:cs typeface="+mj-cs"/>
              </a:rPr>
              <a:t>Microeconomics- Definition from </a:t>
            </a:r>
            <a:r>
              <a:rPr lang="en-US" kern="1200" dirty="0" err="1">
                <a:solidFill>
                  <a:schemeClr val="tx1"/>
                </a:solidFill>
                <a:latin typeface="+mj-lt"/>
                <a:ea typeface="+mj-ea"/>
                <a:cs typeface="+mj-cs"/>
              </a:rPr>
              <a:t>Investopia</a:t>
            </a:r>
            <a:endParaRPr lang="en-US" kern="1200" dirty="0">
              <a:solidFill>
                <a:schemeClr val="tx1"/>
              </a:solidFill>
              <a:latin typeface="+mj-lt"/>
              <a:ea typeface="+mj-ea"/>
              <a:cs typeface="+mj-cs"/>
            </a:endParaRPr>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120C568-9800-491A-89EC-63F5EF3F7676}"/>
              </a:ext>
            </a:extLst>
          </p:cNvPr>
          <p:cNvSpPr/>
          <p:nvPr/>
        </p:nvSpPr>
        <p:spPr>
          <a:xfrm>
            <a:off x="838200" y="1825625"/>
            <a:ext cx="5393361" cy="4351338"/>
          </a:xfrm>
          <a:prstGeom prst="rect">
            <a:avLst/>
          </a:prstGeom>
        </p:spPr>
        <p:txBody>
          <a:bodyPr vert="horz" lIns="91440" tIns="45720" rIns="91440" bIns="45720" rtlCol="0">
            <a:normAutofit/>
          </a:bodyPr>
          <a:lstStyle/>
          <a:p>
            <a:pPr>
              <a:lnSpc>
                <a:spcPct val="90000"/>
              </a:lnSpc>
              <a:spcAft>
                <a:spcPts val="600"/>
              </a:spcAft>
            </a:pPr>
            <a:r>
              <a:rPr lang="en-US" sz="2200" b="0" i="0" u="none" strike="noStrike" dirty="0">
                <a:effectLst/>
              </a:rPr>
              <a:t> </a:t>
            </a:r>
          </a:p>
          <a:p>
            <a:pPr>
              <a:lnSpc>
                <a:spcPct val="90000"/>
              </a:lnSpc>
              <a:spcAft>
                <a:spcPts val="600"/>
              </a:spcAft>
            </a:pPr>
            <a:r>
              <a:rPr lang="en-US" sz="2200" b="0" i="0" u="none" strike="noStrike" dirty="0">
                <a:effectLst/>
              </a:rPr>
              <a:t>“Microeconomics is the social science that studies the implications of incentives and decisions, specifically about how those affect the utilization and distribution of resources.</a:t>
            </a:r>
            <a:r>
              <a:rPr lang="en-US" sz="2400" b="0" i="0" dirty="0">
                <a:solidFill>
                  <a:srgbClr val="111111"/>
                </a:solidFill>
                <a:effectLst/>
                <a:latin typeface="SourceSansPro"/>
              </a:rPr>
              <a:t> Microeconomics shows how and why different goods have different values, how individuals and businesses conduct and benefit from efficient production and exchange, and how individuals best coordinate and cooperate with one another.</a:t>
            </a:r>
            <a:r>
              <a:rPr lang="en-US" sz="2200" b="0" i="0" u="none" strike="noStrike" dirty="0">
                <a:effectLst/>
              </a:rPr>
              <a:t> </a:t>
            </a: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Questions">
            <a:extLst>
              <a:ext uri="{FF2B5EF4-FFF2-40B4-BE49-F238E27FC236}">
                <a16:creationId xmlns:a16="http://schemas.microsoft.com/office/drawing/2014/main" id="{05C01457-71EA-41FC-94AC-3D7DF2F0C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E3A1DEFB-5E4E-483E-96B7-F1A38D706055}"/>
              </a:ext>
            </a:extLst>
          </p:cNvPr>
          <p:cNvSpPr/>
          <p:nvPr/>
        </p:nvSpPr>
        <p:spPr>
          <a:xfrm>
            <a:off x="127598" y="6229022"/>
            <a:ext cx="6096000" cy="461665"/>
          </a:xfrm>
          <a:prstGeom prst="rect">
            <a:avLst/>
          </a:prstGeom>
        </p:spPr>
        <p:txBody>
          <a:bodyPr>
            <a:spAutoFit/>
          </a:bodyPr>
          <a:lstStyle/>
          <a:p>
            <a:pPr marL="228600" indent="-228600">
              <a:buAutoNum type="arabicPeriod"/>
            </a:pPr>
            <a:r>
              <a:rPr lang="en-US" sz="1200" dirty="0">
                <a:hlinkClick r:id="rId4"/>
              </a:rPr>
              <a:t>https://www.investopedia.com/terms/m/microeconomics.asp</a:t>
            </a: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1586216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B8C77-8A3B-4AC7-A6AA-2F9918F7FD0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Deregulation of the Energy Sector</a:t>
            </a:r>
          </a:p>
        </p:txBody>
      </p:sp>
      <p:sp>
        <p:nvSpPr>
          <p:cNvPr id="3" name="Rectangle 2">
            <a:extLst>
              <a:ext uri="{FF2B5EF4-FFF2-40B4-BE49-F238E27FC236}">
                <a16:creationId xmlns:a16="http://schemas.microsoft.com/office/drawing/2014/main" id="{ADA880F3-B02E-4815-9C5A-699F1700B553}"/>
              </a:ext>
            </a:extLst>
          </p:cNvPr>
          <p:cNvSpPr/>
          <p:nvPr/>
        </p:nvSpPr>
        <p:spPr>
          <a:xfrm>
            <a:off x="4447308" y="591344"/>
            <a:ext cx="6906491" cy="5585619"/>
          </a:xfrm>
          <a:prstGeom prst="rect">
            <a:avLst/>
          </a:prstGeom>
        </p:spPr>
        <p:txBody>
          <a:bodyPr vert="horz" lIns="91440" tIns="45720" rIns="91440" bIns="45720" rtlCol="0" anchor="ctr">
            <a:normAutofit/>
          </a:bodyPr>
          <a:lstStyle/>
          <a:p>
            <a:pPr marL="228600" marR="0">
              <a:lnSpc>
                <a:spcPct val="90000"/>
              </a:lnSpc>
              <a:spcBef>
                <a:spcPts val="0"/>
              </a:spcBef>
              <a:spcAft>
                <a:spcPts val="0"/>
              </a:spcAft>
            </a:pPr>
            <a:r>
              <a:rPr lang="en-US" dirty="0"/>
              <a:t>Given already where the prices for renewable energy are already and where they are going, a deregulated grid like in Texas, will see for a faster adoption of renewable energy than a regulated market like South Carolina that lacks a REPS or like North Carolina that has a weak REP.</a:t>
            </a:r>
          </a:p>
          <a:p>
            <a:pPr marL="228600" marR="0">
              <a:lnSpc>
                <a:spcPct val="90000"/>
              </a:lnSpc>
              <a:spcBef>
                <a:spcPts val="0"/>
              </a:spcBef>
              <a:spcAft>
                <a:spcPts val="800"/>
              </a:spcAft>
            </a:pPr>
            <a:r>
              <a:rPr lang="en-US" dirty="0"/>
              <a:t> </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59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C07B85-6199-413F-9F49-3729D5460BDB}"/>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Questions for Class Discussion</a:t>
            </a: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7CFC0204-2833-4418-B6DD-892FD565D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Rectangle 2">
            <a:extLst>
              <a:ext uri="{FF2B5EF4-FFF2-40B4-BE49-F238E27FC236}">
                <a16:creationId xmlns:a16="http://schemas.microsoft.com/office/drawing/2014/main" id="{0FAA3408-45F0-4EC1-92DA-AD26F0915FE4}"/>
              </a:ext>
            </a:extLst>
          </p:cNvPr>
          <p:cNvSpPr/>
          <p:nvPr/>
        </p:nvSpPr>
        <p:spPr>
          <a:xfrm>
            <a:off x="5894962" y="1984443"/>
            <a:ext cx="5458838" cy="4192520"/>
          </a:xfrm>
          <a:prstGeom prst="rect">
            <a:avLst/>
          </a:prstGeom>
        </p:spPr>
        <p:txBody>
          <a:bodyPr vert="horz" lIns="91440" tIns="45720" rIns="91440" bIns="45720" rtlCol="0">
            <a:normAutofit/>
          </a:bodyPr>
          <a:lstStyle/>
          <a:p>
            <a:pPr marL="342900" marR="0" lvl="0" indent="-228600">
              <a:lnSpc>
                <a:spcPct val="90000"/>
              </a:lnSpc>
              <a:spcBef>
                <a:spcPts val="0"/>
              </a:spcBef>
              <a:spcAft>
                <a:spcPts val="0"/>
              </a:spcAft>
              <a:buFont typeface="Arial" panose="020B0604020202020204" pitchFamily="34" charset="0"/>
              <a:buChar char="•"/>
            </a:pPr>
            <a:r>
              <a:rPr lang="en-US" sz="1900" dirty="0"/>
              <a:t>Be prepared to discuss in a group and then report back to the class: “The best strategies the United States can use to decarbonize its energy supply”</a:t>
            </a:r>
          </a:p>
          <a:p>
            <a:pPr marL="342900" marR="0" lvl="0" indent="-228600">
              <a:lnSpc>
                <a:spcPct val="90000"/>
              </a:lnSpc>
              <a:spcBef>
                <a:spcPts val="0"/>
              </a:spcBef>
              <a:spcAft>
                <a:spcPts val="0"/>
              </a:spcAft>
              <a:buFont typeface="Arial" panose="020B0604020202020204" pitchFamily="34" charset="0"/>
              <a:buChar char="•"/>
            </a:pPr>
            <a:r>
              <a:rPr lang="en-US" sz="1900" dirty="0"/>
              <a:t>What is to like about Germany’s Feed-in-Tariff? The big negative is that it caused Germans to pay more for electricity. Why in your estimation would Germans not only accept this but even champion it in large numbers, but Americans would be unlikely to support such a measure?</a:t>
            </a:r>
          </a:p>
          <a:p>
            <a:pPr marL="342900" marR="0" lvl="0" indent="-228600">
              <a:lnSpc>
                <a:spcPct val="90000"/>
              </a:lnSpc>
              <a:spcBef>
                <a:spcPts val="0"/>
              </a:spcBef>
              <a:spcAft>
                <a:spcPts val="800"/>
              </a:spcAft>
              <a:buFont typeface="Arial" panose="020B0604020202020204" pitchFamily="34" charset="0"/>
              <a:buChar char="•"/>
            </a:pPr>
            <a:r>
              <a:rPr lang="en-US" sz="1900" dirty="0"/>
              <a:t>Why should the US be examining new strategies to accelerate innovation not only in the energy space but in all areas of the economy?</a:t>
            </a:r>
          </a:p>
        </p:txBody>
      </p:sp>
    </p:spTree>
    <p:extLst>
      <p:ext uri="{BB962C8B-B14F-4D97-AF65-F5344CB8AC3E}">
        <p14:creationId xmlns:p14="http://schemas.microsoft.com/office/powerpoint/2010/main" val="14871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A8B9E-7580-48E4-B158-82BC599C1F23}"/>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dirty="0">
                <a:solidFill>
                  <a:schemeClr val="tx1"/>
                </a:solidFill>
                <a:latin typeface="+mj-lt"/>
                <a:ea typeface="+mj-ea"/>
                <a:cs typeface="+mj-cs"/>
              </a:rPr>
              <a:t>Microeconomic Tools (Potential Policies)</a:t>
            </a:r>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F2F845C-D914-427F-B3E6-57411E4A894B}"/>
              </a:ext>
            </a:extLst>
          </p:cNvPr>
          <p:cNvSpPr/>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Microeconomic policy is involved with the specific ways in which businesses and consumers interact, and frequently takes the form of incentives (carrots) or penalties (sticks) on certain types of economic behavior, intended to bring about economic or political goals</a:t>
            </a:r>
            <a:r>
              <a:rPr lang="en-US" sz="2000" baseline="30000" dirty="0"/>
              <a:t>1</a:t>
            </a:r>
            <a:r>
              <a:rPr lang="en-US" sz="2000" dirty="0"/>
              <a: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Carrot and Stick approach of motivation is based on the principles of reinforcement first espoused by the philosopher Jeremy Bentham (1748-1832).</a:t>
            </a:r>
            <a:br>
              <a:rPr lang="en-US" sz="2000" dirty="0"/>
            </a:br>
            <a:br>
              <a:rPr lang="en-US" sz="2000" dirty="0"/>
            </a:br>
            <a:r>
              <a:rPr lang="en-US" sz="2000" dirty="0"/>
              <a:t> </a:t>
            </a: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Tools">
            <a:extLst>
              <a:ext uri="{FF2B5EF4-FFF2-40B4-BE49-F238E27FC236}">
                <a16:creationId xmlns:a16="http://schemas.microsoft.com/office/drawing/2014/main" id="{AC9A0A59-FA96-48A4-BF99-EC79F5B97D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5E3D21A-F541-49E9-B3EC-F4BFC3DB1771}"/>
              </a:ext>
            </a:extLst>
          </p:cNvPr>
          <p:cNvSpPr/>
          <p:nvPr/>
        </p:nvSpPr>
        <p:spPr>
          <a:xfrm>
            <a:off x="240487" y="5988734"/>
            <a:ext cx="6096000" cy="276999"/>
          </a:xfrm>
          <a:prstGeom prst="rect">
            <a:avLst/>
          </a:prstGeom>
        </p:spPr>
        <p:txBody>
          <a:bodyPr>
            <a:spAutoFit/>
          </a:bodyPr>
          <a:lstStyle/>
          <a:p>
            <a:r>
              <a:rPr lang="en-US" sz="1200" dirty="0"/>
              <a:t>1. http://www.businessdictionary.com/definition/microeconomic-policy.html</a:t>
            </a:r>
          </a:p>
        </p:txBody>
      </p:sp>
    </p:spTree>
    <p:extLst>
      <p:ext uri="{BB962C8B-B14F-4D97-AF65-F5344CB8AC3E}">
        <p14:creationId xmlns:p14="http://schemas.microsoft.com/office/powerpoint/2010/main" val="196499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A2CF41-C9B0-4036-B222-A0EE969861C0}"/>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4700" kern="1200">
                <a:solidFill>
                  <a:schemeClr val="tx1"/>
                </a:solidFill>
                <a:latin typeface="+mj-lt"/>
                <a:ea typeface="+mj-ea"/>
                <a:cs typeface="+mj-cs"/>
              </a:rPr>
              <a:t>What are Microeconomic Tools that the Federal Government could use to Decarbonize the Energy Sector?</a:t>
            </a:r>
          </a:p>
        </p:txBody>
      </p:sp>
      <p:sp>
        <p:nvSpPr>
          <p:cNvPr id="17" name="Oval 1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75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0"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1733F7-BF1A-4A17-9BAD-A43C67A0FA7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Some Important Sticks to Change up Incentives in the Marketplace</a:t>
            </a:r>
          </a:p>
        </p:txBody>
      </p:sp>
      <p:sp>
        <p:nvSpPr>
          <p:cNvPr id="3" name="Rectangle 2">
            <a:extLst>
              <a:ext uri="{FF2B5EF4-FFF2-40B4-BE49-F238E27FC236}">
                <a16:creationId xmlns:a16="http://schemas.microsoft.com/office/drawing/2014/main" id="{7EDED76A-2A98-47F4-B93D-E43A4B02C658}"/>
              </a:ext>
            </a:extLst>
          </p:cNvPr>
          <p:cNvSpPr/>
          <p:nvPr/>
        </p:nvSpPr>
        <p:spPr>
          <a:xfrm>
            <a:off x="4447308" y="591344"/>
            <a:ext cx="6906491" cy="5585619"/>
          </a:xfrm>
          <a:prstGeom prst="rect">
            <a:avLst/>
          </a:prstGeom>
        </p:spPr>
        <p:txBody>
          <a:bodyPr vert="horz" wrap="square" lIns="91440" tIns="45720" rIns="91440" bIns="45720" rtlCol="0" anchor="ctr">
            <a:normAutofit/>
          </a:bodyPr>
          <a:lstStyle/>
          <a:p>
            <a:pPr marL="457200" lvl="0" indent="-342900">
              <a:lnSpc>
                <a:spcPct val="90000"/>
              </a:lnSpc>
              <a:spcAft>
                <a:spcPts val="600"/>
              </a:spcAft>
              <a:buAutoNum type="arabicParenR"/>
            </a:pPr>
            <a:r>
              <a:rPr lang="en-US" dirty="0"/>
              <a:t>A Carbon Tax: A carbon tax is a type of Pigouvian tax like a sin tax (alcohol and cigarettes) or a pollution tax (heavily used by Germany to pay for their reunification costs).</a:t>
            </a:r>
          </a:p>
          <a:p>
            <a:pPr marL="457200" lvl="0" indent="-342900">
              <a:lnSpc>
                <a:spcPct val="90000"/>
              </a:lnSpc>
              <a:spcAft>
                <a:spcPts val="600"/>
              </a:spcAft>
              <a:buAutoNum type="arabicParenR"/>
            </a:pPr>
            <a:r>
              <a:rPr lang="en-US" dirty="0"/>
              <a:t>Cap and Trade</a:t>
            </a:r>
          </a:p>
          <a:p>
            <a:pPr marL="457200" lvl="0" indent="-342900">
              <a:lnSpc>
                <a:spcPct val="90000"/>
              </a:lnSpc>
              <a:spcAft>
                <a:spcPts val="600"/>
              </a:spcAft>
              <a:buAutoNum type="arabicParenR"/>
            </a:pPr>
            <a:r>
              <a:rPr lang="en-US" dirty="0"/>
              <a:t>Command and Control – The Clean Air Act is an example of command and control regulation.</a:t>
            </a:r>
          </a:p>
          <a:p>
            <a:pPr marL="457200" lvl="0" indent="-342900">
              <a:lnSpc>
                <a:spcPct val="90000"/>
              </a:lnSpc>
              <a:spcAft>
                <a:spcPts val="600"/>
              </a:spcAft>
              <a:buAutoNum type="arabicParenR"/>
            </a:pPr>
            <a:r>
              <a:rPr lang="en-US" dirty="0"/>
              <a:t>Setting efficiency standards for things like cars and major appliances like HVAC systems and refrigerators.</a:t>
            </a:r>
          </a:p>
        </p:txBody>
      </p:sp>
      <p:sp>
        <p:nvSpPr>
          <p:cNvPr id="22"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6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9799C-30F5-4A4E-AFA5-56BCD062415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100" kern="1200">
                <a:solidFill>
                  <a:schemeClr val="tx1"/>
                </a:solidFill>
                <a:latin typeface="+mj-lt"/>
                <a:ea typeface="+mj-ea"/>
                <a:cs typeface="+mj-cs"/>
              </a:rPr>
              <a:t>Carbon Tax: Two Competing Design Ideas</a:t>
            </a:r>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69F74D1-2577-425A-870C-CE3243EF091B}"/>
              </a:ext>
            </a:extLst>
          </p:cNvPr>
          <p:cNvSpPr/>
          <p:nvPr/>
        </p:nvSpPr>
        <p:spPr>
          <a:xfrm>
            <a:off x="838200" y="1825625"/>
            <a:ext cx="5393361" cy="4351338"/>
          </a:xfrm>
          <a:prstGeom prst="rect">
            <a:avLst/>
          </a:prstGeom>
        </p:spPr>
        <p:txBody>
          <a:bodyPr vert="horz" lIns="91440" tIns="45720" rIns="91440" bIns="45720" rtlCol="0">
            <a:normAutofit lnSpcReduction="10000"/>
          </a:bodyPr>
          <a:lstStyle/>
          <a:p>
            <a:pPr marL="400050" indent="-400050">
              <a:lnSpc>
                <a:spcPct val="90000"/>
              </a:lnSpc>
              <a:spcAft>
                <a:spcPts val="600"/>
              </a:spcAft>
              <a:buAutoNum type="romanUcParenR"/>
            </a:pPr>
            <a:r>
              <a:rPr lang="en-US" sz="1700" dirty="0"/>
              <a:t>The tax can be revenue neutral. (Attempt in the State of Washington)</a:t>
            </a:r>
          </a:p>
          <a:p>
            <a:pPr>
              <a:lnSpc>
                <a:spcPct val="90000"/>
              </a:lnSpc>
              <a:spcAft>
                <a:spcPts val="600"/>
              </a:spcAft>
            </a:pPr>
            <a:r>
              <a:rPr lang="en-US" sz="1700" dirty="0"/>
              <a:t>or</a:t>
            </a:r>
          </a:p>
          <a:p>
            <a:pPr>
              <a:lnSpc>
                <a:spcPct val="90000"/>
              </a:lnSpc>
              <a:spcAft>
                <a:spcPts val="600"/>
              </a:spcAft>
            </a:pPr>
            <a:r>
              <a:rPr lang="en-US" sz="1700" dirty="0"/>
              <a:t>II) Revenue for the government that can be invested in the energy transition.  Here are a few ways this revenue could be invested:</a:t>
            </a:r>
          </a:p>
          <a:p>
            <a:pPr marL="400050" indent="-228600">
              <a:lnSpc>
                <a:spcPct val="90000"/>
              </a:lnSpc>
              <a:spcAft>
                <a:spcPts val="600"/>
              </a:spcAft>
              <a:buFont typeface="Arial" panose="020B0604020202020204" pitchFamily="34" charset="0"/>
              <a:buChar char="•"/>
            </a:pPr>
            <a:r>
              <a:rPr lang="en-US" sz="1700" dirty="0"/>
              <a:t>Helping low-income people reduce their energy expenses by actions like making their homes more energy efficient.</a:t>
            </a:r>
          </a:p>
          <a:p>
            <a:pPr marL="400050" indent="-228600">
              <a:lnSpc>
                <a:spcPct val="90000"/>
              </a:lnSpc>
              <a:spcAft>
                <a:spcPts val="600"/>
              </a:spcAft>
              <a:buFont typeface="Arial" panose="020B0604020202020204" pitchFamily="34" charset="0"/>
              <a:buChar char="•"/>
            </a:pPr>
            <a:r>
              <a:rPr lang="en-US" sz="1700" dirty="0"/>
              <a:t>Investing in green infrastructure like public transportation or more high voltage lines from the great plains to major load centers (places where lots of electricity is consumed).</a:t>
            </a:r>
          </a:p>
          <a:p>
            <a:pPr marL="400050" indent="-228600">
              <a:lnSpc>
                <a:spcPct val="90000"/>
              </a:lnSpc>
              <a:spcAft>
                <a:spcPts val="600"/>
              </a:spcAft>
              <a:buFont typeface="Arial" panose="020B0604020202020204" pitchFamily="34" charset="0"/>
              <a:buChar char="•"/>
            </a:pPr>
            <a:r>
              <a:rPr lang="en-US" sz="1700" dirty="0"/>
              <a:t>R&amp;D in areas where more innovation is still needed like energy storage, ships and planes that run on clean energy, ways to use clean energy to make cement and steel, etc.</a:t>
            </a:r>
          </a:p>
          <a:p>
            <a:pPr indent="-228600">
              <a:lnSpc>
                <a:spcPct val="90000"/>
              </a:lnSpc>
              <a:spcAft>
                <a:spcPts val="600"/>
              </a:spcAft>
              <a:buFont typeface="Arial" panose="020B0604020202020204" pitchFamily="34" charset="0"/>
              <a:buChar char="•"/>
            </a:pPr>
            <a:endParaRPr lang="en-US" sz="1700" dirty="0">
              <a:effectLst/>
            </a:endParaRP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raphic 6" descr="Lightbulb">
            <a:extLst>
              <a:ext uri="{FF2B5EF4-FFF2-40B4-BE49-F238E27FC236}">
                <a16:creationId xmlns:a16="http://schemas.microsoft.com/office/drawing/2014/main" id="{FF530BFD-8339-4F92-876E-B057644B6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26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E965F1-CB51-4EE6-818F-0904A762861F}"/>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Cap and Trade</a:t>
            </a:r>
          </a:p>
        </p:txBody>
      </p:sp>
      <p:sp>
        <p:nvSpPr>
          <p:cNvPr id="3" name="Rectangle 2">
            <a:extLst>
              <a:ext uri="{FF2B5EF4-FFF2-40B4-BE49-F238E27FC236}">
                <a16:creationId xmlns:a16="http://schemas.microsoft.com/office/drawing/2014/main" id="{AF8D6B46-60A3-4009-9153-5E0A4062F3F8}"/>
              </a:ext>
            </a:extLst>
          </p:cNvPr>
          <p:cNvSpPr/>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dirty="0"/>
              <a:t>The cap and trade tool was first use to deal with the acid precipitation issue. It was a free market approach developed (championed) by the Heritage Foundation. President George H. W. Bush  was instrumental in this utilization of cap and trade in the policy area. Cap and Trade was incorporated into the Amendments to the Clean Air Act in 1990 and time has shown that this was an effective and efficient way to reduce sulfur dioxide emissions from power plants. Cap and Trade was viewed prior to 2009 as the Republican alternative to a carbon tax.</a:t>
            </a:r>
            <a:endParaRPr lang="en-US" dirty="0">
              <a:effectLst/>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240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433F99-640C-4BCB-AC95-E0F1D0B630A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Regulate Carbon-Dioxide by Declaring it a Pollutant.</a:t>
            </a:r>
          </a:p>
        </p:txBody>
      </p:sp>
      <p:sp>
        <p:nvSpPr>
          <p:cNvPr id="3" name="Rectangle 2">
            <a:extLst>
              <a:ext uri="{FF2B5EF4-FFF2-40B4-BE49-F238E27FC236}">
                <a16:creationId xmlns:a16="http://schemas.microsoft.com/office/drawing/2014/main" id="{BFDC868B-FBAB-4DF0-A783-1DED2B2506DD}"/>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dirty="0"/>
              <a:t>The Obama Administration used the power given to the Executive Branch to declare CO</a:t>
            </a:r>
            <a:r>
              <a:rPr lang="en-US" baseline="-25000" dirty="0"/>
              <a:t>2</a:t>
            </a:r>
            <a:r>
              <a:rPr lang="en-US" dirty="0"/>
              <a:t> a pollutant. This was challenged in court but the Supreme Court in a 5-4 ruling upheld this move. This became the foundation of the Clean Power Plan which President Trump has gutted. This is an example of the command and control approach. It is less efficient than a carbon tax or cap and trade, but it was the ONLY option open to President Obama because Congress would not pass a climate plan.</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78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9C7700-5508-425B-9363-918074E44C7C}"/>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Regulate the Grid and Require more Carbon Free Energy</a:t>
            </a:r>
          </a:p>
        </p:txBody>
      </p:sp>
      <p:sp>
        <p:nvSpPr>
          <p:cNvPr id="3" name="Rectangle 2">
            <a:extLst>
              <a:ext uri="{FF2B5EF4-FFF2-40B4-BE49-F238E27FC236}">
                <a16:creationId xmlns:a16="http://schemas.microsoft.com/office/drawing/2014/main" id="{8731FC41-7095-40BC-AB89-EFC9C6DEC7AF}"/>
              </a:ext>
            </a:extLst>
          </p:cNvPr>
          <p:cNvSpPr/>
          <p:nvPr/>
        </p:nvSpPr>
        <p:spPr>
          <a:xfrm>
            <a:off x="5370153" y="1526033"/>
            <a:ext cx="5536397" cy="3935281"/>
          </a:xfrm>
          <a:prstGeom prst="rect">
            <a:avLst/>
          </a:prstGeom>
        </p:spPr>
        <p:txBody>
          <a:bodyPr vert="horz" wrap="square" lIns="91440" tIns="45720" rIns="91440" bIns="45720" rtlCol="0">
            <a:normAutofit/>
          </a:bodyPr>
          <a:lstStyle/>
          <a:p>
            <a:pPr indent="-228600">
              <a:lnSpc>
                <a:spcPct val="90000"/>
              </a:lnSpc>
              <a:spcAft>
                <a:spcPts val="800"/>
              </a:spcAft>
              <a:buFont typeface="Arial" panose="020B0604020202020204" pitchFamily="34" charset="0"/>
              <a:buChar char="•"/>
            </a:pPr>
            <a:r>
              <a:rPr lang="en-US" dirty="0"/>
              <a:t> An example of this are Renewable Energy Portfolio Standards (REPS). Twenty-nine states and the District of Columbia have passed a REPS. North Carolina has one of the weakest (12.5% by 2021) but it is the only state besides Virginia in the region with a REPS.  14 states—California, Colorado, Hawaii, Maine, Maryland, Massachusetts, Nevada, New Mexico, New Jersey, New York, Oregon, Vermont, Virginia, Washington, as well as Washington, D.C. Puerto Rico and the Virgin Islands—have requirements of 50% or greater and Hawaii and California have REPS that aim for 100% renewable energy by 2045.</a:t>
            </a:r>
            <a:endParaRPr lang="en-US" dirty="0">
              <a:effectLst/>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079151"/>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233D3B"/>
      </a:dk2>
      <a:lt2>
        <a:srgbClr val="EBEAE6"/>
      </a:lt2>
      <a:accent1>
        <a:srgbClr val="6E90EE"/>
      </a:accent1>
      <a:accent2>
        <a:srgbClr val="34AEE8"/>
      </a:accent2>
      <a:accent3>
        <a:srgbClr val="37B4A8"/>
      </a:accent3>
      <a:accent4>
        <a:srgbClr val="32B773"/>
      </a:accent4>
      <a:accent5>
        <a:srgbClr val="2DBB37"/>
      </a:accent5>
      <a:accent6>
        <a:srgbClr val="65B53A"/>
      </a:accent6>
      <a:hlink>
        <a:srgbClr val="918157"/>
      </a:hlink>
      <a:folHlink>
        <a:srgbClr val="848484"/>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9964</TotalTime>
  <Words>1518</Words>
  <Application>Microsoft Office PowerPoint</Application>
  <PresentationFormat>Widescreen</PresentationFormat>
  <Paragraphs>75</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Calibri</vt:lpstr>
      <vt:lpstr>Rockwell</vt:lpstr>
      <vt:lpstr>SourceSansPro</vt:lpstr>
      <vt:lpstr>Tw Cen MT</vt:lpstr>
      <vt:lpstr>ShapesVTI</vt:lpstr>
      <vt:lpstr>Microeconomic Tools to Create a Greener Economy</vt:lpstr>
      <vt:lpstr>Microeconomics- Definition from Investopia</vt:lpstr>
      <vt:lpstr>Microeconomic Tools (Potential Policies)</vt:lpstr>
      <vt:lpstr>What are Microeconomic Tools that the Federal Government could use to Decarbonize the Energy Sector?</vt:lpstr>
      <vt:lpstr>Some Important Sticks to Change up Incentives in the Marketplace</vt:lpstr>
      <vt:lpstr>Carbon Tax: Two Competing Design Ideas</vt:lpstr>
      <vt:lpstr>Cap and Trade</vt:lpstr>
      <vt:lpstr>Regulate Carbon-Dioxide by Declaring it a Pollutant.</vt:lpstr>
      <vt:lpstr>Regulate the Grid and Require more Carbon Free Energy</vt:lpstr>
      <vt:lpstr>Efficiency Standards</vt:lpstr>
      <vt:lpstr>Some Important Carrots to use in Altering the Energy Landscape</vt:lpstr>
      <vt:lpstr>Subsidies</vt:lpstr>
      <vt:lpstr>US Historical Subsides in the Energy Space demonstrate the potential perils of subsidies.  </vt:lpstr>
      <vt:lpstr>The German Feed-in-Tarrif (FIT) is an example of a smart subsidy: Note the Built in Decline of the FIT</vt:lpstr>
      <vt:lpstr>The Development of the German FIT played a major role in these Price Declines</vt:lpstr>
      <vt:lpstr>Market Forces driving the rise of Solar</vt:lpstr>
      <vt:lpstr>Falling prices also pushing the wind industry forward-FITS and tax credits played a critical role in this process.</vt:lpstr>
      <vt:lpstr>Accelerating the Speed of Innovation</vt:lpstr>
      <vt:lpstr>Procurement Policies</vt:lpstr>
      <vt:lpstr>Deregulation of the Energy Sector</vt:lpstr>
      <vt:lpstr>Questions for Class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Microeconomic Tools to Create a Greener Economy</dc:title>
  <dc:creator>Gregory Gangi</dc:creator>
  <cp:lastModifiedBy>Gregory Gangi</cp:lastModifiedBy>
  <cp:revision>5</cp:revision>
  <dcterms:created xsi:type="dcterms:W3CDTF">2020-06-04T22:55:04Z</dcterms:created>
  <dcterms:modified xsi:type="dcterms:W3CDTF">2021-05-21T13:25:11Z</dcterms:modified>
</cp:coreProperties>
</file>