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5" r:id="rId6"/>
    <p:sldId id="260" r:id="rId7"/>
    <p:sldId id="263" r:id="rId8"/>
    <p:sldId id="261" r:id="rId9"/>
    <p:sldId id="266" r:id="rId10"/>
    <p:sldId id="264" r:id="rId11"/>
    <p:sldId id="267" r:id="rId12"/>
    <p:sldId id="274" r:id="rId13"/>
    <p:sldId id="268" r:id="rId14"/>
    <p:sldId id="269" r:id="rId15"/>
    <p:sldId id="270" r:id="rId16"/>
    <p:sldId id="271" r:id="rId17"/>
    <p:sldId id="275" r:id="rId18"/>
    <p:sldId id="273"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0763F4-2EF6-45B3-B057-1A445899AAD1}"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7B437DF7-AFA3-483E-9478-C64B8A635AE2}">
      <dgm:prSet/>
      <dgm:spPr/>
      <dgm:t>
        <a:bodyPr/>
        <a:lstStyle/>
        <a:p>
          <a:r>
            <a:rPr lang="en-US"/>
            <a:t>High level of equality between genders and all people.</a:t>
          </a:r>
        </a:p>
      </dgm:t>
    </dgm:pt>
    <dgm:pt modelId="{55FD0877-1083-4C4B-B985-59D9205A1779}" type="parTrans" cxnId="{D85E6129-C658-42C8-BE7C-F0EF3C8AE63A}">
      <dgm:prSet/>
      <dgm:spPr/>
      <dgm:t>
        <a:bodyPr/>
        <a:lstStyle/>
        <a:p>
          <a:endParaRPr lang="en-US"/>
        </a:p>
      </dgm:t>
    </dgm:pt>
    <dgm:pt modelId="{0ED4E715-E463-4F40-AAE2-87E3106CB14C}" type="sibTrans" cxnId="{D85E6129-C658-42C8-BE7C-F0EF3C8AE63A}">
      <dgm:prSet/>
      <dgm:spPr/>
      <dgm:t>
        <a:bodyPr/>
        <a:lstStyle/>
        <a:p>
          <a:endParaRPr lang="en-US"/>
        </a:p>
      </dgm:t>
    </dgm:pt>
    <dgm:pt modelId="{7B408BAC-F68B-4E03-8759-CD998767CAF5}">
      <dgm:prSet/>
      <dgm:spPr/>
      <dgm:t>
        <a:bodyPr/>
        <a:lstStyle/>
        <a:p>
          <a:r>
            <a:rPr lang="en-US"/>
            <a:t>Lots of leisure time.</a:t>
          </a:r>
        </a:p>
      </dgm:t>
    </dgm:pt>
    <dgm:pt modelId="{8A5EAD07-489C-4D91-8F9E-0F55D9A7E67D}" type="parTrans" cxnId="{D3B563A3-19A2-428C-9FA6-5D9B174C38A6}">
      <dgm:prSet/>
      <dgm:spPr/>
      <dgm:t>
        <a:bodyPr/>
        <a:lstStyle/>
        <a:p>
          <a:endParaRPr lang="en-US"/>
        </a:p>
      </dgm:t>
    </dgm:pt>
    <dgm:pt modelId="{27092032-58D7-44FE-851E-120DD1BE1979}" type="sibTrans" cxnId="{D3B563A3-19A2-428C-9FA6-5D9B174C38A6}">
      <dgm:prSet/>
      <dgm:spPr/>
      <dgm:t>
        <a:bodyPr/>
        <a:lstStyle/>
        <a:p>
          <a:endParaRPr lang="en-US"/>
        </a:p>
      </dgm:t>
    </dgm:pt>
    <dgm:pt modelId="{AF069E81-8EF6-4310-ACD1-E3FA15C3514F}">
      <dgm:prSet/>
      <dgm:spPr/>
      <dgm:t>
        <a:bodyPr/>
        <a:lstStyle/>
        <a:p>
          <a:r>
            <a:rPr lang="en-US"/>
            <a:t>Healthier life</a:t>
          </a:r>
        </a:p>
      </dgm:t>
    </dgm:pt>
    <dgm:pt modelId="{DC998FBF-4DF6-4174-BDF6-583A62BAADD3}" type="parTrans" cxnId="{21100B1C-D84A-49AB-B576-8DD27CEF59C2}">
      <dgm:prSet/>
      <dgm:spPr/>
      <dgm:t>
        <a:bodyPr/>
        <a:lstStyle/>
        <a:p>
          <a:endParaRPr lang="en-US"/>
        </a:p>
      </dgm:t>
    </dgm:pt>
    <dgm:pt modelId="{19865D5B-F341-4E5B-A4D8-5AEDA1A31F12}" type="sibTrans" cxnId="{21100B1C-D84A-49AB-B576-8DD27CEF59C2}">
      <dgm:prSet/>
      <dgm:spPr/>
      <dgm:t>
        <a:bodyPr/>
        <a:lstStyle/>
        <a:p>
          <a:endParaRPr lang="en-US"/>
        </a:p>
      </dgm:t>
    </dgm:pt>
    <dgm:pt modelId="{093EE84E-D656-40E8-B3A3-8A0854E18F7B}">
      <dgm:prSet/>
      <dgm:spPr/>
      <dgm:t>
        <a:bodyPr/>
        <a:lstStyle/>
        <a:p>
          <a:r>
            <a:rPr lang="en-US"/>
            <a:t>Longer life expectancy</a:t>
          </a:r>
        </a:p>
      </dgm:t>
    </dgm:pt>
    <dgm:pt modelId="{5FDBADF1-0B63-4FA8-B1C6-9B3D4C73675A}" type="parTrans" cxnId="{82D9436F-BD9E-426D-B4FF-8C1DEDA3EE65}">
      <dgm:prSet/>
      <dgm:spPr/>
      <dgm:t>
        <a:bodyPr/>
        <a:lstStyle/>
        <a:p>
          <a:endParaRPr lang="en-US"/>
        </a:p>
      </dgm:t>
    </dgm:pt>
    <dgm:pt modelId="{A8A55B77-378B-4DB3-9471-CE68BA1D657E}" type="sibTrans" cxnId="{82D9436F-BD9E-426D-B4FF-8C1DEDA3EE65}">
      <dgm:prSet/>
      <dgm:spPr/>
      <dgm:t>
        <a:bodyPr/>
        <a:lstStyle/>
        <a:p>
          <a:endParaRPr lang="en-US"/>
        </a:p>
      </dgm:t>
    </dgm:pt>
    <dgm:pt modelId="{C6824281-405A-4C9E-94D6-DF2A1E6EF2A2}">
      <dgm:prSet/>
      <dgm:spPr/>
      <dgm:t>
        <a:bodyPr/>
        <a:lstStyle/>
        <a:p>
          <a:r>
            <a:rPr lang="en-US"/>
            <a:t>Less likely to die of starvation</a:t>
          </a:r>
        </a:p>
      </dgm:t>
    </dgm:pt>
    <dgm:pt modelId="{93DBFDFF-85F6-4789-891B-28188BD1A36E}" type="parTrans" cxnId="{7FF86F13-6D58-4760-AEDD-71D0393F3922}">
      <dgm:prSet/>
      <dgm:spPr/>
      <dgm:t>
        <a:bodyPr/>
        <a:lstStyle/>
        <a:p>
          <a:endParaRPr lang="en-US"/>
        </a:p>
      </dgm:t>
    </dgm:pt>
    <dgm:pt modelId="{B93B93A2-2ED9-4940-8816-06B5938B08C2}" type="sibTrans" cxnId="{7FF86F13-6D58-4760-AEDD-71D0393F3922}">
      <dgm:prSet/>
      <dgm:spPr/>
      <dgm:t>
        <a:bodyPr/>
        <a:lstStyle/>
        <a:p>
          <a:endParaRPr lang="en-US"/>
        </a:p>
      </dgm:t>
    </dgm:pt>
    <dgm:pt modelId="{B6432BCB-0174-424A-96BD-532D13E125F5}" type="pres">
      <dgm:prSet presAssocID="{E00763F4-2EF6-45B3-B057-1A445899AAD1}" presName="diagram" presStyleCnt="0">
        <dgm:presLayoutVars>
          <dgm:dir/>
          <dgm:resizeHandles val="exact"/>
        </dgm:presLayoutVars>
      </dgm:prSet>
      <dgm:spPr/>
    </dgm:pt>
    <dgm:pt modelId="{4D04484A-EA55-4879-B762-D507330BC598}" type="pres">
      <dgm:prSet presAssocID="{7B437DF7-AFA3-483E-9478-C64B8A635AE2}" presName="node" presStyleLbl="node1" presStyleIdx="0" presStyleCnt="5">
        <dgm:presLayoutVars>
          <dgm:bulletEnabled val="1"/>
        </dgm:presLayoutVars>
      </dgm:prSet>
      <dgm:spPr/>
    </dgm:pt>
    <dgm:pt modelId="{8211B6EA-3C3D-4BCE-8245-32D88FC2E167}" type="pres">
      <dgm:prSet presAssocID="{0ED4E715-E463-4F40-AAE2-87E3106CB14C}" presName="sibTrans" presStyleCnt="0"/>
      <dgm:spPr/>
    </dgm:pt>
    <dgm:pt modelId="{F400C3D4-8D42-4FF2-A11E-E8E4B0476402}" type="pres">
      <dgm:prSet presAssocID="{7B408BAC-F68B-4E03-8759-CD998767CAF5}" presName="node" presStyleLbl="node1" presStyleIdx="1" presStyleCnt="5">
        <dgm:presLayoutVars>
          <dgm:bulletEnabled val="1"/>
        </dgm:presLayoutVars>
      </dgm:prSet>
      <dgm:spPr/>
    </dgm:pt>
    <dgm:pt modelId="{43BEE6E2-1F2C-436A-B1B5-4FB1BA019742}" type="pres">
      <dgm:prSet presAssocID="{27092032-58D7-44FE-851E-120DD1BE1979}" presName="sibTrans" presStyleCnt="0"/>
      <dgm:spPr/>
    </dgm:pt>
    <dgm:pt modelId="{801F012A-B931-48F2-B7F6-C7EB7ABD6ED2}" type="pres">
      <dgm:prSet presAssocID="{AF069E81-8EF6-4310-ACD1-E3FA15C3514F}" presName="node" presStyleLbl="node1" presStyleIdx="2" presStyleCnt="5">
        <dgm:presLayoutVars>
          <dgm:bulletEnabled val="1"/>
        </dgm:presLayoutVars>
      </dgm:prSet>
      <dgm:spPr/>
    </dgm:pt>
    <dgm:pt modelId="{7E72FA30-A76C-4E2C-9ADE-6C1DA687B96B}" type="pres">
      <dgm:prSet presAssocID="{19865D5B-F341-4E5B-A4D8-5AEDA1A31F12}" presName="sibTrans" presStyleCnt="0"/>
      <dgm:spPr/>
    </dgm:pt>
    <dgm:pt modelId="{0C634556-D15E-43BD-9F54-74120EFC9B07}" type="pres">
      <dgm:prSet presAssocID="{093EE84E-D656-40E8-B3A3-8A0854E18F7B}" presName="node" presStyleLbl="node1" presStyleIdx="3" presStyleCnt="5">
        <dgm:presLayoutVars>
          <dgm:bulletEnabled val="1"/>
        </dgm:presLayoutVars>
      </dgm:prSet>
      <dgm:spPr/>
    </dgm:pt>
    <dgm:pt modelId="{B00C491E-F80B-44EB-B324-4EB68E9958BD}" type="pres">
      <dgm:prSet presAssocID="{A8A55B77-378B-4DB3-9471-CE68BA1D657E}" presName="sibTrans" presStyleCnt="0"/>
      <dgm:spPr/>
    </dgm:pt>
    <dgm:pt modelId="{B3E4394E-79F0-4A30-A427-931953648EB9}" type="pres">
      <dgm:prSet presAssocID="{C6824281-405A-4C9E-94D6-DF2A1E6EF2A2}" presName="node" presStyleLbl="node1" presStyleIdx="4" presStyleCnt="5">
        <dgm:presLayoutVars>
          <dgm:bulletEnabled val="1"/>
        </dgm:presLayoutVars>
      </dgm:prSet>
      <dgm:spPr/>
    </dgm:pt>
  </dgm:ptLst>
  <dgm:cxnLst>
    <dgm:cxn modelId="{7FF86F13-6D58-4760-AEDD-71D0393F3922}" srcId="{E00763F4-2EF6-45B3-B057-1A445899AAD1}" destId="{C6824281-405A-4C9E-94D6-DF2A1E6EF2A2}" srcOrd="4" destOrd="0" parTransId="{93DBFDFF-85F6-4789-891B-28188BD1A36E}" sibTransId="{B93B93A2-2ED9-4940-8816-06B5938B08C2}"/>
    <dgm:cxn modelId="{21100B1C-D84A-49AB-B576-8DD27CEF59C2}" srcId="{E00763F4-2EF6-45B3-B057-1A445899AAD1}" destId="{AF069E81-8EF6-4310-ACD1-E3FA15C3514F}" srcOrd="2" destOrd="0" parTransId="{DC998FBF-4DF6-4174-BDF6-583A62BAADD3}" sibTransId="{19865D5B-F341-4E5B-A4D8-5AEDA1A31F12}"/>
    <dgm:cxn modelId="{F2CA4D1C-61A4-48BF-8B42-2CD8A1E40FAD}" type="presOf" srcId="{AF069E81-8EF6-4310-ACD1-E3FA15C3514F}" destId="{801F012A-B931-48F2-B7F6-C7EB7ABD6ED2}" srcOrd="0" destOrd="0" presId="urn:microsoft.com/office/officeart/2005/8/layout/default"/>
    <dgm:cxn modelId="{D85E6129-C658-42C8-BE7C-F0EF3C8AE63A}" srcId="{E00763F4-2EF6-45B3-B057-1A445899AAD1}" destId="{7B437DF7-AFA3-483E-9478-C64B8A635AE2}" srcOrd="0" destOrd="0" parTransId="{55FD0877-1083-4C4B-B985-59D9205A1779}" sibTransId="{0ED4E715-E463-4F40-AAE2-87E3106CB14C}"/>
    <dgm:cxn modelId="{82D9436F-BD9E-426D-B4FF-8C1DEDA3EE65}" srcId="{E00763F4-2EF6-45B3-B057-1A445899AAD1}" destId="{093EE84E-D656-40E8-B3A3-8A0854E18F7B}" srcOrd="3" destOrd="0" parTransId="{5FDBADF1-0B63-4FA8-B1C6-9B3D4C73675A}" sibTransId="{A8A55B77-378B-4DB3-9471-CE68BA1D657E}"/>
    <dgm:cxn modelId="{7DAC1A83-0C9A-4451-8116-7864F3F008D3}" type="presOf" srcId="{7B408BAC-F68B-4E03-8759-CD998767CAF5}" destId="{F400C3D4-8D42-4FF2-A11E-E8E4B0476402}" srcOrd="0" destOrd="0" presId="urn:microsoft.com/office/officeart/2005/8/layout/default"/>
    <dgm:cxn modelId="{5A9F1387-E423-45B2-859E-1D06749A9488}" type="presOf" srcId="{C6824281-405A-4C9E-94D6-DF2A1E6EF2A2}" destId="{B3E4394E-79F0-4A30-A427-931953648EB9}" srcOrd="0" destOrd="0" presId="urn:microsoft.com/office/officeart/2005/8/layout/default"/>
    <dgm:cxn modelId="{D3B563A3-19A2-428C-9FA6-5D9B174C38A6}" srcId="{E00763F4-2EF6-45B3-B057-1A445899AAD1}" destId="{7B408BAC-F68B-4E03-8759-CD998767CAF5}" srcOrd="1" destOrd="0" parTransId="{8A5EAD07-489C-4D91-8F9E-0F55D9A7E67D}" sibTransId="{27092032-58D7-44FE-851E-120DD1BE1979}"/>
    <dgm:cxn modelId="{FB3C89B3-570E-4E7F-BC09-46CC04F7126B}" type="presOf" srcId="{093EE84E-D656-40E8-B3A3-8A0854E18F7B}" destId="{0C634556-D15E-43BD-9F54-74120EFC9B07}" srcOrd="0" destOrd="0" presId="urn:microsoft.com/office/officeart/2005/8/layout/default"/>
    <dgm:cxn modelId="{38628DCF-C029-40F4-97FC-7B824F627E40}" type="presOf" srcId="{7B437DF7-AFA3-483E-9478-C64B8A635AE2}" destId="{4D04484A-EA55-4879-B762-D507330BC598}" srcOrd="0" destOrd="0" presId="urn:microsoft.com/office/officeart/2005/8/layout/default"/>
    <dgm:cxn modelId="{433FBFE8-2B54-46B2-99D1-B7F9FA30E0EB}" type="presOf" srcId="{E00763F4-2EF6-45B3-B057-1A445899AAD1}" destId="{B6432BCB-0174-424A-96BD-532D13E125F5}" srcOrd="0" destOrd="0" presId="urn:microsoft.com/office/officeart/2005/8/layout/default"/>
    <dgm:cxn modelId="{0BDBFE88-0141-4DDF-B9E3-8C9696CEB380}" type="presParOf" srcId="{B6432BCB-0174-424A-96BD-532D13E125F5}" destId="{4D04484A-EA55-4879-B762-D507330BC598}" srcOrd="0" destOrd="0" presId="urn:microsoft.com/office/officeart/2005/8/layout/default"/>
    <dgm:cxn modelId="{6C7AE5FF-842E-41CA-9238-6EF31332F3A7}" type="presParOf" srcId="{B6432BCB-0174-424A-96BD-532D13E125F5}" destId="{8211B6EA-3C3D-4BCE-8245-32D88FC2E167}" srcOrd="1" destOrd="0" presId="urn:microsoft.com/office/officeart/2005/8/layout/default"/>
    <dgm:cxn modelId="{D5AD2187-AB77-4EED-A1E2-022153831AA3}" type="presParOf" srcId="{B6432BCB-0174-424A-96BD-532D13E125F5}" destId="{F400C3D4-8D42-4FF2-A11E-E8E4B0476402}" srcOrd="2" destOrd="0" presId="urn:microsoft.com/office/officeart/2005/8/layout/default"/>
    <dgm:cxn modelId="{86CB1FE9-84BD-4FB0-8483-4D7BBF5D6838}" type="presParOf" srcId="{B6432BCB-0174-424A-96BD-532D13E125F5}" destId="{43BEE6E2-1F2C-436A-B1B5-4FB1BA019742}" srcOrd="3" destOrd="0" presId="urn:microsoft.com/office/officeart/2005/8/layout/default"/>
    <dgm:cxn modelId="{A755F930-A2A3-4A1C-9E86-3583B5ACE6BC}" type="presParOf" srcId="{B6432BCB-0174-424A-96BD-532D13E125F5}" destId="{801F012A-B931-48F2-B7F6-C7EB7ABD6ED2}" srcOrd="4" destOrd="0" presId="urn:microsoft.com/office/officeart/2005/8/layout/default"/>
    <dgm:cxn modelId="{C0667841-7BF0-43C9-92D9-057AF9A5A62A}" type="presParOf" srcId="{B6432BCB-0174-424A-96BD-532D13E125F5}" destId="{7E72FA30-A76C-4E2C-9ADE-6C1DA687B96B}" srcOrd="5" destOrd="0" presId="urn:microsoft.com/office/officeart/2005/8/layout/default"/>
    <dgm:cxn modelId="{031E032F-17DE-4DBE-9D7B-A1AF8C757DEC}" type="presParOf" srcId="{B6432BCB-0174-424A-96BD-532D13E125F5}" destId="{0C634556-D15E-43BD-9F54-74120EFC9B07}" srcOrd="6" destOrd="0" presId="urn:microsoft.com/office/officeart/2005/8/layout/default"/>
    <dgm:cxn modelId="{182FDACE-D97B-4785-A890-E39DC493C00C}" type="presParOf" srcId="{B6432BCB-0174-424A-96BD-532D13E125F5}" destId="{B00C491E-F80B-44EB-B324-4EB68E9958BD}" srcOrd="7" destOrd="0" presId="urn:microsoft.com/office/officeart/2005/8/layout/default"/>
    <dgm:cxn modelId="{A9B100C6-5C0A-40D0-AD0D-C821E6F4886A}" type="presParOf" srcId="{B6432BCB-0174-424A-96BD-532D13E125F5}" destId="{B3E4394E-79F0-4A30-A427-931953648EB9}"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BA72E4-6B57-4AAD-A2E6-6A14DF78D686}"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7ECEF5CB-32F9-4D04-9EF6-98DD16AAA037}">
      <dgm:prSet/>
      <dgm:spPr/>
      <dgm:t>
        <a:bodyPr/>
        <a:lstStyle/>
        <a:p>
          <a:r>
            <a:rPr lang="en-US" dirty="0"/>
            <a:t>1) Higher risk because one is more dependent on fewer species. Failure of a major crop or disease among an animal species can result in famine.</a:t>
          </a:r>
        </a:p>
      </dgm:t>
    </dgm:pt>
    <dgm:pt modelId="{FEC75502-D9B8-418C-8326-D9BD35492B24}" type="parTrans" cxnId="{30CF2266-2438-4ABE-A184-5A283575807B}">
      <dgm:prSet/>
      <dgm:spPr/>
      <dgm:t>
        <a:bodyPr/>
        <a:lstStyle/>
        <a:p>
          <a:endParaRPr lang="en-US"/>
        </a:p>
      </dgm:t>
    </dgm:pt>
    <dgm:pt modelId="{42870CDD-3A31-445F-9E8E-6F9E2664DC88}" type="sibTrans" cxnId="{30CF2266-2438-4ABE-A184-5A283575807B}">
      <dgm:prSet/>
      <dgm:spPr/>
      <dgm:t>
        <a:bodyPr/>
        <a:lstStyle/>
        <a:p>
          <a:endParaRPr lang="en-US"/>
        </a:p>
      </dgm:t>
    </dgm:pt>
    <dgm:pt modelId="{F7190397-061B-40EF-853B-D7BD96B32B62}">
      <dgm:prSet/>
      <dgm:spPr/>
      <dgm:t>
        <a:bodyPr/>
        <a:lstStyle/>
        <a:p>
          <a:r>
            <a:rPr lang="en-US" dirty="0"/>
            <a:t>2) Involves a lot more labor than hunting and gathering.</a:t>
          </a:r>
        </a:p>
      </dgm:t>
    </dgm:pt>
    <dgm:pt modelId="{D4256382-0721-44C4-AE8E-F49C12C704B6}" type="parTrans" cxnId="{BBF73CCF-36E4-468C-8745-80790DE63A00}">
      <dgm:prSet/>
      <dgm:spPr/>
      <dgm:t>
        <a:bodyPr/>
        <a:lstStyle/>
        <a:p>
          <a:endParaRPr lang="en-US"/>
        </a:p>
      </dgm:t>
    </dgm:pt>
    <dgm:pt modelId="{F82092E3-AC30-4EB7-B64A-1D451B5B6992}" type="sibTrans" cxnId="{BBF73CCF-36E4-468C-8745-80790DE63A00}">
      <dgm:prSet/>
      <dgm:spPr/>
      <dgm:t>
        <a:bodyPr/>
        <a:lstStyle/>
        <a:p>
          <a:endParaRPr lang="en-US"/>
        </a:p>
      </dgm:t>
    </dgm:pt>
    <dgm:pt modelId="{AD99276F-8BB4-4038-8D84-50874625264B}">
      <dgm:prSet/>
      <dgm:spPr/>
      <dgm:t>
        <a:bodyPr/>
        <a:lstStyle/>
        <a:p>
          <a:r>
            <a:rPr lang="en-US"/>
            <a:t>3) Promotes rise of social inequality</a:t>
          </a:r>
        </a:p>
      </dgm:t>
    </dgm:pt>
    <dgm:pt modelId="{6B458F76-D470-42B0-9FFD-34B7B476876A}" type="parTrans" cxnId="{463B54D2-8CA0-40E3-BD93-7827C1171DF7}">
      <dgm:prSet/>
      <dgm:spPr/>
      <dgm:t>
        <a:bodyPr/>
        <a:lstStyle/>
        <a:p>
          <a:endParaRPr lang="en-US"/>
        </a:p>
      </dgm:t>
    </dgm:pt>
    <dgm:pt modelId="{546C77D8-8FE4-4577-99E1-5F849B788EB0}" type="sibTrans" cxnId="{463B54D2-8CA0-40E3-BD93-7827C1171DF7}">
      <dgm:prSet/>
      <dgm:spPr/>
      <dgm:t>
        <a:bodyPr/>
        <a:lstStyle/>
        <a:p>
          <a:endParaRPr lang="en-US"/>
        </a:p>
      </dgm:t>
    </dgm:pt>
    <dgm:pt modelId="{AC6C01A3-C6D0-4D66-8244-ED6B1F998FDB}">
      <dgm:prSet/>
      <dgm:spPr/>
      <dgm:t>
        <a:bodyPr/>
        <a:lstStyle/>
        <a:p>
          <a:r>
            <a:rPr lang="en-US"/>
            <a:t>4) Women become subordinate</a:t>
          </a:r>
        </a:p>
      </dgm:t>
    </dgm:pt>
    <dgm:pt modelId="{6E96E24D-5F73-438D-8925-3EA0B5BD39FB}" type="parTrans" cxnId="{529DB995-B9D1-4663-A17F-761B497FB467}">
      <dgm:prSet/>
      <dgm:spPr/>
      <dgm:t>
        <a:bodyPr/>
        <a:lstStyle/>
        <a:p>
          <a:endParaRPr lang="en-US"/>
        </a:p>
      </dgm:t>
    </dgm:pt>
    <dgm:pt modelId="{7CAB7F8E-A982-4290-A745-5AD5521A0336}" type="sibTrans" cxnId="{529DB995-B9D1-4663-A17F-761B497FB467}">
      <dgm:prSet/>
      <dgm:spPr/>
      <dgm:t>
        <a:bodyPr/>
        <a:lstStyle/>
        <a:p>
          <a:endParaRPr lang="en-US"/>
        </a:p>
      </dgm:t>
    </dgm:pt>
    <dgm:pt modelId="{ACF740C1-60F1-4A88-AD0C-D198C206B071}">
      <dgm:prSet/>
      <dgm:spPr/>
      <dgm:t>
        <a:bodyPr/>
        <a:lstStyle/>
        <a:p>
          <a:r>
            <a:rPr lang="en-US"/>
            <a:t>5) Emergence of most of our diseases</a:t>
          </a:r>
        </a:p>
      </dgm:t>
    </dgm:pt>
    <dgm:pt modelId="{C863E21F-7B1B-4FF8-A1D4-CDF6F9337DE9}" type="parTrans" cxnId="{8614A23E-9E69-42F9-89BD-5AEAA849613F}">
      <dgm:prSet/>
      <dgm:spPr/>
      <dgm:t>
        <a:bodyPr/>
        <a:lstStyle/>
        <a:p>
          <a:endParaRPr lang="en-US"/>
        </a:p>
      </dgm:t>
    </dgm:pt>
    <dgm:pt modelId="{306AD460-A706-409E-94D4-A18B473093D8}" type="sibTrans" cxnId="{8614A23E-9E69-42F9-89BD-5AEAA849613F}">
      <dgm:prSet/>
      <dgm:spPr/>
      <dgm:t>
        <a:bodyPr/>
        <a:lstStyle/>
        <a:p>
          <a:endParaRPr lang="en-US"/>
        </a:p>
      </dgm:t>
    </dgm:pt>
    <dgm:pt modelId="{FC72DAAE-FC1B-4EBF-B694-1E8FE63EC5D9}">
      <dgm:prSet/>
      <dgm:spPr/>
      <dgm:t>
        <a:bodyPr/>
        <a:lstStyle/>
        <a:p>
          <a:r>
            <a:rPr lang="en-US"/>
            <a:t>6) Despotism</a:t>
          </a:r>
        </a:p>
      </dgm:t>
    </dgm:pt>
    <dgm:pt modelId="{ED881248-2401-4439-8178-FC024B6EE555}" type="parTrans" cxnId="{03FBF631-E64F-449B-B8C7-F772C5353C2A}">
      <dgm:prSet/>
      <dgm:spPr/>
      <dgm:t>
        <a:bodyPr/>
        <a:lstStyle/>
        <a:p>
          <a:endParaRPr lang="en-US"/>
        </a:p>
      </dgm:t>
    </dgm:pt>
    <dgm:pt modelId="{0D196E6D-EEC6-4F91-BFD5-8EE6A00C2D74}" type="sibTrans" cxnId="{03FBF631-E64F-449B-B8C7-F772C5353C2A}">
      <dgm:prSet/>
      <dgm:spPr/>
      <dgm:t>
        <a:bodyPr/>
        <a:lstStyle/>
        <a:p>
          <a:endParaRPr lang="en-US"/>
        </a:p>
      </dgm:t>
    </dgm:pt>
    <dgm:pt modelId="{7FFAD7D8-B8F5-4E10-802A-DCC186B43D23}">
      <dgm:prSet/>
      <dgm:spPr/>
      <dgm:t>
        <a:bodyPr/>
        <a:lstStyle/>
        <a:p>
          <a:r>
            <a:rPr lang="en-US"/>
            <a:t>6) Long term decline in health and life expectancy.</a:t>
          </a:r>
        </a:p>
      </dgm:t>
    </dgm:pt>
    <dgm:pt modelId="{059F6776-D831-4ED0-9799-0CAE6FD95C28}" type="parTrans" cxnId="{3C5C0EFA-7FD5-48EC-A70C-EEBED4DA0CF4}">
      <dgm:prSet/>
      <dgm:spPr/>
      <dgm:t>
        <a:bodyPr/>
        <a:lstStyle/>
        <a:p>
          <a:endParaRPr lang="en-US"/>
        </a:p>
      </dgm:t>
    </dgm:pt>
    <dgm:pt modelId="{81740DCE-0A02-4626-B79B-41CD1F44B259}" type="sibTrans" cxnId="{3C5C0EFA-7FD5-48EC-A70C-EEBED4DA0CF4}">
      <dgm:prSet/>
      <dgm:spPr/>
      <dgm:t>
        <a:bodyPr/>
        <a:lstStyle/>
        <a:p>
          <a:endParaRPr lang="en-US"/>
        </a:p>
      </dgm:t>
    </dgm:pt>
    <dgm:pt modelId="{16C79E68-318D-46CC-8E5E-85BB4F98F76B}" type="pres">
      <dgm:prSet presAssocID="{08BA72E4-6B57-4AAD-A2E6-6A14DF78D686}" presName="diagram" presStyleCnt="0">
        <dgm:presLayoutVars>
          <dgm:dir/>
          <dgm:resizeHandles val="exact"/>
        </dgm:presLayoutVars>
      </dgm:prSet>
      <dgm:spPr/>
    </dgm:pt>
    <dgm:pt modelId="{CE87E20A-C404-41DF-B132-C77C4C7EE7E7}" type="pres">
      <dgm:prSet presAssocID="{7ECEF5CB-32F9-4D04-9EF6-98DD16AAA037}" presName="node" presStyleLbl="node1" presStyleIdx="0" presStyleCnt="7">
        <dgm:presLayoutVars>
          <dgm:bulletEnabled val="1"/>
        </dgm:presLayoutVars>
      </dgm:prSet>
      <dgm:spPr/>
    </dgm:pt>
    <dgm:pt modelId="{51CD9CEA-9ADD-4786-B7CB-2745CB268BE2}" type="pres">
      <dgm:prSet presAssocID="{42870CDD-3A31-445F-9E8E-6F9E2664DC88}" presName="sibTrans" presStyleCnt="0"/>
      <dgm:spPr/>
    </dgm:pt>
    <dgm:pt modelId="{6C7EC220-6A7C-4577-95B9-72A9D8B294CF}" type="pres">
      <dgm:prSet presAssocID="{F7190397-061B-40EF-853B-D7BD96B32B62}" presName="node" presStyleLbl="node1" presStyleIdx="1" presStyleCnt="7">
        <dgm:presLayoutVars>
          <dgm:bulletEnabled val="1"/>
        </dgm:presLayoutVars>
      </dgm:prSet>
      <dgm:spPr/>
    </dgm:pt>
    <dgm:pt modelId="{04E8223E-A71E-4073-BBC4-45F6CA71E207}" type="pres">
      <dgm:prSet presAssocID="{F82092E3-AC30-4EB7-B64A-1D451B5B6992}" presName="sibTrans" presStyleCnt="0"/>
      <dgm:spPr/>
    </dgm:pt>
    <dgm:pt modelId="{DEC2144A-B790-4F08-B78D-F571A7869211}" type="pres">
      <dgm:prSet presAssocID="{AD99276F-8BB4-4038-8D84-50874625264B}" presName="node" presStyleLbl="node1" presStyleIdx="2" presStyleCnt="7">
        <dgm:presLayoutVars>
          <dgm:bulletEnabled val="1"/>
        </dgm:presLayoutVars>
      </dgm:prSet>
      <dgm:spPr/>
    </dgm:pt>
    <dgm:pt modelId="{B1A40480-F11E-4B2C-A885-9E8E536E1288}" type="pres">
      <dgm:prSet presAssocID="{546C77D8-8FE4-4577-99E1-5F849B788EB0}" presName="sibTrans" presStyleCnt="0"/>
      <dgm:spPr/>
    </dgm:pt>
    <dgm:pt modelId="{63FE2ACD-9EE9-4BC8-8759-A8780D8BB0C4}" type="pres">
      <dgm:prSet presAssocID="{AC6C01A3-C6D0-4D66-8244-ED6B1F998FDB}" presName="node" presStyleLbl="node1" presStyleIdx="3" presStyleCnt="7">
        <dgm:presLayoutVars>
          <dgm:bulletEnabled val="1"/>
        </dgm:presLayoutVars>
      </dgm:prSet>
      <dgm:spPr/>
    </dgm:pt>
    <dgm:pt modelId="{42E03671-9DA5-41E0-8824-E898CEE0F0DC}" type="pres">
      <dgm:prSet presAssocID="{7CAB7F8E-A982-4290-A745-5AD5521A0336}" presName="sibTrans" presStyleCnt="0"/>
      <dgm:spPr/>
    </dgm:pt>
    <dgm:pt modelId="{5CF1B34F-B7D8-4387-8660-952C769E51B7}" type="pres">
      <dgm:prSet presAssocID="{ACF740C1-60F1-4A88-AD0C-D198C206B071}" presName="node" presStyleLbl="node1" presStyleIdx="4" presStyleCnt="7">
        <dgm:presLayoutVars>
          <dgm:bulletEnabled val="1"/>
        </dgm:presLayoutVars>
      </dgm:prSet>
      <dgm:spPr/>
    </dgm:pt>
    <dgm:pt modelId="{0830868C-E763-43E4-8C44-329A8F8137E7}" type="pres">
      <dgm:prSet presAssocID="{306AD460-A706-409E-94D4-A18B473093D8}" presName="sibTrans" presStyleCnt="0"/>
      <dgm:spPr/>
    </dgm:pt>
    <dgm:pt modelId="{A3E40997-163E-4EF9-A587-947C37A5273A}" type="pres">
      <dgm:prSet presAssocID="{FC72DAAE-FC1B-4EBF-B694-1E8FE63EC5D9}" presName="node" presStyleLbl="node1" presStyleIdx="5" presStyleCnt="7">
        <dgm:presLayoutVars>
          <dgm:bulletEnabled val="1"/>
        </dgm:presLayoutVars>
      </dgm:prSet>
      <dgm:spPr/>
    </dgm:pt>
    <dgm:pt modelId="{745B19EE-4675-41A0-9D8A-15BEAE793E89}" type="pres">
      <dgm:prSet presAssocID="{0D196E6D-EEC6-4F91-BFD5-8EE6A00C2D74}" presName="sibTrans" presStyleCnt="0"/>
      <dgm:spPr/>
    </dgm:pt>
    <dgm:pt modelId="{009E766C-78F3-4603-8505-7CCCBDAE47BF}" type="pres">
      <dgm:prSet presAssocID="{7FFAD7D8-B8F5-4E10-802A-DCC186B43D23}" presName="node" presStyleLbl="node1" presStyleIdx="6" presStyleCnt="7">
        <dgm:presLayoutVars>
          <dgm:bulletEnabled val="1"/>
        </dgm:presLayoutVars>
      </dgm:prSet>
      <dgm:spPr/>
    </dgm:pt>
  </dgm:ptLst>
  <dgm:cxnLst>
    <dgm:cxn modelId="{BE2CE010-6E14-47E2-9D0A-F7DC98FCCD08}" type="presOf" srcId="{FC72DAAE-FC1B-4EBF-B694-1E8FE63EC5D9}" destId="{A3E40997-163E-4EF9-A587-947C37A5273A}" srcOrd="0" destOrd="0" presId="urn:microsoft.com/office/officeart/2005/8/layout/default"/>
    <dgm:cxn modelId="{7DED1311-2DA9-4B85-BFE4-7DBF06BA0A3B}" type="presOf" srcId="{ACF740C1-60F1-4A88-AD0C-D198C206B071}" destId="{5CF1B34F-B7D8-4387-8660-952C769E51B7}" srcOrd="0" destOrd="0" presId="urn:microsoft.com/office/officeart/2005/8/layout/default"/>
    <dgm:cxn modelId="{03FBF631-E64F-449B-B8C7-F772C5353C2A}" srcId="{08BA72E4-6B57-4AAD-A2E6-6A14DF78D686}" destId="{FC72DAAE-FC1B-4EBF-B694-1E8FE63EC5D9}" srcOrd="5" destOrd="0" parTransId="{ED881248-2401-4439-8178-FC024B6EE555}" sibTransId="{0D196E6D-EEC6-4F91-BFD5-8EE6A00C2D74}"/>
    <dgm:cxn modelId="{8614A23E-9E69-42F9-89BD-5AEAA849613F}" srcId="{08BA72E4-6B57-4AAD-A2E6-6A14DF78D686}" destId="{ACF740C1-60F1-4A88-AD0C-D198C206B071}" srcOrd="4" destOrd="0" parTransId="{C863E21F-7B1B-4FF8-A1D4-CDF6F9337DE9}" sibTransId="{306AD460-A706-409E-94D4-A18B473093D8}"/>
    <dgm:cxn modelId="{E17B7040-FE44-4346-BDFB-C4439E83D245}" type="presOf" srcId="{AC6C01A3-C6D0-4D66-8244-ED6B1F998FDB}" destId="{63FE2ACD-9EE9-4BC8-8759-A8780D8BB0C4}" srcOrd="0" destOrd="0" presId="urn:microsoft.com/office/officeart/2005/8/layout/default"/>
    <dgm:cxn modelId="{6646E45D-13CD-48FF-948D-EBD39F875B6F}" type="presOf" srcId="{7ECEF5CB-32F9-4D04-9EF6-98DD16AAA037}" destId="{CE87E20A-C404-41DF-B132-C77C4C7EE7E7}" srcOrd="0" destOrd="0" presId="urn:microsoft.com/office/officeart/2005/8/layout/default"/>
    <dgm:cxn modelId="{DB8BF965-7E8B-46E0-ADB7-E507278AED93}" type="presOf" srcId="{AD99276F-8BB4-4038-8D84-50874625264B}" destId="{DEC2144A-B790-4F08-B78D-F571A7869211}" srcOrd="0" destOrd="0" presId="urn:microsoft.com/office/officeart/2005/8/layout/default"/>
    <dgm:cxn modelId="{30CF2266-2438-4ABE-A184-5A283575807B}" srcId="{08BA72E4-6B57-4AAD-A2E6-6A14DF78D686}" destId="{7ECEF5CB-32F9-4D04-9EF6-98DD16AAA037}" srcOrd="0" destOrd="0" parTransId="{FEC75502-D9B8-418C-8326-D9BD35492B24}" sibTransId="{42870CDD-3A31-445F-9E8E-6F9E2664DC88}"/>
    <dgm:cxn modelId="{529DB995-B9D1-4663-A17F-761B497FB467}" srcId="{08BA72E4-6B57-4AAD-A2E6-6A14DF78D686}" destId="{AC6C01A3-C6D0-4D66-8244-ED6B1F998FDB}" srcOrd="3" destOrd="0" parTransId="{6E96E24D-5F73-438D-8925-3EA0B5BD39FB}" sibTransId="{7CAB7F8E-A982-4290-A745-5AD5521A0336}"/>
    <dgm:cxn modelId="{7B8BC5A0-E3FC-4D35-9767-4745E6DA738F}" type="presOf" srcId="{7FFAD7D8-B8F5-4E10-802A-DCC186B43D23}" destId="{009E766C-78F3-4603-8505-7CCCBDAE47BF}" srcOrd="0" destOrd="0" presId="urn:microsoft.com/office/officeart/2005/8/layout/default"/>
    <dgm:cxn modelId="{0CF352A7-781C-4CDF-8DDA-C436D590D799}" type="presOf" srcId="{F7190397-061B-40EF-853B-D7BD96B32B62}" destId="{6C7EC220-6A7C-4577-95B9-72A9D8B294CF}" srcOrd="0" destOrd="0" presId="urn:microsoft.com/office/officeart/2005/8/layout/default"/>
    <dgm:cxn modelId="{BBF73CCF-36E4-468C-8745-80790DE63A00}" srcId="{08BA72E4-6B57-4AAD-A2E6-6A14DF78D686}" destId="{F7190397-061B-40EF-853B-D7BD96B32B62}" srcOrd="1" destOrd="0" parTransId="{D4256382-0721-44C4-AE8E-F49C12C704B6}" sibTransId="{F82092E3-AC30-4EB7-B64A-1D451B5B6992}"/>
    <dgm:cxn modelId="{463B54D2-8CA0-40E3-BD93-7827C1171DF7}" srcId="{08BA72E4-6B57-4AAD-A2E6-6A14DF78D686}" destId="{AD99276F-8BB4-4038-8D84-50874625264B}" srcOrd="2" destOrd="0" parTransId="{6B458F76-D470-42B0-9FFD-34B7B476876A}" sibTransId="{546C77D8-8FE4-4577-99E1-5F849B788EB0}"/>
    <dgm:cxn modelId="{3C5C0EFA-7FD5-48EC-A70C-EEBED4DA0CF4}" srcId="{08BA72E4-6B57-4AAD-A2E6-6A14DF78D686}" destId="{7FFAD7D8-B8F5-4E10-802A-DCC186B43D23}" srcOrd="6" destOrd="0" parTransId="{059F6776-D831-4ED0-9799-0CAE6FD95C28}" sibTransId="{81740DCE-0A02-4626-B79B-41CD1F44B259}"/>
    <dgm:cxn modelId="{18DEB0FB-BBED-421D-8C18-3057AA23E3A2}" type="presOf" srcId="{08BA72E4-6B57-4AAD-A2E6-6A14DF78D686}" destId="{16C79E68-318D-46CC-8E5E-85BB4F98F76B}" srcOrd="0" destOrd="0" presId="urn:microsoft.com/office/officeart/2005/8/layout/default"/>
    <dgm:cxn modelId="{3E346416-3EBD-44F0-9C47-A0CBA3A9B07D}" type="presParOf" srcId="{16C79E68-318D-46CC-8E5E-85BB4F98F76B}" destId="{CE87E20A-C404-41DF-B132-C77C4C7EE7E7}" srcOrd="0" destOrd="0" presId="urn:microsoft.com/office/officeart/2005/8/layout/default"/>
    <dgm:cxn modelId="{4690F764-2365-465C-9E7A-6BF4D85DAF0E}" type="presParOf" srcId="{16C79E68-318D-46CC-8E5E-85BB4F98F76B}" destId="{51CD9CEA-9ADD-4786-B7CB-2745CB268BE2}" srcOrd="1" destOrd="0" presId="urn:microsoft.com/office/officeart/2005/8/layout/default"/>
    <dgm:cxn modelId="{E8FE2A51-1906-4D33-9195-FBC051244424}" type="presParOf" srcId="{16C79E68-318D-46CC-8E5E-85BB4F98F76B}" destId="{6C7EC220-6A7C-4577-95B9-72A9D8B294CF}" srcOrd="2" destOrd="0" presId="urn:microsoft.com/office/officeart/2005/8/layout/default"/>
    <dgm:cxn modelId="{C4ED74B4-981A-42A3-8FA2-7003F1F444F4}" type="presParOf" srcId="{16C79E68-318D-46CC-8E5E-85BB4F98F76B}" destId="{04E8223E-A71E-4073-BBC4-45F6CA71E207}" srcOrd="3" destOrd="0" presId="urn:microsoft.com/office/officeart/2005/8/layout/default"/>
    <dgm:cxn modelId="{D047C2D0-CB3D-4EA2-85E4-2311D13402D3}" type="presParOf" srcId="{16C79E68-318D-46CC-8E5E-85BB4F98F76B}" destId="{DEC2144A-B790-4F08-B78D-F571A7869211}" srcOrd="4" destOrd="0" presId="urn:microsoft.com/office/officeart/2005/8/layout/default"/>
    <dgm:cxn modelId="{7157BF5F-A716-4CA7-BD11-56A4DEE94EDE}" type="presParOf" srcId="{16C79E68-318D-46CC-8E5E-85BB4F98F76B}" destId="{B1A40480-F11E-4B2C-A885-9E8E536E1288}" srcOrd="5" destOrd="0" presId="urn:microsoft.com/office/officeart/2005/8/layout/default"/>
    <dgm:cxn modelId="{77AB2A44-C6E4-439F-8AB2-FDD087BBA580}" type="presParOf" srcId="{16C79E68-318D-46CC-8E5E-85BB4F98F76B}" destId="{63FE2ACD-9EE9-4BC8-8759-A8780D8BB0C4}" srcOrd="6" destOrd="0" presId="urn:microsoft.com/office/officeart/2005/8/layout/default"/>
    <dgm:cxn modelId="{183D6A78-3127-4057-8265-53C90C4773BC}" type="presParOf" srcId="{16C79E68-318D-46CC-8E5E-85BB4F98F76B}" destId="{42E03671-9DA5-41E0-8824-E898CEE0F0DC}" srcOrd="7" destOrd="0" presId="urn:microsoft.com/office/officeart/2005/8/layout/default"/>
    <dgm:cxn modelId="{7754B241-B577-4F4A-8DE9-1F44D54BD700}" type="presParOf" srcId="{16C79E68-318D-46CC-8E5E-85BB4F98F76B}" destId="{5CF1B34F-B7D8-4387-8660-952C769E51B7}" srcOrd="8" destOrd="0" presId="urn:microsoft.com/office/officeart/2005/8/layout/default"/>
    <dgm:cxn modelId="{40289CD2-7732-4983-9638-FE5D3B6FA7B2}" type="presParOf" srcId="{16C79E68-318D-46CC-8E5E-85BB4F98F76B}" destId="{0830868C-E763-43E4-8C44-329A8F8137E7}" srcOrd="9" destOrd="0" presId="urn:microsoft.com/office/officeart/2005/8/layout/default"/>
    <dgm:cxn modelId="{71044C54-A9C0-45DE-8E80-03390045B3EA}" type="presParOf" srcId="{16C79E68-318D-46CC-8E5E-85BB4F98F76B}" destId="{A3E40997-163E-4EF9-A587-947C37A5273A}" srcOrd="10" destOrd="0" presId="urn:microsoft.com/office/officeart/2005/8/layout/default"/>
    <dgm:cxn modelId="{B09D1E7C-38A3-4410-AF20-D8298737C449}" type="presParOf" srcId="{16C79E68-318D-46CC-8E5E-85BB4F98F76B}" destId="{745B19EE-4675-41A0-9D8A-15BEAE793E89}" srcOrd="11" destOrd="0" presId="urn:microsoft.com/office/officeart/2005/8/layout/default"/>
    <dgm:cxn modelId="{2CDA11B4-FAD9-4B4C-95C5-D2791358DE18}" type="presParOf" srcId="{16C79E68-318D-46CC-8E5E-85BB4F98F76B}" destId="{009E766C-78F3-4603-8505-7CCCBDAE47BF}"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A782E1-8582-4CAD-B82F-68C6E724296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144040E-CB21-4197-B1A9-AE80B6DFF4F7}">
      <dgm:prSet/>
      <dgm:spPr/>
      <dgm:t>
        <a:bodyPr/>
        <a:lstStyle/>
        <a:p>
          <a:r>
            <a:rPr lang="en-US"/>
            <a:t>Weight appears to be the primary factor of determining the age of first menarche.</a:t>
          </a:r>
        </a:p>
      </dgm:t>
    </dgm:pt>
    <dgm:pt modelId="{E6F1DB39-EDBC-4A0C-ABEE-A9D8F6B7A460}" type="parTrans" cxnId="{D29E0B5D-3F11-49B0-B1A5-DD751346471A}">
      <dgm:prSet/>
      <dgm:spPr/>
      <dgm:t>
        <a:bodyPr/>
        <a:lstStyle/>
        <a:p>
          <a:endParaRPr lang="en-US"/>
        </a:p>
      </dgm:t>
    </dgm:pt>
    <dgm:pt modelId="{E970B65A-EB86-488C-8C49-25099679C935}" type="sibTrans" cxnId="{D29E0B5D-3F11-49B0-B1A5-DD751346471A}">
      <dgm:prSet/>
      <dgm:spPr/>
      <dgm:t>
        <a:bodyPr/>
        <a:lstStyle/>
        <a:p>
          <a:endParaRPr lang="en-US"/>
        </a:p>
      </dgm:t>
    </dgm:pt>
    <dgm:pt modelId="{777EA6E6-0588-4CF5-A1D4-2F06BF384452}">
      <dgm:prSet/>
      <dgm:spPr/>
      <dgm:t>
        <a:bodyPr/>
        <a:lstStyle/>
        <a:p>
          <a:r>
            <a:rPr lang="en-US"/>
            <a:t>For the average female (5’5” – 5’6”) body fat during this spurt goes from 5.1 to 11.5 kilos or from 11.2% to 25.30%.</a:t>
          </a:r>
        </a:p>
      </dgm:t>
    </dgm:pt>
    <dgm:pt modelId="{5FF9F220-2E5C-4B32-80EF-391DEDB18389}" type="parTrans" cxnId="{6E9A4A05-4357-4F5C-8A5C-14B26E2894E4}">
      <dgm:prSet/>
      <dgm:spPr/>
      <dgm:t>
        <a:bodyPr/>
        <a:lstStyle/>
        <a:p>
          <a:endParaRPr lang="en-US"/>
        </a:p>
      </dgm:t>
    </dgm:pt>
    <dgm:pt modelId="{565CB0C6-C02E-430B-93B9-767D74616893}" type="sibTrans" cxnId="{6E9A4A05-4357-4F5C-8A5C-14B26E2894E4}">
      <dgm:prSet/>
      <dgm:spPr/>
      <dgm:t>
        <a:bodyPr/>
        <a:lstStyle/>
        <a:p>
          <a:endParaRPr lang="en-US"/>
        </a:p>
      </dgm:t>
    </dgm:pt>
    <dgm:pt modelId="{6838FCA3-DCA5-43EF-B735-FC0C40C311BA}">
      <dgm:prSet/>
      <dgm:spPr/>
      <dgm:t>
        <a:bodyPr/>
        <a:lstStyle/>
        <a:p>
          <a:r>
            <a:rPr lang="en-US"/>
            <a:t>As women get older the body fat ratio must increase slightly to maintain a regular ovulatory cycle.</a:t>
          </a:r>
        </a:p>
      </dgm:t>
    </dgm:pt>
    <dgm:pt modelId="{BA027A55-18F2-479B-AC3D-F2F5E6819D7D}" type="parTrans" cxnId="{4429D025-F059-4543-8041-D6B90BC60C68}">
      <dgm:prSet/>
      <dgm:spPr/>
      <dgm:t>
        <a:bodyPr/>
        <a:lstStyle/>
        <a:p>
          <a:endParaRPr lang="en-US"/>
        </a:p>
      </dgm:t>
    </dgm:pt>
    <dgm:pt modelId="{908F2540-A9BC-4998-B11F-8F6CE97A6D90}" type="sibTrans" cxnId="{4429D025-F059-4543-8041-D6B90BC60C68}">
      <dgm:prSet/>
      <dgm:spPr/>
      <dgm:t>
        <a:bodyPr/>
        <a:lstStyle/>
        <a:p>
          <a:endParaRPr lang="en-US"/>
        </a:p>
      </dgm:t>
    </dgm:pt>
    <dgm:pt modelId="{0953DE75-5DF0-4F3F-8B01-9ED664CEF134}">
      <dgm:prSet/>
      <dgm:spPr/>
      <dgm:t>
        <a:bodyPr/>
        <a:lstStyle/>
        <a:p>
          <a:r>
            <a:rPr lang="en-US"/>
            <a:t>Average woman has a 28% body fat ratio</a:t>
          </a:r>
        </a:p>
      </dgm:t>
    </dgm:pt>
    <dgm:pt modelId="{54EFB085-868E-4F22-90C5-E4B51B1F8A6A}" type="parTrans" cxnId="{31E4E433-37F0-4240-BC4F-821B8DFBE5F4}">
      <dgm:prSet/>
      <dgm:spPr/>
      <dgm:t>
        <a:bodyPr/>
        <a:lstStyle/>
        <a:p>
          <a:endParaRPr lang="en-US"/>
        </a:p>
      </dgm:t>
    </dgm:pt>
    <dgm:pt modelId="{6CFCBD36-0B1D-4EDA-9A76-D1C0249A72B8}" type="sibTrans" cxnId="{31E4E433-37F0-4240-BC4F-821B8DFBE5F4}">
      <dgm:prSet/>
      <dgm:spPr/>
      <dgm:t>
        <a:bodyPr/>
        <a:lstStyle/>
        <a:p>
          <a:endParaRPr lang="en-US"/>
        </a:p>
      </dgm:t>
    </dgm:pt>
    <dgm:pt modelId="{EF64870F-8F12-4782-88F2-D9FA30D47214}">
      <dgm:prSet/>
      <dgm:spPr/>
      <dgm:t>
        <a:bodyPr/>
        <a:lstStyle/>
        <a:p>
          <a:r>
            <a:rPr lang="en-US"/>
            <a:t>The average male has 12-14% body fat ratio</a:t>
          </a:r>
        </a:p>
      </dgm:t>
    </dgm:pt>
    <dgm:pt modelId="{A16EE631-9E5F-48FA-9FF4-81BC3B07FC1C}" type="parTrans" cxnId="{7D87A701-6A2B-45AD-A995-C81D70CA4970}">
      <dgm:prSet/>
      <dgm:spPr/>
      <dgm:t>
        <a:bodyPr/>
        <a:lstStyle/>
        <a:p>
          <a:endParaRPr lang="en-US"/>
        </a:p>
      </dgm:t>
    </dgm:pt>
    <dgm:pt modelId="{1680C4AB-BE40-4049-A29A-1A3E41DDE53F}" type="sibTrans" cxnId="{7D87A701-6A2B-45AD-A995-C81D70CA4970}">
      <dgm:prSet/>
      <dgm:spPr/>
      <dgm:t>
        <a:bodyPr/>
        <a:lstStyle/>
        <a:p>
          <a:endParaRPr lang="en-US"/>
        </a:p>
      </dgm:t>
    </dgm:pt>
    <dgm:pt modelId="{85867DF9-AE13-4B99-B989-2B1BB467D588}">
      <dgm:prSet/>
      <dgm:spPr/>
      <dgm:t>
        <a:bodyPr/>
        <a:lstStyle/>
        <a:p>
          <a:r>
            <a:rPr lang="en-US"/>
            <a:t>This difference between men and women equals the energy that is needed to complete a pregnancy and three months of lactation.</a:t>
          </a:r>
        </a:p>
      </dgm:t>
    </dgm:pt>
    <dgm:pt modelId="{68CDFDDA-7D12-4A2C-B02E-2A87284CD3EB}" type="parTrans" cxnId="{82B29728-D098-4B28-8005-EAEED8A2DF32}">
      <dgm:prSet/>
      <dgm:spPr/>
      <dgm:t>
        <a:bodyPr/>
        <a:lstStyle/>
        <a:p>
          <a:endParaRPr lang="en-US"/>
        </a:p>
      </dgm:t>
    </dgm:pt>
    <dgm:pt modelId="{70D37F79-9616-43E3-B2E9-A2EB1EDD5FB0}" type="sibTrans" cxnId="{82B29728-D098-4B28-8005-EAEED8A2DF32}">
      <dgm:prSet/>
      <dgm:spPr/>
      <dgm:t>
        <a:bodyPr/>
        <a:lstStyle/>
        <a:p>
          <a:endParaRPr lang="en-US"/>
        </a:p>
      </dgm:t>
    </dgm:pt>
    <dgm:pt modelId="{BD2C8EC5-7B54-4C61-A66D-C3BFF8E1E066}">
      <dgm:prSet/>
      <dgm:spPr/>
      <dgm:t>
        <a:bodyPr/>
        <a:lstStyle/>
        <a:p>
          <a:r>
            <a:rPr lang="en-US"/>
            <a:t>Reproduction requires energy 50,000-60,000 calories to produce a viable infant and close to 1,000 a day for lactation. This is in addition to one’s daily caloric requirements to maintain other life processes. </a:t>
          </a:r>
        </a:p>
      </dgm:t>
    </dgm:pt>
    <dgm:pt modelId="{E7AE6138-26C7-4D8C-8F87-E38BE6A25E3E}" type="parTrans" cxnId="{892F0053-8B19-4808-8FF1-8A3F86CB7833}">
      <dgm:prSet/>
      <dgm:spPr/>
      <dgm:t>
        <a:bodyPr/>
        <a:lstStyle/>
        <a:p>
          <a:endParaRPr lang="en-US"/>
        </a:p>
      </dgm:t>
    </dgm:pt>
    <dgm:pt modelId="{441BE230-ED62-40A2-AB62-62419A00EE81}" type="sibTrans" cxnId="{892F0053-8B19-4808-8FF1-8A3F86CB7833}">
      <dgm:prSet/>
      <dgm:spPr/>
      <dgm:t>
        <a:bodyPr/>
        <a:lstStyle/>
        <a:p>
          <a:endParaRPr lang="en-US"/>
        </a:p>
      </dgm:t>
    </dgm:pt>
    <dgm:pt modelId="{DF508783-068F-47BF-842F-C56F2C4F87E7}" type="pres">
      <dgm:prSet presAssocID="{11A782E1-8582-4CAD-B82F-68C6E7242965}" presName="linear" presStyleCnt="0">
        <dgm:presLayoutVars>
          <dgm:animLvl val="lvl"/>
          <dgm:resizeHandles val="exact"/>
        </dgm:presLayoutVars>
      </dgm:prSet>
      <dgm:spPr/>
    </dgm:pt>
    <dgm:pt modelId="{89FB63A6-0048-4E78-AA94-36067853E142}" type="pres">
      <dgm:prSet presAssocID="{6144040E-CB21-4197-B1A9-AE80B6DFF4F7}" presName="parentText" presStyleLbl="node1" presStyleIdx="0" presStyleCnt="7">
        <dgm:presLayoutVars>
          <dgm:chMax val="0"/>
          <dgm:bulletEnabled val="1"/>
        </dgm:presLayoutVars>
      </dgm:prSet>
      <dgm:spPr/>
    </dgm:pt>
    <dgm:pt modelId="{E64FBB36-36F5-43E4-907A-CAF264A33811}" type="pres">
      <dgm:prSet presAssocID="{E970B65A-EB86-488C-8C49-25099679C935}" presName="spacer" presStyleCnt="0"/>
      <dgm:spPr/>
    </dgm:pt>
    <dgm:pt modelId="{30EF5687-6CF5-4BEC-8C99-14C15DDD8179}" type="pres">
      <dgm:prSet presAssocID="{777EA6E6-0588-4CF5-A1D4-2F06BF384452}" presName="parentText" presStyleLbl="node1" presStyleIdx="1" presStyleCnt="7">
        <dgm:presLayoutVars>
          <dgm:chMax val="0"/>
          <dgm:bulletEnabled val="1"/>
        </dgm:presLayoutVars>
      </dgm:prSet>
      <dgm:spPr/>
    </dgm:pt>
    <dgm:pt modelId="{77E08AEA-56AB-4F3A-A101-0A6ED07A13A9}" type="pres">
      <dgm:prSet presAssocID="{565CB0C6-C02E-430B-93B9-767D74616893}" presName="spacer" presStyleCnt="0"/>
      <dgm:spPr/>
    </dgm:pt>
    <dgm:pt modelId="{EE98AC21-B746-481C-B58B-1CEDE5737EFE}" type="pres">
      <dgm:prSet presAssocID="{6838FCA3-DCA5-43EF-B735-FC0C40C311BA}" presName="parentText" presStyleLbl="node1" presStyleIdx="2" presStyleCnt="7">
        <dgm:presLayoutVars>
          <dgm:chMax val="0"/>
          <dgm:bulletEnabled val="1"/>
        </dgm:presLayoutVars>
      </dgm:prSet>
      <dgm:spPr/>
    </dgm:pt>
    <dgm:pt modelId="{DF09A4F3-3534-48B4-9CD3-27A89C1B6D1F}" type="pres">
      <dgm:prSet presAssocID="{908F2540-A9BC-4998-B11F-8F6CE97A6D90}" presName="spacer" presStyleCnt="0"/>
      <dgm:spPr/>
    </dgm:pt>
    <dgm:pt modelId="{1078FB08-5670-4303-9721-543BE9438063}" type="pres">
      <dgm:prSet presAssocID="{0953DE75-5DF0-4F3F-8B01-9ED664CEF134}" presName="parentText" presStyleLbl="node1" presStyleIdx="3" presStyleCnt="7">
        <dgm:presLayoutVars>
          <dgm:chMax val="0"/>
          <dgm:bulletEnabled val="1"/>
        </dgm:presLayoutVars>
      </dgm:prSet>
      <dgm:spPr/>
    </dgm:pt>
    <dgm:pt modelId="{1B24A889-98ED-4BD7-A70B-D50AEBB9A5F8}" type="pres">
      <dgm:prSet presAssocID="{6CFCBD36-0B1D-4EDA-9A76-D1C0249A72B8}" presName="spacer" presStyleCnt="0"/>
      <dgm:spPr/>
    </dgm:pt>
    <dgm:pt modelId="{8C050489-7988-4D13-B5D4-8BAACBFDD21D}" type="pres">
      <dgm:prSet presAssocID="{EF64870F-8F12-4782-88F2-D9FA30D47214}" presName="parentText" presStyleLbl="node1" presStyleIdx="4" presStyleCnt="7">
        <dgm:presLayoutVars>
          <dgm:chMax val="0"/>
          <dgm:bulletEnabled val="1"/>
        </dgm:presLayoutVars>
      </dgm:prSet>
      <dgm:spPr/>
    </dgm:pt>
    <dgm:pt modelId="{40855D01-FCEF-4A0C-9658-9ACE59E8818A}" type="pres">
      <dgm:prSet presAssocID="{1680C4AB-BE40-4049-A29A-1A3E41DDE53F}" presName="spacer" presStyleCnt="0"/>
      <dgm:spPr/>
    </dgm:pt>
    <dgm:pt modelId="{52D4774E-9D09-48DB-9FBA-C41172799D5D}" type="pres">
      <dgm:prSet presAssocID="{85867DF9-AE13-4B99-B989-2B1BB467D588}" presName="parentText" presStyleLbl="node1" presStyleIdx="5" presStyleCnt="7">
        <dgm:presLayoutVars>
          <dgm:chMax val="0"/>
          <dgm:bulletEnabled val="1"/>
        </dgm:presLayoutVars>
      </dgm:prSet>
      <dgm:spPr/>
    </dgm:pt>
    <dgm:pt modelId="{B8537DE6-B264-4AE9-AC62-E7726E01D609}" type="pres">
      <dgm:prSet presAssocID="{70D37F79-9616-43E3-B2E9-A2EB1EDD5FB0}" presName="spacer" presStyleCnt="0"/>
      <dgm:spPr/>
    </dgm:pt>
    <dgm:pt modelId="{077DAD49-A479-4186-A36B-38F568FB4D2E}" type="pres">
      <dgm:prSet presAssocID="{BD2C8EC5-7B54-4C61-A66D-C3BFF8E1E066}" presName="parentText" presStyleLbl="node1" presStyleIdx="6" presStyleCnt="7">
        <dgm:presLayoutVars>
          <dgm:chMax val="0"/>
          <dgm:bulletEnabled val="1"/>
        </dgm:presLayoutVars>
      </dgm:prSet>
      <dgm:spPr/>
    </dgm:pt>
  </dgm:ptLst>
  <dgm:cxnLst>
    <dgm:cxn modelId="{7D87A701-6A2B-45AD-A995-C81D70CA4970}" srcId="{11A782E1-8582-4CAD-B82F-68C6E7242965}" destId="{EF64870F-8F12-4782-88F2-D9FA30D47214}" srcOrd="4" destOrd="0" parTransId="{A16EE631-9E5F-48FA-9FF4-81BC3B07FC1C}" sibTransId="{1680C4AB-BE40-4049-A29A-1A3E41DDE53F}"/>
    <dgm:cxn modelId="{6E9A4A05-4357-4F5C-8A5C-14B26E2894E4}" srcId="{11A782E1-8582-4CAD-B82F-68C6E7242965}" destId="{777EA6E6-0588-4CF5-A1D4-2F06BF384452}" srcOrd="1" destOrd="0" parTransId="{5FF9F220-2E5C-4B32-80EF-391DEDB18389}" sibTransId="{565CB0C6-C02E-430B-93B9-767D74616893}"/>
    <dgm:cxn modelId="{8DA3B313-F138-4CC7-8AF2-909B656B20DA}" type="presOf" srcId="{85867DF9-AE13-4B99-B989-2B1BB467D588}" destId="{52D4774E-9D09-48DB-9FBA-C41172799D5D}" srcOrd="0" destOrd="0" presId="urn:microsoft.com/office/officeart/2005/8/layout/vList2"/>
    <dgm:cxn modelId="{4429D025-F059-4543-8041-D6B90BC60C68}" srcId="{11A782E1-8582-4CAD-B82F-68C6E7242965}" destId="{6838FCA3-DCA5-43EF-B735-FC0C40C311BA}" srcOrd="2" destOrd="0" parTransId="{BA027A55-18F2-479B-AC3D-F2F5E6819D7D}" sibTransId="{908F2540-A9BC-4998-B11F-8F6CE97A6D90}"/>
    <dgm:cxn modelId="{82B29728-D098-4B28-8005-EAEED8A2DF32}" srcId="{11A782E1-8582-4CAD-B82F-68C6E7242965}" destId="{85867DF9-AE13-4B99-B989-2B1BB467D588}" srcOrd="5" destOrd="0" parTransId="{68CDFDDA-7D12-4A2C-B02E-2A87284CD3EB}" sibTransId="{70D37F79-9616-43E3-B2E9-A2EB1EDD5FB0}"/>
    <dgm:cxn modelId="{31E4E433-37F0-4240-BC4F-821B8DFBE5F4}" srcId="{11A782E1-8582-4CAD-B82F-68C6E7242965}" destId="{0953DE75-5DF0-4F3F-8B01-9ED664CEF134}" srcOrd="3" destOrd="0" parTransId="{54EFB085-868E-4F22-90C5-E4B51B1F8A6A}" sibTransId="{6CFCBD36-0B1D-4EDA-9A76-D1C0249A72B8}"/>
    <dgm:cxn modelId="{D29E0B5D-3F11-49B0-B1A5-DD751346471A}" srcId="{11A782E1-8582-4CAD-B82F-68C6E7242965}" destId="{6144040E-CB21-4197-B1A9-AE80B6DFF4F7}" srcOrd="0" destOrd="0" parTransId="{E6F1DB39-EDBC-4A0C-ABEE-A9D8F6B7A460}" sibTransId="{E970B65A-EB86-488C-8C49-25099679C935}"/>
    <dgm:cxn modelId="{C0436947-915C-4999-B3DE-59C6CB57DBF4}" type="presOf" srcId="{11A782E1-8582-4CAD-B82F-68C6E7242965}" destId="{DF508783-068F-47BF-842F-C56F2C4F87E7}" srcOrd="0" destOrd="0" presId="urn:microsoft.com/office/officeart/2005/8/layout/vList2"/>
    <dgm:cxn modelId="{892F0053-8B19-4808-8FF1-8A3F86CB7833}" srcId="{11A782E1-8582-4CAD-B82F-68C6E7242965}" destId="{BD2C8EC5-7B54-4C61-A66D-C3BFF8E1E066}" srcOrd="6" destOrd="0" parTransId="{E7AE6138-26C7-4D8C-8F87-E38BE6A25E3E}" sibTransId="{441BE230-ED62-40A2-AB62-62419A00EE81}"/>
    <dgm:cxn modelId="{A05BD573-379D-4441-A800-E64CFD1EE976}" type="presOf" srcId="{0953DE75-5DF0-4F3F-8B01-9ED664CEF134}" destId="{1078FB08-5670-4303-9721-543BE9438063}" srcOrd="0" destOrd="0" presId="urn:microsoft.com/office/officeart/2005/8/layout/vList2"/>
    <dgm:cxn modelId="{BEAB5C83-4F11-4F61-82F0-1E8432659074}" type="presOf" srcId="{6838FCA3-DCA5-43EF-B735-FC0C40C311BA}" destId="{EE98AC21-B746-481C-B58B-1CEDE5737EFE}" srcOrd="0" destOrd="0" presId="urn:microsoft.com/office/officeart/2005/8/layout/vList2"/>
    <dgm:cxn modelId="{F591A1A1-ED49-413F-8465-FAD077AF9519}" type="presOf" srcId="{6144040E-CB21-4197-B1A9-AE80B6DFF4F7}" destId="{89FB63A6-0048-4E78-AA94-36067853E142}" srcOrd="0" destOrd="0" presId="urn:microsoft.com/office/officeart/2005/8/layout/vList2"/>
    <dgm:cxn modelId="{210516D8-3AD6-4C46-BAB7-D49A8319A024}" type="presOf" srcId="{BD2C8EC5-7B54-4C61-A66D-C3BFF8E1E066}" destId="{077DAD49-A479-4186-A36B-38F568FB4D2E}" srcOrd="0" destOrd="0" presId="urn:microsoft.com/office/officeart/2005/8/layout/vList2"/>
    <dgm:cxn modelId="{0A9703E9-F297-425F-A288-42002E6544A7}" type="presOf" srcId="{EF64870F-8F12-4782-88F2-D9FA30D47214}" destId="{8C050489-7988-4D13-B5D4-8BAACBFDD21D}" srcOrd="0" destOrd="0" presId="urn:microsoft.com/office/officeart/2005/8/layout/vList2"/>
    <dgm:cxn modelId="{DD0862F6-00EB-456E-85D3-EF85C016E989}" type="presOf" srcId="{777EA6E6-0588-4CF5-A1D4-2F06BF384452}" destId="{30EF5687-6CF5-4BEC-8C99-14C15DDD8179}" srcOrd="0" destOrd="0" presId="urn:microsoft.com/office/officeart/2005/8/layout/vList2"/>
    <dgm:cxn modelId="{630BA962-E88E-4EDD-83A7-D02C233B1976}" type="presParOf" srcId="{DF508783-068F-47BF-842F-C56F2C4F87E7}" destId="{89FB63A6-0048-4E78-AA94-36067853E142}" srcOrd="0" destOrd="0" presId="urn:microsoft.com/office/officeart/2005/8/layout/vList2"/>
    <dgm:cxn modelId="{6B78678E-E4A3-469B-B6D9-7466FE773C59}" type="presParOf" srcId="{DF508783-068F-47BF-842F-C56F2C4F87E7}" destId="{E64FBB36-36F5-43E4-907A-CAF264A33811}" srcOrd="1" destOrd="0" presId="urn:microsoft.com/office/officeart/2005/8/layout/vList2"/>
    <dgm:cxn modelId="{6EE4B086-1249-4A89-9F43-7C0B869C6B3D}" type="presParOf" srcId="{DF508783-068F-47BF-842F-C56F2C4F87E7}" destId="{30EF5687-6CF5-4BEC-8C99-14C15DDD8179}" srcOrd="2" destOrd="0" presId="urn:microsoft.com/office/officeart/2005/8/layout/vList2"/>
    <dgm:cxn modelId="{E4D849F3-E964-4875-813C-164F767D6FC6}" type="presParOf" srcId="{DF508783-068F-47BF-842F-C56F2C4F87E7}" destId="{77E08AEA-56AB-4F3A-A101-0A6ED07A13A9}" srcOrd="3" destOrd="0" presId="urn:microsoft.com/office/officeart/2005/8/layout/vList2"/>
    <dgm:cxn modelId="{E3B4B0AF-BA4C-44ED-BFEF-E9DE7DFB94F1}" type="presParOf" srcId="{DF508783-068F-47BF-842F-C56F2C4F87E7}" destId="{EE98AC21-B746-481C-B58B-1CEDE5737EFE}" srcOrd="4" destOrd="0" presId="urn:microsoft.com/office/officeart/2005/8/layout/vList2"/>
    <dgm:cxn modelId="{C0E62F8E-02E8-496B-BB28-BBAD7E65F44B}" type="presParOf" srcId="{DF508783-068F-47BF-842F-C56F2C4F87E7}" destId="{DF09A4F3-3534-48B4-9CD3-27A89C1B6D1F}" srcOrd="5" destOrd="0" presId="urn:microsoft.com/office/officeart/2005/8/layout/vList2"/>
    <dgm:cxn modelId="{3021AED6-9085-4A29-A677-0636D801909F}" type="presParOf" srcId="{DF508783-068F-47BF-842F-C56F2C4F87E7}" destId="{1078FB08-5670-4303-9721-543BE9438063}" srcOrd="6" destOrd="0" presId="urn:microsoft.com/office/officeart/2005/8/layout/vList2"/>
    <dgm:cxn modelId="{B0BEBDB1-056B-42C8-B0E3-CAF511CCB228}" type="presParOf" srcId="{DF508783-068F-47BF-842F-C56F2C4F87E7}" destId="{1B24A889-98ED-4BD7-A70B-D50AEBB9A5F8}" srcOrd="7" destOrd="0" presId="urn:microsoft.com/office/officeart/2005/8/layout/vList2"/>
    <dgm:cxn modelId="{E4B4636B-A9D3-4947-8097-EF1D0997A408}" type="presParOf" srcId="{DF508783-068F-47BF-842F-C56F2C4F87E7}" destId="{8C050489-7988-4D13-B5D4-8BAACBFDD21D}" srcOrd="8" destOrd="0" presId="urn:microsoft.com/office/officeart/2005/8/layout/vList2"/>
    <dgm:cxn modelId="{67E064EE-ED2A-4E46-A0E1-D99820033B0C}" type="presParOf" srcId="{DF508783-068F-47BF-842F-C56F2C4F87E7}" destId="{40855D01-FCEF-4A0C-9658-9ACE59E8818A}" srcOrd="9" destOrd="0" presId="urn:microsoft.com/office/officeart/2005/8/layout/vList2"/>
    <dgm:cxn modelId="{80577F81-6C21-461A-89EB-32E02E86268C}" type="presParOf" srcId="{DF508783-068F-47BF-842F-C56F2C4F87E7}" destId="{52D4774E-9D09-48DB-9FBA-C41172799D5D}" srcOrd="10" destOrd="0" presId="urn:microsoft.com/office/officeart/2005/8/layout/vList2"/>
    <dgm:cxn modelId="{50F1F4F3-6AB9-436D-BBFC-CC263CB2CF63}" type="presParOf" srcId="{DF508783-068F-47BF-842F-C56F2C4F87E7}" destId="{B8537DE6-B264-4AE9-AC62-E7726E01D609}" srcOrd="11" destOrd="0" presId="urn:microsoft.com/office/officeart/2005/8/layout/vList2"/>
    <dgm:cxn modelId="{BD4B2877-184D-4A93-9B5D-AA97C33995E5}" type="presParOf" srcId="{DF508783-068F-47BF-842F-C56F2C4F87E7}" destId="{077DAD49-A479-4186-A36B-38F568FB4D2E}"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894D84-97A6-4841-8DB1-B65D6CE324F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5FC010F-4137-4ED7-A794-6842F9C382B2}">
      <dgm:prSet/>
      <dgm:spPr/>
      <dgm:t>
        <a:bodyPr/>
        <a:lstStyle/>
        <a:p>
          <a:r>
            <a:rPr lang="en-US"/>
            <a:t>This mean that if a group wanted to produce more food it did so my extending the amount of land they controlled. This helped create violent conflict in which the winner would seize territory.</a:t>
          </a:r>
        </a:p>
      </dgm:t>
    </dgm:pt>
    <dgm:pt modelId="{7213BC82-2E5B-44B6-9CF9-A30B92FF7189}" type="parTrans" cxnId="{F0EBE0CE-2DF0-47EE-BB38-A260F5088A97}">
      <dgm:prSet/>
      <dgm:spPr/>
      <dgm:t>
        <a:bodyPr/>
        <a:lstStyle/>
        <a:p>
          <a:endParaRPr lang="en-US"/>
        </a:p>
      </dgm:t>
    </dgm:pt>
    <dgm:pt modelId="{61B2DCDD-1343-4FE3-95F0-7E78755B9653}" type="sibTrans" cxnId="{F0EBE0CE-2DF0-47EE-BB38-A260F5088A97}">
      <dgm:prSet/>
      <dgm:spPr/>
      <dgm:t>
        <a:bodyPr/>
        <a:lstStyle/>
        <a:p>
          <a:endParaRPr lang="en-US"/>
        </a:p>
      </dgm:t>
    </dgm:pt>
    <dgm:pt modelId="{A50728E9-2F04-4BBF-8773-F268598A9F6B}">
      <dgm:prSet/>
      <dgm:spPr/>
      <dgm:t>
        <a:bodyPr/>
        <a:lstStyle/>
        <a:p>
          <a:r>
            <a:rPr lang="en-US"/>
            <a:t>The two main types of extensive agriculture are pastoralism and swidden ( involves some form of crop rotation,) Depending on the geography is can involve plowing, slash and burn and, in rare cases, slash and mulch.  </a:t>
          </a:r>
        </a:p>
      </dgm:t>
    </dgm:pt>
    <dgm:pt modelId="{39E5E2B1-426C-445C-8D43-9370A8CD00BB}" type="parTrans" cxnId="{9F679D5B-AECD-49A3-9DF6-1813422FDA7B}">
      <dgm:prSet/>
      <dgm:spPr/>
      <dgm:t>
        <a:bodyPr/>
        <a:lstStyle/>
        <a:p>
          <a:endParaRPr lang="en-US"/>
        </a:p>
      </dgm:t>
    </dgm:pt>
    <dgm:pt modelId="{04A29FD1-5776-4D82-8FB3-2301CF83241B}" type="sibTrans" cxnId="{9F679D5B-AECD-49A3-9DF6-1813422FDA7B}">
      <dgm:prSet/>
      <dgm:spPr/>
      <dgm:t>
        <a:bodyPr/>
        <a:lstStyle/>
        <a:p>
          <a:endParaRPr lang="en-US"/>
        </a:p>
      </dgm:t>
    </dgm:pt>
    <dgm:pt modelId="{B86A5212-D40B-450B-9F12-C66ED93E73DA}" type="pres">
      <dgm:prSet presAssocID="{F8894D84-97A6-4841-8DB1-B65D6CE324F6}" presName="linear" presStyleCnt="0">
        <dgm:presLayoutVars>
          <dgm:animLvl val="lvl"/>
          <dgm:resizeHandles val="exact"/>
        </dgm:presLayoutVars>
      </dgm:prSet>
      <dgm:spPr/>
    </dgm:pt>
    <dgm:pt modelId="{B71861D9-BCD6-4F0F-B2D8-8647C1D1A6F0}" type="pres">
      <dgm:prSet presAssocID="{55FC010F-4137-4ED7-A794-6842F9C382B2}" presName="parentText" presStyleLbl="node1" presStyleIdx="0" presStyleCnt="2">
        <dgm:presLayoutVars>
          <dgm:chMax val="0"/>
          <dgm:bulletEnabled val="1"/>
        </dgm:presLayoutVars>
      </dgm:prSet>
      <dgm:spPr/>
    </dgm:pt>
    <dgm:pt modelId="{BFC7C49C-9B9F-4E1F-A7C8-1F6AF4F86880}" type="pres">
      <dgm:prSet presAssocID="{61B2DCDD-1343-4FE3-95F0-7E78755B9653}" presName="spacer" presStyleCnt="0"/>
      <dgm:spPr/>
    </dgm:pt>
    <dgm:pt modelId="{CDD7D798-5EEF-43E0-8CDB-308E67F4E8D6}" type="pres">
      <dgm:prSet presAssocID="{A50728E9-2F04-4BBF-8773-F268598A9F6B}" presName="parentText" presStyleLbl="node1" presStyleIdx="1" presStyleCnt="2">
        <dgm:presLayoutVars>
          <dgm:chMax val="0"/>
          <dgm:bulletEnabled val="1"/>
        </dgm:presLayoutVars>
      </dgm:prSet>
      <dgm:spPr/>
    </dgm:pt>
  </dgm:ptLst>
  <dgm:cxnLst>
    <dgm:cxn modelId="{CBDD0202-E642-4325-B621-19FD3DA30C60}" type="presOf" srcId="{A50728E9-2F04-4BBF-8773-F268598A9F6B}" destId="{CDD7D798-5EEF-43E0-8CDB-308E67F4E8D6}" srcOrd="0" destOrd="0" presId="urn:microsoft.com/office/officeart/2005/8/layout/vList2"/>
    <dgm:cxn modelId="{FB516629-1965-4587-AA33-97554D401144}" type="presOf" srcId="{55FC010F-4137-4ED7-A794-6842F9C382B2}" destId="{B71861D9-BCD6-4F0F-B2D8-8647C1D1A6F0}" srcOrd="0" destOrd="0" presId="urn:microsoft.com/office/officeart/2005/8/layout/vList2"/>
    <dgm:cxn modelId="{9F679D5B-AECD-49A3-9DF6-1813422FDA7B}" srcId="{F8894D84-97A6-4841-8DB1-B65D6CE324F6}" destId="{A50728E9-2F04-4BBF-8773-F268598A9F6B}" srcOrd="1" destOrd="0" parTransId="{39E5E2B1-426C-445C-8D43-9370A8CD00BB}" sibTransId="{04A29FD1-5776-4D82-8FB3-2301CF83241B}"/>
    <dgm:cxn modelId="{C188154F-65F6-41EE-BC1E-BB26B8EEEEA8}" type="presOf" srcId="{F8894D84-97A6-4841-8DB1-B65D6CE324F6}" destId="{B86A5212-D40B-450B-9F12-C66ED93E73DA}" srcOrd="0" destOrd="0" presId="urn:microsoft.com/office/officeart/2005/8/layout/vList2"/>
    <dgm:cxn modelId="{F0EBE0CE-2DF0-47EE-BB38-A260F5088A97}" srcId="{F8894D84-97A6-4841-8DB1-B65D6CE324F6}" destId="{55FC010F-4137-4ED7-A794-6842F9C382B2}" srcOrd="0" destOrd="0" parTransId="{7213BC82-2E5B-44B6-9CF9-A30B92FF7189}" sibTransId="{61B2DCDD-1343-4FE3-95F0-7E78755B9653}"/>
    <dgm:cxn modelId="{1ABB184D-9B55-4AA3-80DB-65466D427670}" type="presParOf" srcId="{B86A5212-D40B-450B-9F12-C66ED93E73DA}" destId="{B71861D9-BCD6-4F0F-B2D8-8647C1D1A6F0}" srcOrd="0" destOrd="0" presId="urn:microsoft.com/office/officeart/2005/8/layout/vList2"/>
    <dgm:cxn modelId="{4459A090-66D8-4834-A5A5-F6E101221927}" type="presParOf" srcId="{B86A5212-D40B-450B-9F12-C66ED93E73DA}" destId="{BFC7C49C-9B9F-4E1F-A7C8-1F6AF4F86880}" srcOrd="1" destOrd="0" presId="urn:microsoft.com/office/officeart/2005/8/layout/vList2"/>
    <dgm:cxn modelId="{D189D692-9E92-4E5C-89C9-506009D85BD7}" type="presParOf" srcId="{B86A5212-D40B-450B-9F12-C66ED93E73DA}" destId="{CDD7D798-5EEF-43E0-8CDB-308E67F4E8D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4484A-EA55-4879-B762-D507330BC598}">
      <dsp:nvSpPr>
        <dsp:cNvPr id="0" name=""/>
        <dsp:cNvSpPr/>
      </dsp:nvSpPr>
      <dsp:spPr>
        <a:xfrm>
          <a:off x="0" y="158349"/>
          <a:ext cx="3283267" cy="19699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High level of equality between genders and all people.</a:t>
          </a:r>
        </a:p>
      </dsp:txBody>
      <dsp:txXfrm>
        <a:off x="0" y="158349"/>
        <a:ext cx="3283267" cy="1969960"/>
      </dsp:txXfrm>
    </dsp:sp>
    <dsp:sp modelId="{F400C3D4-8D42-4FF2-A11E-E8E4B0476402}">
      <dsp:nvSpPr>
        <dsp:cNvPr id="0" name=""/>
        <dsp:cNvSpPr/>
      </dsp:nvSpPr>
      <dsp:spPr>
        <a:xfrm>
          <a:off x="3611594" y="158349"/>
          <a:ext cx="3283267" cy="196996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Lots of leisure time.</a:t>
          </a:r>
        </a:p>
      </dsp:txBody>
      <dsp:txXfrm>
        <a:off x="3611594" y="158349"/>
        <a:ext cx="3283267" cy="1969960"/>
      </dsp:txXfrm>
    </dsp:sp>
    <dsp:sp modelId="{801F012A-B931-48F2-B7F6-C7EB7ABD6ED2}">
      <dsp:nvSpPr>
        <dsp:cNvPr id="0" name=""/>
        <dsp:cNvSpPr/>
      </dsp:nvSpPr>
      <dsp:spPr>
        <a:xfrm>
          <a:off x="7223188" y="158349"/>
          <a:ext cx="3283267" cy="196996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Healthier life</a:t>
          </a:r>
        </a:p>
      </dsp:txBody>
      <dsp:txXfrm>
        <a:off x="7223188" y="158349"/>
        <a:ext cx="3283267" cy="1969960"/>
      </dsp:txXfrm>
    </dsp:sp>
    <dsp:sp modelId="{0C634556-D15E-43BD-9F54-74120EFC9B07}">
      <dsp:nvSpPr>
        <dsp:cNvPr id="0" name=""/>
        <dsp:cNvSpPr/>
      </dsp:nvSpPr>
      <dsp:spPr>
        <a:xfrm>
          <a:off x="1805797" y="2456636"/>
          <a:ext cx="3283267" cy="196996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Longer life expectancy</a:t>
          </a:r>
        </a:p>
      </dsp:txBody>
      <dsp:txXfrm>
        <a:off x="1805797" y="2456636"/>
        <a:ext cx="3283267" cy="1969960"/>
      </dsp:txXfrm>
    </dsp:sp>
    <dsp:sp modelId="{B3E4394E-79F0-4A30-A427-931953648EB9}">
      <dsp:nvSpPr>
        <dsp:cNvPr id="0" name=""/>
        <dsp:cNvSpPr/>
      </dsp:nvSpPr>
      <dsp:spPr>
        <a:xfrm>
          <a:off x="5417391" y="2456636"/>
          <a:ext cx="3283267" cy="196996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Less likely to die of starvation</a:t>
          </a:r>
        </a:p>
      </dsp:txBody>
      <dsp:txXfrm>
        <a:off x="5417391" y="2456636"/>
        <a:ext cx="3283267" cy="1969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7E20A-C404-41DF-B132-C77C4C7EE7E7}">
      <dsp:nvSpPr>
        <dsp:cNvPr id="0" name=""/>
        <dsp:cNvSpPr/>
      </dsp:nvSpPr>
      <dsp:spPr>
        <a:xfrm>
          <a:off x="2997" y="621316"/>
          <a:ext cx="2378172" cy="142690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1) Higher risk because one is more dependent on fewer species. Failure of a major crop or disease among an animal species can result in famine.</a:t>
          </a:r>
        </a:p>
      </dsp:txBody>
      <dsp:txXfrm>
        <a:off x="2997" y="621316"/>
        <a:ext cx="2378172" cy="1426903"/>
      </dsp:txXfrm>
    </dsp:sp>
    <dsp:sp modelId="{6C7EC220-6A7C-4577-95B9-72A9D8B294CF}">
      <dsp:nvSpPr>
        <dsp:cNvPr id="0" name=""/>
        <dsp:cNvSpPr/>
      </dsp:nvSpPr>
      <dsp:spPr>
        <a:xfrm>
          <a:off x="2618987" y="621316"/>
          <a:ext cx="2378172" cy="1426903"/>
        </a:xfrm>
        <a:prstGeom prst="rect">
          <a:avLst/>
        </a:prstGeom>
        <a:solidFill>
          <a:schemeClr val="accent2">
            <a:hueOff val="-251284"/>
            <a:satOff val="-1072"/>
            <a:lumOff val="1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2) Involves a lot more labor than hunting and gathering.</a:t>
          </a:r>
        </a:p>
      </dsp:txBody>
      <dsp:txXfrm>
        <a:off x="2618987" y="621316"/>
        <a:ext cx="2378172" cy="1426903"/>
      </dsp:txXfrm>
    </dsp:sp>
    <dsp:sp modelId="{DEC2144A-B790-4F08-B78D-F571A7869211}">
      <dsp:nvSpPr>
        <dsp:cNvPr id="0" name=""/>
        <dsp:cNvSpPr/>
      </dsp:nvSpPr>
      <dsp:spPr>
        <a:xfrm>
          <a:off x="5234976" y="621316"/>
          <a:ext cx="2378172" cy="1426903"/>
        </a:xfrm>
        <a:prstGeom prst="rect">
          <a:avLst/>
        </a:prstGeom>
        <a:solidFill>
          <a:schemeClr val="accent2">
            <a:hueOff val="-502568"/>
            <a:satOff val="-2144"/>
            <a:lumOff val="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3) Promotes rise of social inequality</a:t>
          </a:r>
        </a:p>
      </dsp:txBody>
      <dsp:txXfrm>
        <a:off x="5234976" y="621316"/>
        <a:ext cx="2378172" cy="1426903"/>
      </dsp:txXfrm>
    </dsp:sp>
    <dsp:sp modelId="{63FE2ACD-9EE9-4BC8-8759-A8780D8BB0C4}">
      <dsp:nvSpPr>
        <dsp:cNvPr id="0" name=""/>
        <dsp:cNvSpPr/>
      </dsp:nvSpPr>
      <dsp:spPr>
        <a:xfrm>
          <a:off x="7850966" y="621316"/>
          <a:ext cx="2378172" cy="1426903"/>
        </a:xfrm>
        <a:prstGeom prst="rect">
          <a:avLst/>
        </a:prstGeom>
        <a:solidFill>
          <a:schemeClr val="accent2">
            <a:hueOff val="-753853"/>
            <a:satOff val="-3216"/>
            <a:lumOff val="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4) Women become subordinate</a:t>
          </a:r>
        </a:p>
      </dsp:txBody>
      <dsp:txXfrm>
        <a:off x="7850966" y="621316"/>
        <a:ext cx="2378172" cy="1426903"/>
      </dsp:txXfrm>
    </dsp:sp>
    <dsp:sp modelId="{5CF1B34F-B7D8-4387-8660-952C769E51B7}">
      <dsp:nvSpPr>
        <dsp:cNvPr id="0" name=""/>
        <dsp:cNvSpPr/>
      </dsp:nvSpPr>
      <dsp:spPr>
        <a:xfrm>
          <a:off x="1310992" y="2286036"/>
          <a:ext cx="2378172" cy="1426903"/>
        </a:xfrm>
        <a:prstGeom prst="rect">
          <a:avLst/>
        </a:prstGeom>
        <a:solidFill>
          <a:schemeClr val="accent2">
            <a:hueOff val="-1005137"/>
            <a:satOff val="-4287"/>
            <a:lumOff val="6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5) Emergence of most of our diseases</a:t>
          </a:r>
        </a:p>
      </dsp:txBody>
      <dsp:txXfrm>
        <a:off x="1310992" y="2286036"/>
        <a:ext cx="2378172" cy="1426903"/>
      </dsp:txXfrm>
    </dsp:sp>
    <dsp:sp modelId="{A3E40997-163E-4EF9-A587-947C37A5273A}">
      <dsp:nvSpPr>
        <dsp:cNvPr id="0" name=""/>
        <dsp:cNvSpPr/>
      </dsp:nvSpPr>
      <dsp:spPr>
        <a:xfrm>
          <a:off x="3926981" y="2286036"/>
          <a:ext cx="2378172" cy="1426903"/>
        </a:xfrm>
        <a:prstGeom prst="rect">
          <a:avLst/>
        </a:prstGeom>
        <a:solidFill>
          <a:schemeClr val="accent2">
            <a:hueOff val="-1256421"/>
            <a:satOff val="-5359"/>
            <a:lumOff val="8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6) Despotism</a:t>
          </a:r>
        </a:p>
      </dsp:txBody>
      <dsp:txXfrm>
        <a:off x="3926981" y="2286036"/>
        <a:ext cx="2378172" cy="1426903"/>
      </dsp:txXfrm>
    </dsp:sp>
    <dsp:sp modelId="{009E766C-78F3-4603-8505-7CCCBDAE47BF}">
      <dsp:nvSpPr>
        <dsp:cNvPr id="0" name=""/>
        <dsp:cNvSpPr/>
      </dsp:nvSpPr>
      <dsp:spPr>
        <a:xfrm>
          <a:off x="6542971" y="2286036"/>
          <a:ext cx="2378172" cy="1426903"/>
        </a:xfrm>
        <a:prstGeom prst="rect">
          <a:avLst/>
        </a:prstGeom>
        <a:solidFill>
          <a:schemeClr val="accent2">
            <a:hueOff val="-1507705"/>
            <a:satOff val="-6431"/>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6) Long term decline in health and life expectancy.</a:t>
          </a:r>
        </a:p>
      </dsp:txBody>
      <dsp:txXfrm>
        <a:off x="6542971" y="2286036"/>
        <a:ext cx="2378172" cy="14269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FB63A6-0048-4E78-AA94-36067853E142}">
      <dsp:nvSpPr>
        <dsp:cNvPr id="0" name=""/>
        <dsp:cNvSpPr/>
      </dsp:nvSpPr>
      <dsp:spPr>
        <a:xfrm>
          <a:off x="0" y="122714"/>
          <a:ext cx="6830568" cy="71008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Weight appears to be the primary factor of determining the age of first menarche.</a:t>
          </a:r>
        </a:p>
      </dsp:txBody>
      <dsp:txXfrm>
        <a:off x="34664" y="157378"/>
        <a:ext cx="6761240" cy="640759"/>
      </dsp:txXfrm>
    </dsp:sp>
    <dsp:sp modelId="{30EF5687-6CF5-4BEC-8C99-14C15DDD8179}">
      <dsp:nvSpPr>
        <dsp:cNvPr id="0" name=""/>
        <dsp:cNvSpPr/>
      </dsp:nvSpPr>
      <dsp:spPr>
        <a:xfrm>
          <a:off x="0" y="870242"/>
          <a:ext cx="6830568" cy="710087"/>
        </a:xfrm>
        <a:prstGeom prst="roundRect">
          <a:avLst/>
        </a:prstGeom>
        <a:solidFill>
          <a:schemeClr val="accent2">
            <a:hueOff val="-251284"/>
            <a:satOff val="-1072"/>
            <a:lumOff val="1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For the average female (5’5” – 5’6”) body fat during this spurt goes from 5.1 to 11.5 kilos or from 11.2% to 25.30%.</a:t>
          </a:r>
        </a:p>
      </dsp:txBody>
      <dsp:txXfrm>
        <a:off x="34664" y="904906"/>
        <a:ext cx="6761240" cy="640759"/>
      </dsp:txXfrm>
    </dsp:sp>
    <dsp:sp modelId="{EE98AC21-B746-481C-B58B-1CEDE5737EFE}">
      <dsp:nvSpPr>
        <dsp:cNvPr id="0" name=""/>
        <dsp:cNvSpPr/>
      </dsp:nvSpPr>
      <dsp:spPr>
        <a:xfrm>
          <a:off x="0" y="1617769"/>
          <a:ext cx="6830568" cy="710087"/>
        </a:xfrm>
        <a:prstGeom prst="roundRect">
          <a:avLst/>
        </a:prstGeom>
        <a:solidFill>
          <a:schemeClr val="accent2">
            <a:hueOff val="-502568"/>
            <a:satOff val="-2144"/>
            <a:lumOff val="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As women get older the body fat ratio must increase slightly to maintain a regular ovulatory cycle.</a:t>
          </a:r>
        </a:p>
      </dsp:txBody>
      <dsp:txXfrm>
        <a:off x="34664" y="1652433"/>
        <a:ext cx="6761240" cy="640759"/>
      </dsp:txXfrm>
    </dsp:sp>
    <dsp:sp modelId="{1078FB08-5670-4303-9721-543BE9438063}">
      <dsp:nvSpPr>
        <dsp:cNvPr id="0" name=""/>
        <dsp:cNvSpPr/>
      </dsp:nvSpPr>
      <dsp:spPr>
        <a:xfrm>
          <a:off x="0" y="2365296"/>
          <a:ext cx="6830568" cy="710087"/>
        </a:xfrm>
        <a:prstGeom prst="roundRect">
          <a:avLst/>
        </a:prstGeom>
        <a:solidFill>
          <a:schemeClr val="accent2">
            <a:hueOff val="-753853"/>
            <a:satOff val="-3216"/>
            <a:lumOff val="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Average woman has a 28% body fat ratio</a:t>
          </a:r>
        </a:p>
      </dsp:txBody>
      <dsp:txXfrm>
        <a:off x="34664" y="2399960"/>
        <a:ext cx="6761240" cy="640759"/>
      </dsp:txXfrm>
    </dsp:sp>
    <dsp:sp modelId="{8C050489-7988-4D13-B5D4-8BAACBFDD21D}">
      <dsp:nvSpPr>
        <dsp:cNvPr id="0" name=""/>
        <dsp:cNvSpPr/>
      </dsp:nvSpPr>
      <dsp:spPr>
        <a:xfrm>
          <a:off x="0" y="3112823"/>
          <a:ext cx="6830568" cy="710087"/>
        </a:xfrm>
        <a:prstGeom prst="roundRect">
          <a:avLst/>
        </a:prstGeom>
        <a:solidFill>
          <a:schemeClr val="accent2">
            <a:hueOff val="-1005137"/>
            <a:satOff val="-4287"/>
            <a:lumOff val="6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The average male has 12-14% body fat ratio</a:t>
          </a:r>
        </a:p>
      </dsp:txBody>
      <dsp:txXfrm>
        <a:off x="34664" y="3147487"/>
        <a:ext cx="6761240" cy="640759"/>
      </dsp:txXfrm>
    </dsp:sp>
    <dsp:sp modelId="{52D4774E-9D09-48DB-9FBA-C41172799D5D}">
      <dsp:nvSpPr>
        <dsp:cNvPr id="0" name=""/>
        <dsp:cNvSpPr/>
      </dsp:nvSpPr>
      <dsp:spPr>
        <a:xfrm>
          <a:off x="0" y="3860350"/>
          <a:ext cx="6830568" cy="710087"/>
        </a:xfrm>
        <a:prstGeom prst="roundRect">
          <a:avLst/>
        </a:prstGeom>
        <a:solidFill>
          <a:schemeClr val="accent2">
            <a:hueOff val="-1256421"/>
            <a:satOff val="-5359"/>
            <a:lumOff val="8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This difference between men and women equals the energy that is needed to complete a pregnancy and three months of lactation.</a:t>
          </a:r>
        </a:p>
      </dsp:txBody>
      <dsp:txXfrm>
        <a:off x="34664" y="3895014"/>
        <a:ext cx="6761240" cy="640759"/>
      </dsp:txXfrm>
    </dsp:sp>
    <dsp:sp modelId="{077DAD49-A479-4186-A36B-38F568FB4D2E}">
      <dsp:nvSpPr>
        <dsp:cNvPr id="0" name=""/>
        <dsp:cNvSpPr/>
      </dsp:nvSpPr>
      <dsp:spPr>
        <a:xfrm>
          <a:off x="0" y="4607877"/>
          <a:ext cx="6830568" cy="710087"/>
        </a:xfrm>
        <a:prstGeom prst="roundRect">
          <a:avLst/>
        </a:prstGeom>
        <a:solidFill>
          <a:schemeClr val="accent2">
            <a:hueOff val="-1507705"/>
            <a:satOff val="-6431"/>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Reproduction requires energy 50,000-60,000 calories to produce a viable infant and close to 1,000 a day for lactation. This is in addition to one’s daily caloric requirements to maintain other life processes. </a:t>
          </a:r>
        </a:p>
      </dsp:txBody>
      <dsp:txXfrm>
        <a:off x="34664" y="4642541"/>
        <a:ext cx="6761240" cy="6407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1861D9-BCD6-4F0F-B2D8-8647C1D1A6F0}">
      <dsp:nvSpPr>
        <dsp:cNvPr id="0" name=""/>
        <dsp:cNvSpPr/>
      </dsp:nvSpPr>
      <dsp:spPr>
        <a:xfrm>
          <a:off x="0" y="9742"/>
          <a:ext cx="6830568" cy="267315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This mean that if a group wanted to produce more food it did so my extending the amount of land they controlled. This helped create violent conflict in which the winner would seize territory.</a:t>
          </a:r>
        </a:p>
      </dsp:txBody>
      <dsp:txXfrm>
        <a:off x="130493" y="140235"/>
        <a:ext cx="6569582" cy="2412171"/>
      </dsp:txXfrm>
    </dsp:sp>
    <dsp:sp modelId="{CDD7D798-5EEF-43E0-8CDB-308E67F4E8D6}">
      <dsp:nvSpPr>
        <dsp:cNvPr id="0" name=""/>
        <dsp:cNvSpPr/>
      </dsp:nvSpPr>
      <dsp:spPr>
        <a:xfrm>
          <a:off x="0" y="2757780"/>
          <a:ext cx="6830568" cy="2673157"/>
        </a:xfrm>
        <a:prstGeom prst="roundRect">
          <a:avLst/>
        </a:prstGeom>
        <a:solidFill>
          <a:schemeClr val="accent2">
            <a:hueOff val="-1507705"/>
            <a:satOff val="-6431"/>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The two main types of extensive agriculture are pastoralism and swidden ( involves some form of crop rotation,) Depending on the geography is can involve plowing, slash and burn and, in rare cases, slash and mulch.  </a:t>
          </a:r>
        </a:p>
      </dsp:txBody>
      <dsp:txXfrm>
        <a:off x="130493" y="2888273"/>
        <a:ext cx="6569582" cy="241217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6/12/2020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8555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6/12/2020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91854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6/12/2020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26971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6/12/2020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25919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6/12/2020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31908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6/12/2020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72293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6/12/2020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00193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6/12/2020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8611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6/12/2020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76976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6/12/2020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57970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6/12/2020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15658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6/12/2020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98253503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ubmed.ncbi.nlm.nih.gov/5090312/"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www.micro.utexas.edu/courses/THOC/Readings/Burney_Flannery2006.pdf"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A175FC9-E2D4-4D50-9DB7-B2C58FF1FEB5}"/>
              </a:ext>
            </a:extLst>
          </p:cNvPr>
          <p:cNvPicPr>
            <a:picLocks noChangeAspect="1"/>
          </p:cNvPicPr>
          <p:nvPr/>
        </p:nvPicPr>
        <p:blipFill rotWithShape="1">
          <a:blip r:embed="rId2"/>
          <a:srcRect t="9181" b="6550"/>
          <a:stretch/>
        </p:blipFill>
        <p:spPr>
          <a:xfrm>
            <a:off x="20" y="10"/>
            <a:ext cx="12191980" cy="6857990"/>
          </a:xfrm>
          <a:prstGeom prst="rect">
            <a:avLst/>
          </a:prstGeom>
        </p:spPr>
      </p:pic>
      <p:sp>
        <p:nvSpPr>
          <p:cNvPr id="12" name="Rectangle 11">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FC69A923-B697-46C8-AD4D-26E276D82703}"/>
              </a:ext>
            </a:extLst>
          </p:cNvPr>
          <p:cNvSpPr>
            <a:spLocks noGrp="1"/>
          </p:cNvSpPr>
          <p:nvPr>
            <p:ph type="ctrTitle"/>
          </p:nvPr>
        </p:nvSpPr>
        <p:spPr>
          <a:xfrm>
            <a:off x="477981" y="1122363"/>
            <a:ext cx="4023360" cy="3204134"/>
          </a:xfrm>
        </p:spPr>
        <p:txBody>
          <a:bodyPr anchor="b">
            <a:normAutofit/>
          </a:bodyPr>
          <a:lstStyle/>
          <a:p>
            <a:r>
              <a:rPr lang="en-US" sz="4800">
                <a:solidFill>
                  <a:schemeClr val="bg1"/>
                </a:solidFill>
              </a:rPr>
              <a:t>The Food- Population Nexus:</a:t>
            </a:r>
          </a:p>
        </p:txBody>
      </p:sp>
      <p:sp>
        <p:nvSpPr>
          <p:cNvPr id="5" name="Subtitle 4">
            <a:extLst>
              <a:ext uri="{FF2B5EF4-FFF2-40B4-BE49-F238E27FC236}">
                <a16:creationId xmlns:a16="http://schemas.microsoft.com/office/drawing/2014/main" id="{E5E00D6F-6F08-4191-A104-2480ABF50741}"/>
              </a:ext>
            </a:extLst>
          </p:cNvPr>
          <p:cNvSpPr>
            <a:spLocks noGrp="1"/>
          </p:cNvSpPr>
          <p:nvPr>
            <p:ph type="subTitle" idx="1"/>
          </p:nvPr>
        </p:nvSpPr>
        <p:spPr>
          <a:xfrm>
            <a:off x="477980" y="4872922"/>
            <a:ext cx="4023359" cy="1208141"/>
          </a:xfrm>
        </p:spPr>
        <p:txBody>
          <a:bodyPr>
            <a:normAutofit/>
          </a:bodyPr>
          <a:lstStyle/>
          <a:p>
            <a:r>
              <a:rPr lang="en-US" sz="2000" dirty="0">
                <a:solidFill>
                  <a:schemeClr val="bg1"/>
                </a:solidFill>
              </a:rPr>
              <a:t>The Dawn of the Agricultural Revolution</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2943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503132"/>
            <a:ext cx="10509504" cy="1974892"/>
          </a:xfrm>
        </p:spPr>
        <p:txBody>
          <a:bodyPr vert="horz" lIns="91440" tIns="45720" rIns="91440" bIns="45720" rtlCol="0" anchor="b">
            <a:normAutofit/>
          </a:bodyPr>
          <a:lstStyle/>
          <a:p>
            <a:r>
              <a:rPr lang="en-US" sz="5000"/>
              <a:t>How Agriculture Increased the Rate of Human Population Growth</a:t>
            </a:r>
          </a:p>
        </p:txBody>
      </p:sp>
      <p:sp>
        <p:nvSpPr>
          <p:cNvPr id="31" name="Rectangle 3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841248" y="3328416"/>
            <a:ext cx="10509504" cy="2715768"/>
          </a:xfrm>
          <a:prstGeom prst="rect">
            <a:avLst/>
          </a:prstGeom>
        </p:spPr>
        <p:txBody>
          <a:bodyPr vert="horz" lIns="91440" tIns="45720" rIns="91440" bIns="45720" rtlCol="0">
            <a:normAutofit fontScale="85000" lnSpcReduction="10000"/>
          </a:bodyPr>
          <a:lstStyle/>
          <a:p>
            <a:pPr marL="285750" indent="-228600">
              <a:spcAft>
                <a:spcPts val="800"/>
              </a:spcAft>
              <a:buFont typeface="Arial" panose="020B0604020202020204" pitchFamily="34" charset="0"/>
              <a:buChar char="•"/>
            </a:pPr>
            <a:r>
              <a:rPr lang="en-US" sz="1400" dirty="0"/>
              <a:t>Birth rates climb in agricultural societies because of the shift in the balance of their diet towards carbohydrates</a:t>
            </a:r>
            <a:endParaRPr lang="en-US" sz="1400" dirty="0">
              <a:effectLst/>
            </a:endParaRPr>
          </a:p>
          <a:p>
            <a:pPr marL="285750" indent="-228600">
              <a:spcAft>
                <a:spcPts val="800"/>
              </a:spcAft>
              <a:buFont typeface="Arial" panose="020B0604020202020204" pitchFamily="34" charset="0"/>
              <a:buChar char="•"/>
            </a:pPr>
            <a:r>
              <a:rPr lang="en-US" sz="1400" dirty="0"/>
              <a:t>Hunter-gathers constrained by diet- nutritional amenorrhea –bodies don’t acquire necessary body-fat ratio until much later in their teens.</a:t>
            </a:r>
            <a:endParaRPr lang="en-US" sz="1400" dirty="0">
              <a:effectLst/>
            </a:endParaRPr>
          </a:p>
          <a:p>
            <a:pPr marL="285750" indent="-228600">
              <a:spcAft>
                <a:spcPts val="800"/>
              </a:spcAft>
              <a:buFont typeface="Arial" panose="020B0604020202020204" pitchFamily="34" charset="0"/>
              <a:buChar char="•"/>
            </a:pPr>
            <a:r>
              <a:rPr lang="en-US" sz="1400" dirty="0"/>
              <a:t>Delays age of first reproduction</a:t>
            </a:r>
            <a:endParaRPr lang="en-US" sz="1400" dirty="0">
              <a:effectLst/>
            </a:endParaRPr>
          </a:p>
          <a:p>
            <a:pPr marL="285750" indent="-228600">
              <a:spcAft>
                <a:spcPts val="800"/>
              </a:spcAft>
              <a:buFont typeface="Arial" panose="020B0604020202020204" pitchFamily="34" charset="0"/>
              <a:buChar char="•"/>
            </a:pPr>
            <a:r>
              <a:rPr lang="en-US" sz="1400" dirty="0"/>
              <a:t>Increase birth spacing-breastfeeding consumes lots of calories so this will keep the body fat ratio of hunter-gather women very low.</a:t>
            </a:r>
            <a:endParaRPr lang="en-US" sz="1400" dirty="0">
              <a:effectLst/>
            </a:endParaRPr>
          </a:p>
          <a:p>
            <a:pPr marL="285750" indent="-228600">
              <a:spcAft>
                <a:spcPts val="800"/>
              </a:spcAft>
              <a:buFont typeface="Arial" panose="020B0604020202020204" pitchFamily="34" charset="0"/>
              <a:buChar char="•"/>
            </a:pPr>
            <a:r>
              <a:rPr lang="en-US" sz="1400" dirty="0"/>
              <a:t>Lactational Amenorrhea –breastfeeding at regular intervals (LAM method of contraception) </a:t>
            </a:r>
            <a:endParaRPr lang="en-US" sz="1400" dirty="0">
              <a:effectLst/>
            </a:endParaRPr>
          </a:p>
          <a:p>
            <a:pPr marL="285750" indent="-228600">
              <a:spcAft>
                <a:spcPts val="800"/>
              </a:spcAft>
              <a:buFont typeface="Arial" panose="020B0604020202020204" pitchFamily="34" charset="0"/>
              <a:buChar char="•"/>
            </a:pPr>
            <a:r>
              <a:rPr lang="en-US" sz="1400" dirty="0"/>
              <a:t>Hunter-gatherer women breastfeed their children longer and because they keep their children with them, they are able to feed their children at more regular intervals.</a:t>
            </a:r>
          </a:p>
          <a:p>
            <a:pPr marL="285750" indent="-228600">
              <a:spcAft>
                <a:spcPts val="800"/>
              </a:spcAft>
              <a:buFont typeface="Arial" panose="020B0604020202020204" pitchFamily="34" charset="0"/>
              <a:buChar char="•"/>
            </a:pPr>
            <a:endParaRPr lang="en-US" sz="1400" dirty="0">
              <a:effectLst/>
            </a:endParaRPr>
          </a:p>
          <a:p>
            <a:pPr marL="57150">
              <a:spcAft>
                <a:spcPts val="800"/>
              </a:spcAft>
            </a:pPr>
            <a:r>
              <a:rPr lang="en-US" sz="1300" dirty="0">
                <a:effectLst/>
              </a:rPr>
              <a:t>For people more interested in this topic, I recommend reading about the Frisch-</a:t>
            </a:r>
            <a:r>
              <a:rPr lang="en-US" sz="1300" dirty="0" err="1">
                <a:effectLst/>
              </a:rPr>
              <a:t>Revelle</a:t>
            </a:r>
            <a:r>
              <a:rPr lang="en-US" sz="1300" dirty="0">
                <a:effectLst/>
              </a:rPr>
              <a:t> Hypothesis: </a:t>
            </a:r>
            <a:r>
              <a:rPr lang="en-US" sz="1300" dirty="0"/>
              <a:t>Frisch RE, </a:t>
            </a:r>
            <a:r>
              <a:rPr lang="en-US" sz="1300" dirty="0" err="1"/>
              <a:t>Revelle</a:t>
            </a:r>
            <a:r>
              <a:rPr lang="en-US" sz="1300" dirty="0"/>
              <a:t> R. </a:t>
            </a:r>
            <a:r>
              <a:rPr lang="en-US" sz="1300">
                <a:hlinkClick r:id="rId2">
                  <a:extLst>
                    <a:ext uri="{A12FA001-AC4F-418D-AE19-62706E023703}">
                      <ahyp:hlinkClr xmlns:ahyp="http://schemas.microsoft.com/office/drawing/2018/hyperlinkcolor" val="tx"/>
                    </a:ext>
                  </a:extLst>
                </a:hlinkClick>
              </a:rPr>
              <a:t>The </a:t>
            </a:r>
            <a:r>
              <a:rPr lang="en-US" sz="1300" dirty="0">
                <a:hlinkClick r:id="rId2">
                  <a:extLst>
                    <a:ext uri="{A12FA001-AC4F-418D-AE19-62706E023703}">
                      <ahyp:hlinkClr xmlns:ahyp="http://schemas.microsoft.com/office/drawing/2018/hyperlinkcolor" val="tx"/>
                    </a:ext>
                  </a:extLst>
                </a:hlinkClick>
              </a:rPr>
              <a:t>height and weight of girls and boys at the time of initiation of the adolescent growth spurt in height and weight and the relationship to </a:t>
            </a:r>
            <a:r>
              <a:rPr lang="en-US" sz="1300">
                <a:hlinkClick r:id="rId2">
                  <a:extLst>
                    <a:ext uri="{A12FA001-AC4F-418D-AE19-62706E023703}">
                      <ahyp:hlinkClr xmlns:ahyp="http://schemas.microsoft.com/office/drawing/2018/hyperlinkcolor" val="tx"/>
                    </a:ext>
                  </a:extLst>
                </a:hlinkClick>
              </a:rPr>
              <a:t>menarche.</a:t>
            </a:r>
            <a:r>
              <a:rPr lang="en-US" sz="1300" dirty="0"/>
              <a:t> </a:t>
            </a:r>
            <a:r>
              <a:rPr lang="en-US" sz="1300"/>
              <a:t> </a:t>
            </a:r>
            <a:r>
              <a:rPr lang="en-US" sz="1300" dirty="0"/>
              <a:t>Hum Biol. 1971 Feb;43(1):140-59.</a:t>
            </a:r>
          </a:p>
          <a:p>
            <a:pPr marL="57150">
              <a:spcAft>
                <a:spcPts val="800"/>
              </a:spcAft>
            </a:pPr>
            <a:endParaRPr lang="en-US" sz="1400" dirty="0">
              <a:effectLst/>
            </a:endParaRPr>
          </a:p>
        </p:txBody>
      </p:sp>
    </p:spTree>
    <p:extLst>
      <p:ext uri="{BB962C8B-B14F-4D97-AF65-F5344CB8AC3E}">
        <p14:creationId xmlns:p14="http://schemas.microsoft.com/office/powerpoint/2010/main" val="3977180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16F48AD3-C8B3-4F74-B546-F12937F7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7F6CC5-89E6-43D9-BD5C-C12DA1F4F734}"/>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3400" b="1" dirty="0" err="1"/>
              <a:t>Uru</a:t>
            </a:r>
            <a:r>
              <a:rPr lang="en-US" sz="3400" b="1" dirty="0"/>
              <a:t> Eu </a:t>
            </a:r>
            <a:r>
              <a:rPr lang="en-US" sz="3400" b="1" dirty="0" err="1"/>
              <a:t>Wau</a:t>
            </a:r>
            <a:r>
              <a:rPr lang="en-US" sz="3400" dirty="0"/>
              <a:t> </a:t>
            </a:r>
            <a:r>
              <a:rPr lang="en-US" sz="3400" dirty="0" err="1"/>
              <a:t>Wau</a:t>
            </a:r>
            <a:r>
              <a:rPr lang="en-US" sz="3400" dirty="0"/>
              <a:t> – An Example of a Group in Transition from Hunting and Gathering to Agriculture?</a:t>
            </a:r>
          </a:p>
        </p:txBody>
      </p:sp>
      <p:pic>
        <p:nvPicPr>
          <p:cNvPr id="5" name="Picture 4" descr="A close up of a map&#10;&#10;Description automatically generated">
            <a:extLst>
              <a:ext uri="{FF2B5EF4-FFF2-40B4-BE49-F238E27FC236}">
                <a16:creationId xmlns:a16="http://schemas.microsoft.com/office/drawing/2014/main" id="{7FB42C67-DC11-49DF-BAAC-EB2593459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2" y="628343"/>
            <a:ext cx="7053626" cy="5448926"/>
          </a:xfrm>
          <a:prstGeom prst="rect">
            <a:avLst/>
          </a:prstGeom>
        </p:spPr>
      </p:pic>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4581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C0A7E27-C0B5-4D12-9275-E8CCABEA6C30}"/>
              </a:ext>
            </a:extLst>
          </p:cNvPr>
          <p:cNvSpPr>
            <a:spLocks noGrp="1"/>
          </p:cNvSpPr>
          <p:nvPr>
            <p:ph type="title"/>
          </p:nvPr>
        </p:nvSpPr>
        <p:spPr>
          <a:xfrm>
            <a:off x="841248" y="426720"/>
            <a:ext cx="10506456" cy="1919141"/>
          </a:xfrm>
        </p:spPr>
        <p:txBody>
          <a:bodyPr anchor="b">
            <a:normAutofit/>
          </a:bodyPr>
          <a:lstStyle/>
          <a:p>
            <a:r>
              <a:rPr lang="en-US" sz="4700" dirty="0"/>
              <a:t>Agriculture as a Slippery Slope That Leads Humans Towards Dependency.</a:t>
            </a:r>
          </a:p>
        </p:txBody>
      </p:sp>
      <p:sp>
        <p:nvSpPr>
          <p:cNvPr id="11" name="Rectangle 10">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BC6F7BB6-2C62-4D1D-A018-FF593FFD49E7}"/>
              </a:ext>
            </a:extLst>
          </p:cNvPr>
          <p:cNvSpPr>
            <a:spLocks noGrp="1"/>
          </p:cNvSpPr>
          <p:nvPr>
            <p:ph idx="1"/>
          </p:nvPr>
        </p:nvSpPr>
        <p:spPr>
          <a:xfrm>
            <a:off x="841248" y="3337269"/>
            <a:ext cx="10509504" cy="2905686"/>
          </a:xfrm>
        </p:spPr>
        <p:txBody>
          <a:bodyPr>
            <a:normAutofit/>
          </a:bodyPr>
          <a:lstStyle/>
          <a:p>
            <a:r>
              <a:rPr lang="en-US" sz="2000" dirty="0"/>
              <a:t>Crops can help supplement a food supply but it that it increases the amount of carbs in diets, it also increases fertility and over time the reliance on agriculture will grow.</a:t>
            </a:r>
          </a:p>
          <a:p>
            <a:r>
              <a:rPr lang="en-US" sz="2000" dirty="0"/>
              <a:t>As crops become more important humans can no longer afford to abandon them and some humans must give up being hunter-gathers and protect the crops from animals and other humans.</a:t>
            </a:r>
          </a:p>
        </p:txBody>
      </p:sp>
    </p:spTree>
    <p:extLst>
      <p:ext uri="{BB962C8B-B14F-4D97-AF65-F5344CB8AC3E}">
        <p14:creationId xmlns:p14="http://schemas.microsoft.com/office/powerpoint/2010/main" val="197265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21792" y="1161288"/>
            <a:ext cx="3602736" cy="4526280"/>
          </a:xfrm>
        </p:spPr>
        <p:txBody>
          <a:bodyPr vert="horz" lIns="91440" tIns="45720" rIns="91440" bIns="45720" rtlCol="0" anchor="ctr">
            <a:normAutofit/>
          </a:bodyPr>
          <a:lstStyle/>
          <a:p>
            <a:r>
              <a:rPr lang="en-US" sz="4000"/>
              <a:t>Explanations for the Agricultural Revolution</a:t>
            </a:r>
          </a:p>
        </p:txBody>
      </p:sp>
      <p:sp>
        <p:nvSpPr>
          <p:cNvPr id="20" name="Rectangle 19">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5434149" y="932688"/>
            <a:ext cx="5916603" cy="4992624"/>
          </a:xfrm>
          <a:prstGeom prst="rect">
            <a:avLst/>
          </a:prstGeom>
        </p:spPr>
        <p:txBody>
          <a:bodyPr vert="horz" lIns="91440" tIns="45720" rIns="91440" bIns="45720" rtlCol="0" anchor="ctr">
            <a:normAutofit/>
          </a:bodyPr>
          <a:lstStyle/>
          <a:p>
            <a:pPr indent="-228600">
              <a:spcAft>
                <a:spcPts val="800"/>
              </a:spcAft>
              <a:buFont typeface="Arial" panose="020B0604020202020204" pitchFamily="34" charset="0"/>
              <a:buChar char="•"/>
            </a:pPr>
            <a:r>
              <a:rPr lang="en-US" sz="1700" dirty="0">
                <a:effectLst/>
              </a:rPr>
              <a:t>Population pressure often forces humans to employ existing agricultural knowledge (Esther </a:t>
            </a:r>
            <a:r>
              <a:rPr lang="en-US" sz="1700" dirty="0" err="1">
                <a:effectLst/>
              </a:rPr>
              <a:t>Boserup</a:t>
            </a:r>
            <a:r>
              <a:rPr lang="en-US" sz="1700" dirty="0">
                <a:effectLst/>
              </a:rPr>
              <a:t>)</a:t>
            </a:r>
            <a:endParaRPr lang="en-US" sz="1700" dirty="0"/>
          </a:p>
          <a:p>
            <a:pPr indent="-228600">
              <a:spcAft>
                <a:spcPts val="800"/>
              </a:spcAft>
              <a:buFont typeface="Arial" panose="020B0604020202020204" pitchFamily="34" charset="0"/>
              <a:buChar char="•"/>
            </a:pPr>
            <a:r>
              <a:rPr lang="en-US" sz="1700" dirty="0"/>
              <a:t>Climate change: Evidence that agriculture did not arise anywhere until after the last Ice Age. There is a warmer, wetter, more stable climate in Holocene.  </a:t>
            </a:r>
          </a:p>
          <a:p>
            <a:pPr indent="-228600">
              <a:spcAft>
                <a:spcPts val="800"/>
              </a:spcAft>
              <a:buFont typeface="Arial" panose="020B0604020202020204" pitchFamily="34" charset="0"/>
              <a:buChar char="•"/>
            </a:pPr>
            <a:r>
              <a:rPr lang="en-US" sz="1700" dirty="0"/>
              <a:t>Changing availability of food—reduction in big game; </a:t>
            </a:r>
          </a:p>
          <a:p>
            <a:pPr indent="-228600">
              <a:spcAft>
                <a:spcPts val="800"/>
              </a:spcAft>
              <a:buFont typeface="Arial" panose="020B0604020202020204" pitchFamily="34" charset="0"/>
              <a:buChar char="•"/>
            </a:pPr>
            <a:r>
              <a:rPr lang="en-US" sz="1700" dirty="0"/>
              <a:t>Agriculture would have improved predictability of food supply </a:t>
            </a:r>
          </a:p>
          <a:p>
            <a:pPr indent="-228600">
              <a:spcAft>
                <a:spcPts val="800"/>
              </a:spcAft>
              <a:buFont typeface="Arial" panose="020B0604020202020204" pitchFamily="34" charset="0"/>
              <a:buChar char="•"/>
            </a:pPr>
            <a:r>
              <a:rPr lang="en-US" sz="1700" dirty="0"/>
              <a:t>Religious codes (religion helps create structures and rules that help people live together and decreases violence within a group) Reduction in male-male violence is necessary. However, agriculture is generally believed to lead to an increase in the violence and the intensity of that violence between groups.</a:t>
            </a:r>
          </a:p>
          <a:p>
            <a:pPr indent="-228600">
              <a:spcAft>
                <a:spcPts val="800"/>
              </a:spcAft>
              <a:buFont typeface="Arial" panose="020B0604020202020204" pitchFamily="34" charset="0"/>
              <a:buChar char="•"/>
            </a:pPr>
            <a:r>
              <a:rPr lang="en-US" sz="1700" dirty="0"/>
              <a:t>Farming as status symbol that makes farmers feel superior to hunter-gatherers </a:t>
            </a:r>
          </a:p>
        </p:txBody>
      </p:sp>
    </p:spTree>
    <p:extLst>
      <p:ext uri="{BB962C8B-B14F-4D97-AF65-F5344CB8AC3E}">
        <p14:creationId xmlns:p14="http://schemas.microsoft.com/office/powerpoint/2010/main" val="584879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Rectangle 27">
            <a:extLst>
              <a:ext uri="{FF2B5EF4-FFF2-40B4-BE49-F238E27FC236}">
                <a16:creationId xmlns:a16="http://schemas.microsoft.com/office/drawing/2014/main" id="{16F48AD3-C8B3-4F74-B546-F12937F7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48600" y="1122363"/>
            <a:ext cx="4023360" cy="3204134"/>
          </a:xfrm>
        </p:spPr>
        <p:txBody>
          <a:bodyPr vert="horz" lIns="91440" tIns="45720" rIns="91440" bIns="45720" rtlCol="0" anchor="b">
            <a:normAutofit/>
          </a:bodyPr>
          <a:lstStyle/>
          <a:p>
            <a:r>
              <a:rPr lang="en-US" sz="3400" dirty="0"/>
              <a:t>Revolution Vs. Evolution- Evolution is a more Accurate Term because this was not a Rapid Process</a:t>
            </a:r>
          </a:p>
        </p:txBody>
      </p:sp>
      <p:pic>
        <p:nvPicPr>
          <p:cNvPr id="4" name="Picture 3"/>
          <p:cNvPicPr>
            <a:picLocks noChangeAspect="1"/>
          </p:cNvPicPr>
          <p:nvPr/>
        </p:nvPicPr>
        <p:blipFill>
          <a:blip r:embed="rId2"/>
          <a:stretch>
            <a:fillRect/>
          </a:stretch>
        </p:blipFill>
        <p:spPr>
          <a:xfrm>
            <a:off x="316992" y="1183816"/>
            <a:ext cx="7053626" cy="4337979"/>
          </a:xfrm>
          <a:prstGeom prst="rect">
            <a:avLst/>
          </a:prstGeom>
        </p:spPr>
      </p:pic>
      <p:sp>
        <p:nvSpPr>
          <p:cNvPr id="30" name="Rectangle 2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p:cNvSpPr/>
          <p:nvPr/>
        </p:nvSpPr>
        <p:spPr>
          <a:xfrm>
            <a:off x="2429318" y="5128175"/>
            <a:ext cx="6846363" cy="421051"/>
          </a:xfrm>
          <a:prstGeom prst="rect">
            <a:avLst/>
          </a:prstGeom>
          <a:solidFill>
            <a:srgbClr val="000000">
              <a:alpha val="50000"/>
            </a:srgbClr>
          </a:solidFill>
          <a:ln>
            <a:noFill/>
          </a:ln>
        </p:spPr>
        <p:txBody>
          <a:bodyPr wrap="square">
            <a:normAutofit/>
          </a:bodyPr>
          <a:lstStyle/>
          <a:p>
            <a:pPr algn="ctr">
              <a:lnSpc>
                <a:spcPct val="107000"/>
              </a:lnSpc>
              <a:spcAft>
                <a:spcPts val="800"/>
              </a:spcAft>
            </a:pPr>
            <a:r>
              <a:rPr lang="en-US" sz="1400">
                <a:solidFill>
                  <a:srgbClr val="FFFFFF"/>
                </a:solidFill>
              </a:rPr>
              <a:t>Increasing population growth rates help push things along.</a:t>
            </a:r>
          </a:p>
        </p:txBody>
      </p:sp>
      <p:sp>
        <p:nvSpPr>
          <p:cNvPr id="3" name="Rectangle 2">
            <a:extLst>
              <a:ext uri="{FF2B5EF4-FFF2-40B4-BE49-F238E27FC236}">
                <a16:creationId xmlns:a16="http://schemas.microsoft.com/office/drawing/2014/main" id="{1903232A-6F3D-441D-BCBB-FE7BDE25E6F6}"/>
              </a:ext>
            </a:extLst>
          </p:cNvPr>
          <p:cNvSpPr/>
          <p:nvPr/>
        </p:nvSpPr>
        <p:spPr>
          <a:xfrm>
            <a:off x="444759" y="6047651"/>
            <a:ext cx="9781592" cy="276999"/>
          </a:xfrm>
          <a:prstGeom prst="rect">
            <a:avLst/>
          </a:prstGeom>
        </p:spPr>
        <p:txBody>
          <a:bodyPr wrap="square">
            <a:spAutoFit/>
          </a:bodyPr>
          <a:lstStyle/>
          <a:p>
            <a:r>
              <a:rPr lang="en-US" sz="1200" dirty="0"/>
              <a:t>Source: https://www.amherst.edu/system/files/media/0424/Origin%2520agriculture.pdf</a:t>
            </a:r>
          </a:p>
        </p:txBody>
      </p:sp>
      <p:sp>
        <p:nvSpPr>
          <p:cNvPr id="5" name="Rectangle 4">
            <a:extLst>
              <a:ext uri="{FF2B5EF4-FFF2-40B4-BE49-F238E27FC236}">
                <a16:creationId xmlns:a16="http://schemas.microsoft.com/office/drawing/2014/main" id="{A2BA4703-233E-43F2-9FBF-3BD5630D3652}"/>
              </a:ext>
            </a:extLst>
          </p:cNvPr>
          <p:cNvSpPr/>
          <p:nvPr/>
        </p:nvSpPr>
        <p:spPr>
          <a:xfrm>
            <a:off x="3048000" y="2967335"/>
            <a:ext cx="6096000" cy="369332"/>
          </a:xfrm>
          <a:prstGeom prst="rect">
            <a:avLst/>
          </a:prstGeom>
        </p:spPr>
        <p:txBody>
          <a:bodyPr>
            <a:spAutoFit/>
          </a:bodyPr>
          <a:lstStyle/>
          <a:p>
            <a:r>
              <a:rPr lang="en-US" dirty="0"/>
              <a:t> </a:t>
            </a:r>
          </a:p>
        </p:txBody>
      </p:sp>
    </p:spTree>
    <p:extLst>
      <p:ext uri="{BB962C8B-B14F-4D97-AF65-F5344CB8AC3E}">
        <p14:creationId xmlns:p14="http://schemas.microsoft.com/office/powerpoint/2010/main" val="4172284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12">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1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a:t>Centers of Crop Domestication</a:t>
            </a:r>
          </a:p>
        </p:txBody>
      </p:sp>
      <p:sp>
        <p:nvSpPr>
          <p:cNvPr id="23" name="Rectangle: Rounded Corners 1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3" name="Picture 2"/>
          <p:cNvPicPr>
            <a:picLocks noChangeAspect="1"/>
          </p:cNvPicPr>
          <p:nvPr/>
        </p:nvPicPr>
        <p:blipFill>
          <a:blip r:embed="rId2"/>
          <a:stretch>
            <a:fillRect/>
          </a:stretch>
        </p:blipFill>
        <p:spPr>
          <a:xfrm>
            <a:off x="2639447" y="1929448"/>
            <a:ext cx="6193378" cy="4846320"/>
          </a:xfrm>
          <a:prstGeom prst="rect">
            <a:avLst/>
          </a:prstGeom>
        </p:spPr>
      </p:pic>
      <p:sp>
        <p:nvSpPr>
          <p:cNvPr id="4" name="Rectangle 3"/>
          <p:cNvSpPr/>
          <p:nvPr/>
        </p:nvSpPr>
        <p:spPr>
          <a:xfrm>
            <a:off x="9190653" y="3732442"/>
            <a:ext cx="2780523" cy="830997"/>
          </a:xfrm>
          <a:prstGeom prst="rect">
            <a:avLst/>
          </a:prstGeom>
        </p:spPr>
        <p:txBody>
          <a:bodyPr wrap="square">
            <a:spAutoFit/>
          </a:bodyPr>
          <a:lstStyle/>
          <a:p>
            <a:pPr>
              <a:spcAft>
                <a:spcPts val="600"/>
              </a:spcAft>
            </a:pPr>
            <a:r>
              <a:rPr lang="en-US" sz="1200"/>
              <a:t>Source: https://www.amherst.edu/system/files/media/0424/Origin%2520agriculture.pdf</a:t>
            </a:r>
          </a:p>
        </p:txBody>
      </p:sp>
    </p:spTree>
    <p:extLst>
      <p:ext uri="{BB962C8B-B14F-4D97-AF65-F5344CB8AC3E}">
        <p14:creationId xmlns:p14="http://schemas.microsoft.com/office/powerpoint/2010/main" val="2545812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5" name="Rectangle 7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6" name="Rectangle 8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Origins of Some of our Animal Domesticates</a:t>
            </a:r>
          </a:p>
        </p:txBody>
      </p:sp>
      <p:sp>
        <p:nvSpPr>
          <p:cNvPr id="1037" name="Rectangle 8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8" name="Rectangle 8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2" name="Picture 8" descr="Image result for where and when were animals domesticated"/>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64608" y="1761594"/>
            <a:ext cx="6846363" cy="318355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57346D7-8638-44A7-9BD0-B46566B88766}"/>
              </a:ext>
            </a:extLst>
          </p:cNvPr>
          <p:cNvSpPr/>
          <p:nvPr/>
        </p:nvSpPr>
        <p:spPr>
          <a:xfrm>
            <a:off x="0" y="6101335"/>
            <a:ext cx="11875750" cy="307777"/>
          </a:xfrm>
          <a:prstGeom prst="rect">
            <a:avLst/>
          </a:prstGeom>
        </p:spPr>
        <p:txBody>
          <a:bodyPr wrap="square">
            <a:spAutoFit/>
          </a:bodyPr>
          <a:lstStyle/>
          <a:p>
            <a:r>
              <a:rPr lang="en-US" sz="1400" dirty="0"/>
              <a:t>Source: http://twcg6livestockproduction.weebly.com/how-were-animals-chosen-for-domestication--why-so-few-domesticated.html</a:t>
            </a:r>
          </a:p>
        </p:txBody>
      </p:sp>
      <p:sp>
        <p:nvSpPr>
          <p:cNvPr id="4" name="Rectangle 3">
            <a:extLst>
              <a:ext uri="{FF2B5EF4-FFF2-40B4-BE49-F238E27FC236}">
                <a16:creationId xmlns:a16="http://schemas.microsoft.com/office/drawing/2014/main" id="{61ED321A-E261-40BC-86E7-AA1312B04A11}"/>
              </a:ext>
            </a:extLst>
          </p:cNvPr>
          <p:cNvSpPr/>
          <p:nvPr/>
        </p:nvSpPr>
        <p:spPr>
          <a:xfrm>
            <a:off x="4864608" y="4790974"/>
            <a:ext cx="6748740" cy="968278"/>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*Note that the number given for the dog is just to suggest that dog was already present at the start of the Agricultural Revolution. The dog was domesticated eight to twenty thousand years earlier.</a:t>
            </a:r>
          </a:p>
        </p:txBody>
      </p:sp>
    </p:spTree>
    <p:extLst>
      <p:ext uri="{BB962C8B-B14F-4D97-AF65-F5344CB8AC3E}">
        <p14:creationId xmlns:p14="http://schemas.microsoft.com/office/powerpoint/2010/main" val="3386759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9">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11">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7B7D0DD3-69F0-40A6-A145-EEF5D6EF7846}"/>
              </a:ext>
            </a:extLst>
          </p:cNvPr>
          <p:cNvSpPr>
            <a:spLocks noGrp="1"/>
          </p:cNvSpPr>
          <p:nvPr>
            <p:ph type="title"/>
          </p:nvPr>
        </p:nvSpPr>
        <p:spPr>
          <a:xfrm>
            <a:off x="1045029" y="507160"/>
            <a:ext cx="2993571" cy="5438730"/>
          </a:xfrm>
        </p:spPr>
        <p:txBody>
          <a:bodyPr>
            <a:normAutofit/>
          </a:bodyPr>
          <a:lstStyle/>
          <a:p>
            <a:r>
              <a:rPr lang="en-US" sz="3200"/>
              <a:t>Early Agriculture was Extensive in Nature</a:t>
            </a:r>
          </a:p>
        </p:txBody>
      </p:sp>
      <p:sp>
        <p:nvSpPr>
          <p:cNvPr id="25" name="Rectangle 13">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6" name="Content Placeholder 3">
            <a:extLst>
              <a:ext uri="{FF2B5EF4-FFF2-40B4-BE49-F238E27FC236}">
                <a16:creationId xmlns:a16="http://schemas.microsoft.com/office/drawing/2014/main" id="{FD5FEEF8-9D6D-4917-8003-43D11B84D3EC}"/>
              </a:ext>
            </a:extLst>
          </p:cNvPr>
          <p:cNvGraphicFramePr>
            <a:graphicFrameLocks noGrp="1"/>
          </p:cNvGraphicFramePr>
          <p:nvPr>
            <p:ph idx="1"/>
            <p:extLst>
              <p:ext uri="{D42A27DB-BD31-4B8C-83A1-F6EECF244321}">
                <p14:modId xmlns:p14="http://schemas.microsoft.com/office/powerpoint/2010/main" val="2531727562"/>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234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644E530E-BD4F-445F-BF68-91C44FEF03F6}"/>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a:t>Not all our attempts at Domestication succeeded</a:t>
            </a:r>
          </a:p>
        </p:txBody>
      </p:sp>
      <p:sp>
        <p:nvSpPr>
          <p:cNvPr id="19" name="Rectangle: Rounded Corners 1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6" name="Picture 4" descr="http://www.reed.edu/biology/professors/srenn/pages/teaching/web_2006/wintersa/images/10web.jpg">
            <a:extLst>
              <a:ext uri="{FF2B5EF4-FFF2-40B4-BE49-F238E27FC236}">
                <a16:creationId xmlns:a16="http://schemas.microsoft.com/office/drawing/2014/main" id="{8FF06827-28DE-4EB0-B939-67A96B1BD5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26445" y="2139484"/>
            <a:ext cx="3114382" cy="40965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where and when were animals domesticated">
            <a:extLst>
              <a:ext uri="{FF2B5EF4-FFF2-40B4-BE49-F238E27FC236}">
                <a16:creationId xmlns:a16="http://schemas.microsoft.com/office/drawing/2014/main" id="{72929CFB-26D0-442C-8E16-4AC05973557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860542" y="2139484"/>
            <a:ext cx="4295648"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514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71DAF-200B-45FE-828D-7198904B537A}"/>
              </a:ext>
            </a:extLst>
          </p:cNvPr>
          <p:cNvSpPr>
            <a:spLocks noGrp="1"/>
          </p:cNvSpPr>
          <p:nvPr>
            <p:ph type="title"/>
          </p:nvPr>
        </p:nvSpPr>
        <p:spPr>
          <a:xfrm>
            <a:off x="612648" y="1078992"/>
            <a:ext cx="6268770" cy="1536192"/>
          </a:xfrm>
        </p:spPr>
        <p:txBody>
          <a:bodyPr anchor="b">
            <a:normAutofit/>
          </a:bodyPr>
          <a:lstStyle/>
          <a:p>
            <a:r>
              <a:rPr lang="en-US" sz="5200"/>
              <a:t>Questions for Next Class</a:t>
            </a:r>
          </a:p>
        </p:txBody>
      </p:sp>
      <p:sp>
        <p:nvSpPr>
          <p:cNvPr id="12" name="Rectangle 11">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D705EB8-94E7-40DE-B830-03E8E581D905}"/>
              </a:ext>
            </a:extLst>
          </p:cNvPr>
          <p:cNvSpPr>
            <a:spLocks noGrp="1"/>
          </p:cNvSpPr>
          <p:nvPr>
            <p:ph idx="1"/>
          </p:nvPr>
        </p:nvSpPr>
        <p:spPr>
          <a:xfrm>
            <a:off x="612648" y="3355848"/>
            <a:ext cx="6268770" cy="2825496"/>
          </a:xfrm>
        </p:spPr>
        <p:txBody>
          <a:bodyPr>
            <a:normAutofit/>
          </a:bodyPr>
          <a:lstStyle/>
          <a:p>
            <a:r>
              <a:rPr lang="en-US" sz="1800"/>
              <a:t>Is food production still the main driver of the human population? </a:t>
            </a:r>
          </a:p>
          <a:p>
            <a:r>
              <a:rPr lang="en-US" sz="1800"/>
              <a:t>Thomas Malthus believed that a sort of carrying capacity for human exists and at some level the amount of food we can produce will determine that carrying capacity. Do you agree with Malthus? Why or why not?( Note- Malthus never used the term carrying capacity but the concept is implicit in his arguments.</a:t>
            </a:r>
          </a:p>
        </p:txBody>
      </p:sp>
      <p:pic>
        <p:nvPicPr>
          <p:cNvPr id="7" name="Graphic 6" descr="Farm scene">
            <a:extLst>
              <a:ext uri="{FF2B5EF4-FFF2-40B4-BE49-F238E27FC236}">
                <a16:creationId xmlns:a16="http://schemas.microsoft.com/office/drawing/2014/main" id="{420A40E1-22E7-4AB3-A8E8-11B718A086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94066" y="1272395"/>
            <a:ext cx="4237686" cy="4237686"/>
          </a:xfrm>
          <a:prstGeom prst="rect">
            <a:avLst/>
          </a:prstGeom>
        </p:spPr>
      </p:pic>
    </p:spTree>
    <p:extLst>
      <p:ext uri="{BB962C8B-B14F-4D97-AF65-F5344CB8AC3E}">
        <p14:creationId xmlns:p14="http://schemas.microsoft.com/office/powerpoint/2010/main" val="3700564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DE6C69-87CC-4A41-9DC3-B172CC8C23F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Agricultural Revolution starts 10,000 years ago</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descr="Image result for global population historical data">
            <a:extLst>
              <a:ext uri="{FF2B5EF4-FFF2-40B4-BE49-F238E27FC236}">
                <a16:creationId xmlns:a16="http://schemas.microsoft.com/office/drawing/2014/main" id="{0F190A85-2279-4217-89D1-3200D3C033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14356" y="950060"/>
            <a:ext cx="6408836" cy="480662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BD38DA0-5BF2-443A-B589-A49F6FB74EDE}"/>
              </a:ext>
            </a:extLst>
          </p:cNvPr>
          <p:cNvSpPr/>
          <p:nvPr/>
        </p:nvSpPr>
        <p:spPr>
          <a:xfrm>
            <a:off x="2099389" y="6163824"/>
            <a:ext cx="10092611" cy="369332"/>
          </a:xfrm>
          <a:prstGeom prst="rect">
            <a:avLst/>
          </a:prstGeom>
        </p:spPr>
        <p:txBody>
          <a:bodyPr wrap="square">
            <a:spAutoFit/>
          </a:bodyPr>
          <a:lstStyle/>
          <a:p>
            <a:r>
              <a:rPr lang="en-US" dirty="0">
                <a:solidFill>
                  <a:prstClr val="black"/>
                </a:solidFill>
              </a:rPr>
              <a:t>Source: http://www.slideshare.net/thelawofscience/human-population-26811774</a:t>
            </a:r>
          </a:p>
        </p:txBody>
      </p:sp>
    </p:spTree>
    <p:extLst>
      <p:ext uri="{BB962C8B-B14F-4D97-AF65-F5344CB8AC3E}">
        <p14:creationId xmlns:p14="http://schemas.microsoft.com/office/powerpoint/2010/main" val="2617365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D3F2E5A-5233-48FF-9FF3-31F10535D39E}"/>
              </a:ext>
            </a:extLst>
          </p:cNvPr>
          <p:cNvPicPr>
            <a:picLocks noChangeAspect="1"/>
          </p:cNvPicPr>
          <p:nvPr/>
        </p:nvPicPr>
        <p:blipFill rotWithShape="1">
          <a:blip r:embed="rId2"/>
          <a:srcRect l="11216" r="1706" b="-2"/>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22" name="Freeform: Shape 21">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52CD61-A4D5-4D58-80D6-93332CA536F5}"/>
              </a:ext>
            </a:extLst>
          </p:cNvPr>
          <p:cNvSpPr>
            <a:spLocks noGrp="1"/>
          </p:cNvSpPr>
          <p:nvPr>
            <p:ph type="title"/>
          </p:nvPr>
        </p:nvSpPr>
        <p:spPr>
          <a:xfrm>
            <a:off x="371094" y="1161288"/>
            <a:ext cx="3438144" cy="1239012"/>
          </a:xfrm>
        </p:spPr>
        <p:txBody>
          <a:bodyPr anchor="ctr">
            <a:normAutofit/>
          </a:bodyPr>
          <a:lstStyle/>
          <a:p>
            <a:r>
              <a:rPr lang="en-US" sz="2600"/>
              <a:t>Why Did Humans Become Agricultural? </a:t>
            </a:r>
          </a:p>
        </p:txBody>
      </p:sp>
      <p:sp>
        <p:nvSpPr>
          <p:cNvPr id="26" name="Rectangle 2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B539800-8756-4BB9-825C-09AA85CBF7AF}"/>
              </a:ext>
            </a:extLst>
          </p:cNvPr>
          <p:cNvSpPr>
            <a:spLocks noGrp="1"/>
          </p:cNvSpPr>
          <p:nvPr>
            <p:ph idx="1"/>
          </p:nvPr>
        </p:nvSpPr>
        <p:spPr>
          <a:xfrm>
            <a:off x="371094" y="2718054"/>
            <a:ext cx="3438906" cy="3207258"/>
          </a:xfrm>
        </p:spPr>
        <p:txBody>
          <a:bodyPr anchor="t">
            <a:normAutofit/>
          </a:bodyPr>
          <a:lstStyle/>
          <a:p>
            <a:pPr>
              <a:lnSpc>
                <a:spcPct val="100000"/>
              </a:lnSpc>
            </a:pPr>
            <a:r>
              <a:rPr lang="en-US" sz="900"/>
              <a:t>Humans did not have one eureka moment were they learned that plants grow from seeds that can be gathered and planted. Humans were planting bottle gourds seeds some twenty-thousand years before the agricultural revolution.  Evidence shows that dogs, were domesticated between 18,800 and 32,100 BC.  Hence domestication of animals was not the reason for the agricultural revolution.</a:t>
            </a:r>
          </a:p>
          <a:p>
            <a:pPr>
              <a:lnSpc>
                <a:spcPct val="100000"/>
              </a:lnSpc>
            </a:pPr>
            <a:r>
              <a:rPr lang="en-US" sz="900"/>
              <a:t>Jared Diamond maintains that most humans suffered a severe decline in their quality of life from the shift to agriculture. This decline in the quality of life makes it even harder to understand why humans suddenly become agricultural. </a:t>
            </a:r>
          </a:p>
          <a:p>
            <a:pPr>
              <a:lnSpc>
                <a:spcPct val="100000"/>
              </a:lnSpc>
            </a:pPr>
            <a:endParaRPr lang="en-US" sz="900"/>
          </a:p>
          <a:p>
            <a:pPr marL="0" indent="0">
              <a:lnSpc>
                <a:spcPct val="100000"/>
              </a:lnSpc>
              <a:buNone/>
            </a:pPr>
            <a:r>
              <a:rPr lang="en-US" sz="900"/>
              <a:t>Be sure to read the Jared Diamond article before continuing with the video</a:t>
            </a:r>
          </a:p>
          <a:p>
            <a:pPr marL="0" indent="0">
              <a:lnSpc>
                <a:spcPct val="100000"/>
              </a:lnSpc>
              <a:buNone/>
            </a:pPr>
            <a:endParaRPr lang="en-US" sz="900" dirty="0"/>
          </a:p>
          <a:p>
            <a:pPr>
              <a:lnSpc>
                <a:spcPct val="100000"/>
              </a:lnSpc>
            </a:pPr>
            <a:r>
              <a:rPr lang="en-US" sz="900" dirty="0"/>
              <a:t> </a:t>
            </a:r>
          </a:p>
        </p:txBody>
      </p:sp>
    </p:spTree>
    <p:extLst>
      <p:ext uri="{BB962C8B-B14F-4D97-AF65-F5344CB8AC3E}">
        <p14:creationId xmlns:p14="http://schemas.microsoft.com/office/powerpoint/2010/main" val="3050369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DE92C6-FB90-434E-B0C3-ADC789A1ED51}"/>
              </a:ext>
            </a:extLst>
          </p:cNvPr>
          <p:cNvSpPr>
            <a:spLocks noGrp="1"/>
          </p:cNvSpPr>
          <p:nvPr>
            <p:ph type="title"/>
          </p:nvPr>
        </p:nvSpPr>
        <p:spPr>
          <a:xfrm>
            <a:off x="841248" y="251312"/>
            <a:ext cx="10506456" cy="1010264"/>
          </a:xfrm>
        </p:spPr>
        <p:txBody>
          <a:bodyPr anchor="ctr">
            <a:normAutofit/>
          </a:bodyPr>
          <a:lstStyle/>
          <a:p>
            <a:r>
              <a:rPr lang="en-US" sz="3400" dirty="0"/>
              <a:t>Some of the Benefits of being a Hunter-Gatherer</a:t>
            </a:r>
          </a:p>
        </p:txBody>
      </p:sp>
      <p:sp>
        <p:nvSpPr>
          <p:cNvPr id="11"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842D05C-49F6-4E50-8DAE-5783C92D08A2}"/>
              </a:ext>
            </a:extLst>
          </p:cNvPr>
          <p:cNvGraphicFramePr>
            <a:graphicFrameLocks noGrp="1"/>
          </p:cNvGraphicFramePr>
          <p:nvPr>
            <p:ph idx="1"/>
            <p:extLst>
              <p:ext uri="{D42A27DB-BD31-4B8C-83A1-F6EECF244321}">
                <p14:modId xmlns:p14="http://schemas.microsoft.com/office/powerpoint/2010/main" val="1447731275"/>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0093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Rectangle 7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BAA7B0-8BE4-448C-94EF-9DFE45145EDD}"/>
              </a:ext>
            </a:extLst>
          </p:cNvPr>
          <p:cNvSpPr>
            <a:spLocks noGrp="1"/>
          </p:cNvSpPr>
          <p:nvPr>
            <p:ph type="title"/>
          </p:nvPr>
        </p:nvSpPr>
        <p:spPr>
          <a:xfrm>
            <a:off x="1115568" y="548640"/>
            <a:ext cx="10168128" cy="1179576"/>
          </a:xfrm>
        </p:spPr>
        <p:txBody>
          <a:bodyPr>
            <a:normAutofit/>
          </a:bodyPr>
          <a:lstStyle/>
          <a:p>
            <a:r>
              <a:rPr lang="en-US" sz="3700"/>
              <a:t>Side Note: Hunter-Gatherers did Seem to cause the Extinction of many Large Animals</a:t>
            </a:r>
          </a:p>
        </p:txBody>
      </p:sp>
      <p:sp>
        <p:nvSpPr>
          <p:cNvPr id="77" name="Rectangle 7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Mammoth DNA Briefly 'Woke Up' Inside Mouse Eggs. But Cloning ...">
            <a:extLst>
              <a:ext uri="{FF2B5EF4-FFF2-40B4-BE49-F238E27FC236}">
                <a16:creationId xmlns:a16="http://schemas.microsoft.com/office/drawing/2014/main" id="{ADBB82AF-617F-456E-9EA7-BD6AA8A9AB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95" r="4796" b="-1"/>
          <a:stretch/>
        </p:blipFill>
        <p:spPr bwMode="auto">
          <a:xfrm>
            <a:off x="908304" y="2478024"/>
            <a:ext cx="6009855" cy="369417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CC32532-A9E1-492F-AFBB-8DFAAF35C459}"/>
              </a:ext>
            </a:extLst>
          </p:cNvPr>
          <p:cNvSpPr>
            <a:spLocks noGrp="1"/>
          </p:cNvSpPr>
          <p:nvPr>
            <p:ph idx="1"/>
          </p:nvPr>
        </p:nvSpPr>
        <p:spPr>
          <a:xfrm>
            <a:off x="7411453" y="2478024"/>
            <a:ext cx="3872243" cy="3694176"/>
          </a:xfrm>
        </p:spPr>
        <p:txBody>
          <a:bodyPr anchor="ctr">
            <a:normAutofit fontScale="92500" lnSpcReduction="10000"/>
          </a:bodyPr>
          <a:lstStyle/>
          <a:p>
            <a:pPr>
              <a:buFont typeface="Wingdings" panose="05000000000000000000" pitchFamily="2" charset="2"/>
              <a:buChar char="§"/>
            </a:pPr>
            <a:r>
              <a:rPr lang="en-US" sz="1800" dirty="0"/>
              <a:t>Why did most of the large mega-fauna disappear from places like Eurasia, North and South America and Australia?</a:t>
            </a:r>
          </a:p>
          <a:p>
            <a:pPr>
              <a:buFont typeface="Wingdings" panose="05000000000000000000" pitchFamily="2" charset="2"/>
              <a:buChar char="§"/>
            </a:pPr>
            <a:r>
              <a:rPr lang="en-US" sz="1800" dirty="0"/>
              <a:t>Climate Change vs- Human Hunters Debate</a:t>
            </a:r>
          </a:p>
          <a:p>
            <a:pPr>
              <a:buFont typeface="Wingdings" panose="05000000000000000000" pitchFamily="2" charset="2"/>
              <a:buChar char="§"/>
            </a:pPr>
            <a:endParaRPr lang="en-US" sz="1800" dirty="0"/>
          </a:p>
          <a:p>
            <a:pPr marL="0" indent="0">
              <a:buNone/>
            </a:pPr>
            <a:r>
              <a:rPr lang="en-US" sz="1800" dirty="0"/>
              <a:t>For more information see and David Burney and Timothy Flannery </a:t>
            </a:r>
            <a:r>
              <a:rPr lang="en-US" sz="1800" dirty="0">
                <a:hlinkClick r:id="rId3"/>
              </a:rPr>
              <a:t>http://www.micro.utexas.edu/courses/THOC/Readings/Burney_Flannery2006.pdf</a:t>
            </a:r>
            <a:endParaRPr lang="en-US" sz="1800" dirty="0"/>
          </a:p>
        </p:txBody>
      </p:sp>
    </p:spTree>
    <p:extLst>
      <p:ext uri="{BB962C8B-B14F-4D97-AF65-F5344CB8AC3E}">
        <p14:creationId xmlns:p14="http://schemas.microsoft.com/office/powerpoint/2010/main" val="3754464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A3C5E8-4601-42A3-BA74-7507427884EA}"/>
              </a:ext>
            </a:extLst>
          </p:cNvPr>
          <p:cNvSpPr>
            <a:spLocks noGrp="1"/>
          </p:cNvSpPr>
          <p:nvPr>
            <p:ph type="title"/>
          </p:nvPr>
        </p:nvSpPr>
        <p:spPr>
          <a:xfrm>
            <a:off x="1115568" y="509521"/>
            <a:ext cx="10232136" cy="1014984"/>
          </a:xfrm>
        </p:spPr>
        <p:txBody>
          <a:bodyPr>
            <a:normAutofit/>
          </a:bodyPr>
          <a:lstStyle/>
          <a:p>
            <a:r>
              <a:rPr lang="en-US" dirty="0"/>
              <a:t>Disadvantages of </a:t>
            </a:r>
            <a:r>
              <a:rPr lang="en-US"/>
              <a:t>Pre-industrial Agricutlure</a:t>
            </a:r>
            <a:endParaRPr lang="en-US" dirty="0"/>
          </a:p>
        </p:txBody>
      </p:sp>
      <p:sp>
        <p:nvSpPr>
          <p:cNvPr id="13" name="Rectangle 12">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7F98EE9-E689-41C5-9CE3-755E79D4A170}"/>
              </a:ext>
            </a:extLst>
          </p:cNvPr>
          <p:cNvGraphicFramePr>
            <a:graphicFrameLocks noGrp="1"/>
          </p:cNvGraphicFramePr>
          <p:nvPr>
            <p:ph idx="1"/>
            <p:extLst>
              <p:ext uri="{D42A27DB-BD31-4B8C-83A1-F6EECF244321}">
                <p14:modId xmlns:p14="http://schemas.microsoft.com/office/powerpoint/2010/main" val="1364373889"/>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6221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426720"/>
            <a:ext cx="10506456" cy="1919141"/>
          </a:xfrm>
        </p:spPr>
        <p:txBody>
          <a:bodyPr vert="horz" lIns="91440" tIns="45720" rIns="91440" bIns="45720" rtlCol="0" anchor="b">
            <a:normAutofit/>
          </a:bodyPr>
          <a:lstStyle/>
          <a:p>
            <a:r>
              <a:rPr lang="en-US" sz="5600"/>
              <a:t>Agricultural Revolution: Downsides of dietary changes</a:t>
            </a:r>
          </a:p>
        </p:txBody>
      </p:sp>
      <p:sp>
        <p:nvSpPr>
          <p:cNvPr id="16" name="Rectangle 15">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841248" y="3337269"/>
            <a:ext cx="10509504" cy="2905686"/>
          </a:xfrm>
          <a:prstGeom prst="rect">
            <a:avLst/>
          </a:prstGeom>
        </p:spPr>
        <p:txBody>
          <a:bodyPr vert="horz" lIns="91440" tIns="45720" rIns="91440" bIns="45720" rtlCol="0">
            <a:normAutofit/>
          </a:bodyPr>
          <a:lstStyle/>
          <a:p>
            <a:pPr marL="514350" indent="-228600">
              <a:lnSpc>
                <a:spcPct val="110000"/>
              </a:lnSpc>
              <a:spcAft>
                <a:spcPts val="800"/>
              </a:spcAft>
              <a:buFont typeface="Arial" panose="020B0604020202020204" pitchFamily="34" charset="0"/>
              <a:buChar char="•"/>
            </a:pPr>
            <a:r>
              <a:rPr lang="en-US" sz="2000" dirty="0"/>
              <a:t>Less nutritious/less immune system friendly than hunter-gatherer diet</a:t>
            </a:r>
            <a:endParaRPr lang="en-US" sz="2000" dirty="0">
              <a:effectLst/>
            </a:endParaRPr>
          </a:p>
          <a:p>
            <a:pPr marL="514350" indent="-228600">
              <a:lnSpc>
                <a:spcPct val="110000"/>
              </a:lnSpc>
              <a:spcAft>
                <a:spcPts val="800"/>
              </a:spcAft>
              <a:buFont typeface="Arial" panose="020B0604020202020204" pitchFamily="34" charset="0"/>
              <a:buChar char="•"/>
            </a:pPr>
            <a:r>
              <a:rPr lang="en-US" sz="2000" dirty="0"/>
              <a:t>More prone to famine</a:t>
            </a:r>
            <a:endParaRPr lang="en-US" sz="2000" dirty="0">
              <a:effectLst/>
            </a:endParaRPr>
          </a:p>
          <a:p>
            <a:pPr marL="514350" indent="-228600">
              <a:lnSpc>
                <a:spcPct val="110000"/>
              </a:lnSpc>
              <a:spcAft>
                <a:spcPts val="800"/>
              </a:spcAft>
              <a:buFont typeface="Arial" panose="020B0604020202020204" pitchFamily="34" charset="0"/>
              <a:buChar char="•"/>
            </a:pPr>
            <a:r>
              <a:rPr lang="en-US" sz="2000" dirty="0"/>
              <a:t>Zoonosis- diseases that jumped from animal to human populations.  (Diseases introduced from domesticated animals or unwelcomed guests (mice and rats) 	after our stored food.)</a:t>
            </a:r>
            <a:endParaRPr lang="en-US" sz="2000" dirty="0">
              <a:effectLst/>
            </a:endParaRPr>
          </a:p>
          <a:p>
            <a:pPr marL="514350" indent="-228600">
              <a:lnSpc>
                <a:spcPct val="110000"/>
              </a:lnSpc>
              <a:spcAft>
                <a:spcPts val="800"/>
              </a:spcAft>
              <a:buFont typeface="Arial" panose="020B0604020202020204" pitchFamily="34" charset="0"/>
              <a:buChar char="•"/>
            </a:pPr>
            <a:r>
              <a:rPr lang="en-US" sz="2000" dirty="0"/>
              <a:t>Implications for population growth</a:t>
            </a:r>
            <a:endParaRPr lang="en-US" sz="2000" dirty="0">
              <a:effectLst/>
            </a:endParaRPr>
          </a:p>
        </p:txBody>
      </p:sp>
    </p:spTree>
    <p:extLst>
      <p:ext uri="{BB962C8B-B14F-4D97-AF65-F5344CB8AC3E}">
        <p14:creationId xmlns:p14="http://schemas.microsoft.com/office/powerpoint/2010/main" val="2688631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29" name="Rectangle 7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0" name="Rectangle 7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8BDE02-44D6-4738-B2D3-91B384AEC08F}"/>
              </a:ext>
            </a:extLst>
          </p:cNvPr>
          <p:cNvSpPr>
            <a:spLocks noGrp="1"/>
          </p:cNvSpPr>
          <p:nvPr>
            <p:ph type="title"/>
          </p:nvPr>
        </p:nvSpPr>
        <p:spPr>
          <a:xfrm>
            <a:off x="1115568" y="548640"/>
            <a:ext cx="10168128" cy="1179576"/>
          </a:xfrm>
        </p:spPr>
        <p:txBody>
          <a:bodyPr>
            <a:normAutofit/>
          </a:bodyPr>
          <a:lstStyle/>
          <a:p>
            <a:r>
              <a:rPr lang="en-US"/>
              <a:t>What is the Advantage of Agriculture?</a:t>
            </a:r>
            <a:endParaRPr lang="en-US" dirty="0"/>
          </a:p>
        </p:txBody>
      </p:sp>
      <p:sp>
        <p:nvSpPr>
          <p:cNvPr id="1031" name="Rectangle 7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Farming | Cambridge Encyclopedia of Anthropology">
            <a:extLst>
              <a:ext uri="{FF2B5EF4-FFF2-40B4-BE49-F238E27FC236}">
                <a16:creationId xmlns:a16="http://schemas.microsoft.com/office/drawing/2014/main" id="{570B17C9-3F21-4233-8251-389F9D67F0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048"/>
          <a:stretch/>
        </p:blipFill>
        <p:spPr bwMode="auto">
          <a:xfrm>
            <a:off x="908304" y="2478024"/>
            <a:ext cx="6009855" cy="369417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B4F99D0-DE5D-4880-9FBC-2AABD9FDA9BA}"/>
              </a:ext>
            </a:extLst>
          </p:cNvPr>
          <p:cNvSpPr>
            <a:spLocks noGrp="1"/>
          </p:cNvSpPr>
          <p:nvPr>
            <p:ph idx="1"/>
          </p:nvPr>
        </p:nvSpPr>
        <p:spPr>
          <a:xfrm>
            <a:off x="7411453" y="2478024"/>
            <a:ext cx="3872243" cy="3694176"/>
          </a:xfrm>
        </p:spPr>
        <p:txBody>
          <a:bodyPr anchor="ctr">
            <a:normAutofit/>
          </a:bodyPr>
          <a:lstStyle/>
          <a:p>
            <a:r>
              <a:rPr lang="en-US" sz="1800"/>
              <a:t>Agriculture can generate a lot more food per acre than hunting and gathering.  </a:t>
            </a:r>
          </a:p>
        </p:txBody>
      </p:sp>
    </p:spTree>
    <p:extLst>
      <p:ext uri="{BB962C8B-B14F-4D97-AF65-F5344CB8AC3E}">
        <p14:creationId xmlns:p14="http://schemas.microsoft.com/office/powerpoint/2010/main" val="2727364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C58CD7-71C4-49B9-B094-87C0DC29C1D4}"/>
              </a:ext>
            </a:extLst>
          </p:cNvPr>
          <p:cNvSpPr>
            <a:spLocks noGrp="1"/>
          </p:cNvSpPr>
          <p:nvPr>
            <p:ph type="title"/>
          </p:nvPr>
        </p:nvSpPr>
        <p:spPr>
          <a:xfrm>
            <a:off x="1045029" y="507160"/>
            <a:ext cx="2993571" cy="5438730"/>
          </a:xfrm>
        </p:spPr>
        <p:txBody>
          <a:bodyPr>
            <a:normAutofit/>
          </a:bodyPr>
          <a:lstStyle/>
          <a:p>
            <a:r>
              <a:rPr lang="en-US" sz="3200" dirty="0"/>
              <a:t>Amenorrhea and Birth Spacing in Hunter-Gathers</a:t>
            </a:r>
          </a:p>
        </p:txBody>
      </p:sp>
      <p:sp>
        <p:nvSpPr>
          <p:cNvPr id="13" name="Rectangle 12">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1680DDD0-8D5A-40BD-BE04-9F2BBD968609}"/>
              </a:ext>
            </a:extLst>
          </p:cNvPr>
          <p:cNvGraphicFramePr>
            <a:graphicFrameLocks noGrp="1"/>
          </p:cNvGraphicFramePr>
          <p:nvPr>
            <p:ph idx="1"/>
            <p:extLst>
              <p:ext uri="{D42A27DB-BD31-4B8C-83A1-F6EECF244321}">
                <p14:modId xmlns:p14="http://schemas.microsoft.com/office/powerpoint/2010/main" val="1248853153"/>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5792774"/>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413324"/>
      </a:dk2>
      <a:lt2>
        <a:srgbClr val="E8E2E7"/>
      </a:lt2>
      <a:accent1>
        <a:srgbClr val="48B75D"/>
      </a:accent1>
      <a:accent2>
        <a:srgbClr val="56B13B"/>
      </a:accent2>
      <a:accent3>
        <a:srgbClr val="88AD44"/>
      </a:accent3>
      <a:accent4>
        <a:srgbClr val="ABA439"/>
      </a:accent4>
      <a:accent5>
        <a:srgbClr val="C38B4D"/>
      </a:accent5>
      <a:accent6>
        <a:srgbClr val="B1473B"/>
      </a:accent6>
      <a:hlink>
        <a:srgbClr val="9E7D34"/>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3</TotalTime>
  <Words>1248</Words>
  <Application>Microsoft Office PowerPoint</Application>
  <PresentationFormat>Widescreen</PresentationFormat>
  <Paragraphs>81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Avenir Next LT Pro</vt:lpstr>
      <vt:lpstr>Calibri</vt:lpstr>
      <vt:lpstr>Wingdings</vt:lpstr>
      <vt:lpstr>AccentBoxVTI</vt:lpstr>
      <vt:lpstr>The Food- Population Nexus:</vt:lpstr>
      <vt:lpstr>Agricultural Revolution starts 10,000 years ago</vt:lpstr>
      <vt:lpstr>Why Did Humans Become Agricultural? </vt:lpstr>
      <vt:lpstr>Some of the Benefits of being a Hunter-Gatherer</vt:lpstr>
      <vt:lpstr>Side Note: Hunter-Gatherers did Seem to cause the Extinction of many Large Animals</vt:lpstr>
      <vt:lpstr>Disadvantages of Pre-industrial Agricutlure</vt:lpstr>
      <vt:lpstr>Agricultural Revolution: Downsides of dietary changes</vt:lpstr>
      <vt:lpstr>What is the Advantage of Agriculture?</vt:lpstr>
      <vt:lpstr>Amenorrhea and Birth Spacing in Hunter-Gathers</vt:lpstr>
      <vt:lpstr>How Agriculture Increased the Rate of Human Population Growth</vt:lpstr>
      <vt:lpstr>Uru Eu Wau Wau – An Example of a Group in Transition from Hunting and Gathering to Agriculture?</vt:lpstr>
      <vt:lpstr>Agriculture as a Slippery Slope That Leads Humans Towards Dependency.</vt:lpstr>
      <vt:lpstr>Explanations for the Agricultural Revolution</vt:lpstr>
      <vt:lpstr>Revolution Vs. Evolution- Evolution is a more Accurate Term because this was not a Rapid Process</vt:lpstr>
      <vt:lpstr>Centers of Crop Domestication</vt:lpstr>
      <vt:lpstr>Origins of Some of our Animal Domesticates</vt:lpstr>
      <vt:lpstr>Early Agriculture was Extensive in Nature</vt:lpstr>
      <vt:lpstr>Not all our attempts at Domestication succeeded</vt:lpstr>
      <vt:lpstr>Questions for 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Food- Population Nexus:</dc:title>
  <dc:creator>Gregory Gangi</dc:creator>
  <cp:lastModifiedBy>Gregory Gangi</cp:lastModifiedBy>
  <cp:revision>2</cp:revision>
  <dcterms:created xsi:type="dcterms:W3CDTF">2020-06-13T02:31:24Z</dcterms:created>
  <dcterms:modified xsi:type="dcterms:W3CDTF">2020-06-13T02:45:47Z</dcterms:modified>
</cp:coreProperties>
</file>