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1"/>
  </p:notesMasterIdLst>
  <p:handoutMasterIdLst>
    <p:handoutMasterId r:id="rId32"/>
  </p:handoutMasterIdLst>
  <p:sldIdLst>
    <p:sldId id="294" r:id="rId2"/>
    <p:sldId id="295" r:id="rId3"/>
    <p:sldId id="325" r:id="rId4"/>
    <p:sldId id="302" r:id="rId5"/>
    <p:sldId id="338" r:id="rId6"/>
    <p:sldId id="341" r:id="rId7"/>
    <p:sldId id="342" r:id="rId8"/>
    <p:sldId id="303" r:id="rId9"/>
    <p:sldId id="335" r:id="rId10"/>
    <p:sldId id="311" r:id="rId11"/>
    <p:sldId id="324" r:id="rId12"/>
    <p:sldId id="339" r:id="rId13"/>
    <p:sldId id="340" r:id="rId14"/>
    <p:sldId id="327" r:id="rId15"/>
    <p:sldId id="328" r:id="rId16"/>
    <p:sldId id="329" r:id="rId17"/>
    <p:sldId id="337" r:id="rId18"/>
    <p:sldId id="312" r:id="rId19"/>
    <p:sldId id="331" r:id="rId20"/>
    <p:sldId id="314" r:id="rId21"/>
    <p:sldId id="318" r:id="rId22"/>
    <p:sldId id="319" r:id="rId23"/>
    <p:sldId id="320" r:id="rId24"/>
    <p:sldId id="343" r:id="rId25"/>
    <p:sldId id="321" r:id="rId26"/>
    <p:sldId id="332" r:id="rId27"/>
    <p:sldId id="333" r:id="rId28"/>
    <p:sldId id="334" r:id="rId29"/>
    <p:sldId id="326" r:id="rId30"/>
  </p:sldIdLst>
  <p:sldSz cx="9144000" cy="5143500" type="screen16x9"/>
  <p:notesSz cx="6858000" cy="9144000"/>
  <p:embeddedFontLst>
    <p:embeddedFont>
      <p:font typeface="Consolas" panose="020B0609020204030204" pitchFamily="49" charset="0"/>
      <p:regular r:id="rId33"/>
      <p:bold r:id="rId34"/>
      <p:italic r:id="rId35"/>
      <p:boldItalic r:id="rId36"/>
    </p:embeddedFont>
    <p:embeddedFont>
      <p:font typeface="Dana" panose="020B0604020202020204" charset="-78"/>
      <p:regular r:id="rId37"/>
      <p:bold r:id="rId38"/>
      <p:italic r:id="rId39"/>
      <p:boldItalic r:id="rId40"/>
    </p:embeddedFont>
    <p:embeddedFont>
      <p:font typeface="Didact Gothic" panose="00000500000000000000" pitchFamily="2" charset="0"/>
      <p:regular r:id="rId41"/>
    </p:embeddedFont>
    <p:embeddedFont>
      <p:font typeface="Lalezar" panose="00000500000000000000" pitchFamily="2" charset="-78"/>
      <p:regular r:id="rId42"/>
    </p:embeddedFont>
    <p:embeddedFont>
      <p:font typeface="Roboto Black" panose="02000000000000000000" pitchFamily="2" charset="0"/>
      <p:bold r:id="rId43"/>
      <p:boldItalic r:id="rId44"/>
    </p:embeddedFont>
    <p:embeddedFont>
      <p:font typeface="Roboto Light" panose="02000000000000000000" pitchFamily="2" charset="0"/>
      <p:regular r:id="rId45"/>
      <p:bold r:id="rId46"/>
      <p:italic r:id="rId47"/>
      <p:boldItalic r:id="rId48"/>
    </p:embeddedFont>
    <p:embeddedFont>
      <p:font typeface="Roboto Thin"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302"/>
            <p14:sldId id="338"/>
            <p14:sldId id="341"/>
            <p14:sldId id="342"/>
            <p14:sldId id="303"/>
            <p14:sldId id="335"/>
            <p14:sldId id="311"/>
            <p14:sldId id="324"/>
            <p14:sldId id="339"/>
            <p14:sldId id="340"/>
            <p14:sldId id="327"/>
            <p14:sldId id="328"/>
            <p14:sldId id="329"/>
            <p14:sldId id="337"/>
            <p14:sldId id="312"/>
            <p14:sldId id="331"/>
            <p14:sldId id="314"/>
            <p14:sldId id="318"/>
            <p14:sldId id="319"/>
            <p14:sldId id="320"/>
            <p14:sldId id="343"/>
            <p14:sldId id="321"/>
            <p14:sldId id="332"/>
            <p14:sldId id="333"/>
            <p14:sldId id="334"/>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7D95"/>
    <a:srgbClr val="DDDDDD"/>
    <a:srgbClr val="0E2A47"/>
    <a:srgbClr val="48F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146" d="100"/>
          <a:sy n="146" d="100"/>
        </p:scale>
        <p:origin x="516" y="108"/>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reza Nasoodi" userId="60aef50a-bb0f-40c3-b599-6659aefdef61" providerId="ADAL" clId="{808E7AEF-6C2E-43FC-8E6D-BEE5B7964FF6}"/>
    <pc:docChg chg="modSld">
      <pc:chgData name="Alireza Nasoodi" userId="60aef50a-bb0f-40c3-b599-6659aefdef61" providerId="ADAL" clId="{808E7AEF-6C2E-43FC-8E6D-BEE5B7964FF6}" dt="2024-10-08T13:58:03.861" v="2" actId="1076"/>
      <pc:docMkLst>
        <pc:docMk/>
      </pc:docMkLst>
      <pc:sldChg chg="modSp mod">
        <pc:chgData name="Alireza Nasoodi" userId="60aef50a-bb0f-40c3-b599-6659aefdef61" providerId="ADAL" clId="{808E7AEF-6C2E-43FC-8E6D-BEE5B7964FF6}" dt="2024-10-08T13:58:03.861" v="2" actId="1076"/>
        <pc:sldMkLst>
          <pc:docMk/>
          <pc:sldMk cId="2057405145" sldId="294"/>
        </pc:sldMkLst>
        <pc:spChg chg="mod">
          <ac:chgData name="Alireza Nasoodi" userId="60aef50a-bb0f-40c3-b599-6659aefdef61" providerId="ADAL" clId="{808E7AEF-6C2E-43FC-8E6D-BEE5B7964FF6}" dt="2024-10-08T13:58:03.861" v="2" actId="1076"/>
          <ac:spMkLst>
            <pc:docMk/>
            <pc:sldMk cId="2057405145" sldId="294"/>
            <ac:spMk id="51" creationId="{D720BD60-4AD0-47C5-B1ED-066AF4DAD7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10/8/2024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665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579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4782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951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984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0122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2049809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reserve="1">
  <p:cSld name="RESOURCES">
    <p:bg>
      <p:bgPr>
        <a:solidFill>
          <a:schemeClr val="accent1">
            <a:alpha val="54000"/>
          </a:schemeClr>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chemeClr val="accent6">
                    <a:lumMod val="60000"/>
                    <a:lumOff val="40000"/>
                  </a:schemeClr>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dirty="0"/>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extLst>
      <p:ext uri="{BB962C8B-B14F-4D97-AF65-F5344CB8AC3E}">
        <p14:creationId xmlns:p14="http://schemas.microsoft.com/office/powerpoint/2010/main" val="2457711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92098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78" r:id="rId2"/>
    <p:sldLayoutId id="2147483660" r:id="rId3"/>
    <p:sldLayoutId id="2147483679" r:id="rId4"/>
    <p:sldLayoutId id="2147483681" r:id="rId5"/>
    <p:sldLayoutId id="2147483680" r:id="rId6"/>
    <p:sldLayoutId id="214748366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header-files-stdio-h-and-stdlib-h-in-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stackoverflow.com/questions/2199076/printf-and-scanf-work-without-stdio-h-why"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javatpoint.com/programming-errors-in-c"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geeksforgeeks.org/difference-between-compile-time-errors-and-runtime-error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html/ascii_table_lookup.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850756" y="3672964"/>
            <a:ext cx="1635919" cy="614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پنجم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Subtitle 2">
            <a:extLst>
              <a:ext uri="{FF2B5EF4-FFF2-40B4-BE49-F238E27FC236}">
                <a16:creationId xmlns:a16="http://schemas.microsoft.com/office/drawing/2014/main" id="{D720BD60-4AD0-47C5-B1ED-066AF4DAD7BE}"/>
              </a:ext>
            </a:extLst>
          </p:cNvPr>
          <p:cNvSpPr txBox="1">
            <a:spLocks/>
          </p:cNvSpPr>
          <p:nvPr/>
        </p:nvSpPr>
        <p:spPr>
          <a:xfrm>
            <a:off x="1894316" y="2246637"/>
            <a:ext cx="3288035"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a:solidFill>
                  <a:srgbClr val="0E2A47"/>
                </a:solidFill>
                <a:latin typeface="Lalezar" panose="00000500000000000000" pitchFamily="2" charset="-78"/>
                <a:cs typeface="Lalezar" panose="00000500000000000000" pitchFamily="2" charset="-78"/>
                <a:sym typeface="Roboto Black"/>
              </a:rPr>
              <a:t>محا</a:t>
            </a:r>
            <a:r>
              <a:rPr lang="fa-IR" sz="4400" dirty="0">
                <a:solidFill>
                  <a:srgbClr val="48FFD5"/>
                </a:solidFill>
                <a:latin typeface="Lalezar" panose="00000500000000000000" pitchFamily="2" charset="-78"/>
                <a:cs typeface="Lalezar" panose="00000500000000000000" pitchFamily="2" charset="-78"/>
                <a:sym typeface="Roboto Black"/>
              </a:rPr>
              <a:t>سبات</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1" name="Subtitle 2">
            <a:extLst>
              <a:ext uri="{FF2B5EF4-FFF2-40B4-BE49-F238E27FC236}">
                <a16:creationId xmlns:a16="http://schemas.microsoft.com/office/drawing/2014/main" id="{D720BD60-4AD0-47C5-B1ED-066AF4DAD7BE}"/>
              </a:ext>
            </a:extLst>
          </p:cNvPr>
          <p:cNvSpPr txBox="1">
            <a:spLocks/>
          </p:cNvSpPr>
          <p:nvPr/>
        </p:nvSpPr>
        <p:spPr>
          <a:xfrm>
            <a:off x="3147088" y="4669406"/>
            <a:ext cx="6173261"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هوایی شهید ستاری</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035867"/>
            <a:ext cx="7666392" cy="3721344"/>
          </a:xfrm>
        </p:spPr>
        <p:txBody>
          <a:bodyPr anchor="ctr"/>
          <a:lstStyle/>
          <a:p>
            <a:pPr algn="just" rtl="1">
              <a:lnSpc>
                <a:spcPct val="150000"/>
              </a:lnSpc>
            </a:pPr>
            <a:r>
              <a:rPr lang="fa-IR" sz="1500" b="0" i="0" u="none" strike="noStrike" dirty="0">
                <a:solidFill>
                  <a:schemeClr val="bg1"/>
                </a:solidFill>
                <a:effectLst/>
                <a:latin typeface="Dana" panose="00000500000000000000" pitchFamily="2" charset="-78"/>
                <a:cs typeface="Dana" panose="00000500000000000000" pitchFamily="2" charset="-78"/>
              </a:rPr>
              <a:t>چرا اعداد رندوم مهم هستند؟ به نظر شما این اعداد چه کاربردی در دنیای کامپیوتر دارند؟</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در برنامه‌نویسی، خیلی وقت‌ها ما می‌خواهیم مسائل دنیای واقعی را شبیه‌سازی کنیم که بسیاری از آن‌ها حداقل از دید ما تصادفی هستند.</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مثلا شکل ابرها یا بُر زدن دسته‌ای کارت و نحوه‌ی قرار گرفتن آن‌ها.</a:t>
            </a:r>
            <a:r>
              <a:rPr lang="en-US"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به‌علاوه، اعداد رندوم کاربرد زیادی در ساخت و پیاده‌سازی‌ بازی‌ها دارند. طبیعتا شما دوست ندارید بازی‌ای را انجام دهید که در آن همیشه یک اتفاق می‌افتد و می‌خواهید هر بار در یک حالت مشابه اتفاقات متفاوتی رخ دهد، مثلا در پرتاب تاس در بازی مار و پله. بازی ریاضی جلسه‌ی قبل را به یاد دارید؟ اگر همیشه ترتیب کارت‌ و شماره‌های بازی یکسان باشد، آیا ادامه‌ی بازی معنایی دارد؟</a:t>
            </a:r>
            <a:r>
              <a:rPr lang="en-US" sz="1500" b="0" i="0" u="none" strike="noStrike" dirty="0">
                <a:solidFill>
                  <a:schemeClr val="bg1"/>
                </a:solidFill>
                <a:effectLst/>
                <a:latin typeface="Dana" panose="00000500000000000000" pitchFamily="2" charset="-78"/>
                <a:cs typeface="Dana" panose="00000500000000000000" pitchFamily="2" charset="-78"/>
              </a:rPr>
              <a:t>	   </a:t>
            </a:r>
            <a:r>
              <a:rPr lang="fa-IR" sz="1500" b="0" i="0" u="none" strike="noStrike" dirty="0">
                <a:solidFill>
                  <a:schemeClr val="bg1"/>
                </a:solidFill>
                <a:effectLst/>
                <a:latin typeface="Dana" panose="00000500000000000000" pitchFamily="2" charset="-78"/>
                <a:cs typeface="Dana" panose="00000500000000000000" pitchFamily="2" charset="-78"/>
              </a:rPr>
              <a:t> </a:t>
            </a:r>
            <a:br>
              <a:rPr lang="fa-IR" sz="1500" b="0" i="0" u="none" strike="noStrike" dirty="0">
                <a:solidFill>
                  <a:schemeClr val="bg1"/>
                </a:solidFill>
                <a:effectLst/>
                <a:latin typeface="Dana" panose="00000500000000000000" pitchFamily="2" charset="-78"/>
                <a:cs typeface="Dana" panose="00000500000000000000" pitchFamily="2" charset="-78"/>
              </a:rPr>
            </a:br>
            <a:r>
              <a:rPr lang="fa-IR" sz="1500" b="0" i="0" u="none" strike="noStrike" dirty="0">
                <a:solidFill>
                  <a:schemeClr val="bg1"/>
                </a:solidFill>
                <a:effectLst/>
                <a:latin typeface="Dana" panose="00000500000000000000" pitchFamily="2" charset="-78"/>
                <a:cs typeface="Dana" panose="00000500000000000000" pitchFamily="2" charset="-78"/>
              </a:rPr>
              <a:t>یکی دیگر از کاربردهای خیلی مهم اعداد رندوم، در آمار و احتمالات و حل و پیاده‌سازی مسائل مربوط به آن‌ است که با آن در ترم‌های آینده به طور کامل آشنا خواهید شد.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710320" y="388328"/>
            <a:ext cx="3722024" cy="707886"/>
          </a:xfrm>
          <a:prstGeom prst="rect">
            <a:avLst/>
          </a:prstGeom>
          <a:noFill/>
        </p:spPr>
        <p:txBody>
          <a:bodyPr wrap="square">
            <a:spAutoFit/>
          </a:bodyPr>
          <a:lstStyle/>
          <a:p>
            <a:pPr algn="ctr" rtl="1"/>
            <a:r>
              <a:rPr lang="fa-IR" sz="4000" b="0" i="0" u="none" strike="noStrike" dirty="0">
                <a:solidFill>
                  <a:schemeClr val="bg1"/>
                </a:solidFill>
                <a:effectLst/>
                <a:latin typeface="Lalezar" panose="00000500000000000000" pitchFamily="2" charset="-78"/>
                <a:cs typeface="Lalezar" panose="00000500000000000000" pitchFamily="2" charset="-78"/>
              </a:rPr>
              <a:t> زیر ذره‌بین: </a:t>
            </a:r>
            <a:r>
              <a:rPr lang="fa-IR" sz="4000" dirty="0">
                <a:solidFill>
                  <a:schemeClr val="bg1"/>
                </a:solidFill>
                <a:latin typeface="Lalezar" panose="00000500000000000000" pitchFamily="2" charset="-78"/>
                <a:cs typeface="Lalezar" panose="00000500000000000000" pitchFamily="2" charset="-78"/>
              </a:rPr>
              <a:t>رندوم</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sp>
        <p:nvSpPr>
          <p:cNvPr id="3" name="Slide Number Placeholder 2"/>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10</a:t>
            </a:fld>
            <a:endParaRPr lang="en-US" dirty="0"/>
          </a:p>
        </p:txBody>
      </p:sp>
      <p:grpSp>
        <p:nvGrpSpPr>
          <p:cNvPr id="14" name="Google Shape;7365;p50"/>
          <p:cNvGrpSpPr/>
          <p:nvPr/>
        </p:nvGrpSpPr>
        <p:grpSpPr>
          <a:xfrm>
            <a:off x="8365255" y="1228315"/>
            <a:ext cx="334919" cy="333429"/>
            <a:chOff x="-30735200" y="3552550"/>
            <a:chExt cx="292225" cy="290925"/>
          </a:xfrm>
        </p:grpSpPr>
        <p:sp>
          <p:nvSpPr>
            <p:cNvPr id="15"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4800;p45"/>
          <p:cNvGrpSpPr/>
          <p:nvPr/>
        </p:nvGrpSpPr>
        <p:grpSpPr>
          <a:xfrm>
            <a:off x="8363805" y="1565640"/>
            <a:ext cx="350734" cy="357171"/>
            <a:chOff x="1492675" y="4992125"/>
            <a:chExt cx="481825" cy="481825"/>
          </a:xfrm>
        </p:grpSpPr>
        <p:sp>
          <p:nvSpPr>
            <p:cNvPr id="1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Google Shape;6755;p49"/>
          <p:cNvSpPr/>
          <p:nvPr/>
        </p:nvSpPr>
        <p:spPr>
          <a:xfrm>
            <a:off x="8412491" y="2339267"/>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5;p49"/>
          <p:cNvSpPr/>
          <p:nvPr/>
        </p:nvSpPr>
        <p:spPr>
          <a:xfrm>
            <a:off x="8412491" y="2690870"/>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55;p49"/>
          <p:cNvSpPr/>
          <p:nvPr/>
        </p:nvSpPr>
        <p:spPr>
          <a:xfrm>
            <a:off x="8398895" y="4061349"/>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6867;p49"/>
          <p:cNvGrpSpPr/>
          <p:nvPr/>
        </p:nvGrpSpPr>
        <p:grpSpPr>
          <a:xfrm>
            <a:off x="6183025" y="437572"/>
            <a:ext cx="498637" cy="520958"/>
            <a:chOff x="-37385100" y="3949908"/>
            <a:chExt cx="321350" cy="318225"/>
          </a:xfrm>
        </p:grpSpPr>
        <p:sp>
          <p:nvSpPr>
            <p:cNvPr id="24"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51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9308"/>
            <a:ext cx="7802157" cy="4265713"/>
          </a:xfrm>
        </p:spPr>
        <p:txBody>
          <a:bodyPr anchor="ct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حال اعداد رندوم چگونه تولید می‌شوند؟ آیا واقعا کامپیوتر قدرت این‌که اعدادی </a:t>
            </a:r>
            <a:r>
              <a:rPr lang="fa-IR" sz="1800" b="0" i="0" u="none" strike="noStrike" dirty="0">
                <a:solidFill>
                  <a:schemeClr val="accent6"/>
                </a:solidFill>
                <a:effectLst/>
                <a:latin typeface="Dana" panose="00000500000000000000" pitchFamily="2" charset="-78"/>
                <a:cs typeface="Dana" panose="00000500000000000000" pitchFamily="2" charset="-78"/>
              </a:rPr>
              <a:t>کاملا تصادفی</a:t>
            </a:r>
            <a:r>
              <a:rPr lang="fa-IR" sz="1800" b="0" i="0" u="none" strike="noStrike" dirty="0">
                <a:solidFill>
                  <a:schemeClr val="bg1"/>
                </a:solidFill>
                <a:effectLst/>
                <a:latin typeface="Dana" panose="00000500000000000000" pitchFamily="2" charset="-78"/>
                <a:cs typeface="Dana" panose="00000500000000000000" pitchFamily="2" charset="-78"/>
              </a:rPr>
              <a:t> تولید کند را دارد؟</a:t>
            </a:r>
            <a:r>
              <a:rPr lang="en-US" sz="1800" b="0" i="0" u="none" strike="noStrike" dirty="0">
                <a:solidFill>
                  <a:schemeClr val="bg1"/>
                </a:solidFill>
                <a:effectLst/>
                <a:latin typeface="Dana" panose="00000500000000000000" pitchFamily="2" charset="-78"/>
                <a:cs typeface="Dana" panose="00000500000000000000" pitchFamily="2" charset="-78"/>
              </a:rPr>
              <a:t>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جواب این پرسش خیر است!</a:t>
            </a:r>
            <a:r>
              <a:rPr lang="en-US" sz="1800" b="0" i="0" u="none" strike="noStrike" dirty="0">
                <a:solidFill>
                  <a:schemeClr val="bg1"/>
                </a:solidFill>
                <a:effectLst/>
                <a:latin typeface="Dana" panose="00000500000000000000" pitchFamily="2" charset="-78"/>
                <a:cs typeface="Dana" panose="00000500000000000000" pitchFamily="2" charset="-78"/>
              </a:rPr>
              <a:t>						    </a:t>
            </a:r>
            <a:r>
              <a:rPr lang="fa-IR" sz="1800" b="0" i="0" u="none" strike="noStrike" dirty="0">
                <a:solidFill>
                  <a:schemeClr val="bg1"/>
                </a:solidFill>
                <a:effectLst/>
                <a:latin typeface="Dana" panose="00000500000000000000" pitchFamily="2" charset="-78"/>
                <a:cs typeface="Dana" panose="00000500000000000000" pitchFamily="2" charset="-78"/>
              </a:rPr>
              <a:t>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اعداد تصادفی‌ای که کامپیوتر تولید می‌کند، به هیچ‌وجه کاملا تصادفی نیستند و کامپیوتر تنها بر اساس الگوریتم‌های تولید عدد رندومی که دارای قطعیت هستند این اعداد را تولید می‌کند.</a:t>
            </a:r>
            <a:r>
              <a:rPr lang="en-US" sz="1800" b="0" i="0" u="none" strike="noStrike" dirty="0">
                <a:solidFill>
                  <a:schemeClr val="bg1"/>
                </a:solidFill>
                <a:effectLst/>
                <a:latin typeface="Dana" panose="00000500000000000000" pitchFamily="2" charset="-78"/>
                <a:cs typeface="Dana" panose="00000500000000000000" pitchFamily="2" charset="-78"/>
              </a:rPr>
              <a:t>						    </a:t>
            </a: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یعنی این اعداد با کمک برخی توابع ریاضیِ از پیش تعریف شده تولید می‌شوند و نه به شکل تصادفی. همین موضوع باعث می‌شود که اگر ما برخی قواعد تولید عدد رندوم را رعایت نکنیم و یا به نفع خودمان تغییر دهیم، اعداد تولید شده حتی در ظاهر هم تصادفی نباشند و از یک الگوی مشخص پیروی کنند.</a:t>
            </a:r>
          </a:p>
        </p:txBody>
      </p:sp>
      <p:grpSp>
        <p:nvGrpSpPr>
          <p:cNvPr id="13" name="Google Shape;5104;p45"/>
          <p:cNvGrpSpPr/>
          <p:nvPr/>
        </p:nvGrpSpPr>
        <p:grpSpPr>
          <a:xfrm>
            <a:off x="8500223" y="1380896"/>
            <a:ext cx="351680" cy="358133"/>
            <a:chOff x="1487200" y="4993750"/>
            <a:chExt cx="483125" cy="483125"/>
          </a:xfrm>
        </p:grpSpPr>
        <p:sp>
          <p:nvSpPr>
            <p:cNvPr id="14"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499502" y="379308"/>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11</a:t>
            </a:fld>
            <a:endParaRPr lang="en-US" dirty="0"/>
          </a:p>
        </p:txBody>
      </p:sp>
      <p:grpSp>
        <p:nvGrpSpPr>
          <p:cNvPr id="25" name="Google Shape;4800;p45"/>
          <p:cNvGrpSpPr/>
          <p:nvPr/>
        </p:nvGrpSpPr>
        <p:grpSpPr>
          <a:xfrm>
            <a:off x="8501169" y="1820678"/>
            <a:ext cx="350734" cy="357171"/>
            <a:chOff x="1492675" y="4992125"/>
            <a:chExt cx="481825" cy="481825"/>
          </a:xfrm>
        </p:grpSpPr>
        <p:sp>
          <p:nvSpPr>
            <p:cNvPr id="2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 name="Google Shape;4800;p45"/>
          <p:cNvGrpSpPr/>
          <p:nvPr/>
        </p:nvGrpSpPr>
        <p:grpSpPr>
          <a:xfrm>
            <a:off x="8501169" y="3054568"/>
            <a:ext cx="350734" cy="357171"/>
            <a:chOff x="1492675" y="4992125"/>
            <a:chExt cx="481825" cy="481825"/>
          </a:xfrm>
        </p:grpSpPr>
        <p:sp>
          <p:nvSpPr>
            <p:cNvPr id="29"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4261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672051"/>
            <a:ext cx="7940100" cy="606600"/>
          </a:xfrm>
        </p:spPr>
        <p:txBody>
          <a:bodyPr/>
          <a:lstStyle/>
          <a:p>
            <a:pPr algn="r" rtl="1"/>
            <a:r>
              <a:rPr lang="fa-IR" dirty="0">
                <a:latin typeface="Lalezar" panose="00000500000000000000" pitchFamily="2" charset="-78"/>
                <a:cs typeface="Lalezar" panose="00000500000000000000" pitchFamily="2" charset="-78"/>
              </a:rPr>
              <a:t>اعداد شبه‌رندوم یا </a:t>
            </a:r>
            <a:r>
              <a:rPr lang="en-US" dirty="0">
                <a:latin typeface="Lalezar" panose="00000500000000000000" pitchFamily="2" charset="-78"/>
                <a:cs typeface="Lalezar" panose="00000500000000000000" pitchFamily="2" charset="-78"/>
              </a:rPr>
              <a:t>pseudo random number</a:t>
            </a:r>
            <a:br>
              <a:rPr lang="en-US" dirty="0">
                <a:latin typeface="Lalezar" panose="00000500000000000000" pitchFamily="2" charset="-78"/>
                <a:cs typeface="Lalezar" panose="00000500000000000000" pitchFamily="2" charset="-78"/>
              </a:rPr>
            </a:br>
            <a:r>
              <a:rPr lang="fa-IR" sz="3200" dirty="0">
                <a:latin typeface="Lalezar" panose="00000500000000000000" pitchFamily="2" charset="-78"/>
                <a:cs typeface="Lalezar" panose="00000500000000000000" pitchFamily="2" charset="-78"/>
              </a:rPr>
              <a:t>                       </a:t>
            </a:r>
            <a:r>
              <a:rPr lang="fa-IR" sz="1600" dirty="0">
                <a:latin typeface="Lalezar" panose="00000500000000000000" pitchFamily="2" charset="-78"/>
                <a:cs typeface="Lalezar" panose="00000500000000000000" pitchFamily="2" charset="-78"/>
              </a:rPr>
              <a:t>برای مطالعه</a:t>
            </a:r>
            <a:endParaRPr lang="en-US" sz="1600"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291829" y="1486217"/>
            <a:ext cx="6170849" cy="3303498"/>
          </a:xfrm>
        </p:spPr>
        <p:txBody>
          <a:bodyPr/>
          <a:lstStyle/>
          <a:p>
            <a:pPr marL="177800" indent="0" algn="just" rtl="1">
              <a:buNone/>
            </a:pPr>
            <a:r>
              <a:rPr lang="fa-IR" sz="1600" dirty="0">
                <a:solidFill>
                  <a:schemeClr val="bg1"/>
                </a:solidFill>
                <a:latin typeface="Dana" panose="020B0604020202020204" charset="-78"/>
                <a:cs typeface="Dana" panose="020B0604020202020204" charset="-78"/>
              </a:rPr>
              <a:t>در ساخت کامپیوترهای امروزی، سعی شده تا هیچ نویزی از بیرون کامپیوتر اعداد ۰  و ۱ درون کامپیوتر را تغییر ندهد، پس در حالت ایده‌آل، هیچ عددی که توسط یک کامپیوتر تولید شده دچار عدم قطعیت نمی‌شود (یعنی مثلا جای برخی ۰ و ۱ ها عوض نمی‌شوند).</a:t>
            </a:r>
          </a:p>
          <a:p>
            <a:pPr marL="177800" indent="0" algn="just" rtl="1">
              <a:buNone/>
            </a:pP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به همین علت، برای تولید اعداد رندوم در کامپیوتر از توابعی به نام </a:t>
            </a:r>
            <a:r>
              <a:rPr lang="fa-IR" sz="1600" b="1" dirty="0">
                <a:solidFill>
                  <a:schemeClr val="bg1"/>
                </a:solidFill>
                <a:latin typeface="Dana" panose="020B0604020202020204" charset="-78"/>
                <a:cs typeface="Dana" panose="020B0604020202020204" charset="-78"/>
              </a:rPr>
              <a:t>توابع شبه‌رندوم </a:t>
            </a:r>
            <a:r>
              <a:rPr lang="fa-IR" sz="1600" dirty="0">
                <a:solidFill>
                  <a:schemeClr val="bg1"/>
                </a:solidFill>
                <a:latin typeface="Dana" panose="020B0604020202020204" charset="-78"/>
                <a:cs typeface="Dana" panose="020B0604020202020204" charset="-78"/>
              </a:rPr>
              <a:t>استفاده می‌شود. یک تابع شبه‌رندوم خیلی ساده، می‌تواند تابعی باشد که در خود دو المان نگه می‌دارد. </a:t>
            </a:r>
          </a:p>
          <a:p>
            <a:pPr algn="just" rtl="1">
              <a:buFont typeface="Wingdings" panose="05000000000000000000" pitchFamily="2" charset="2"/>
              <a:buChar char="ü"/>
            </a:pPr>
            <a:r>
              <a:rPr lang="fa-IR" sz="1600" dirty="0">
                <a:solidFill>
                  <a:schemeClr val="bg1"/>
                </a:solidFill>
                <a:latin typeface="Dana" panose="020B0604020202020204" charset="-78"/>
                <a:cs typeface="Dana" panose="020B0604020202020204" charset="-78"/>
              </a:rPr>
              <a:t> یکی تعداد بارهایی که اجرا شده (در این‌جا، </a:t>
            </a:r>
            <a:r>
              <a:rPr lang="en-US" sz="1600" dirty="0">
                <a:solidFill>
                  <a:schemeClr val="bg1"/>
                </a:solidFill>
                <a:latin typeface="Dana" panose="020B0604020202020204" charset="-78"/>
                <a:cs typeface="Dana" panose="020B0604020202020204" charset="-78"/>
              </a:rPr>
              <a:t>n</a:t>
            </a:r>
            <a:r>
              <a:rPr lang="fa-IR" sz="1600" dirty="0">
                <a:solidFill>
                  <a:schemeClr val="bg1"/>
                </a:solidFill>
                <a:latin typeface="Dana" panose="020B0604020202020204" charset="-78"/>
                <a:cs typeface="Dana" panose="020B0604020202020204" charset="-78"/>
              </a:rPr>
              <a:t>) است.</a:t>
            </a:r>
          </a:p>
          <a:p>
            <a:pPr algn="just" rtl="1">
              <a:buFont typeface="Wingdings" panose="05000000000000000000" pitchFamily="2" charset="2"/>
              <a:buChar char="ü"/>
            </a:pPr>
            <a:r>
              <a:rPr lang="fa-IR" sz="1600" dirty="0">
                <a:solidFill>
                  <a:schemeClr val="bg1"/>
                </a:solidFill>
                <a:latin typeface="Dana" panose="020B0604020202020204" charset="-78"/>
                <a:cs typeface="Dana" panose="020B0604020202020204" charset="-78"/>
              </a:rPr>
              <a:t>دیگری یک سری نامتناهی از اعداد از پیش‌تعیین‌شده (در این‌جا، </a:t>
            </a:r>
            <a:r>
              <a:rPr lang="en-US" sz="1600" dirty="0">
                <a:solidFill>
                  <a:schemeClr val="bg1"/>
                </a:solidFill>
                <a:latin typeface="Dana" panose="020B0604020202020204" charset="-78"/>
                <a:cs typeface="Dana" panose="020B0604020202020204" charset="-78"/>
              </a:rPr>
              <a:t>S</a:t>
            </a:r>
            <a:r>
              <a:rPr lang="fa-IR" sz="1600" dirty="0">
                <a:solidFill>
                  <a:schemeClr val="bg1"/>
                </a:solidFill>
                <a:latin typeface="Dana" panose="020B0604020202020204" charset="-78"/>
                <a:cs typeface="Dana" panose="020B0604020202020204" charset="-78"/>
              </a:rPr>
              <a:t>).</a:t>
            </a:r>
          </a:p>
        </p:txBody>
      </p:sp>
      <p:sp>
        <p:nvSpPr>
          <p:cNvPr id="4" name="Text Placeholder 2"/>
          <p:cNvSpPr txBox="1">
            <a:spLocks/>
          </p:cNvSpPr>
          <p:nvPr/>
        </p:nvSpPr>
        <p:spPr>
          <a:xfrm>
            <a:off x="6601838" y="1285526"/>
            <a:ext cx="2542162"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800" dirty="0">
                <a:solidFill>
                  <a:srgbClr val="0E2A47"/>
                </a:solidFill>
                <a:latin typeface="Dana" panose="020B0604020202020204" charset="-78"/>
                <a:cs typeface="Dana" panose="020B0604020202020204" charset="-78"/>
              </a:rPr>
              <a:t>از دبیرستان </a:t>
            </a:r>
            <a:r>
              <a:rPr lang="fa-IR" sz="1800" b="1" dirty="0">
                <a:solidFill>
                  <a:srgbClr val="0E2A47"/>
                </a:solidFill>
                <a:latin typeface="Dana" panose="020B0604020202020204" charset="-78"/>
                <a:cs typeface="Dana" panose="020B0604020202020204" charset="-78"/>
              </a:rPr>
              <a:t>سری‌ها</a:t>
            </a:r>
            <a:r>
              <a:rPr lang="fa-IR" sz="1800" dirty="0">
                <a:solidFill>
                  <a:srgbClr val="0E2A47"/>
                </a:solidFill>
                <a:latin typeface="Dana" panose="020B0604020202020204" charset="-78"/>
                <a:cs typeface="Dana" panose="020B0604020202020204" charset="-78"/>
              </a:rPr>
              <a:t>ی حسابی و هندسی را به خاطر دارید. یک سری اعدادِ شبه‌رندوم، یعنی </a:t>
            </a:r>
            <a:r>
              <a:rPr lang="fa-IR" sz="1800" b="1" dirty="0">
                <a:solidFill>
                  <a:srgbClr val="0E2A47"/>
                </a:solidFill>
                <a:latin typeface="Dana" panose="020B0604020202020204" charset="-78"/>
                <a:cs typeface="Dana" panose="020B0604020202020204" charset="-78"/>
              </a:rPr>
              <a:t>سری اعدادی</a:t>
            </a:r>
            <a:r>
              <a:rPr lang="fa-IR" sz="1800" dirty="0">
                <a:solidFill>
                  <a:srgbClr val="0E2A47"/>
                </a:solidFill>
                <a:latin typeface="Dana" panose="020B0604020202020204" charset="-78"/>
                <a:cs typeface="Dana" panose="020B0604020202020204" charset="-78"/>
              </a:rPr>
              <a:t> که در نگاه اول، کاملا رندوم و بدون هیچ الگوی خاصی به نظر می‌آیند، اما کاملا قطعی هستند و پروسه‌ی تولید آن‌ها کاملا تکرارپذیر است.</a:t>
            </a:r>
            <a:endParaRPr lang="fa-IR" sz="1800" baseline="-25000" dirty="0">
              <a:solidFill>
                <a:srgbClr val="0E2A47"/>
              </a:solidFill>
              <a:latin typeface="Dana" panose="020B0604020202020204" charset="-78"/>
              <a:cs typeface="Dana" panose="020B0604020202020204" charset="-78"/>
            </a:endParaRPr>
          </a:p>
        </p:txBody>
      </p:sp>
    </p:spTree>
    <p:extLst>
      <p:ext uri="{BB962C8B-B14F-4D97-AF65-F5344CB8AC3E}">
        <p14:creationId xmlns:p14="http://schemas.microsoft.com/office/powerpoint/2010/main" val="155055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672051"/>
            <a:ext cx="7940100" cy="606600"/>
          </a:xfrm>
        </p:spPr>
        <p:txBody>
          <a:bodyPr/>
          <a:lstStyle/>
          <a:p>
            <a:pPr algn="r" rtl="1"/>
            <a:r>
              <a:rPr lang="fa-IR" dirty="0">
                <a:latin typeface="Lalezar" panose="00000500000000000000" pitchFamily="2" charset="-78"/>
                <a:cs typeface="Lalezar" panose="00000500000000000000" pitchFamily="2" charset="-78"/>
              </a:rPr>
              <a:t>اعداد شبه‌رندوم یا </a:t>
            </a:r>
            <a:r>
              <a:rPr lang="en-US" dirty="0">
                <a:latin typeface="Lalezar" panose="00000500000000000000" pitchFamily="2" charset="-78"/>
                <a:cs typeface="Lalezar" panose="00000500000000000000" pitchFamily="2" charset="-78"/>
              </a:rPr>
              <a:t>pseudo random number</a:t>
            </a:r>
            <a:br>
              <a:rPr lang="en-US" dirty="0">
                <a:latin typeface="Lalezar" panose="00000500000000000000" pitchFamily="2" charset="-78"/>
                <a:cs typeface="Lalezar" panose="00000500000000000000" pitchFamily="2" charset="-78"/>
              </a:rPr>
            </a:br>
            <a:r>
              <a:rPr lang="fa-IR" sz="3200" dirty="0">
                <a:latin typeface="Lalezar" panose="00000500000000000000" pitchFamily="2" charset="-78"/>
                <a:cs typeface="Lalezar" panose="00000500000000000000" pitchFamily="2" charset="-78"/>
              </a:rPr>
              <a:t>                       </a:t>
            </a:r>
            <a:r>
              <a:rPr lang="fa-IR" sz="1600" dirty="0">
                <a:latin typeface="Lalezar" panose="00000500000000000000" pitchFamily="2" charset="-78"/>
                <a:cs typeface="Lalezar" panose="00000500000000000000" pitchFamily="2" charset="-78"/>
              </a:rPr>
              <a:t>برای مطالعه (ادامه)</a:t>
            </a:r>
            <a:endParaRPr lang="en-US" sz="1600"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291830" y="1415143"/>
            <a:ext cx="6170848" cy="3479407"/>
          </a:xfrm>
        </p:spPr>
        <p:txBody>
          <a:bodyPr/>
          <a:lstStyle/>
          <a:p>
            <a:pPr marL="177800" indent="0" algn="just" rtl="1">
              <a:buNone/>
            </a:pPr>
            <a:r>
              <a:rPr lang="fa-IR" sz="1600" dirty="0">
                <a:solidFill>
                  <a:schemeClr val="bg1"/>
                </a:solidFill>
                <a:latin typeface="Dana" panose="020B0604020202020204" charset="-78"/>
                <a:cs typeface="Dana" panose="020B0604020202020204" charset="-78"/>
              </a:rPr>
              <a:t>این تابع با هربار اجرا شدن، یک واحد به عدد</a:t>
            </a:r>
            <a:r>
              <a:rPr lang="en-US" sz="1600" dirty="0">
                <a:solidFill>
                  <a:schemeClr val="bg1"/>
                </a:solidFill>
                <a:latin typeface="Dana" panose="020B0604020202020204" charset="-78"/>
                <a:cs typeface="Dana" panose="020B0604020202020204" charset="-78"/>
              </a:rPr>
              <a:t>n </a:t>
            </a:r>
            <a:r>
              <a:rPr lang="fa-IR" sz="1600" dirty="0">
                <a:solidFill>
                  <a:schemeClr val="bg1"/>
                </a:solidFill>
                <a:latin typeface="Dana" panose="020B0604020202020204" charset="-78"/>
                <a:cs typeface="Dana" panose="020B0604020202020204" charset="-78"/>
              </a:rPr>
              <a:t> خود اضافه می‌کند و سپس </a:t>
            </a:r>
            <a:r>
              <a:rPr lang="en-US" sz="1600" dirty="0">
                <a:solidFill>
                  <a:schemeClr val="bg1"/>
                </a:solidFill>
                <a:latin typeface="Dana" panose="020B0604020202020204" charset="-78"/>
                <a:cs typeface="Dana" panose="020B0604020202020204" charset="-78"/>
              </a:rPr>
              <a:t>n</a:t>
            </a:r>
            <a:r>
              <a:rPr lang="fa-IR" sz="1600" dirty="0">
                <a:solidFill>
                  <a:schemeClr val="bg1"/>
                </a:solidFill>
                <a:latin typeface="Dana" panose="020B0604020202020204" charset="-78"/>
                <a:cs typeface="Dana" panose="020B0604020202020204" charset="-78"/>
              </a:rPr>
              <a:t>امین عدد موجود در</a:t>
            </a:r>
            <a:r>
              <a:rPr lang="en-US" sz="1600" dirty="0">
                <a:solidFill>
                  <a:schemeClr val="bg1"/>
                </a:solidFill>
                <a:latin typeface="Dana" panose="020B0604020202020204" charset="-78"/>
                <a:cs typeface="Dana" panose="020B0604020202020204" charset="-78"/>
              </a:rPr>
              <a:t>S </a:t>
            </a:r>
            <a:r>
              <a:rPr lang="fa-IR" sz="1600" dirty="0">
                <a:solidFill>
                  <a:schemeClr val="bg1"/>
                </a:solidFill>
                <a:latin typeface="Dana" panose="020B0604020202020204" charset="-78"/>
                <a:cs typeface="Dana" panose="020B0604020202020204" charset="-78"/>
              </a:rPr>
              <a:t> را به عنوان خروجی برمی‌گرداند. این تابع شبه‌رندوم است، چراکه با وجود بی‌ارتباط بودن ظاهری خروجی‌های آن نسبت به هم، اگر بتوانیم بعد از چندبار اجرای آن،</a:t>
            </a:r>
            <a:r>
              <a:rPr lang="en-US" sz="1600" dirty="0">
                <a:solidFill>
                  <a:schemeClr val="bg1"/>
                </a:solidFill>
                <a:latin typeface="Dana" panose="020B0604020202020204" charset="-78"/>
                <a:cs typeface="Dana" panose="020B0604020202020204" charset="-78"/>
              </a:rPr>
              <a:t>n </a:t>
            </a:r>
            <a:r>
              <a:rPr lang="fa-IR" sz="1600" dirty="0">
                <a:solidFill>
                  <a:schemeClr val="bg1"/>
                </a:solidFill>
                <a:latin typeface="Dana" panose="020B0604020202020204" charset="-78"/>
                <a:cs typeface="Dana" panose="020B0604020202020204" charset="-78"/>
              </a:rPr>
              <a:t> را به حالت اولیه‌ی خود برگردانیم، باز با همان سری قبلی مواجه خواهیم شد (که در اعدادی که واقعا رندوم باشند چنین اتفاقی نخواهد افتاد).</a:t>
            </a:r>
          </a:p>
          <a:p>
            <a:pPr marL="177800" indent="0" algn="just" rtl="1">
              <a:buNone/>
            </a:pPr>
            <a:endParaRPr lang="en-US"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لازم به ذکر است که با استفاده از برخی سایت‌ها در اینترنت، می‌توان اعداد رندوم واقعی تولید کرد که این اعداد از وقایع طبیعی استخراج می‌شوند (مثلا سایت</a:t>
            </a:r>
            <a:r>
              <a:rPr lang="en-US" sz="1600" dirty="0">
                <a:solidFill>
                  <a:schemeClr val="bg1"/>
                </a:solidFill>
                <a:latin typeface="Dana" panose="020B0604020202020204" charset="-78"/>
                <a:cs typeface="Dana" panose="020B0604020202020204" charset="-78"/>
              </a:rPr>
              <a:t>random.org </a:t>
            </a:r>
            <a:r>
              <a:rPr lang="fa-IR" sz="1600" dirty="0">
                <a:solidFill>
                  <a:schemeClr val="bg1"/>
                </a:solidFill>
                <a:latin typeface="Dana" panose="020B0604020202020204" charset="-78"/>
                <a:cs typeface="Dana" panose="020B0604020202020204" charset="-78"/>
              </a:rPr>
              <a:t> این اعداد را با استفاده از میزان نویزهای موجود از اتمسفر زمین استخراج می‌کند).</a:t>
            </a:r>
            <a:endParaRPr lang="en-US" sz="1600" dirty="0">
              <a:solidFill>
                <a:schemeClr val="bg1"/>
              </a:solidFill>
              <a:latin typeface="Dana" panose="020B0604020202020204" charset="-78"/>
              <a:cs typeface="Dana" panose="020B0604020202020204" charset="-78"/>
            </a:endParaRPr>
          </a:p>
        </p:txBody>
      </p:sp>
      <p:sp>
        <p:nvSpPr>
          <p:cNvPr id="5" name="TextBox 4">
            <a:extLst>
              <a:ext uri="{FF2B5EF4-FFF2-40B4-BE49-F238E27FC236}">
                <a16:creationId xmlns:a16="http://schemas.microsoft.com/office/drawing/2014/main" id="{73BE17AA-C7B3-4288-B738-634366D4285F}"/>
              </a:ext>
            </a:extLst>
          </p:cNvPr>
          <p:cNvSpPr txBox="1"/>
          <p:nvPr/>
        </p:nvSpPr>
        <p:spPr>
          <a:xfrm>
            <a:off x="6841417" y="2448140"/>
            <a:ext cx="2302583" cy="923330"/>
          </a:xfrm>
          <a:prstGeom prst="rect">
            <a:avLst/>
          </a:prstGeom>
          <a:noFill/>
        </p:spPr>
        <p:txBody>
          <a:bodyPr wrap="square" rtlCol="0">
            <a:spAutoFit/>
          </a:bodyPr>
          <a:lstStyle/>
          <a:p>
            <a:pPr>
              <a:lnSpc>
                <a:spcPct val="150000"/>
              </a:lnSpc>
            </a:pPr>
            <a:r>
              <a:rPr lang="en-US" sz="1800" u="sng" dirty="0">
                <a:solidFill>
                  <a:srgbClr val="0E2A47"/>
                </a:solidFill>
                <a:latin typeface="Dana" panose="00000500000000000000" pitchFamily="2" charset="-78"/>
                <a:ea typeface="Roboto Black"/>
                <a:cs typeface="Dana" panose="00000500000000000000" pitchFamily="2" charset="-78"/>
              </a:rPr>
              <a:t>https://b2n.ir/739146</a:t>
            </a:r>
          </a:p>
          <a:p>
            <a:pPr>
              <a:lnSpc>
                <a:spcPct val="150000"/>
              </a:lnSpc>
            </a:pPr>
            <a:endParaRPr lang="en-US" sz="1800" u="sng" dirty="0">
              <a:solidFill>
                <a:srgbClr val="0E2A47"/>
              </a:solidFill>
              <a:latin typeface="Dana" panose="00000500000000000000" pitchFamily="2" charset="-78"/>
              <a:ea typeface="Roboto Black"/>
              <a:cs typeface="Dana" panose="00000500000000000000" pitchFamily="2" charset="-78"/>
            </a:endParaRPr>
          </a:p>
        </p:txBody>
      </p:sp>
      <p:sp>
        <p:nvSpPr>
          <p:cNvPr id="6" name="Google Shape;8651;p54"/>
          <p:cNvSpPr/>
          <p:nvPr/>
        </p:nvSpPr>
        <p:spPr>
          <a:xfrm>
            <a:off x="6519385" y="2605484"/>
            <a:ext cx="322032" cy="30687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Placeholder 2"/>
          <p:cNvSpPr txBox="1">
            <a:spLocks/>
          </p:cNvSpPr>
          <p:nvPr/>
        </p:nvSpPr>
        <p:spPr>
          <a:xfrm>
            <a:off x="6462678" y="1348849"/>
            <a:ext cx="2681322" cy="12565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r" rtl="1">
              <a:buNone/>
            </a:pPr>
            <a:r>
              <a:rPr lang="fa-IR" sz="1800" dirty="0">
                <a:solidFill>
                  <a:srgbClr val="0E2A47"/>
                </a:solidFill>
                <a:latin typeface="Dana" panose="020B0604020202020204" charset="-78"/>
                <a:cs typeface="Dana" panose="020B0604020202020204" charset="-78"/>
              </a:rPr>
              <a:t>برای دیدن لیستی از توابع شبه‌رندوم به لینک زیر مراجعه کنید.</a:t>
            </a:r>
            <a:endParaRPr lang="fa-IR" sz="1800" baseline="-25000" dirty="0">
              <a:solidFill>
                <a:srgbClr val="0E2A47"/>
              </a:solidFill>
              <a:latin typeface="Dana" panose="020B0604020202020204" charset="-78"/>
              <a:cs typeface="Dana" panose="020B0604020202020204" charset="-78"/>
            </a:endParaRPr>
          </a:p>
        </p:txBody>
      </p:sp>
      <p:sp>
        <p:nvSpPr>
          <p:cNvPr id="9" name="Google Shape;8651;p54"/>
          <p:cNvSpPr/>
          <p:nvPr/>
        </p:nvSpPr>
        <p:spPr>
          <a:xfrm>
            <a:off x="6519385" y="4045072"/>
            <a:ext cx="322032" cy="306870"/>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73BE17AA-C7B3-4288-B738-634366D4285F}"/>
              </a:ext>
            </a:extLst>
          </p:cNvPr>
          <p:cNvSpPr txBox="1"/>
          <p:nvPr/>
        </p:nvSpPr>
        <p:spPr>
          <a:xfrm>
            <a:off x="6841417" y="3953662"/>
            <a:ext cx="2302583" cy="415498"/>
          </a:xfrm>
          <a:prstGeom prst="rect">
            <a:avLst/>
          </a:prstGeom>
          <a:noFill/>
        </p:spPr>
        <p:txBody>
          <a:bodyPr wrap="square" rtlCol="0">
            <a:spAutoFit/>
          </a:bodyPr>
          <a:lstStyle/>
          <a:p>
            <a:pPr>
              <a:lnSpc>
                <a:spcPct val="150000"/>
              </a:lnSpc>
            </a:pPr>
            <a:r>
              <a:rPr lang="en-US" u="sng" dirty="0">
                <a:solidFill>
                  <a:srgbClr val="0E2A47"/>
                </a:solidFill>
                <a:latin typeface="Dana" panose="00000500000000000000" pitchFamily="2" charset="-78"/>
                <a:ea typeface="Roboto Black"/>
                <a:cs typeface="Dana" panose="00000500000000000000" pitchFamily="2" charset="-78"/>
              </a:rPr>
              <a:t>https://www.random.org/</a:t>
            </a:r>
          </a:p>
        </p:txBody>
      </p:sp>
    </p:spTree>
    <p:extLst>
      <p:ext uri="{BB962C8B-B14F-4D97-AF65-F5344CB8AC3E}">
        <p14:creationId xmlns:p14="http://schemas.microsoft.com/office/powerpoint/2010/main" val="3948982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9309"/>
            <a:ext cx="7802158" cy="1979428"/>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تا الان متوجه شدیم که اعداد تولید شده به هیچ عنوان تصادفی نیستند و به کمک برخی توابع و فرمول‌های ریاضی تولید می‌شوند. حال لازم است تا با مفهومی به نام</a:t>
            </a:r>
            <a:r>
              <a:rPr lang="en-US" sz="1600" b="0" i="0" u="none" strike="noStrike" dirty="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آشنا شوید.</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می‌توان گفت</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نقطه‌ی شروع تابع تولید عدد رندوم است. بدیهی‌ است در صورتی که این مقدار تغییر نکند، تابع همواره رشته‌ای از اعداد ثابت تولید می‌کند و دیگر تصادفی نیست.</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تکه کد زیر را اجرا کنید.</a:t>
            </a:r>
          </a:p>
        </p:txBody>
      </p:sp>
      <p:grpSp>
        <p:nvGrpSpPr>
          <p:cNvPr id="10" name="Google Shape;4800;p45"/>
          <p:cNvGrpSpPr/>
          <p:nvPr/>
        </p:nvGrpSpPr>
        <p:grpSpPr>
          <a:xfrm>
            <a:off x="8501021" y="53122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531742" y="4097782"/>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14</a:t>
            </a:fld>
            <a:endParaRPr lang="en-US" dirty="0"/>
          </a:p>
        </p:txBody>
      </p:sp>
      <p:sp>
        <p:nvSpPr>
          <p:cNvPr id="25" name="Title 1">
            <a:extLst>
              <a:ext uri="{FF2B5EF4-FFF2-40B4-BE49-F238E27FC236}">
                <a16:creationId xmlns:a16="http://schemas.microsoft.com/office/drawing/2014/main" id="{816D75AB-B3CA-41BD-B65B-CD3E54316DF0}"/>
              </a:ext>
            </a:extLst>
          </p:cNvPr>
          <p:cNvSpPr txBox="1">
            <a:spLocks/>
          </p:cNvSpPr>
          <p:nvPr/>
        </p:nvSpPr>
        <p:spPr>
          <a:xfrm>
            <a:off x="758941" y="3169471"/>
            <a:ext cx="7739128" cy="13508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می‌بینید که در هر بار اجرای این شبه کد، ۵ عدد ثابت تولید می‌شوند.</a:t>
            </a:r>
          </a:p>
          <a:p>
            <a:pPr rtl="1">
              <a:lnSpc>
                <a:spcPct val="150000"/>
              </a:lnSpc>
            </a:pPr>
            <a:r>
              <a:rPr lang="fa-IR" sz="1600" dirty="0">
                <a:solidFill>
                  <a:schemeClr val="bg1"/>
                </a:solidFill>
                <a:latin typeface="Dana" panose="00000500000000000000" pitchFamily="2" charset="-78"/>
                <a:cs typeface="Dana" panose="00000500000000000000" pitchFamily="2" charset="-78"/>
              </a:rPr>
              <a:t>دلیل آن هم واضح است، ما هیچ‌گاه</a:t>
            </a:r>
            <a:r>
              <a:rPr lang="en-US" sz="1600" dirty="0">
                <a:solidFill>
                  <a:schemeClr val="bg1"/>
                </a:solidFill>
                <a:latin typeface="Dana" panose="00000500000000000000" pitchFamily="2" charset="-78"/>
                <a:cs typeface="Dana" panose="00000500000000000000" pitchFamily="2" charset="-78"/>
              </a:rPr>
              <a:t> </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را تغییر ندادیم.</a:t>
            </a:r>
          </a:p>
          <a:p>
            <a:pPr rtl="1">
              <a:lnSpc>
                <a:spcPct val="150000"/>
              </a:lnSpc>
            </a:pPr>
            <a:r>
              <a:rPr lang="fa-IR" sz="1600" dirty="0">
                <a:solidFill>
                  <a:schemeClr val="bg1"/>
                </a:solidFill>
                <a:latin typeface="Dana" panose="00000500000000000000" pitchFamily="2" charset="-78"/>
                <a:cs typeface="Dana" panose="00000500000000000000" pitchFamily="2" charset="-78"/>
              </a:rPr>
              <a:t>برای تغییر</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چه باید کرد؟</a:t>
            </a:r>
          </a:p>
        </p:txBody>
      </p:sp>
      <p:grpSp>
        <p:nvGrpSpPr>
          <p:cNvPr id="26" name="Google Shape;4800;p45"/>
          <p:cNvGrpSpPr/>
          <p:nvPr/>
        </p:nvGrpSpPr>
        <p:grpSpPr>
          <a:xfrm>
            <a:off x="8501021" y="1255073"/>
            <a:ext cx="350734" cy="357171"/>
            <a:chOff x="1492675" y="4992125"/>
            <a:chExt cx="481825" cy="481825"/>
          </a:xfrm>
        </p:grpSpPr>
        <p:sp>
          <p:nvSpPr>
            <p:cNvPr id="27"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9" name="Google Shape;8830;p54"/>
          <p:cNvGrpSpPr/>
          <p:nvPr/>
        </p:nvGrpSpPr>
        <p:grpSpPr>
          <a:xfrm>
            <a:off x="8531742" y="2004185"/>
            <a:ext cx="318930" cy="303359"/>
            <a:chOff x="-6690625" y="3631325"/>
            <a:chExt cx="307225" cy="292225"/>
          </a:xfrm>
        </p:grpSpPr>
        <p:sp>
          <p:nvSpPr>
            <p:cNvPr id="30"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58941" y="2307544"/>
            <a:ext cx="4572000" cy="830997"/>
          </a:xfrm>
          <a:prstGeom prst="rect">
            <a:avLst/>
          </a:prstGeom>
        </p:spPr>
        <p:txBody>
          <a:bodyPr>
            <a:spAutoFit/>
          </a:bodyPr>
          <a:lstStyle/>
          <a:p>
            <a:r>
              <a:rPr lang="nn-NO" sz="1600" dirty="0">
                <a:solidFill>
                  <a:srgbClr val="0070C0"/>
                </a:solidFill>
                <a:latin typeface="Consolas" panose="020B0609020204030204" pitchFamily="49" charset="0"/>
              </a:rPr>
              <a:t>for</a:t>
            </a:r>
            <a:r>
              <a:rPr lang="nn-NO" sz="1600" dirty="0">
                <a:solidFill>
                  <a:srgbClr val="BBBBBB"/>
                </a:solidFill>
                <a:latin typeface="Consolas" panose="020B0609020204030204" pitchFamily="49" charset="0"/>
              </a:rPr>
              <a:t>(</a:t>
            </a:r>
            <a:r>
              <a:rPr lang="nn-NO" sz="1600" i="1" dirty="0">
                <a:solidFill>
                  <a:srgbClr val="9966B8"/>
                </a:solidFill>
                <a:latin typeface="Consolas" panose="020B0609020204030204" pitchFamily="49" charset="0"/>
              </a:rPr>
              <a:t>int</a:t>
            </a:r>
            <a:r>
              <a:rPr lang="nn-NO" sz="1600" dirty="0">
                <a:solidFill>
                  <a:srgbClr val="BBBBBB"/>
                </a:solidFill>
                <a:latin typeface="Consolas" panose="020B0609020204030204" pitchFamily="49" charset="0"/>
              </a:rPr>
              <a:t> i </a:t>
            </a:r>
            <a:r>
              <a:rPr lang="nn-NO" sz="1600" dirty="0">
                <a:solidFill>
                  <a:srgbClr val="0070C0"/>
                </a:solidFill>
                <a:latin typeface="Consolas" panose="020B0609020204030204" pitchFamily="49" charset="0"/>
              </a:rPr>
              <a:t>=</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0</a:t>
            </a:r>
            <a:r>
              <a:rPr lang="nn-NO" sz="1600" dirty="0">
                <a:solidFill>
                  <a:srgbClr val="BBBBBB"/>
                </a:solidFill>
                <a:latin typeface="Consolas" panose="020B0609020204030204" pitchFamily="49" charset="0"/>
              </a:rPr>
              <a:t>; i </a:t>
            </a:r>
            <a:r>
              <a:rPr lang="nn-NO" sz="1600" dirty="0">
                <a:solidFill>
                  <a:srgbClr val="0070C0"/>
                </a:solidFill>
                <a:latin typeface="Consolas" panose="020B0609020204030204" pitchFamily="49" charset="0"/>
              </a:rPr>
              <a:t>&lt;</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5</a:t>
            </a:r>
            <a:r>
              <a:rPr lang="nn-NO" sz="1600" dirty="0">
                <a:solidFill>
                  <a:srgbClr val="BBBBBB"/>
                </a:solidFill>
                <a:latin typeface="Consolas" panose="020B0609020204030204" pitchFamily="49" charset="0"/>
              </a:rPr>
              <a:t>; i</a:t>
            </a:r>
            <a:r>
              <a:rPr lang="nn-NO" sz="1600" dirty="0">
                <a:solidFill>
                  <a:srgbClr val="0070C0"/>
                </a:solidFill>
                <a:latin typeface="Consolas" panose="020B0609020204030204" pitchFamily="49" charset="0"/>
              </a:rPr>
              <a:t>++</a:t>
            </a:r>
            <a:r>
              <a:rPr lang="nn-NO" sz="1600" dirty="0">
                <a:solidFill>
                  <a:srgbClr val="BBBBBB"/>
                </a:solidFill>
                <a:latin typeface="Consolas" panose="020B0609020204030204" pitchFamily="49" charset="0"/>
              </a:rPr>
              <a:t>)</a:t>
            </a:r>
          </a:p>
          <a:p>
            <a:r>
              <a:rPr lang="nn-NO" sz="1600" dirty="0">
                <a:solidFill>
                  <a:srgbClr val="DDBB88"/>
                </a:solidFill>
                <a:latin typeface="Consolas" panose="020B0609020204030204" pitchFamily="49" charset="0"/>
              </a:rPr>
              <a:t>    printf</a:t>
            </a:r>
            <a:r>
              <a:rPr lang="nn-NO" sz="1600" dirty="0">
                <a:solidFill>
                  <a:srgbClr val="BBBBBB"/>
                </a:solidFill>
                <a:latin typeface="Consolas" panose="020B0609020204030204" pitchFamily="49" charset="0"/>
              </a:rPr>
              <a:t>(</a:t>
            </a:r>
            <a:r>
              <a:rPr lang="nn-NO" sz="1600" dirty="0">
                <a:solidFill>
                  <a:srgbClr val="22AA44"/>
                </a:solidFill>
                <a:latin typeface="Consolas" panose="020B0609020204030204" pitchFamily="49" charset="0"/>
              </a:rPr>
              <a:t>"</a:t>
            </a:r>
            <a:r>
              <a:rPr lang="nn-NO" sz="1600" dirty="0">
                <a:solidFill>
                  <a:srgbClr val="F280D0"/>
                </a:solidFill>
                <a:latin typeface="Consolas" panose="020B0609020204030204" pitchFamily="49" charset="0"/>
              </a:rPr>
              <a:t>%d</a:t>
            </a:r>
            <a:r>
              <a:rPr lang="nn-NO" sz="1600" dirty="0">
                <a:solidFill>
                  <a:srgbClr val="22AA44"/>
                </a:solidFill>
                <a:latin typeface="Consolas" panose="020B0609020204030204" pitchFamily="49" charset="0"/>
              </a:rPr>
              <a:t>"</a:t>
            </a:r>
            <a:r>
              <a:rPr lang="nn-NO" sz="1600" dirty="0">
                <a:solidFill>
                  <a:srgbClr val="BBBBBB"/>
                </a:solidFill>
                <a:latin typeface="Consolas" panose="020B0609020204030204" pitchFamily="49" charset="0"/>
              </a:rPr>
              <a:t>, </a:t>
            </a:r>
            <a:r>
              <a:rPr lang="nn-NO" sz="1600" dirty="0">
                <a:solidFill>
                  <a:srgbClr val="DDBB88"/>
                </a:solidFill>
                <a:latin typeface="Consolas" panose="020B0609020204030204" pitchFamily="49" charset="0"/>
              </a:rPr>
              <a:t>rand</a:t>
            </a:r>
            <a:r>
              <a:rPr lang="nn-NO" sz="1600" dirty="0">
                <a:solidFill>
                  <a:srgbClr val="BBBBBB"/>
                </a:solidFill>
                <a:latin typeface="Consolas" panose="020B0609020204030204" pitchFamily="49" charset="0"/>
              </a:rPr>
              <a:t>());</a:t>
            </a:r>
          </a:p>
          <a:p>
            <a:r>
              <a:rPr lang="nn-NO" sz="1600" dirty="0">
                <a:solidFill>
                  <a:srgbClr val="0070C0"/>
                </a:solidFill>
                <a:latin typeface="Consolas" panose="020B0609020204030204" pitchFamily="49" charset="0"/>
              </a:rPr>
              <a:t>return</a:t>
            </a:r>
            <a:r>
              <a:rPr lang="nn-NO" sz="1600" dirty="0">
                <a:solidFill>
                  <a:srgbClr val="BBBBBB"/>
                </a:solidFill>
                <a:latin typeface="Consolas" panose="020B0609020204030204" pitchFamily="49" charset="0"/>
              </a:rPr>
              <a:t> </a:t>
            </a:r>
            <a:r>
              <a:rPr lang="nn-NO" sz="1600" dirty="0">
                <a:solidFill>
                  <a:srgbClr val="F280D0"/>
                </a:solidFill>
                <a:latin typeface="Consolas" panose="020B0609020204030204" pitchFamily="49" charset="0"/>
              </a:rPr>
              <a:t>0</a:t>
            </a:r>
            <a:r>
              <a:rPr lang="nn-NO" sz="16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45948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623080"/>
            <a:ext cx="7779829" cy="3984952"/>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در این مرحله تابع</a:t>
            </a:r>
            <a:r>
              <a:rPr lang="en-US" sz="1600" b="0" i="0" u="none" strike="noStrike" dirty="0" err="1">
                <a:solidFill>
                  <a:schemeClr val="accent6"/>
                </a:solidFill>
                <a:effectLst/>
                <a:latin typeface="Dana" panose="00000500000000000000" pitchFamily="2" charset="-78"/>
                <a:cs typeface="Dana" panose="00000500000000000000" pitchFamily="2" charset="-78"/>
              </a:rPr>
              <a:t>srand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به کمک ما می‌آید. این تابع خروجی ندارد و کاربرد آن تنها این است که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را برای تابع</a:t>
            </a:r>
            <a:r>
              <a:rPr lang="en-US" sz="1600" b="0" i="0" u="none" strike="noStrike" dirty="0">
                <a:solidFill>
                  <a:schemeClr val="accent6"/>
                </a:solidFill>
                <a:effectLst/>
                <a:latin typeface="Dana" panose="00000500000000000000" pitchFamily="2" charset="-78"/>
                <a:cs typeface="Dana" panose="00000500000000000000" pitchFamily="2" charset="-78"/>
              </a:rPr>
              <a:t>rand </a:t>
            </a:r>
            <a:r>
              <a:rPr lang="fa-IR" sz="1600" b="0" i="0" u="none" strike="noStrike" dirty="0">
                <a:solidFill>
                  <a:schemeClr val="bg1"/>
                </a:solidFill>
                <a:effectLst/>
                <a:latin typeface="Dana" panose="00000500000000000000" pitchFamily="2" charset="-78"/>
                <a:cs typeface="Dana" panose="00000500000000000000" pitchFamily="2" charset="-78"/>
              </a:rPr>
              <a:t> مشخص می‌کند. به این شکل که ورودی آن یک عدد صحیح است که به عنوان</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تابع</a:t>
            </a:r>
            <a:r>
              <a:rPr lang="en-US" sz="1600" b="0" i="0" u="none" strike="noStrike" dirty="0">
                <a:solidFill>
                  <a:schemeClr val="accent6"/>
                </a:solidFill>
                <a:effectLst/>
                <a:latin typeface="Dana" panose="00000500000000000000" pitchFamily="2" charset="-78"/>
                <a:cs typeface="Dana" panose="00000500000000000000" pitchFamily="2" charset="-78"/>
              </a:rPr>
              <a:t>rand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انتخاب می‌شود. (در حالت قبلی که از این تابع استفاده نکردیم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به شکل پیش‌فرض </a:t>
            </a:r>
            <a:r>
              <a:rPr lang="fa-IR" sz="1600" b="0" i="0" u="none" strike="noStrike" dirty="0">
                <a:solidFill>
                  <a:schemeClr val="accent6"/>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قرار گرفت).</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استفاده از این تابع هم چالش‌هایی وجود دارد، زیرا ما نیاز داریم برای این‌که عددمان هر بار تصادفی باشد، مقدار</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در هر بار اجرا تفاوت کند و ثابت نباشد. به نظر شما چگونه می‌توان این مشکل را حل کرد؟</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چه چیزی را می‌توان به عنوان هسته یا </a:t>
            </a:r>
            <a:r>
              <a:rPr lang="en-US" sz="1600" b="0" i="0" u="none" strike="noStrike" dirty="0">
                <a:solidFill>
                  <a:schemeClr val="accent6"/>
                </a:solidFill>
                <a:effectLst/>
                <a:latin typeface="Dana" panose="00000500000000000000" pitchFamily="2" charset="-78"/>
                <a:cs typeface="Dana" panose="00000500000000000000" pitchFamily="2" charset="-78"/>
              </a:rPr>
              <a:t>seed</a:t>
            </a:r>
            <a:r>
              <a:rPr lang="fa-IR" sz="1600" b="0" i="0" u="none" strike="noStrike" dirty="0">
                <a:solidFill>
                  <a:schemeClr val="bg1"/>
                </a:solidFill>
                <a:effectLst/>
                <a:latin typeface="Dana" panose="00000500000000000000" pitchFamily="2" charset="-78"/>
                <a:cs typeface="Dana" panose="00000500000000000000" pitchFamily="2" charset="-78"/>
              </a:rPr>
              <a:t> رندوم انتخاب کرد که مدام در حال تغییر باشد و خروجی ثابت ایجاد نکند؟</a:t>
            </a:r>
          </a:p>
        </p:txBody>
      </p:sp>
      <p:grpSp>
        <p:nvGrpSpPr>
          <p:cNvPr id="10" name="Google Shape;4800;p45"/>
          <p:cNvGrpSpPr/>
          <p:nvPr/>
        </p:nvGrpSpPr>
        <p:grpSpPr>
          <a:xfrm>
            <a:off x="8483099" y="76976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2" name="Google Shape;7365;p50"/>
          <p:cNvGrpSpPr/>
          <p:nvPr/>
        </p:nvGrpSpPr>
        <p:grpSpPr>
          <a:xfrm>
            <a:off x="8489277" y="2282127"/>
            <a:ext cx="334919" cy="333429"/>
            <a:chOff x="-30735200" y="3552550"/>
            <a:chExt cx="292225" cy="290925"/>
          </a:xfrm>
        </p:grpSpPr>
        <p:sp>
          <p:nvSpPr>
            <p:cNvPr id="23"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15</a:t>
            </a:fld>
            <a:endParaRPr lang="en-US" dirty="0"/>
          </a:p>
        </p:txBody>
      </p:sp>
      <p:grpSp>
        <p:nvGrpSpPr>
          <p:cNvPr id="25" name="Google Shape;7365;p50"/>
          <p:cNvGrpSpPr/>
          <p:nvPr/>
        </p:nvGrpSpPr>
        <p:grpSpPr>
          <a:xfrm>
            <a:off x="8478692" y="3374135"/>
            <a:ext cx="334919" cy="333429"/>
            <a:chOff x="-30735200" y="3552550"/>
            <a:chExt cx="292225" cy="290925"/>
          </a:xfrm>
        </p:grpSpPr>
        <p:sp>
          <p:nvSpPr>
            <p:cNvPr id="26"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124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79309"/>
            <a:ext cx="7802158" cy="1204866"/>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یکی از راه‌حل‌های اصلی این است که از تابع</a:t>
            </a:r>
            <a:r>
              <a:rPr lang="en-US" sz="1600" b="0" i="0" u="none" strike="noStrike" dirty="0">
                <a:solidFill>
                  <a:schemeClr val="accent6"/>
                </a:solidFill>
                <a:effectLst/>
                <a:latin typeface="Dana" panose="00000500000000000000" pitchFamily="2" charset="-78"/>
                <a:cs typeface="Dana" panose="00000500000000000000" pitchFamily="2" charset="-78"/>
              </a:rPr>
              <a:t>time</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استفاده کنیم، زیرا این تابع هربار بر اساس زمانِ سیستم عدد مختلفی را به عنوان خروجی برمی‌گرداند.</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مثال، کد زیر را اجرا کنید.</a:t>
            </a:r>
          </a:p>
        </p:txBody>
      </p:sp>
      <p:grpSp>
        <p:nvGrpSpPr>
          <p:cNvPr id="10" name="Google Shape;4800;p45"/>
          <p:cNvGrpSpPr/>
          <p:nvPr/>
        </p:nvGrpSpPr>
        <p:grpSpPr>
          <a:xfrm>
            <a:off x="8501021" y="531229"/>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81020"/>
            <a:ext cx="387162" cy="330421"/>
          </a:xfrm>
          <a:prstGeom prst="rect">
            <a:avLst/>
          </a:prstGeom>
        </p:spPr>
        <p:txBody>
          <a:bodyPr/>
          <a:lstStyle/>
          <a:p>
            <a:fld id="{8E2CDA97-BFD5-45CA-9A96-1AD5B5B2566F}" type="slidenum">
              <a:rPr lang="en-US" smtClean="0"/>
              <a:t>16</a:t>
            </a:fld>
            <a:endParaRPr lang="en-US" dirty="0"/>
          </a:p>
        </p:txBody>
      </p:sp>
      <p:sp>
        <p:nvSpPr>
          <p:cNvPr id="25" name="Title 1">
            <a:extLst>
              <a:ext uri="{FF2B5EF4-FFF2-40B4-BE49-F238E27FC236}">
                <a16:creationId xmlns:a16="http://schemas.microsoft.com/office/drawing/2014/main" id="{816D75AB-B3CA-41BD-B65B-CD3E54316DF0}"/>
              </a:ext>
            </a:extLst>
          </p:cNvPr>
          <p:cNvSpPr txBox="1">
            <a:spLocks/>
          </p:cNvSpPr>
          <p:nvPr/>
        </p:nvSpPr>
        <p:spPr>
          <a:xfrm>
            <a:off x="698863" y="2423737"/>
            <a:ext cx="7799206" cy="19405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بار، برخلاف دفعه‌ی قبل بعد از هر بار اجرای برنامه، خروجی متفاوتی را مشاهده می‌کنیم که دلیل آن تغییر مقدار</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است. </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توجه: به خاطر داشته باشید که برای درست کار کردن تابع رندوم، باید تنها یک بار به آن</a:t>
            </a:r>
            <a:r>
              <a:rPr lang="en-US" sz="1600" dirty="0">
                <a:solidFill>
                  <a:schemeClr val="accent6"/>
                </a:solidFill>
                <a:latin typeface="Dana" panose="00000500000000000000" pitchFamily="2" charset="-78"/>
                <a:cs typeface="Dana" panose="00000500000000000000" pitchFamily="2" charset="-78"/>
              </a:rPr>
              <a:t>seed</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ای  اختصاص دهید. در غیر این صورت نمی‌توان تضمین کرد که برای عدد رندوم تولید شده، احتمال آمدن عدد</a:t>
            </a:r>
            <a:r>
              <a:rPr lang="en-US" sz="1600" dirty="0">
                <a:solidFill>
                  <a:schemeClr val="bg1"/>
                </a:solidFill>
                <a:latin typeface="Dana" panose="00000500000000000000" pitchFamily="2" charset="-78"/>
                <a:cs typeface="Dana" panose="00000500000000000000" pitchFamily="2" charset="-78"/>
              </a:rPr>
              <a:t>x </a:t>
            </a:r>
            <a:r>
              <a:rPr lang="fa-IR" sz="1600" dirty="0">
                <a:solidFill>
                  <a:schemeClr val="bg1"/>
                </a:solidFill>
                <a:latin typeface="Dana" panose="00000500000000000000" pitchFamily="2" charset="-78"/>
                <a:cs typeface="Dana" panose="00000500000000000000" pitchFamily="2" charset="-78"/>
              </a:rPr>
              <a:t> با عدد</a:t>
            </a:r>
            <a:r>
              <a:rPr lang="en-US" sz="1600" dirty="0">
                <a:solidFill>
                  <a:schemeClr val="bg1"/>
                </a:solidFill>
                <a:latin typeface="Dana" panose="00000500000000000000" pitchFamily="2" charset="-78"/>
                <a:cs typeface="Dana" panose="00000500000000000000" pitchFamily="2" charset="-78"/>
              </a:rPr>
              <a:t>y </a:t>
            </a:r>
            <a:r>
              <a:rPr lang="fa-IR" sz="1600" dirty="0">
                <a:solidFill>
                  <a:schemeClr val="bg1"/>
                </a:solidFill>
                <a:latin typeface="Dana" panose="00000500000000000000" pitchFamily="2" charset="-78"/>
                <a:cs typeface="Dana" panose="00000500000000000000" pitchFamily="2" charset="-78"/>
              </a:rPr>
              <a:t> برابر باشد.</a:t>
            </a:r>
          </a:p>
        </p:txBody>
      </p:sp>
      <p:grpSp>
        <p:nvGrpSpPr>
          <p:cNvPr id="26" name="Google Shape;8830;p54"/>
          <p:cNvGrpSpPr/>
          <p:nvPr/>
        </p:nvGrpSpPr>
        <p:grpSpPr>
          <a:xfrm>
            <a:off x="8531742" y="1280816"/>
            <a:ext cx="318930" cy="303359"/>
            <a:chOff x="-6690625" y="3631325"/>
            <a:chExt cx="307225" cy="292225"/>
          </a:xfrm>
        </p:grpSpPr>
        <p:sp>
          <p:nvSpPr>
            <p:cNvPr id="27" name="Google Shape;8831;p54"/>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32;p54"/>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33;p54"/>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834;p54"/>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35;p54"/>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p:cNvSpPr/>
          <p:nvPr/>
        </p:nvSpPr>
        <p:spPr>
          <a:xfrm>
            <a:off x="758941" y="1461877"/>
            <a:ext cx="4572000" cy="830997"/>
          </a:xfrm>
          <a:prstGeom prst="rect">
            <a:avLst/>
          </a:prstGeom>
        </p:spPr>
        <p:txBody>
          <a:bodyPr>
            <a:spAutoFit/>
          </a:bodyPr>
          <a:lstStyle/>
          <a:p>
            <a:r>
              <a:rPr lang="en-US" sz="1600" dirty="0" err="1">
                <a:solidFill>
                  <a:srgbClr val="DDBB88"/>
                </a:solidFill>
                <a:latin typeface="Consolas" panose="020B0609020204030204" pitchFamily="49" charset="0"/>
              </a:rPr>
              <a:t>srand</a:t>
            </a:r>
            <a:r>
              <a:rPr lang="en-US" sz="1600" dirty="0">
                <a:solidFill>
                  <a:srgbClr val="BBBBBB"/>
                </a:solidFill>
                <a:latin typeface="Consolas" panose="020B0609020204030204" pitchFamily="49" charset="0"/>
              </a:rPr>
              <a:t>(</a:t>
            </a:r>
            <a:r>
              <a:rPr lang="en-US" sz="1600" dirty="0">
                <a:solidFill>
                  <a:srgbClr val="DDBB88"/>
                </a:solidFill>
                <a:latin typeface="Consolas" panose="020B0609020204030204" pitchFamily="49" charset="0"/>
              </a:rPr>
              <a:t>time</a:t>
            </a:r>
            <a:r>
              <a:rPr lang="en-US" sz="1600" dirty="0">
                <a:solidFill>
                  <a:srgbClr val="BBBBBB"/>
                </a:solidFill>
                <a:latin typeface="Consolas" panose="020B0609020204030204" pitchFamily="49" charset="0"/>
              </a:rPr>
              <a:t>(</a:t>
            </a:r>
            <a:r>
              <a:rPr lang="en-US" sz="1600" dirty="0">
                <a:solidFill>
                  <a:srgbClr val="F280D0"/>
                </a:solidFill>
                <a:latin typeface="Consolas" panose="020B0609020204030204" pitchFamily="49" charset="0"/>
              </a:rPr>
              <a:t>0</a:t>
            </a:r>
            <a:r>
              <a:rPr lang="en-US" sz="1600" dirty="0">
                <a:solidFill>
                  <a:srgbClr val="BBBBBB"/>
                </a:solidFill>
                <a:latin typeface="Consolas" panose="020B0609020204030204" pitchFamily="49" charset="0"/>
              </a:rPr>
              <a:t>));</a:t>
            </a:r>
          </a:p>
          <a:p>
            <a:r>
              <a:rPr lang="en-US" sz="1600" dirty="0">
                <a:solidFill>
                  <a:srgbClr val="0070C0"/>
                </a:solidFill>
                <a:latin typeface="Consolas" panose="020B0609020204030204" pitchFamily="49" charset="0"/>
              </a:rPr>
              <a:t>for</a:t>
            </a:r>
            <a:r>
              <a:rPr lang="en-US" sz="1600" dirty="0">
                <a:solidFill>
                  <a:srgbClr val="BBBBBB"/>
                </a:solidFill>
                <a:latin typeface="Consolas" panose="020B0609020204030204" pitchFamily="49" charset="0"/>
              </a:rPr>
              <a:t>(</a:t>
            </a:r>
            <a:r>
              <a:rPr lang="en-US" sz="1600" i="1" dirty="0" err="1">
                <a:solidFill>
                  <a:srgbClr val="9966B8"/>
                </a:solidFill>
                <a:latin typeface="Consolas" panose="020B0609020204030204" pitchFamily="49" charset="0"/>
              </a:rPr>
              <a:t>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 </a:t>
            </a:r>
            <a:r>
              <a:rPr lang="en-US" sz="1600" dirty="0">
                <a:solidFill>
                  <a:srgbClr val="0070C0"/>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0</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 </a:t>
            </a:r>
            <a:r>
              <a:rPr lang="en-US" sz="1600" dirty="0">
                <a:solidFill>
                  <a:srgbClr val="0070C0"/>
                </a:solidFill>
                <a:latin typeface="Consolas" panose="020B0609020204030204" pitchFamily="49" charset="0"/>
              </a:rPr>
              <a:t>&lt;</a:t>
            </a:r>
            <a:r>
              <a:rPr lang="en-US" sz="1600" dirty="0">
                <a:solidFill>
                  <a:srgbClr val="BBBBBB"/>
                </a:solidFill>
                <a:latin typeface="Consolas" panose="020B0609020204030204" pitchFamily="49" charset="0"/>
              </a:rPr>
              <a:t> </a:t>
            </a:r>
            <a:r>
              <a:rPr lang="en-US" sz="1600" dirty="0">
                <a:solidFill>
                  <a:srgbClr val="F280D0"/>
                </a:solidFill>
                <a:latin typeface="Consolas" panose="020B0609020204030204" pitchFamily="49" charset="0"/>
              </a:rPr>
              <a:t>5</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0070C0"/>
                </a:solidFill>
                <a:latin typeface="Consolas" panose="020B0609020204030204" pitchFamily="49" charset="0"/>
              </a:rPr>
              <a:t>++</a:t>
            </a:r>
            <a:r>
              <a:rPr lang="en-US" sz="1600" dirty="0">
                <a:solidFill>
                  <a:srgbClr val="BBBBBB"/>
                </a:solidFill>
                <a:latin typeface="Consolas" panose="020B0609020204030204" pitchFamily="49" charset="0"/>
              </a:rPr>
              <a:t>)</a:t>
            </a:r>
          </a:p>
          <a:p>
            <a:r>
              <a:rPr lang="en-US" sz="1600" dirty="0">
                <a:solidFill>
                  <a:srgbClr val="DDBB88"/>
                </a:solidFill>
                <a:latin typeface="Consolas" panose="020B0609020204030204" pitchFamily="49" charset="0"/>
              </a:rPr>
              <a:t>    </a:t>
            </a:r>
            <a:r>
              <a:rPr lang="en-US" sz="1600" dirty="0" err="1">
                <a:solidFill>
                  <a:srgbClr val="DDBB88"/>
                </a:solidFill>
                <a:latin typeface="Consolas" panose="020B0609020204030204" pitchFamily="49" charset="0"/>
              </a:rPr>
              <a:t>printf</a:t>
            </a:r>
            <a:r>
              <a:rPr lang="en-US" sz="1600" dirty="0">
                <a:solidFill>
                  <a:srgbClr val="BBBBBB"/>
                </a:solidFill>
                <a:latin typeface="Consolas" panose="020B0609020204030204" pitchFamily="49" charset="0"/>
              </a:rPr>
              <a:t>(</a:t>
            </a:r>
            <a:r>
              <a:rPr lang="en-US" sz="1600" dirty="0">
                <a:solidFill>
                  <a:srgbClr val="22AA44"/>
                </a:solidFill>
                <a:latin typeface="Consolas" panose="020B0609020204030204" pitchFamily="49" charset="0"/>
              </a:rPr>
              <a:t>"</a:t>
            </a:r>
            <a:r>
              <a:rPr lang="en-US" sz="1600" dirty="0">
                <a:solidFill>
                  <a:srgbClr val="F280D0"/>
                </a:solidFill>
                <a:latin typeface="Consolas" panose="020B0609020204030204" pitchFamily="49" charset="0"/>
              </a:rPr>
              <a:t>%d</a:t>
            </a:r>
            <a:r>
              <a:rPr lang="en-US" sz="1600" dirty="0">
                <a:solidFill>
                  <a:srgbClr val="22AA44"/>
                </a:solidFill>
                <a:latin typeface="Consolas" panose="020B0609020204030204" pitchFamily="49" charset="0"/>
              </a:rPr>
              <a:t>"</a:t>
            </a:r>
            <a:r>
              <a:rPr lang="en-US" sz="1600" dirty="0">
                <a:solidFill>
                  <a:srgbClr val="BBBBBB"/>
                </a:solidFill>
                <a:latin typeface="Consolas" panose="020B0609020204030204" pitchFamily="49" charset="0"/>
              </a:rPr>
              <a:t>, </a:t>
            </a:r>
            <a:r>
              <a:rPr lang="en-US" sz="1600" dirty="0">
                <a:solidFill>
                  <a:srgbClr val="DDBB88"/>
                </a:solidFill>
                <a:latin typeface="Consolas" panose="020B0609020204030204" pitchFamily="49" charset="0"/>
              </a:rPr>
              <a:t>rand</a:t>
            </a:r>
            <a:r>
              <a:rPr lang="en-US" sz="1600" dirty="0">
                <a:solidFill>
                  <a:srgbClr val="BBBBBB"/>
                </a:solidFill>
                <a:latin typeface="Consolas" panose="020B0609020204030204" pitchFamily="49" charset="0"/>
              </a:rPr>
              <a:t>());</a:t>
            </a:r>
          </a:p>
        </p:txBody>
      </p:sp>
      <p:grpSp>
        <p:nvGrpSpPr>
          <p:cNvPr id="32" name="Google Shape;4800;p45"/>
          <p:cNvGrpSpPr/>
          <p:nvPr/>
        </p:nvGrpSpPr>
        <p:grpSpPr>
          <a:xfrm>
            <a:off x="8498069" y="2588428"/>
            <a:ext cx="350734" cy="357171"/>
            <a:chOff x="1492675" y="4992125"/>
            <a:chExt cx="481825" cy="481825"/>
          </a:xfrm>
        </p:grpSpPr>
        <p:sp>
          <p:nvSpPr>
            <p:cNvPr id="3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4792;p45"/>
          <p:cNvGrpSpPr/>
          <p:nvPr/>
        </p:nvGrpSpPr>
        <p:grpSpPr>
          <a:xfrm>
            <a:off x="8479502" y="3282766"/>
            <a:ext cx="375611" cy="332096"/>
            <a:chOff x="6218300" y="4416175"/>
            <a:chExt cx="516000" cy="448000"/>
          </a:xfrm>
        </p:grpSpPr>
        <p:sp>
          <p:nvSpPr>
            <p:cNvPr id="36" name="Google Shape;4793;p45"/>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94;p45"/>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95;p45"/>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74313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8E2CDA97-BFD5-45CA-9A96-1AD5B5B2566F}" type="slidenum">
              <a:rPr lang="en-US" smtClean="0"/>
              <a:pPr/>
              <a:t>17</a:t>
            </a:fld>
            <a:endParaRPr lang="en-US" dirty="0"/>
          </a:p>
        </p:txBody>
      </p:sp>
      <p:sp>
        <p:nvSpPr>
          <p:cNvPr id="3" name="Rectangle 2"/>
          <p:cNvSpPr/>
          <p:nvPr/>
        </p:nvSpPr>
        <p:spPr>
          <a:xfrm>
            <a:off x="735858" y="736413"/>
            <a:ext cx="3660703" cy="1600438"/>
          </a:xfrm>
          <a:prstGeom prst="rect">
            <a:avLst/>
          </a:prstGeom>
        </p:spPr>
        <p:txBody>
          <a:bodyPr wrap="square">
            <a:spAutoFit/>
          </a:bodyPr>
          <a:lstStyle/>
          <a:p>
            <a:pPr algn="just" rtl="1"/>
            <a:r>
              <a:rPr lang="fa-IR" dirty="0">
                <a:solidFill>
                  <a:srgbClr val="0E2A47"/>
                </a:solidFill>
                <a:latin typeface="Dana" panose="00000500000000000000" pitchFamily="2" charset="-78"/>
                <a:cs typeface="Dana" panose="00000500000000000000" pitchFamily="2" charset="-78"/>
              </a:rPr>
              <a:t>اگر دوست دارین در مورد تابع</a:t>
            </a:r>
            <a:r>
              <a:rPr lang="en-US" dirty="0">
                <a:solidFill>
                  <a:srgbClr val="0E2A47"/>
                </a:solidFill>
                <a:latin typeface="Dana" panose="00000500000000000000" pitchFamily="2" charset="-78"/>
                <a:cs typeface="Dana" panose="00000500000000000000" pitchFamily="2" charset="-78"/>
              </a:rPr>
              <a:t>time </a:t>
            </a:r>
            <a:r>
              <a:rPr lang="fa-IR" dirty="0">
                <a:solidFill>
                  <a:srgbClr val="0E2A47"/>
                </a:solidFill>
                <a:latin typeface="Dana" panose="00000500000000000000" pitchFamily="2" charset="-78"/>
                <a:cs typeface="Dana" panose="00000500000000000000" pitchFamily="2" charset="-78"/>
              </a:rPr>
              <a:t> و خروجی‌ش تحقیق کنین. به نتایج جالبی می‌رسین :)</a:t>
            </a:r>
            <a:br>
              <a:rPr lang="fa-IR" dirty="0">
                <a:solidFill>
                  <a:srgbClr val="0E2A47"/>
                </a:solidFill>
                <a:latin typeface="Dana" panose="00000500000000000000" pitchFamily="2" charset="-78"/>
                <a:cs typeface="Dana" panose="00000500000000000000" pitchFamily="2" charset="-78"/>
              </a:rPr>
            </a:br>
            <a:r>
              <a:rPr lang="fa-IR" dirty="0">
                <a:solidFill>
                  <a:srgbClr val="0E2A47"/>
                </a:solidFill>
                <a:latin typeface="Dana" panose="00000500000000000000" pitchFamily="2" charset="-78"/>
                <a:cs typeface="Dana" panose="00000500000000000000" pitchFamily="2" charset="-78"/>
              </a:rPr>
              <a:t>این تابع مقدار ثانیه‌های سپری شده از تاریخ ۱ ژانویه‌ی ۱۹۷۰ رو برمی‌گردونه (که به این تاریخ می‌گن </a:t>
            </a:r>
            <a:r>
              <a:rPr lang="en-US" dirty="0">
                <a:solidFill>
                  <a:srgbClr val="0E2A47"/>
                </a:solidFill>
                <a:latin typeface="Dana" panose="00000500000000000000" pitchFamily="2" charset="-78"/>
                <a:cs typeface="Dana" panose="00000500000000000000" pitchFamily="2" charset="-78"/>
              </a:rPr>
              <a:t>Unix epoch</a:t>
            </a:r>
            <a:r>
              <a:rPr lang="fa-IR" dirty="0">
                <a:solidFill>
                  <a:srgbClr val="0E2A47"/>
                </a:solidFill>
                <a:latin typeface="Dana" panose="00000500000000000000" pitchFamily="2" charset="-78"/>
                <a:cs typeface="Dana" panose="00000500000000000000" pitchFamily="2" charset="-78"/>
              </a:rPr>
              <a:t>). پس با هر بار اجرای تابع </a:t>
            </a:r>
            <a:r>
              <a:rPr lang="en-US" dirty="0">
                <a:solidFill>
                  <a:srgbClr val="0E2A47"/>
                </a:solidFill>
                <a:latin typeface="Dana" panose="00000500000000000000" pitchFamily="2" charset="-78"/>
                <a:cs typeface="Dana" panose="00000500000000000000" pitchFamily="2" charset="-78"/>
              </a:rPr>
              <a:t>rand، </a:t>
            </a:r>
            <a:r>
              <a:rPr lang="fa-IR" dirty="0">
                <a:solidFill>
                  <a:srgbClr val="0E2A47"/>
                </a:solidFill>
                <a:latin typeface="Dana" panose="00000500000000000000" pitchFamily="2" charset="-78"/>
                <a:cs typeface="Dana" panose="00000500000000000000" pitchFamily="2" charset="-78"/>
              </a:rPr>
              <a:t>مقدار متفاوتی نسبت به دفعه‌ی قبل به دست میاریم که قابل پیش‌بینی نیست.</a:t>
            </a:r>
            <a:endParaRPr lang="en-US" dirty="0">
              <a:solidFill>
                <a:srgbClr val="0E2A47"/>
              </a:solidFill>
            </a:endParaRPr>
          </a:p>
        </p:txBody>
      </p:sp>
      <p:sp>
        <p:nvSpPr>
          <p:cNvPr id="4" name="Rectangle 3"/>
          <p:cNvSpPr/>
          <p:nvPr/>
        </p:nvSpPr>
        <p:spPr>
          <a:xfrm>
            <a:off x="3871132" y="2532107"/>
            <a:ext cx="4737282" cy="2031325"/>
          </a:xfrm>
          <a:prstGeom prst="rect">
            <a:avLst/>
          </a:prstGeom>
        </p:spPr>
        <p:txBody>
          <a:bodyPr wrap="square">
            <a:spAutoFit/>
          </a:bodyPr>
          <a:lstStyle/>
          <a:p>
            <a:pPr algn="just" rtl="1">
              <a:lnSpc>
                <a:spcPct val="150000"/>
              </a:lnSpc>
            </a:pPr>
            <a:r>
              <a:rPr lang="fa-IR" dirty="0">
                <a:solidFill>
                  <a:srgbClr val="0E2A47"/>
                </a:solidFill>
                <a:latin typeface="Dana" panose="00000500000000000000" pitchFamily="2" charset="-78"/>
                <a:cs typeface="Dana" panose="00000500000000000000" pitchFamily="2" charset="-78"/>
              </a:rPr>
              <a:t>برای غیرقابل پیش‌بینی‌تر کردن این مقدار، می‌تونیم از کارهای جالب و خلاقانه‌ی دیگه‌ای هم استفاده کنیم؛ مثلا خروجی تابع تایم رو به جای ثانیه به میلی‌ثانیه تبدیل کنیم.</a:t>
            </a:r>
          </a:p>
          <a:p>
            <a:pPr algn="just" rtl="1">
              <a:lnSpc>
                <a:spcPct val="150000"/>
              </a:lnSpc>
            </a:pPr>
            <a:r>
              <a:rPr lang="fa-IR" dirty="0">
                <a:solidFill>
                  <a:srgbClr val="0E2A47"/>
                </a:solidFill>
                <a:latin typeface="Dana" panose="00000500000000000000" pitchFamily="2" charset="-78"/>
                <a:cs typeface="Dana" panose="00000500000000000000" pitchFamily="2" charset="-78"/>
              </a:rPr>
              <a:t>یه مثال دیگه، برنامه‌هایی هستن که بر اساس حرکت موس کاربر یا حرکت دادن موبایل و... می‌تونن</a:t>
            </a:r>
            <a:r>
              <a:rPr lang="en-US" dirty="0">
                <a:solidFill>
                  <a:srgbClr val="0E2A47"/>
                </a:solidFill>
                <a:latin typeface="Dana" panose="00000500000000000000" pitchFamily="2" charset="-78"/>
                <a:cs typeface="Dana" panose="00000500000000000000" pitchFamily="2" charset="-78"/>
              </a:rPr>
              <a:t>seed </a:t>
            </a:r>
            <a:r>
              <a:rPr lang="fa-IR" dirty="0">
                <a:solidFill>
                  <a:srgbClr val="0E2A47"/>
                </a:solidFill>
                <a:latin typeface="Dana" panose="00000500000000000000" pitchFamily="2" charset="-78"/>
                <a:cs typeface="Dana" panose="00000500000000000000" pitchFamily="2" charset="-78"/>
              </a:rPr>
              <a:t> بسازن و با کمک اون عدد رندوم تولید کنن.</a:t>
            </a:r>
          </a:p>
        </p:txBody>
      </p:sp>
    </p:spTree>
    <p:extLst>
      <p:ext uri="{BB962C8B-B14F-4D97-AF65-F5344CB8AC3E}">
        <p14:creationId xmlns:p14="http://schemas.microsoft.com/office/powerpoint/2010/main" val="340552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40456" y="1267250"/>
            <a:ext cx="7697643" cy="1051934"/>
          </a:xfrm>
        </p:spPr>
        <p:txBody>
          <a:bodyPr anchor="t"/>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فرض کنید مثلثی دارید که دو ضلع و زاویه‌ی بین آن مشخص است، حال می‌خواهید با استفاده از اطلاعات فعلی،</a:t>
            </a:r>
            <a:r>
              <a:rPr lang="fa-IR" sz="1400" dirty="0">
                <a:solidFill>
                  <a:schemeClr val="bg1"/>
                </a:solidFill>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اندازه‌ی ضلع دیگر مثلث را حساب کنید. برای محاسبه‌ی ضلع سوم، احتمالا از دبیرستان به‌خاطر دارید که می‌توان از قانون کسینوس‌ها استفاده نمود. </a:t>
            </a:r>
            <a:r>
              <a:rPr lang="fa-IR" sz="1400" dirty="0">
                <a:latin typeface="Dana" panose="00000500000000000000" pitchFamily="2" charset="-78"/>
                <a:cs typeface="Dana" panose="00000500000000000000" pitchFamily="2" charset="-78"/>
              </a:rPr>
              <a:t>(اگر یادتان نیست با گوگل احساس راحتی کنید!)</a:t>
            </a:r>
            <a:endParaRPr lang="fa-IR" sz="1400" b="0" i="0" u="none" strike="noStrike" dirty="0">
              <a:effectLst/>
              <a:latin typeface="Dana" panose="00000500000000000000" pitchFamily="2" charset="-78"/>
              <a:cs typeface="Dana" panose="00000500000000000000" pitchFamily="2" charset="-78"/>
            </a:endParaRPr>
          </a:p>
        </p:txBody>
      </p:sp>
      <p:sp>
        <p:nvSpPr>
          <p:cNvPr id="6" name="TextBox 5">
            <a:extLst>
              <a:ext uri="{FF2B5EF4-FFF2-40B4-BE49-F238E27FC236}">
                <a16:creationId xmlns:a16="http://schemas.microsoft.com/office/drawing/2014/main" id="{D912F2A4-6A53-4224-90C2-5E814C40EE78}"/>
              </a:ext>
            </a:extLst>
          </p:cNvPr>
          <p:cNvSpPr txBox="1"/>
          <p:nvPr/>
        </p:nvSpPr>
        <p:spPr>
          <a:xfrm>
            <a:off x="565148" y="618861"/>
            <a:ext cx="7415479"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دوم: کمی هندسه به قبلی اضافه کنیم!</a:t>
            </a:r>
          </a:p>
        </p:txBody>
      </p:sp>
      <p:grpSp>
        <p:nvGrpSpPr>
          <p:cNvPr id="8" name="Google Shape;7046;p50"/>
          <p:cNvGrpSpPr/>
          <p:nvPr/>
        </p:nvGrpSpPr>
        <p:grpSpPr>
          <a:xfrm>
            <a:off x="7920414" y="654309"/>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18</a:t>
            </a:fld>
            <a:endParaRPr lang="en-US" dirty="0"/>
          </a:p>
        </p:txBody>
      </p:sp>
      <p:sp>
        <p:nvSpPr>
          <p:cNvPr id="12" name="Title 1">
            <a:extLst>
              <a:ext uri="{FF2B5EF4-FFF2-40B4-BE49-F238E27FC236}">
                <a16:creationId xmlns:a16="http://schemas.microsoft.com/office/drawing/2014/main" id="{846E5198-7AF0-44E1-803C-BC2DB5C8B697}"/>
              </a:ext>
            </a:extLst>
          </p:cNvPr>
          <p:cNvSpPr txBox="1">
            <a:spLocks/>
          </p:cNvSpPr>
          <p:nvPr/>
        </p:nvSpPr>
        <p:spPr>
          <a:xfrm>
            <a:off x="716427" y="2411166"/>
            <a:ext cx="7739128" cy="2185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شرط مسئله این است که برنامه قرار نیست اندازه‌ی اضلاع و زاویه‌ی بین را دریافت کند و باید هر ۳ را با کمک عدد رندوم تولید کنید! به این شکل که زاویه عددی بین ۰ تا ۹۰ و اضلاع هم هر کدام بین ۵ تا ۲۵ باشند. یعنی کد شما هم صورت سوال را طراحی می‌کند و هم پاسخ آن را می‌یابد!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امتیازی: پس از محاسبه‌ی ضلع سوم، به کمک قانون سینوس‌ها اندازه‌ی زاویه‌ی کوچک‌تر را به دست بیاورید (فکر می‌کنید چرا زاویه‌ی کوچک‌تر؟ چرا هر ۲ زاویه یا حتی زاویه‌ی بزرگ‌تر نه؟!) و در نهایت اندازه‌ی زاویه‌ی آخر را به دست آورید.</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p:txBody>
      </p:sp>
      <p:grpSp>
        <p:nvGrpSpPr>
          <p:cNvPr id="16" name="Google Shape;9359;p55"/>
          <p:cNvGrpSpPr/>
          <p:nvPr/>
        </p:nvGrpSpPr>
        <p:grpSpPr>
          <a:xfrm>
            <a:off x="8453067" y="1380618"/>
            <a:ext cx="334346" cy="332168"/>
            <a:chOff x="580725" y="3617925"/>
            <a:chExt cx="299325" cy="297375"/>
          </a:xfrm>
        </p:grpSpPr>
        <p:sp>
          <p:nvSpPr>
            <p:cNvPr id="17"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9359;p55"/>
          <p:cNvGrpSpPr/>
          <p:nvPr/>
        </p:nvGrpSpPr>
        <p:grpSpPr>
          <a:xfrm>
            <a:off x="8450246" y="2476798"/>
            <a:ext cx="334346" cy="332168"/>
            <a:chOff x="580725" y="3617925"/>
            <a:chExt cx="299325" cy="297375"/>
          </a:xfrm>
        </p:grpSpPr>
        <p:sp>
          <p:nvSpPr>
            <p:cNvPr id="31"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663;p45">
            <a:extLst>
              <a:ext uri="{FF2B5EF4-FFF2-40B4-BE49-F238E27FC236}">
                <a16:creationId xmlns:a16="http://schemas.microsoft.com/office/drawing/2014/main" id="{13E329AA-C050-41C9-B0CB-C3BC4D1F2832}"/>
              </a:ext>
            </a:extLst>
          </p:cNvPr>
          <p:cNvSpPr/>
          <p:nvPr/>
        </p:nvSpPr>
        <p:spPr>
          <a:xfrm>
            <a:off x="8437263" y="3454125"/>
            <a:ext cx="355527" cy="303294"/>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530346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50116"/>
            <a:ext cx="7739128" cy="1571867"/>
          </a:xfrm>
        </p:spPr>
        <p:txBody>
          <a:bodyPr anchor="t"/>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مشابه جلسه‌ی قبل،‌ سوالی مربوط به ساعت اما با رویکردی متفاوت را می‌خواهیم بررسی کنیم</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بار از شما می‌خواهیم برنامه‌ای بنویسید که با دریافت تعداد ثانیه‌ها به صورت یک عدد طبیعی،‌ محاسبه کند عدد داده شده معادل چند روز،‌ چند ساعت،‌ چند دقیقه و چند ثانیه است. عدد 9876543210 را وارد کنید و ببینید آیا برنامه به درستی کار می‌کند؟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434138" y="557596"/>
            <a:ext cx="3659423" cy="646331"/>
          </a:xfrm>
          <a:prstGeom prst="rect">
            <a:avLst/>
          </a:prstGeom>
          <a:noFill/>
        </p:spPr>
        <p:txBody>
          <a:bodyPr wrap="square">
            <a:spAutoFit/>
          </a:bodyPr>
          <a:lstStyle/>
          <a:p>
            <a:pPr algn="ctr" rtl="1">
              <a:spcBef>
                <a:spcPts val="0"/>
              </a:spcBef>
              <a:spcAft>
                <a:spcPts val="0"/>
              </a:spcAft>
            </a:pPr>
            <a:r>
              <a:rPr lang="fa-IR" sz="3600" b="0" i="0" u="none" strike="noStrike" dirty="0">
                <a:solidFill>
                  <a:schemeClr val="bg1"/>
                </a:solidFill>
                <a:effectLst/>
                <a:latin typeface="Lalezar" panose="00000500000000000000" pitchFamily="2" charset="-78"/>
                <a:cs typeface="Lalezar" panose="00000500000000000000" pitchFamily="2" charset="-78"/>
              </a:rPr>
              <a:t>سوال </a:t>
            </a:r>
            <a:r>
              <a:rPr lang="fa-IR" sz="3600" dirty="0">
                <a:solidFill>
                  <a:schemeClr val="bg1"/>
                </a:solidFill>
                <a:latin typeface="Lalezar" panose="00000500000000000000" pitchFamily="2" charset="-78"/>
                <a:cs typeface="Lalezar" panose="00000500000000000000" pitchFamily="2" charset="-78"/>
              </a:rPr>
              <a:t>سو</a:t>
            </a:r>
            <a:r>
              <a:rPr lang="fa-IR" sz="3600" b="0" i="0" u="none" strike="noStrike" dirty="0">
                <a:solidFill>
                  <a:schemeClr val="bg1"/>
                </a:solidFill>
                <a:effectLst/>
                <a:latin typeface="Lalezar" panose="00000500000000000000" pitchFamily="2" charset="-78"/>
                <a:cs typeface="Lalezar" panose="00000500000000000000" pitchFamily="2" charset="-78"/>
              </a:rPr>
              <a:t>م: ساعت ۲</a:t>
            </a:r>
          </a:p>
        </p:txBody>
      </p:sp>
      <p:grpSp>
        <p:nvGrpSpPr>
          <p:cNvPr id="8" name="Google Shape;7046;p50"/>
          <p:cNvGrpSpPr/>
          <p:nvPr/>
        </p:nvGrpSpPr>
        <p:grpSpPr>
          <a:xfrm>
            <a:off x="6094979" y="602163"/>
            <a:ext cx="516849" cy="520959"/>
            <a:chOff x="-34776500" y="2631825"/>
            <a:chExt cx="291450" cy="291450"/>
          </a:xfrm>
        </p:grpSpPr>
        <p:sp>
          <p:nvSpPr>
            <p:cNvPr id="9"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19</a:t>
            </a:fld>
            <a:endParaRPr lang="en-US" dirty="0"/>
          </a:p>
        </p:txBody>
      </p:sp>
      <p:grpSp>
        <p:nvGrpSpPr>
          <p:cNvPr id="12" name="Google Shape;9359;p55"/>
          <p:cNvGrpSpPr/>
          <p:nvPr/>
        </p:nvGrpSpPr>
        <p:grpSpPr>
          <a:xfrm>
            <a:off x="8437991" y="2219591"/>
            <a:ext cx="334346" cy="332168"/>
            <a:chOff x="580725" y="3617925"/>
            <a:chExt cx="299325" cy="297375"/>
          </a:xfrm>
        </p:grpSpPr>
        <p:sp>
          <p:nvSpPr>
            <p:cNvPr id="1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365;p50"/>
          <p:cNvGrpSpPr/>
          <p:nvPr/>
        </p:nvGrpSpPr>
        <p:grpSpPr>
          <a:xfrm>
            <a:off x="8470680" y="3574168"/>
            <a:ext cx="334919" cy="333429"/>
            <a:chOff x="-30735200" y="3552550"/>
            <a:chExt cx="292225" cy="290925"/>
          </a:xfrm>
        </p:grpSpPr>
        <p:sp>
          <p:nvSpPr>
            <p:cNvPr id="19"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itle 1">
            <a:extLst>
              <a:ext uri="{FF2B5EF4-FFF2-40B4-BE49-F238E27FC236}">
                <a16:creationId xmlns:a16="http://schemas.microsoft.com/office/drawing/2014/main" id="{846E5198-7AF0-44E1-803C-BC2DB5C8B697}"/>
              </a:ext>
            </a:extLst>
          </p:cNvPr>
          <p:cNvSpPr txBox="1">
            <a:spLocks/>
          </p:cNvSpPr>
          <p:nvPr/>
        </p:nvSpPr>
        <p:spPr>
          <a:xfrm>
            <a:off x="698863" y="3438447"/>
            <a:ext cx="7739128" cy="938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این برنامه را با شبه‌کدی که در جلسه‌ی قبل نوشتید مقایسه کنید. آیا محاسبات، کار را در مقایسه با دقیقه به دقیقه پیش‌رفتن در زمان ساده‌تر نکرد؟</a:t>
            </a:r>
          </a:p>
        </p:txBody>
      </p:sp>
    </p:spTree>
    <p:extLst>
      <p:ext uri="{BB962C8B-B14F-4D97-AF65-F5344CB8AC3E}">
        <p14:creationId xmlns:p14="http://schemas.microsoft.com/office/powerpoint/2010/main" val="404140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48A7FA-AB63-4284-974C-0A9A6377A9D3}"/>
              </a:ext>
            </a:extLst>
          </p:cNvPr>
          <p:cNvSpPr txBox="1">
            <a:spLocks/>
          </p:cNvSpPr>
          <p:nvPr/>
        </p:nvSpPr>
        <p:spPr>
          <a:xfrm>
            <a:off x="777904" y="633971"/>
            <a:ext cx="3839997" cy="37822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r>
              <a:rPr lang="fa-IR" sz="1800" dirty="0">
                <a:solidFill>
                  <a:schemeClr val="bg1"/>
                </a:solidFill>
                <a:latin typeface="Dana" panose="00000500000000000000" pitchFamily="2" charset="-78"/>
                <a:cs typeface="Dana" panose="00000500000000000000" pitchFamily="2" charset="-78"/>
              </a:rPr>
              <a:t>در دنیای کامپیوتر، تکنولوژی و برنامه‌نویسی، اهمیت محاسبات و برنامه‌هایی که در این زمینه به کمک انسان‌ها می‌آیند کاملا مشهود است. اگر کامپیوترها نبودند، انسان هرگز قادر به انجام برخی از این محاسبات نبود. بخش بزرگی از پیشرفتی که امروزه در تمام زمینه‌ها به دست آمده، مدیون همین محاسبات پیچیده‌ایست که با برنامه‌های کامپیوتری انجام می‌شود. به همین دلیل، این جلسه از کارگاه را به انجام محاسبات و گرفتن ورودی از کاربر و نشان دادن خروجی توسط برنامه اختصاص داده‌ایم.</a:t>
            </a:r>
            <a:endParaRPr lang="en-US" sz="1800" dirty="0">
              <a:solidFill>
                <a:schemeClr val="bg1"/>
              </a:solidFill>
              <a:latin typeface="Dana" panose="00000500000000000000" pitchFamily="2" charset="-78"/>
              <a:cs typeface="Dana" panose="00000500000000000000" pitchFamily="2" charset="-78"/>
            </a:endParaRPr>
          </a:p>
        </p:txBody>
      </p:sp>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13" name="Group 12"/>
          <p:cNvGrpSpPr/>
          <p:nvPr/>
        </p:nvGrpSpPr>
        <p:grpSpPr>
          <a:xfrm>
            <a:off x="4897577" y="1381913"/>
            <a:ext cx="3710158" cy="2385690"/>
            <a:chOff x="5617568" y="3768822"/>
            <a:chExt cx="2474649" cy="1314807"/>
          </a:xfrm>
        </p:grpSpPr>
        <p:sp>
          <p:nvSpPr>
            <p:cNvPr id="14" name="Google Shape;480;p27"/>
            <p:cNvSpPr/>
            <p:nvPr/>
          </p:nvSpPr>
          <p:spPr>
            <a:xfrm>
              <a:off x="6415486" y="377019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1;p27"/>
            <p:cNvSpPr/>
            <p:nvPr/>
          </p:nvSpPr>
          <p:spPr>
            <a:xfrm>
              <a:off x="6415486" y="388261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6;p27"/>
            <p:cNvSpPr/>
            <p:nvPr/>
          </p:nvSpPr>
          <p:spPr>
            <a:xfrm>
              <a:off x="7015996" y="377019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7;p27"/>
            <p:cNvSpPr/>
            <p:nvPr/>
          </p:nvSpPr>
          <p:spPr>
            <a:xfrm>
              <a:off x="7015996" y="388261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8;p27"/>
            <p:cNvSpPr/>
            <p:nvPr/>
          </p:nvSpPr>
          <p:spPr>
            <a:xfrm>
              <a:off x="5812239" y="376882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9;p27"/>
            <p:cNvSpPr/>
            <p:nvPr/>
          </p:nvSpPr>
          <p:spPr>
            <a:xfrm>
              <a:off x="5867080" y="383318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0;p27"/>
            <p:cNvSpPr/>
            <p:nvPr/>
          </p:nvSpPr>
          <p:spPr>
            <a:xfrm>
              <a:off x="5617568" y="4905385"/>
              <a:ext cx="2474649" cy="178244"/>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27"/>
            <p:cNvSpPr/>
            <p:nvPr/>
          </p:nvSpPr>
          <p:spPr>
            <a:xfrm>
              <a:off x="5617568" y="490949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27"/>
            <p:cNvSpPr/>
            <p:nvPr/>
          </p:nvSpPr>
          <p:spPr>
            <a:xfrm>
              <a:off x="5867080" y="383318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06;p27"/>
            <p:cNvSpPr/>
            <p:nvPr/>
          </p:nvSpPr>
          <p:spPr>
            <a:xfrm>
              <a:off x="7541087" y="3831592"/>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7;p27"/>
            <p:cNvSpPr/>
            <p:nvPr/>
          </p:nvSpPr>
          <p:spPr>
            <a:xfrm>
              <a:off x="7621980" y="3831592"/>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8;p27"/>
            <p:cNvSpPr/>
            <p:nvPr/>
          </p:nvSpPr>
          <p:spPr>
            <a:xfrm>
              <a:off x="7705609" y="3831592"/>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1;p27"/>
            <p:cNvSpPr/>
            <p:nvPr/>
          </p:nvSpPr>
          <p:spPr>
            <a:xfrm>
              <a:off x="6622518" y="488618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0" b="98893" l="723" r="99518">
                        <a14:foregroundMark x1="7229" y1="8118" x2="10361" y2="4059"/>
                        <a14:foregroundMark x1="9398" y1="16974" x2="9398" y2="18819"/>
                        <a14:foregroundMark x1="2410" y1="30627" x2="723" y2="30258"/>
                        <a14:foregroundMark x1="11807" y1="33579" x2="13012" y2="33579"/>
                        <a14:foregroundMark x1="13494" y1="33579" x2="13012" y2="33948"/>
                        <a14:foregroundMark x1="19759" y1="19557" x2="19759" y2="20295"/>
                        <a14:foregroundMark x1="7229" y1="10701" x2="9880" y2="9594"/>
                        <a14:foregroundMark x1="16867" y1="6273" x2="20723" y2="6273"/>
                        <a14:foregroundMark x1="30120" y1="7749" x2="31807" y2="8118"/>
                        <a14:foregroundMark x1="27229" y1="8487" x2="29157" y2="8487"/>
                        <a14:foregroundMark x1="40482" y1="16236" x2="40482" y2="19926"/>
                        <a14:foregroundMark x1="37590" y1="8856" x2="40964" y2="8118"/>
                        <a14:foregroundMark x1="1446" y1="14760" x2="1928" y2="18081"/>
                        <a14:foregroundMark x1="3855" y1="2214" x2="6506" y2="1845"/>
                        <a14:foregroundMark x1="50843" y1="10332" x2="53012" y2="8856"/>
                        <a14:foregroundMark x1="59759" y1="8856" x2="61928" y2="8856"/>
                        <a14:foregroundMark x1="69398" y1="6642" x2="71084" y2="7011"/>
                        <a14:foregroundMark x1="81687" y1="6642" x2="84578" y2="7380"/>
                        <a14:foregroundMark x1="91084" y1="8856" x2="92771" y2="8856"/>
                        <a14:foregroundMark x1="13976" y1="2952" x2="18795" y2="2214"/>
                        <a14:foregroundMark x1="23614" y1="3321" x2="28675" y2="1107"/>
                        <a14:foregroundMark x1="81446" y1="3690" x2="85060" y2="3321"/>
                        <a14:foregroundMark x1="94699" y1="6273" x2="94940" y2="8487"/>
                        <a14:foregroundMark x1="90602" y1="2583" x2="95422" y2="1476"/>
                        <a14:foregroundMark x1="99036" y1="9594" x2="99036" y2="11070"/>
                        <a14:foregroundMark x1="99277" y1="39852" x2="99036" y2="49815"/>
                        <a14:foregroundMark x1="1928" y1="46125" x2="1928" y2="52399"/>
                        <a14:foregroundMark x1="2410" y1="57934" x2="1687" y2="67897"/>
                        <a14:foregroundMark x1="1205" y1="93727" x2="1446" y2="97786"/>
                        <a14:foregroundMark x1="40241" y1="55351" x2="40241" y2="59410"/>
                        <a14:foregroundMark x1="50361" y1="15867" x2="50361" y2="21402"/>
                        <a14:foregroundMark x1="60723" y1="19926" x2="60964" y2="23247"/>
                        <a14:foregroundMark x1="81446" y1="16974" x2="81928" y2="21771"/>
                        <a14:foregroundMark x1="35663" y1="2952" x2="44337" y2="1107"/>
                        <a14:foregroundMark x1="91807" y1="16236" x2="91807" y2="18081"/>
                        <a14:foregroundMark x1="71807" y1="46125" x2="71807" y2="49815"/>
                        <a14:foregroundMark x1="60723" y1="43911" x2="60723" y2="46494"/>
                        <a14:foregroundMark x1="50361" y1="45387" x2="51084" y2="52399"/>
                        <a14:foregroundMark x1="31084" y1="98893" x2="40964" y2="97417"/>
                        <a14:foregroundMark x1="71325" y1="17712" x2="71807" y2="23616"/>
                        <a14:foregroundMark x1="80964" y1="39114" x2="81928" y2="47970"/>
                        <a14:foregroundMark x1="91566" y1="39114" x2="91566" y2="48339"/>
                        <a14:foregroundMark x1="4578" y1="33579" x2="6506" y2="33579"/>
                        <a14:foregroundMark x1="4819" y1="33948" x2="6747" y2="33948"/>
                        <a14:foregroundMark x1="3614" y1="33948" x2="4096" y2="33948"/>
                        <a14:foregroundMark x1="7470" y1="33948" x2="8434" y2="33948"/>
                        <a14:foregroundMark x1="8675" y1="35424" x2="8434" y2="38745"/>
                        <a14:foregroundMark x1="8434" y1="39852" x2="8675" y2="46494"/>
                        <a14:foregroundMark x1="8675" y1="48339" x2="8434" y2="65314"/>
                        <a14:foregroundMark x1="8434" y1="59779" x2="8675" y2="63469"/>
                        <a14:foregroundMark x1="10843" y1="34686" x2="10602" y2="64576"/>
                        <a14:foregroundMark x1="10602" y1="33948" x2="97349" y2="34686"/>
                        <a14:foregroundMark x1="3373" y1="27306" x2="97831" y2="27675"/>
                        <a14:foregroundMark x1="8193" y1="12915" x2="8434" y2="26568"/>
                        <a14:foregroundMark x1="10361" y1="13284" x2="10602" y2="26199"/>
                        <a14:foregroundMark x1="18795" y1="13653" x2="19036" y2="26199"/>
                        <a14:foregroundMark x1="20964" y1="14022" x2="20964" y2="25461"/>
                        <a14:foregroundMark x1="28916" y1="12915" x2="28916" y2="25830"/>
                        <a14:foregroundMark x1="39036" y1="13284" x2="39036" y2="25830"/>
                        <a14:foregroundMark x1="41205" y1="13653" x2="41205" y2="26199"/>
                        <a14:foregroundMark x1="49398" y1="13653" x2="49398" y2="25830"/>
                        <a14:foregroundMark x1="51325" y1="12915" x2="51566" y2="27306"/>
                        <a14:foregroundMark x1="59759" y1="13284" x2="59759" y2="26199"/>
                        <a14:foregroundMark x1="61928" y1="12915" x2="61928" y2="26568"/>
                        <a14:foregroundMark x1="72048" y1="13284" x2="72289" y2="28413"/>
                        <a14:foregroundMark x1="80241" y1="12915" x2="80482" y2="27306"/>
                        <a14:foregroundMark x1="82410" y1="12915" x2="82651" y2="27306"/>
                        <a14:foregroundMark x1="90843" y1="13653" x2="90843" y2="27675"/>
                        <a14:foregroundMark x1="18795" y1="35055" x2="18795" y2="64945"/>
                        <a14:foregroundMark x1="21205" y1="34686" x2="20964" y2="65314"/>
                        <a14:foregroundMark x1="39036" y1="35055" x2="39277" y2="64576"/>
                        <a14:foregroundMark x1="40723" y1="36531" x2="41205" y2="65314"/>
                        <a14:foregroundMark x1="41205" y1="35055" x2="41446" y2="42435"/>
                        <a14:foregroundMark x1="60000" y1="35424" x2="59759" y2="64576"/>
                        <a14:foregroundMark x1="60000" y1="35055" x2="59518" y2="40221"/>
                        <a14:foregroundMark x1="61687" y1="35793" x2="62169" y2="65314"/>
                        <a14:foregroundMark x1="70120" y1="35424" x2="69880" y2="65683"/>
                        <a14:foregroundMark x1="72289" y1="35055" x2="72771" y2="66790"/>
                        <a14:foregroundMark x1="80723" y1="34686" x2="80482" y2="67159"/>
                        <a14:foregroundMark x1="80000" y1="34317" x2="80482" y2="50185"/>
                        <a14:foregroundMark x1="90602" y1="34317" x2="90843" y2="65314"/>
                        <a14:foregroundMark x1="54699" y1="2214" x2="75663" y2="2214"/>
                        <a14:foregroundMark x1="50843" y1="97786" x2="93735" y2="97417"/>
                        <a14:foregroundMark x1="99518" y1="10701" x2="99036" y2="31365"/>
                        <a14:foregroundMark x1="31084" y1="12915" x2="31084" y2="25830"/>
                        <a14:backgroundMark x1="26747" y1="38745" x2="26988" y2="43911"/>
                        <a14:backgroundMark x1="13735" y1="40959" x2="15904" y2="56089"/>
                        <a14:backgroundMark x1="36145" y1="41697" x2="37108" y2="54244"/>
                        <a14:backgroundMark x1="35181" y1="73063" x2="35663" y2="73801"/>
                        <a14:backgroundMark x1="35663" y1="81919" x2="35663" y2="80074"/>
                        <a14:backgroundMark x1="45783" y1="64207" x2="45301" y2="55351"/>
                        <a14:backgroundMark x1="56386" y1="55351" x2="55181" y2="43542"/>
                        <a14:backgroundMark x1="67711" y1="54982" x2="66265" y2="45018"/>
                        <a14:backgroundMark x1="78313" y1="57934" x2="77349" y2="49815"/>
                        <a14:backgroundMark x1="66265" y1="73432" x2="66265" y2="74170"/>
                        <a14:backgroundMark x1="43373" y1="19926" x2="45301" y2="18450"/>
                        <a14:backgroundMark x1="65060" y1="20664" x2="66988" y2="22140"/>
                        <a14:backgroundMark x1="76867" y1="17712" x2="77590" y2="20295"/>
                        <a14:backgroundMark x1="55181" y1="18081" x2="55663" y2="19926"/>
                        <a14:backgroundMark x1="24337" y1="19926" x2="24578" y2="22140"/>
                        <a14:backgroundMark x1="34940" y1="16974" x2="35181" y2="18819"/>
                        <a14:backgroundMark x1="34940" y1="5535" x2="35181" y2="6642"/>
                        <a14:backgroundMark x1="14699" y1="5535" x2="14699" y2="6642"/>
                        <a14:backgroundMark x1="25301" y1="5535" x2="25301" y2="7011"/>
                        <a14:backgroundMark x1="6265" y1="41697" x2="6024" y2="49077"/>
                        <a14:backgroundMark x1="4819" y1="17712" x2="5542" y2="20664"/>
                        <a14:backgroundMark x1="87229" y1="18819" x2="87470" y2="22140"/>
                        <a14:backgroundMark x1="86988" y1="50554" x2="87229" y2="57196"/>
                        <a14:backgroundMark x1="34940" y1="11439" x2="34940" y2="9594"/>
                        <a14:backgroundMark x1="95663" y1="18450" x2="95663" y2="23247"/>
                        <a14:backgroundMark x1="95904" y1="42435" x2="96386" y2="50185"/>
                        <a14:backgroundMark x1="13735" y1="19926" x2="14940" y2="22140"/>
                        <a14:backgroundMark x1="45301" y1="5535" x2="45301" y2="6273"/>
                        <a14:backgroundMark x1="86988" y1="5166" x2="86747" y2="5904"/>
                        <a14:backgroundMark x1="96145" y1="5166" x2="97108" y2="5535"/>
                        <a14:backgroundMark x1="15181" y1="72325" x2="15181" y2="74539"/>
                        <a14:backgroundMark x1="15422" y1="79705" x2="15181" y2="81181"/>
                        <a14:backgroundMark x1="14699" y1="89299" x2="15181" y2="91144"/>
                        <a14:backgroundMark x1="26024" y1="73801" x2="25060" y2="75646"/>
                        <a14:backgroundMark x1="25301" y1="87454" x2="25542" y2="89299"/>
                        <a14:backgroundMark x1="25060" y1="95203" x2="25060" y2="92989"/>
                        <a14:backgroundMark x1="35422" y1="89299" x2="35422" y2="88561"/>
                        <a14:backgroundMark x1="35181" y1="95941" x2="35181" y2="95203"/>
                        <a14:backgroundMark x1="14699" y1="94465" x2="14699" y2="95572"/>
                        <a14:backgroundMark x1="34940" y1="90406" x2="35422" y2="93727"/>
                        <a14:backgroundMark x1="66265" y1="81919" x2="66024" y2="86347"/>
                        <a14:backgroundMark x1="45783" y1="93727" x2="45783" y2="95203"/>
                        <a14:backgroundMark x1="66265" y1="95941" x2="66265" y2="94096"/>
                        <a14:backgroundMark x1="76386" y1="80812" x2="76145" y2="84133"/>
                        <a14:backgroundMark x1="76386" y1="88561" x2="76386" y2="93727"/>
                        <a14:backgroundMark x1="86988" y1="80443" x2="86506" y2="89299"/>
                        <a14:backgroundMark x1="86265" y1="95572" x2="87470" y2="95572"/>
                        <a14:backgroundMark x1="25542" y1="44280" x2="25783" y2="56458"/>
                        <a14:backgroundMark x1="7952" y1="37269" x2="8193" y2="40590"/>
                        <a14:backgroundMark x1="7952" y1="41328" x2="8193" y2="41328"/>
                        <a14:backgroundMark x1="6988" y1="52399" x2="4578" y2="65683"/>
                        <a14:backgroundMark x1="7711" y1="56089" x2="8193" y2="59779"/>
                        <a14:backgroundMark x1="8193" y1="60148" x2="8193" y2="64576"/>
                        <a14:backgroundMark x1="11325" y1="35055" x2="11084" y2="48339"/>
                        <a14:backgroundMark x1="11084" y1="50185" x2="11084" y2="50185"/>
                        <a14:backgroundMark x1="11325" y1="48708" x2="11325" y2="50554"/>
                        <a14:backgroundMark x1="11807" y1="45387" x2="11807" y2="45387"/>
                        <a14:backgroundMark x1="12771" y1="37638" x2="12771" y2="37638"/>
                        <a14:backgroundMark x1="11325" y1="35055" x2="18313" y2="34686"/>
                        <a14:backgroundMark x1="3614" y1="26568" x2="7470" y2="26937"/>
                        <a14:backgroundMark x1="13012" y1="23985" x2="14699" y2="11808"/>
                        <a14:backgroundMark x1="10843" y1="26568" x2="17831" y2="26568"/>
                        <a14:backgroundMark x1="18313" y1="25830" x2="18072" y2="26937"/>
                        <a14:backgroundMark x1="21687" y1="26568" x2="27229" y2="19188"/>
                        <a14:backgroundMark x1="21446" y1="26568" x2="28434" y2="26568"/>
                        <a14:backgroundMark x1="34940" y1="14022" x2="33253" y2="25461"/>
                        <a14:backgroundMark x1="31566" y1="26937" x2="38313" y2="26568"/>
                        <a14:backgroundMark x1="34940" y1="26568" x2="38795" y2="26937"/>
                        <a14:backgroundMark x1="35181" y1="26937" x2="36867" y2="26937"/>
                        <a14:backgroundMark x1="44578" y1="15129" x2="46024" y2="19557"/>
                        <a14:backgroundMark x1="41687" y1="26937" x2="48916" y2="26937"/>
                        <a14:backgroundMark x1="52048" y1="27306" x2="58795" y2="26937"/>
                        <a14:backgroundMark x1="62651" y1="26937" x2="69398" y2="26937"/>
                        <a14:backgroundMark x1="73012" y1="26937" x2="80000" y2="26937"/>
                        <a14:backgroundMark x1="83373" y1="26937" x2="90361" y2="26937"/>
                        <a14:backgroundMark x1="93735" y1="27306" x2="97590" y2="26937"/>
                        <a14:backgroundMark x1="7952" y1="13284" x2="7952" y2="19188"/>
                        <a14:backgroundMark x1="18313" y1="13284" x2="18313" y2="19557"/>
                        <a14:backgroundMark x1="21446" y1="14391" x2="21446" y2="16974"/>
                        <a14:backgroundMark x1="21446" y1="17712" x2="21446" y2="25461"/>
                        <a14:backgroundMark x1="28675" y1="12915" x2="28675" y2="25092"/>
                        <a14:backgroundMark x1="38554" y1="13284" x2="38554" y2="25092"/>
                        <a14:backgroundMark x1="41687" y1="13284" x2="41687" y2="25830"/>
                        <a14:backgroundMark x1="38554" y1="25461" x2="38795" y2="26199"/>
                        <a14:backgroundMark x1="51807" y1="19557" x2="51807" y2="26568"/>
                        <a14:backgroundMark x1="59277" y1="12915" x2="59518" y2="26199"/>
                        <a14:backgroundMark x1="62410" y1="12546" x2="62410" y2="26568"/>
                        <a14:backgroundMark x1="80000" y1="13284" x2="80000" y2="19557"/>
                        <a14:backgroundMark x1="82892" y1="13284" x2="83133" y2="25830"/>
                        <a14:backgroundMark x1="90361" y1="13284" x2="90361" y2="26199"/>
                        <a14:backgroundMark x1="62169" y1="52399" x2="62169" y2="64207"/>
                        <a14:backgroundMark x1="18313" y1="35424" x2="18313" y2="64576"/>
                        <a14:backgroundMark x1="21687" y1="35424" x2="21687" y2="64576"/>
                        <a14:backgroundMark x1="21446" y1="35793" x2="21446" y2="64945"/>
                        <a14:backgroundMark x1="21446" y1="35055" x2="25783" y2="34686"/>
                        <a14:backgroundMark x1="26024" y1="35055" x2="28193" y2="34686"/>
                        <a14:backgroundMark x1="38554" y1="35055" x2="38554" y2="50185"/>
                        <a14:backgroundMark x1="43373" y1="39114" x2="46988" y2="54613"/>
                        <a14:backgroundMark x1="41687" y1="35424" x2="41687" y2="42804"/>
                        <a14:backgroundMark x1="41687" y1="58303" x2="41687" y2="64576"/>
                        <a14:backgroundMark x1="35181" y1="67528" x2="35422" y2="70111"/>
                        <a14:backgroundMark x1="35422" y1="76384" x2="35663" y2="78967"/>
                        <a14:backgroundMark x1="59036" y1="35793" x2="59036" y2="40959"/>
                        <a14:backgroundMark x1="59277" y1="36900" x2="59518" y2="40959"/>
                        <a14:backgroundMark x1="62410" y1="42435" x2="62169" y2="52768"/>
                        <a14:backgroundMark x1="62410" y1="35055" x2="62169" y2="42435"/>
                        <a14:backgroundMark x1="59277" y1="55720" x2="59036" y2="64207"/>
                        <a14:backgroundMark x1="59277" y1="60148" x2="59518" y2="64207"/>
                        <a14:backgroundMark x1="62410" y1="64945" x2="62892" y2="64945"/>
                        <a14:backgroundMark x1="69639" y1="35424" x2="69639" y2="63469"/>
                        <a14:backgroundMark x1="69157" y1="64576" x2="69880" y2="64576"/>
                        <a14:backgroundMark x1="72771" y1="42066" x2="72771" y2="64207"/>
                        <a14:backgroundMark x1="75422" y1="35055" x2="79036" y2="35055"/>
                        <a14:backgroundMark x1="80000" y1="35793" x2="80241" y2="47232"/>
                        <a14:backgroundMark x1="84096" y1="39852" x2="86988" y2="47601"/>
                        <a14:backgroundMark x1="84578" y1="38376" x2="88675" y2="42804"/>
                        <a14:backgroundMark x1="89639" y1="36531" x2="90120" y2="60148"/>
                        <a14:backgroundMark x1="90361" y1="35793" x2="90361" y2="64207"/>
                        <a14:backgroundMark x1="61928" y1="35055" x2="62169" y2="47601"/>
                        <a14:backgroundMark x1="82892" y1="20664" x2="83133" y2="25461"/>
                        <a14:backgroundMark x1="82892" y1="23247" x2="83133" y2="25830"/>
                        <a14:backgroundMark x1="8193" y1="41697" x2="8193" y2="43173"/>
                        <a14:backgroundMark x1="21446" y1="26937" x2="28193" y2="26937"/>
                        <a14:backgroundMark x1="11325" y1="26937" x2="18072" y2="26937"/>
                        <a14:backgroundMark x1="10843" y1="19557" x2="10843" y2="25830"/>
                        <a14:backgroundMark x1="59518" y1="13284" x2="59518" y2="19926"/>
                        <a14:backgroundMark x1="21446" y1="13284" x2="21446" y2="14022"/>
                        <a14:backgroundMark x1="28675" y1="25461" x2="28675" y2="25830"/>
                        <a14:backgroundMark x1="58795" y1="26937" x2="59518" y2="26937"/>
                        <a14:backgroundMark x1="62892" y1="26568" x2="62410" y2="26937"/>
                        <a14:backgroundMark x1="93253" y1="12915" x2="93253" y2="26568"/>
                        <a14:backgroundMark x1="82892" y1="12546" x2="82892" y2="27306"/>
                        <a14:backgroundMark x1="83133" y1="35055" x2="89880" y2="35055"/>
                        <a14:backgroundMark x1="93253" y1="35055" x2="97831" y2="35055"/>
                      </a14:backgroundRemoval>
                    </a14:imgEffect>
                  </a14:imgLayer>
                </a14:imgProps>
              </a:ext>
              <a:ext uri="{28A0092B-C50C-407E-A947-70E740481C1C}">
                <a14:useLocalDpi xmlns:a14="http://schemas.microsoft.com/office/drawing/2010/main" val="0"/>
              </a:ext>
            </a:extLst>
          </a:blip>
          <a:stretch>
            <a:fillRect/>
          </a:stretch>
        </p:blipFill>
        <p:spPr>
          <a:xfrm>
            <a:off x="5271649" y="1606052"/>
            <a:ext cx="2961996" cy="1838131"/>
          </a:xfrm>
          <a:prstGeom prst="rect">
            <a:avLst/>
          </a:prstGeom>
        </p:spPr>
      </p:pic>
    </p:spTree>
    <p:extLst>
      <p:ext uri="{BB962C8B-B14F-4D97-AF65-F5344CB8AC3E}">
        <p14:creationId xmlns:p14="http://schemas.microsoft.com/office/powerpoint/2010/main" val="2260826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1413" y="1329744"/>
            <a:ext cx="7739128" cy="2723641"/>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سوال آخر مثل همیشه اختصاص دارد به کُدخدا و </a:t>
            </a:r>
            <a:r>
              <a:rPr lang="en-US" sz="1600" b="0" i="0" u="none" strike="noStrike" dirty="0" err="1">
                <a:solidFill>
                  <a:schemeClr val="bg1"/>
                </a:solidFill>
                <a:effectLst/>
                <a:latin typeface="Dana" panose="00000500000000000000" pitchFamily="2" charset="-78"/>
                <a:cs typeface="Dana" panose="00000500000000000000" pitchFamily="2" charset="-78"/>
              </a:rPr>
              <a:t>Botfather</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دو کدر</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solidFill>
                  <a:schemeClr val="bg1"/>
                </a:solidFill>
                <a:effectLst/>
                <a:latin typeface="Dana" panose="00000500000000000000" pitchFamily="2" charset="-78"/>
                <a:cs typeface="Dana" panose="00000500000000000000" pitchFamily="2" charset="-78"/>
              </a:rPr>
              <a:t> بزرگ در یک دوره‌ی آموزشی از شرکت‌کننده‌ها خواستند تا یک ماشین حساب با قابلیت‌ محاسبه‌ی چهار عمل اصلی و برخی توابع مثلثاتی را پیاده‌سازی کنند. آن‌ها نمونه کدهای جالبی دریافت کرده‌اند و از آنجایی که معتقدند مطالعه‌ی کدهای دیگران و خطایابی یکی از تمرین‌های موثر برای یادگیری برنامه‌نویسی است، یک نمونه از کدهای دارای ایراد را برای تمرین در این دستورکار فرستاده‌اند و از شما می‌خواهند خطاهای موجود در کد را رفع کنید تا برنامه به درستی کار کند. آیا می‌توانید نوع هر یک از خطاها را مشخص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257299" y="474986"/>
            <a:ext cx="668735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و اما سوال آخر: ماشین حساب</a:t>
            </a:r>
            <a:endParaRPr lang="en-US"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5" name="Google Shape;7046;p50"/>
          <p:cNvGrpSpPr/>
          <p:nvPr/>
        </p:nvGrpSpPr>
        <p:grpSpPr>
          <a:xfrm>
            <a:off x="7457827" y="515041"/>
            <a:ext cx="516849" cy="520959"/>
            <a:chOff x="-34776500" y="2631825"/>
            <a:chExt cx="291450" cy="291450"/>
          </a:xfrm>
        </p:grpSpPr>
        <p:sp>
          <p:nvSpPr>
            <p:cNvPr id="7"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20</a:t>
            </a:fld>
            <a:endParaRPr lang="en-US" dirty="0"/>
          </a:p>
        </p:txBody>
      </p:sp>
      <p:sp>
        <p:nvSpPr>
          <p:cNvPr id="10" name="Footer Placeholder 9"/>
          <p:cNvSpPr>
            <a:spLocks noGrp="1"/>
          </p:cNvSpPr>
          <p:nvPr>
            <p:ph type="ftr" sz="quarter" idx="10"/>
          </p:nvPr>
        </p:nvSpPr>
        <p:spPr/>
        <p:txBody>
          <a:bodyPr/>
          <a:lstStyle/>
          <a:p>
            <a:r>
              <a:rPr lang="en-US" dirty="0"/>
              <a:t>1- Coder</a:t>
            </a:r>
          </a:p>
        </p:txBody>
      </p:sp>
      <p:grpSp>
        <p:nvGrpSpPr>
          <p:cNvPr id="11" name="Google Shape;4800;p45"/>
          <p:cNvGrpSpPr/>
          <p:nvPr/>
        </p:nvGrpSpPr>
        <p:grpSpPr>
          <a:xfrm>
            <a:off x="8470541" y="1445629"/>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44021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343712"/>
            <a:ext cx="7739128" cy="4173548"/>
          </a:xfrm>
        </p:spPr>
        <p:txBody>
          <a:bodyP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برای رفع کردن اشکالات من سعی می‌کنم راهنمایی‌هایی بکنم تا راحت‌تر بتوانید آن‌ها را پیدا کنید. از </a:t>
            </a:r>
            <a:r>
              <a:rPr lang="en-US" sz="1400" b="0" i="0" u="none" strike="noStrike" dirty="0" err="1">
                <a:solidFill>
                  <a:schemeClr val="bg1"/>
                </a:solidFill>
                <a:effectLst/>
                <a:latin typeface="Dana" panose="00000500000000000000" pitchFamily="2" charset="-78"/>
                <a:cs typeface="Dana" panose="00000500000000000000" pitchFamily="2" charset="-78"/>
              </a:rPr>
              <a:t>Botfather</a:t>
            </a:r>
            <a:r>
              <a:rPr lang="fa-IR" sz="1400" b="0" i="0" u="none" strike="noStrike" dirty="0">
                <a:solidFill>
                  <a:schemeClr val="bg1"/>
                </a:solidFill>
                <a:effectLst/>
                <a:latin typeface="Dana" panose="00000500000000000000" pitchFamily="2" charset="-78"/>
                <a:cs typeface="Dana" panose="00000500000000000000" pitchFamily="2" charset="-78"/>
              </a:rPr>
              <a:t> هم دعوت می‌کنم که در بخش توضیحات هر کدام از ایرادات در کنار من باشد. بیایید با هم قدم به قدم سعی کنیم تا ایرادات موجود در کد رفع شوند. قبل از هر کاری باید بفهمیم که این ماشین حساب چه قابلیت‌هایی قرار است داشته باشد و بعد شروع کنیم به تست کردن برنامه. ممکن است در ابتدا اصلا کد کامپایل نشود.</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آیا این اتفاق برای کد شما هم افتاد؟ پس باید سعی کنیم تا مشکل به وجود آمده را رفع کنیم. به نظر شما چه چیزی این مشکل را به وجود آورده؟</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این خطا قبل از اجرا شدن برنامه رخ داده است، به همین دلیل به آن </a:t>
            </a:r>
            <a:r>
              <a:rPr lang="fa-IR" sz="1400" b="0" i="0" u="none" strike="noStrike" dirty="0">
                <a:latin typeface="Dana" panose="00000500000000000000" pitchFamily="2" charset="-78"/>
                <a:cs typeface="Dana" panose="00000500000000000000" pitchFamily="2" charset="-78"/>
              </a:rPr>
              <a:t>خطای زمان کامپایل</a:t>
            </a:r>
            <a:r>
              <a:rPr lang="fa-IR" sz="1400" b="0" i="0" u="none" strike="noStrike" baseline="50000" dirty="0">
                <a:solidFill>
                  <a:schemeClr val="bg1"/>
                </a:solidFill>
                <a:latin typeface="Dana" panose="00000500000000000000" pitchFamily="2" charset="-78"/>
                <a:cs typeface="Dana" panose="00000500000000000000" pitchFamily="2" charset="-78"/>
              </a:rPr>
              <a:t>۱</a:t>
            </a:r>
            <a:r>
              <a:rPr lang="fa-IR" sz="1400" b="0" i="0" u="none" strike="noStrike" dirty="0">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یا </a:t>
            </a:r>
            <a:r>
              <a:rPr lang="fa-IR" sz="1400" b="0" i="0" u="none" strike="noStrike" dirty="0">
                <a:effectLst/>
                <a:latin typeface="Dana" panose="00000500000000000000" pitchFamily="2" charset="-78"/>
                <a:cs typeface="Dana" panose="00000500000000000000" pitchFamily="2" charset="-78"/>
              </a:rPr>
              <a:t>خطای نوشتاری</a:t>
            </a:r>
            <a:r>
              <a:rPr lang="fa-IR" sz="1400" baseline="50000" dirty="0">
                <a:solidFill>
                  <a:schemeClr val="bg1"/>
                </a:solidFill>
                <a:latin typeface="Dana" panose="00000500000000000000" pitchFamily="2" charset="-78"/>
                <a:cs typeface="Dana" panose="00000500000000000000" pitchFamily="2" charset="-78"/>
              </a:rPr>
              <a:t>۲</a:t>
            </a:r>
            <a:r>
              <a:rPr lang="fa-IR" sz="1400" b="0" i="0" u="none" strike="noStrike" dirty="0">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می‌گویند.</a:t>
            </a:r>
            <a:r>
              <a:rPr lang="en-US" sz="1400" b="0" i="0" u="none" strike="noStrike" dirty="0">
                <a:solidFill>
                  <a:schemeClr val="bg1"/>
                </a:solidFill>
                <a:effectLst/>
                <a:latin typeface="Dana" panose="00000500000000000000" pitchFamily="2" charset="-78"/>
                <a:cs typeface="Dana" panose="00000500000000000000" pitchFamily="2" charset="-78"/>
              </a:rPr>
              <a:t>								     </a:t>
            </a:r>
            <a:br>
              <a:rPr lang="fa-IR" sz="1400" b="0" i="0" u="none" strike="noStrike" dirty="0">
                <a:solidFill>
                  <a:schemeClr val="bg1"/>
                </a:solidFill>
                <a:effectLst/>
                <a:latin typeface="Dana" panose="00000500000000000000" pitchFamily="2" charset="-78"/>
                <a:cs typeface="Dana" panose="00000500000000000000" pitchFamily="2" charset="-78"/>
              </a:rPr>
            </a:br>
            <a:r>
              <a:rPr lang="fa-IR" sz="1400" b="0" i="0" u="none" strike="noStrike" dirty="0">
                <a:solidFill>
                  <a:schemeClr val="bg1"/>
                </a:solidFill>
                <a:effectLst/>
                <a:latin typeface="Dana" panose="00000500000000000000" pitchFamily="2" charset="-78"/>
                <a:cs typeface="Dana" panose="00000500000000000000" pitchFamily="2" charset="-78"/>
              </a:rPr>
              <a:t>هر گونه خطا در نوشتن برنامه مثل نبودن " ; " یا دقت نکردن به کوچک و بزرگ نوشتن حروف در زبان</a:t>
            </a:r>
            <a:r>
              <a:rPr lang="en-US" sz="1400" b="0" i="0" u="none" strike="noStrike" dirty="0">
                <a:solidFill>
                  <a:schemeClr val="bg1"/>
                </a:solidFill>
                <a:effectLst/>
                <a:latin typeface="Dana" panose="00000500000000000000" pitchFamily="2" charset="-78"/>
                <a:cs typeface="Dana" panose="00000500000000000000" pitchFamily="2" charset="-78"/>
              </a:rPr>
              <a:t>C </a:t>
            </a:r>
            <a:r>
              <a:rPr lang="fa-IR" sz="1400" b="0" i="0" u="none" strike="noStrike" dirty="0">
                <a:solidFill>
                  <a:schemeClr val="bg1"/>
                </a:solidFill>
                <a:effectLst/>
                <a:latin typeface="Dana" panose="00000500000000000000" pitchFamily="2" charset="-78"/>
                <a:cs typeface="Dana" panose="00000500000000000000" pitchFamily="2" charset="-78"/>
              </a:rPr>
              <a:t> می‌تواند منجر به این خطا شود. چون کامپایلر برای تبدیل کد نوشته شده به یک برنامه‌ی اجرایی، ابتدا خط به خط کد را چک می‌کند و فایل اجرایی را می‌سازد.</a:t>
            </a:r>
          </a:p>
        </p:txBody>
      </p:sp>
      <p:sp>
        <p:nvSpPr>
          <p:cNvPr id="4" name="Slide Number Placeholder 3"/>
          <p:cNvSpPr>
            <a:spLocks noGrp="1"/>
          </p:cNvSpPr>
          <p:nvPr>
            <p:ph type="sldNum" sz="quarter" idx="4"/>
          </p:nvPr>
        </p:nvSpPr>
        <p:spPr>
          <a:xfrm>
            <a:off x="311701" y="4454236"/>
            <a:ext cx="387162" cy="357205"/>
          </a:xfrm>
          <a:prstGeom prst="rect">
            <a:avLst/>
          </a:prstGeom>
        </p:spPr>
        <p:txBody>
          <a:bodyPr/>
          <a:lstStyle/>
          <a:p>
            <a:fld id="{8E2CDA97-BFD5-45CA-9A96-1AD5B5B2566F}" type="slidenum">
              <a:rPr lang="en-US" smtClean="0"/>
              <a:t>21</a:t>
            </a:fld>
            <a:endParaRPr lang="en-US" dirty="0"/>
          </a:p>
        </p:txBody>
      </p:sp>
      <p:grpSp>
        <p:nvGrpSpPr>
          <p:cNvPr id="23" name="Google Shape;4771;p45"/>
          <p:cNvGrpSpPr/>
          <p:nvPr/>
        </p:nvGrpSpPr>
        <p:grpSpPr>
          <a:xfrm>
            <a:off x="8433061" y="264667"/>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33061" y="2800706"/>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Footer Placeholder 6"/>
          <p:cNvSpPr>
            <a:spLocks noGrp="1"/>
          </p:cNvSpPr>
          <p:nvPr>
            <p:ph type="ftr" sz="quarter" idx="10"/>
          </p:nvPr>
        </p:nvSpPr>
        <p:spPr/>
        <p:txBody>
          <a:bodyPr/>
          <a:lstStyle/>
          <a:p>
            <a:r>
              <a:rPr lang="en-US" dirty="0"/>
              <a:t>1- compile error</a:t>
            </a:r>
          </a:p>
          <a:p>
            <a:r>
              <a:rPr lang="en-US" dirty="0"/>
              <a:t>2- syntax error</a:t>
            </a:r>
          </a:p>
        </p:txBody>
      </p:sp>
    </p:spTree>
    <p:extLst>
      <p:ext uri="{BB962C8B-B14F-4D97-AF65-F5344CB8AC3E}">
        <p14:creationId xmlns:p14="http://schemas.microsoft.com/office/powerpoint/2010/main" val="903061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2436" y="450762"/>
            <a:ext cx="7739128" cy="858493"/>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رسیدن به برنامه‌ای که هدف نهایی ماست، لازم است برای رفع کردن تمامی خطاها روندی داشته باشیم تا ایرادی باقی نماند. برای مثال می‌توانیم از چنین مسیری استفاده کنیم.</a:t>
            </a:r>
          </a:p>
        </p:txBody>
      </p:sp>
      <p:sp>
        <p:nvSpPr>
          <p:cNvPr id="3" name="Slide Number Placeholder 2"/>
          <p:cNvSpPr>
            <a:spLocks noGrp="1"/>
          </p:cNvSpPr>
          <p:nvPr>
            <p:ph type="sldNum" sz="quarter" idx="4"/>
          </p:nvPr>
        </p:nvSpPr>
        <p:spPr>
          <a:xfrm>
            <a:off x="311701" y="4461164"/>
            <a:ext cx="387162" cy="350277"/>
          </a:xfrm>
          <a:prstGeom prst="rect">
            <a:avLst/>
          </a:prstGeom>
        </p:spPr>
        <p:txBody>
          <a:bodyPr/>
          <a:lstStyle/>
          <a:p>
            <a:fld id="{8E2CDA97-BFD5-45CA-9A96-1AD5B5B2566F}" type="slidenum">
              <a:rPr lang="en-US" smtClean="0"/>
              <a:t>22</a:t>
            </a:fld>
            <a:endParaRPr lang="en-US" dirty="0"/>
          </a:p>
        </p:txBody>
      </p:sp>
      <p:sp>
        <p:nvSpPr>
          <p:cNvPr id="20" name="Title 1">
            <a:extLst>
              <a:ext uri="{FF2B5EF4-FFF2-40B4-BE49-F238E27FC236}">
                <a16:creationId xmlns:a16="http://schemas.microsoft.com/office/drawing/2014/main" id="{0792FDAC-9C8D-4E77-B347-14908253549C}"/>
              </a:ext>
            </a:extLst>
          </p:cNvPr>
          <p:cNvSpPr txBox="1">
            <a:spLocks/>
          </p:cNvSpPr>
          <p:nvPr/>
        </p:nvSpPr>
        <p:spPr>
          <a:xfrm>
            <a:off x="885873" y="4133146"/>
            <a:ext cx="7542503" cy="471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rtl="1">
              <a:lnSpc>
                <a:spcPct val="150000"/>
              </a:lnSpc>
            </a:pPr>
            <a:r>
              <a:rPr lang="fa-IR" sz="1600" dirty="0">
                <a:solidFill>
                  <a:schemeClr val="bg1"/>
                </a:solidFill>
                <a:latin typeface="Dana" panose="00000500000000000000" pitchFamily="2" charset="-78"/>
                <a:cs typeface="Dana" panose="00000500000000000000" pitchFamily="2" charset="-78"/>
              </a:rPr>
              <a:t>پس تا اینجا یک مرحله جلو رفتیم.</a:t>
            </a:r>
          </a:p>
        </p:txBody>
      </p:sp>
      <p:pic>
        <p:nvPicPr>
          <p:cNvPr id="24" name="Picture 23">
            <a:extLst>
              <a:ext uri="{FF2B5EF4-FFF2-40B4-BE49-F238E27FC236}">
                <a16:creationId xmlns:a16="http://schemas.microsoft.com/office/drawing/2014/main" id="{0C841ACA-83E4-4A03-B815-E5A8DC1C4548}"/>
              </a:ext>
            </a:extLst>
          </p:cNvPr>
          <p:cNvPicPr>
            <a:picLocks noChangeAspect="1"/>
          </p:cNvPicPr>
          <p:nvPr/>
        </p:nvPicPr>
        <p:blipFill>
          <a:blip r:embed="rId2"/>
          <a:stretch>
            <a:fillRect/>
          </a:stretch>
        </p:blipFill>
        <p:spPr>
          <a:xfrm>
            <a:off x="848668" y="1237646"/>
            <a:ext cx="5688609" cy="3292174"/>
          </a:xfrm>
          <a:prstGeom prst="rect">
            <a:avLst/>
          </a:prstGeom>
        </p:spPr>
      </p:pic>
      <p:grpSp>
        <p:nvGrpSpPr>
          <p:cNvPr id="13" name="Google Shape;4779;p45"/>
          <p:cNvGrpSpPr/>
          <p:nvPr/>
        </p:nvGrpSpPr>
        <p:grpSpPr>
          <a:xfrm>
            <a:off x="8465330" y="450762"/>
            <a:ext cx="319924" cy="397322"/>
            <a:chOff x="3938800" y="4399275"/>
            <a:chExt cx="359700" cy="481825"/>
          </a:xfrm>
        </p:grpSpPr>
        <p:sp>
          <p:nvSpPr>
            <p:cNvPr id="14"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9" name="Google Shape;4771;p45"/>
          <p:cNvGrpSpPr/>
          <p:nvPr/>
        </p:nvGrpSpPr>
        <p:grpSpPr>
          <a:xfrm>
            <a:off x="8433713" y="4133146"/>
            <a:ext cx="347452" cy="397343"/>
            <a:chOff x="3330525" y="4399275"/>
            <a:chExt cx="390650" cy="481850"/>
          </a:xfrm>
        </p:grpSpPr>
        <p:sp>
          <p:nvSpPr>
            <p:cNvPr id="25"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615443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ED8513-D026-4031-99A8-74959C21B93B}"/>
              </a:ext>
            </a:extLst>
          </p:cNvPr>
          <p:cNvSpPr txBox="1">
            <a:spLocks/>
          </p:cNvSpPr>
          <p:nvPr/>
        </p:nvSpPr>
        <p:spPr>
          <a:xfrm>
            <a:off x="745679" y="464526"/>
            <a:ext cx="7764718" cy="37118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احتمالا برخی از شما</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را هم درست کردید و به این موضوع که</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تفاوت بین حروف بزرگ و کوچک را متوجه می‌شود دقت کردید. اما نوشتن</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به جای</a:t>
            </a:r>
            <a:r>
              <a:rPr lang="en-US" sz="1600" dirty="0">
                <a:solidFill>
                  <a:schemeClr val="bg1"/>
                </a:solidFill>
                <a:latin typeface="Dana" panose="00000500000000000000" pitchFamily="2" charset="-78"/>
                <a:cs typeface="Dana" panose="00000500000000000000" pitchFamily="2" charset="-78"/>
              </a:rPr>
              <a:t>main‌ </a:t>
            </a:r>
            <a:r>
              <a:rPr lang="fa-IR" sz="1600" dirty="0">
                <a:solidFill>
                  <a:schemeClr val="bg1"/>
                </a:solidFill>
                <a:latin typeface="Dana" panose="00000500000000000000" pitchFamily="2" charset="-78"/>
                <a:cs typeface="Dana" panose="00000500000000000000" pitchFamily="2" charset="-78"/>
              </a:rPr>
              <a:t> یک خطای کامپایل نیست و ما در این شرایط با</a:t>
            </a:r>
            <a:r>
              <a:rPr lang="en-US" sz="1600" dirty="0">
                <a:solidFill>
                  <a:schemeClr val="accent1"/>
                </a:solidFill>
                <a:latin typeface="Dana" panose="00000500000000000000" pitchFamily="2" charset="-78"/>
                <a:cs typeface="Dana" panose="00000500000000000000" pitchFamily="2" charset="-78"/>
              </a:rPr>
              <a:t>Linker error </a:t>
            </a:r>
            <a:r>
              <a:rPr lang="fa-IR" sz="1600" dirty="0">
                <a:solidFill>
                  <a:schemeClr val="accent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مواجه می‌شویم. علت رخ دادن این ارور را در آینده در مبحثی به نام تابع متوجه خواهید شد.</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حال با درست شدن برخی از ایرادها برنامه کامپایل می‌شود اما با این اخطار مواجه می‌شویم:</a:t>
            </a:r>
            <a:endParaRPr lang="en-US"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دلیل این اتفاق چیست؟</a:t>
            </a:r>
          </a:p>
        </p:txBody>
      </p:sp>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23</a:t>
            </a:fld>
            <a:endParaRPr lang="en-US" dirty="0"/>
          </a:p>
        </p:txBody>
      </p:sp>
      <p:grpSp>
        <p:nvGrpSpPr>
          <p:cNvPr id="20" name="Google Shape;4779;p45"/>
          <p:cNvGrpSpPr/>
          <p:nvPr/>
        </p:nvGrpSpPr>
        <p:grpSpPr>
          <a:xfrm>
            <a:off x="8482524" y="755782"/>
            <a:ext cx="319924" cy="397322"/>
            <a:chOff x="3938800" y="4399275"/>
            <a:chExt cx="359700" cy="481825"/>
          </a:xfrm>
        </p:grpSpPr>
        <p:sp>
          <p:nvSpPr>
            <p:cNvPr id="2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4771;p45"/>
          <p:cNvGrpSpPr/>
          <p:nvPr/>
        </p:nvGrpSpPr>
        <p:grpSpPr>
          <a:xfrm>
            <a:off x="8490964" y="2629996"/>
            <a:ext cx="347452" cy="397343"/>
            <a:chOff x="3330525" y="4399275"/>
            <a:chExt cx="390650" cy="481850"/>
          </a:xfrm>
        </p:grpSpPr>
        <p:sp>
          <p:nvSpPr>
            <p:cNvPr id="27"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 name="TextBox 33">
            <a:extLst>
              <a:ext uri="{FF2B5EF4-FFF2-40B4-BE49-F238E27FC236}">
                <a16:creationId xmlns:a16="http://schemas.microsoft.com/office/drawing/2014/main" id="{73BE17AA-C7B3-4288-B738-634366D4285F}"/>
              </a:ext>
            </a:extLst>
          </p:cNvPr>
          <p:cNvSpPr txBox="1"/>
          <p:nvPr/>
        </p:nvSpPr>
        <p:spPr>
          <a:xfrm>
            <a:off x="743396" y="3027339"/>
            <a:ext cx="7739128" cy="461665"/>
          </a:xfrm>
          <a:prstGeom prst="rect">
            <a:avLst/>
          </a:prstGeom>
          <a:noFill/>
        </p:spPr>
        <p:txBody>
          <a:bodyPr wrap="square" rtlCol="0">
            <a:spAutoFit/>
          </a:bodyPr>
          <a:lstStyle/>
          <a:p>
            <a:pPr rtl="1">
              <a:lnSpc>
                <a:spcPct val="150000"/>
              </a:lnSpc>
            </a:pPr>
            <a:r>
              <a:rPr lang="en-US" sz="1600" dirty="0">
                <a:solidFill>
                  <a:schemeClr val="bg1"/>
                </a:solidFill>
                <a:latin typeface="Dana" panose="00000500000000000000" pitchFamily="2" charset="-78"/>
                <a:cs typeface="Dana" panose="00000500000000000000" pitchFamily="2" charset="-78"/>
              </a:rPr>
              <a:t>warning: implicit declaration of function '</a:t>
            </a:r>
            <a:r>
              <a:rPr lang="en-US" sz="1600" dirty="0" err="1">
                <a:solidFill>
                  <a:schemeClr val="bg1"/>
                </a:solidFill>
                <a:latin typeface="Dana" panose="00000500000000000000" pitchFamily="2" charset="-78"/>
                <a:cs typeface="Dana" panose="00000500000000000000" pitchFamily="2" charset="-78"/>
              </a:rPr>
              <a:t>printf</a:t>
            </a:r>
            <a:r>
              <a:rPr lang="en-US" sz="1600" dirty="0">
                <a:solidFill>
                  <a:schemeClr val="bg1"/>
                </a:solidFill>
                <a:latin typeface="Dana" panose="00000500000000000000" pitchFamily="2" charset="-78"/>
                <a:cs typeface="Dana" panose="00000500000000000000" pitchFamily="2" charset="-78"/>
              </a:rPr>
              <a:t>' [-</a:t>
            </a:r>
            <a:r>
              <a:rPr lang="en-US" sz="1600" dirty="0" err="1">
                <a:solidFill>
                  <a:schemeClr val="bg1"/>
                </a:solidFill>
                <a:latin typeface="Dana" panose="00000500000000000000" pitchFamily="2" charset="-78"/>
                <a:cs typeface="Dana" panose="00000500000000000000" pitchFamily="2" charset="-78"/>
              </a:rPr>
              <a:t>Wimplicit</a:t>
            </a:r>
            <a:r>
              <a:rPr lang="en-US" sz="1600" dirty="0">
                <a:solidFill>
                  <a:schemeClr val="bg1"/>
                </a:solidFill>
                <a:latin typeface="Dana" panose="00000500000000000000" pitchFamily="2" charset="-78"/>
                <a:cs typeface="Dana" panose="00000500000000000000" pitchFamily="2" charset="-78"/>
              </a:rPr>
              <a:t>-function-declaration]</a:t>
            </a:r>
          </a:p>
        </p:txBody>
      </p:sp>
    </p:spTree>
    <p:extLst>
      <p:ext uri="{BB962C8B-B14F-4D97-AF65-F5344CB8AC3E}">
        <p14:creationId xmlns:p14="http://schemas.microsoft.com/office/powerpoint/2010/main" val="1040374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ED8513-D026-4031-99A8-74959C21B93B}"/>
              </a:ext>
            </a:extLst>
          </p:cNvPr>
          <p:cNvSpPr txBox="1">
            <a:spLocks/>
          </p:cNvSpPr>
          <p:nvPr/>
        </p:nvSpPr>
        <p:spPr>
          <a:xfrm>
            <a:off x="724530" y="120816"/>
            <a:ext cx="7764718" cy="40721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به عنوان راهنمایی می‌پرسم. آیا می‌دانید </a:t>
            </a:r>
            <a:r>
              <a:rPr lang="en-US" sz="1600" dirty="0" err="1">
                <a:solidFill>
                  <a:schemeClr val="bg1"/>
                </a:solidFill>
                <a:latin typeface="Dana" panose="00000500000000000000" pitchFamily="2" charset="-78"/>
                <a:cs typeface="Dana" panose="00000500000000000000" pitchFamily="2" charset="-78"/>
              </a:rPr>
              <a:t>stdio</a:t>
            </a:r>
            <a:r>
              <a:rPr lang="fa-IR" sz="1600" dirty="0">
                <a:solidFill>
                  <a:schemeClr val="bg1"/>
                </a:solidFill>
                <a:latin typeface="Dana" panose="00000500000000000000" pitchFamily="2" charset="-78"/>
                <a:cs typeface="Dana" panose="00000500000000000000" pitchFamily="2" charset="-78"/>
              </a:rPr>
              <a:t> مخفف چه چیزی</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است؟</a:t>
            </a: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endParaRPr lang="fa-IR" sz="16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در صورت اضافه نکردن کتابخانه‌های مورد نیاز، با ارور یا خطا مواجه می‌شویم تا زمانی که آن را برطرف کنیم.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اگه کامپایلر</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 بتواند تابع را به صورت </a:t>
            </a:r>
            <a:r>
              <a:rPr lang="fa-IR" sz="1600" dirty="0">
                <a:latin typeface="Dana" panose="00000500000000000000" pitchFamily="2" charset="-78"/>
                <a:cs typeface="Dana" panose="00000500000000000000" pitchFamily="2" charset="-78"/>
              </a:rPr>
              <a:t>ضمنی</a:t>
            </a:r>
            <a:r>
              <a:rPr lang="fa-IR" sz="1600" dirty="0">
                <a:solidFill>
                  <a:schemeClr val="bg1"/>
                </a:solidFill>
                <a:latin typeface="Dana" panose="00000500000000000000" pitchFamily="2" charset="-78"/>
                <a:cs typeface="Dana" panose="00000500000000000000" pitchFamily="2" charset="-78"/>
              </a:rPr>
              <a:t> یا</a:t>
            </a:r>
            <a:r>
              <a:rPr lang="en-US" sz="1600" dirty="0">
                <a:latin typeface="Dana" panose="00000500000000000000" pitchFamily="2" charset="-78"/>
                <a:cs typeface="Dana" panose="00000500000000000000" pitchFamily="2" charset="-78"/>
              </a:rPr>
              <a:t>implicit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تعریف کند در این ‌صورت با ارور مواجه نمی‌شویم.</a:t>
            </a:r>
          </a:p>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عمیق‌تر شدن در این موضوع می‌توانید بیش‌تر تحقیق کنید. به عنوان مثال می‌توانید به لینک زیر مراجعه کنید و اگر دوست داشتید درباره‌ی این موضوع در کلاس تدریس‌یاری بیشتر بحث کنید.</a:t>
            </a:r>
          </a:p>
        </p:txBody>
      </p:sp>
      <p:sp>
        <p:nvSpPr>
          <p:cNvPr id="2" name="Slide Number Placeholder 1"/>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24</a:t>
            </a:fld>
            <a:endParaRPr lang="en-US" dirty="0"/>
          </a:p>
        </p:txBody>
      </p:sp>
      <p:grpSp>
        <p:nvGrpSpPr>
          <p:cNvPr id="35" name="Google Shape;4779;p45"/>
          <p:cNvGrpSpPr/>
          <p:nvPr/>
        </p:nvGrpSpPr>
        <p:grpSpPr>
          <a:xfrm>
            <a:off x="8489248" y="537909"/>
            <a:ext cx="319924" cy="397322"/>
            <a:chOff x="3938800" y="4399275"/>
            <a:chExt cx="359700" cy="481825"/>
          </a:xfrm>
        </p:grpSpPr>
        <p:sp>
          <p:nvSpPr>
            <p:cNvPr id="3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 name="TextBox 55"/>
          <p:cNvSpPr txBox="1"/>
          <p:nvPr/>
        </p:nvSpPr>
        <p:spPr>
          <a:xfrm>
            <a:off x="2046852" y="947188"/>
            <a:ext cx="4351317"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3"/>
              </a:rPr>
              <a:t>Header files “</a:t>
            </a:r>
            <a:r>
              <a:rPr lang="en-US" sz="1800" dirty="0" err="1">
                <a:solidFill>
                  <a:schemeClr val="bg1"/>
                </a:solidFill>
                <a:latin typeface="Dana" panose="00000500000000000000" pitchFamily="2" charset="-78"/>
                <a:cs typeface="Dana" panose="00000500000000000000" pitchFamily="2" charset="-78"/>
                <a:hlinkClick r:id="rId3"/>
              </a:rPr>
              <a:t>stdio.h</a:t>
            </a:r>
            <a:r>
              <a:rPr lang="en-US" sz="1800" dirty="0">
                <a:solidFill>
                  <a:schemeClr val="bg1"/>
                </a:solidFill>
                <a:latin typeface="Dana" panose="00000500000000000000" pitchFamily="2" charset="-78"/>
                <a:cs typeface="Dana" panose="00000500000000000000" pitchFamily="2" charset="-78"/>
                <a:hlinkClick r:id="rId3"/>
              </a:rPr>
              <a:t>” and “</a:t>
            </a:r>
            <a:r>
              <a:rPr lang="en-US" sz="1800" dirty="0" err="1">
                <a:solidFill>
                  <a:schemeClr val="bg1"/>
                </a:solidFill>
                <a:latin typeface="Dana" panose="00000500000000000000" pitchFamily="2" charset="-78"/>
                <a:cs typeface="Dana" panose="00000500000000000000" pitchFamily="2" charset="-78"/>
                <a:hlinkClick r:id="rId3"/>
              </a:rPr>
              <a:t>stdlib.h</a:t>
            </a:r>
            <a:r>
              <a:rPr lang="en-US" sz="1800" dirty="0">
                <a:solidFill>
                  <a:schemeClr val="bg1"/>
                </a:solidFill>
                <a:latin typeface="Dana" panose="00000500000000000000" pitchFamily="2" charset="-78"/>
                <a:cs typeface="Dana" panose="00000500000000000000" pitchFamily="2" charset="-78"/>
                <a:hlinkClick r:id="rId3"/>
              </a:rPr>
              <a:t>” in C</a:t>
            </a:r>
            <a:endParaRPr lang="en-US" sz="1800" dirty="0">
              <a:solidFill>
                <a:schemeClr val="bg1"/>
              </a:solidFill>
              <a:latin typeface="Dana" panose="00000500000000000000" pitchFamily="2" charset="-78"/>
              <a:cs typeface="Dana" panose="00000500000000000000" pitchFamily="2" charset="-78"/>
            </a:endParaRPr>
          </a:p>
        </p:txBody>
      </p:sp>
      <p:grpSp>
        <p:nvGrpSpPr>
          <p:cNvPr id="50" name="Google Shape;4771;p45"/>
          <p:cNvGrpSpPr/>
          <p:nvPr/>
        </p:nvGrpSpPr>
        <p:grpSpPr>
          <a:xfrm>
            <a:off x="8489248" y="3006132"/>
            <a:ext cx="347452" cy="397343"/>
            <a:chOff x="3330525" y="4399275"/>
            <a:chExt cx="390650" cy="481850"/>
          </a:xfrm>
        </p:grpSpPr>
        <p:sp>
          <p:nvSpPr>
            <p:cNvPr id="5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7"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 name="Group 26"/>
          <p:cNvGrpSpPr/>
          <p:nvPr/>
        </p:nvGrpSpPr>
        <p:grpSpPr>
          <a:xfrm>
            <a:off x="698863" y="941738"/>
            <a:ext cx="1353480" cy="381000"/>
            <a:chOff x="695739" y="3357688"/>
            <a:chExt cx="1353480" cy="381000"/>
          </a:xfrm>
        </p:grpSpPr>
        <p:sp>
          <p:nvSpPr>
            <p:cNvPr id="28" name="Freeform 27"/>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29" name="Group 28"/>
            <p:cNvGrpSpPr/>
            <p:nvPr/>
          </p:nvGrpSpPr>
          <p:grpSpPr>
            <a:xfrm>
              <a:off x="695739" y="3379943"/>
              <a:ext cx="328772" cy="323851"/>
              <a:chOff x="383988" y="2894540"/>
              <a:chExt cx="314875" cy="320323"/>
            </a:xfrm>
            <a:solidFill>
              <a:schemeClr val="accent6">
                <a:lumMod val="20000"/>
                <a:lumOff val="80000"/>
              </a:schemeClr>
            </a:solidFill>
          </p:grpSpPr>
          <p:sp>
            <p:nvSpPr>
              <p:cNvPr id="30"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1"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2"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
        <p:nvSpPr>
          <p:cNvPr id="68" name="TextBox 67"/>
          <p:cNvSpPr txBox="1"/>
          <p:nvPr/>
        </p:nvSpPr>
        <p:spPr>
          <a:xfrm>
            <a:off x="2078010" y="4027374"/>
            <a:ext cx="4525886" cy="369332"/>
          </a:xfrm>
          <a:prstGeom prst="rect">
            <a:avLst/>
          </a:prstGeom>
          <a:noFill/>
        </p:spPr>
        <p:txBody>
          <a:bodyPr wrap="square" rtlCol="0">
            <a:spAutoFit/>
          </a:bodyPr>
          <a:lstStyle/>
          <a:p>
            <a:r>
              <a:rPr lang="en-US" sz="1800" dirty="0">
                <a:solidFill>
                  <a:srgbClr val="5F7D95"/>
                </a:solidFill>
                <a:latin typeface="Dana" panose="00000500000000000000" pitchFamily="2" charset="-78"/>
                <a:cs typeface="Dana" panose="00000500000000000000" pitchFamily="2" charset="-78"/>
                <a:hlinkClick r:id="rId4"/>
              </a:rPr>
              <a:t>Why </a:t>
            </a:r>
            <a:r>
              <a:rPr lang="en-US" sz="1800" dirty="0" err="1">
                <a:solidFill>
                  <a:srgbClr val="5F7D95"/>
                </a:solidFill>
                <a:latin typeface="Dana" panose="00000500000000000000" pitchFamily="2" charset="-78"/>
                <a:cs typeface="Dana" panose="00000500000000000000" pitchFamily="2" charset="-78"/>
                <a:hlinkClick r:id="rId4"/>
              </a:rPr>
              <a:t>printf</a:t>
            </a:r>
            <a:r>
              <a:rPr lang="en-US" sz="1800" dirty="0">
                <a:solidFill>
                  <a:srgbClr val="5F7D95"/>
                </a:solidFill>
                <a:latin typeface="Dana" panose="00000500000000000000" pitchFamily="2" charset="-78"/>
                <a:cs typeface="Dana" panose="00000500000000000000" pitchFamily="2" charset="-78"/>
                <a:hlinkClick r:id="rId4"/>
              </a:rPr>
              <a:t> and </a:t>
            </a:r>
            <a:r>
              <a:rPr lang="en-US" sz="1800" dirty="0" err="1">
                <a:solidFill>
                  <a:srgbClr val="5F7D95"/>
                </a:solidFill>
                <a:latin typeface="Dana" panose="00000500000000000000" pitchFamily="2" charset="-78"/>
                <a:cs typeface="Dana" panose="00000500000000000000" pitchFamily="2" charset="-78"/>
                <a:hlinkClick r:id="rId4"/>
              </a:rPr>
              <a:t>scanf</a:t>
            </a:r>
            <a:r>
              <a:rPr lang="en-US" sz="1800" dirty="0">
                <a:solidFill>
                  <a:srgbClr val="5F7D95"/>
                </a:solidFill>
                <a:latin typeface="Dana" panose="00000500000000000000" pitchFamily="2" charset="-78"/>
                <a:cs typeface="Dana" panose="00000500000000000000" pitchFamily="2" charset="-78"/>
                <a:hlinkClick r:id="rId4"/>
              </a:rPr>
              <a:t> work without </a:t>
            </a:r>
            <a:r>
              <a:rPr lang="en-US" sz="1800" dirty="0" err="1">
                <a:solidFill>
                  <a:srgbClr val="5F7D95"/>
                </a:solidFill>
                <a:latin typeface="Dana" panose="00000500000000000000" pitchFamily="2" charset="-78"/>
                <a:cs typeface="Dana" panose="00000500000000000000" pitchFamily="2" charset="-78"/>
                <a:hlinkClick r:id="rId4"/>
              </a:rPr>
              <a:t>stdio.h</a:t>
            </a:r>
            <a:r>
              <a:rPr lang="en-US" sz="1800" dirty="0">
                <a:solidFill>
                  <a:srgbClr val="5F7D95"/>
                </a:solidFill>
                <a:latin typeface="Dana" panose="00000500000000000000" pitchFamily="2" charset="-78"/>
                <a:cs typeface="Dana" panose="00000500000000000000" pitchFamily="2" charset="-78"/>
                <a:hlinkClick r:id="rId4"/>
              </a:rPr>
              <a:t>?</a:t>
            </a:r>
            <a:endParaRPr lang="en-US" sz="1800" dirty="0">
              <a:solidFill>
                <a:srgbClr val="5F7D95"/>
              </a:solidFill>
              <a:latin typeface="Dana" panose="00000500000000000000" pitchFamily="2" charset="-78"/>
              <a:cs typeface="Dana" panose="00000500000000000000" pitchFamily="2" charset="-78"/>
            </a:endParaRPr>
          </a:p>
        </p:txBody>
      </p:sp>
      <p:grpSp>
        <p:nvGrpSpPr>
          <p:cNvPr id="69" name="Group 68"/>
          <p:cNvGrpSpPr/>
          <p:nvPr/>
        </p:nvGrpSpPr>
        <p:grpSpPr>
          <a:xfrm>
            <a:off x="724530" y="4009563"/>
            <a:ext cx="1353480" cy="381000"/>
            <a:chOff x="695739" y="3357688"/>
            <a:chExt cx="1353480" cy="381000"/>
          </a:xfrm>
        </p:grpSpPr>
        <p:sp>
          <p:nvSpPr>
            <p:cNvPr id="70" name="Freeform 69"/>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71" name="Group 70"/>
            <p:cNvGrpSpPr/>
            <p:nvPr/>
          </p:nvGrpSpPr>
          <p:grpSpPr>
            <a:xfrm>
              <a:off x="695739" y="3379943"/>
              <a:ext cx="328772" cy="323851"/>
              <a:chOff x="383988" y="2894540"/>
              <a:chExt cx="314875" cy="320323"/>
            </a:xfrm>
            <a:solidFill>
              <a:schemeClr val="accent6">
                <a:lumMod val="20000"/>
                <a:lumOff val="80000"/>
              </a:schemeClr>
            </a:solidFill>
          </p:grpSpPr>
          <p:sp>
            <p:nvSpPr>
              <p:cNvPr id="72"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73"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74"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3651844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55921" y="494119"/>
            <a:ext cx="7739128" cy="395786"/>
          </a:xfrm>
        </p:spPr>
        <p:txBody>
          <a:bodyP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خب خطاهای مربوط به بخش</a:t>
            </a:r>
            <a:r>
              <a:rPr lang="en-US" sz="1400" b="0" i="0" u="none" strike="noStrike" dirty="0">
                <a:solidFill>
                  <a:schemeClr val="bg1"/>
                </a:solidFill>
                <a:effectLst/>
                <a:latin typeface="Dana" panose="00000500000000000000" pitchFamily="2" charset="-78"/>
                <a:cs typeface="Dana" panose="00000500000000000000" pitchFamily="2" charset="-78"/>
              </a:rPr>
              <a:t>Linker </a:t>
            </a:r>
            <a:r>
              <a:rPr lang="fa-IR" sz="1400" b="0" i="0" u="none" strike="noStrike" dirty="0">
                <a:solidFill>
                  <a:schemeClr val="bg1"/>
                </a:solidFill>
                <a:effectLst/>
                <a:latin typeface="Dana" panose="00000500000000000000" pitchFamily="2" charset="-78"/>
                <a:cs typeface="Dana" panose="00000500000000000000" pitchFamily="2" charset="-78"/>
              </a:rPr>
              <a:t> هم برطرف شدند.</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25</a:t>
            </a:fld>
            <a:endParaRPr lang="en-US" dirty="0"/>
          </a:p>
        </p:txBody>
      </p:sp>
      <p:sp>
        <p:nvSpPr>
          <p:cNvPr id="16" name="TextBox 15">
            <a:extLst>
              <a:ext uri="{FF2B5EF4-FFF2-40B4-BE49-F238E27FC236}">
                <a16:creationId xmlns:a16="http://schemas.microsoft.com/office/drawing/2014/main" id="{52E66252-39A6-4DCF-9623-B034C111DEA6}"/>
              </a:ext>
            </a:extLst>
          </p:cNvPr>
          <p:cNvSpPr txBox="1"/>
          <p:nvPr/>
        </p:nvSpPr>
        <p:spPr>
          <a:xfrm>
            <a:off x="885873" y="3475667"/>
            <a:ext cx="7571506" cy="1585049"/>
          </a:xfrm>
          <a:prstGeom prst="rect">
            <a:avLst/>
          </a:prstGeom>
          <a:noFill/>
        </p:spPr>
        <p:txBody>
          <a:bodyPr wrap="square">
            <a:spAutoFit/>
          </a:bodyPr>
          <a:lstStyle/>
          <a:p>
            <a:pPr algn="r" rtl="1"/>
            <a:r>
              <a:rPr lang="fa-IR" b="0" i="0" u="none" strike="noStrike" dirty="0">
                <a:solidFill>
                  <a:schemeClr val="bg1"/>
                </a:solidFill>
                <a:effectLst/>
                <a:latin typeface="Dana" panose="00000500000000000000" pitchFamily="2" charset="-78"/>
                <a:cs typeface="Dana" panose="00000500000000000000" pitchFamily="2" charset="-78"/>
              </a:rPr>
              <a:t>حال برنامه را اجرا کنید و برای اولین بخش یعنی جمع دو عدد، برنامه را </a:t>
            </a:r>
          </a:p>
          <a:p>
            <a:pPr algn="r" rtl="1"/>
            <a:r>
              <a:rPr lang="fa-IR" b="0" i="0" u="none" strike="noStrike" dirty="0">
                <a:solidFill>
                  <a:schemeClr val="bg1"/>
                </a:solidFill>
                <a:effectLst/>
                <a:latin typeface="Dana" panose="00000500000000000000" pitchFamily="2" charset="-78"/>
                <a:cs typeface="Dana" panose="00000500000000000000" pitchFamily="2" charset="-78"/>
              </a:rPr>
              <a:t>هر جور که دوست دارید تست کنید.</a:t>
            </a:r>
            <a:endParaRPr lang="en-US" b="0" i="0" u="none" strike="noStrike" dirty="0">
              <a:solidFill>
                <a:schemeClr val="bg1"/>
              </a:solidFill>
              <a:effectLst/>
              <a:latin typeface="Dana" panose="00000500000000000000" pitchFamily="2" charset="-78"/>
              <a:cs typeface="Dana" panose="00000500000000000000" pitchFamily="2" charset="-78"/>
            </a:endParaRPr>
          </a:p>
          <a:p>
            <a:pPr algn="r" rtl="1"/>
            <a:r>
              <a:rPr lang="fa-IR" b="0" i="0" u="none" strike="noStrike" dirty="0">
                <a:solidFill>
                  <a:schemeClr val="bg1"/>
                </a:solidFill>
                <a:effectLst/>
                <a:latin typeface="Dana" panose="00000500000000000000" pitchFamily="2" charset="-78"/>
                <a:cs typeface="Dana" panose="00000500000000000000" pitchFamily="2" charset="-78"/>
              </a:rPr>
              <a:t>آیا برنامه درست کار می‌کند؟</a:t>
            </a:r>
            <a:endParaRPr lang="en-US" b="0" i="0" u="none" strike="noStrike" dirty="0">
              <a:solidFill>
                <a:schemeClr val="bg1"/>
              </a:solidFill>
              <a:effectLst/>
              <a:latin typeface="Dana" panose="00000500000000000000" pitchFamily="2" charset="-78"/>
              <a:cs typeface="Dana" panose="00000500000000000000" pitchFamily="2" charset="-78"/>
            </a:endParaRPr>
          </a:p>
          <a:p>
            <a:pPr algn="r" rtl="1"/>
            <a:br>
              <a:rPr lang="fa-IR" b="0" i="0" u="none" strike="noStrike" dirty="0">
                <a:solidFill>
                  <a:schemeClr val="bg1"/>
                </a:solidFill>
                <a:effectLst/>
                <a:latin typeface="Dana" panose="00000500000000000000" pitchFamily="2" charset="-78"/>
                <a:cs typeface="Dana" panose="00000500000000000000" pitchFamily="2" charset="-78"/>
              </a:rPr>
            </a:br>
            <a:r>
              <a:rPr lang="fa-IR" b="0" i="0" u="none" strike="noStrike" dirty="0">
                <a:solidFill>
                  <a:schemeClr val="bg1"/>
                </a:solidFill>
                <a:effectLst/>
                <a:latin typeface="Dana" panose="00000500000000000000" pitchFamily="2" charset="-78"/>
                <a:cs typeface="Dana" panose="00000500000000000000" pitchFamily="2" charset="-78"/>
              </a:rPr>
              <a:t>این خطا که مانع ادامه پیدا کردن برنامه شده است،</a:t>
            </a:r>
            <a:r>
              <a:rPr lang="en-US" b="0" i="0" u="none" strike="noStrike" dirty="0">
                <a:solidFill>
                  <a:srgbClr val="48FFD5"/>
                </a:solidFill>
                <a:effectLst/>
                <a:latin typeface="Dana" panose="00000500000000000000" pitchFamily="2" charset="-78"/>
                <a:cs typeface="Dana" panose="00000500000000000000" pitchFamily="2" charset="-78"/>
              </a:rPr>
              <a:t>execution error</a:t>
            </a:r>
            <a:r>
              <a:rPr lang="en-US" b="0" i="0" u="none" strike="noStrike" dirty="0">
                <a:solidFill>
                  <a:schemeClr val="bg1"/>
                </a:solidFill>
                <a:effectLst/>
                <a:latin typeface="Dana" panose="00000500000000000000" pitchFamily="2" charset="-78"/>
                <a:cs typeface="Dana" panose="00000500000000000000" pitchFamily="2" charset="-78"/>
              </a:rPr>
              <a:t> </a:t>
            </a:r>
            <a:r>
              <a:rPr lang="fa-IR" b="0" i="0" u="none" strike="noStrike" dirty="0">
                <a:solidFill>
                  <a:schemeClr val="bg1"/>
                </a:solidFill>
                <a:effectLst/>
                <a:latin typeface="Dana" panose="00000500000000000000" pitchFamily="2" charset="-78"/>
                <a:cs typeface="Dana" panose="00000500000000000000" pitchFamily="2" charset="-78"/>
              </a:rPr>
              <a:t> یا</a:t>
            </a:r>
            <a:r>
              <a:rPr lang="en-US" b="0" i="0" u="none" strike="noStrike" dirty="0">
                <a:solidFill>
                  <a:srgbClr val="48FFD5"/>
                </a:solidFill>
                <a:effectLst/>
                <a:latin typeface="Dana" panose="00000500000000000000" pitchFamily="2" charset="-78"/>
                <a:cs typeface="Dana" panose="00000500000000000000" pitchFamily="2" charset="-78"/>
              </a:rPr>
              <a:t>runtime error</a:t>
            </a:r>
            <a:r>
              <a:rPr lang="en-US" b="0" i="0" u="none" strike="noStrike" dirty="0">
                <a:solidFill>
                  <a:schemeClr val="bg1"/>
                </a:solidFill>
                <a:effectLst/>
                <a:latin typeface="Dana" panose="00000500000000000000" pitchFamily="2" charset="-78"/>
                <a:cs typeface="Dana" panose="00000500000000000000" pitchFamily="2" charset="-78"/>
              </a:rPr>
              <a:t> </a:t>
            </a:r>
            <a:r>
              <a:rPr lang="fa-IR" b="0" i="0" u="none" strike="noStrike" dirty="0">
                <a:solidFill>
                  <a:schemeClr val="bg1"/>
                </a:solidFill>
                <a:effectLst/>
                <a:latin typeface="Dana" panose="00000500000000000000" pitchFamily="2" charset="-78"/>
                <a:cs typeface="Dana" panose="00000500000000000000" pitchFamily="2" charset="-78"/>
              </a:rPr>
              <a:t> نام دارد چون در زمان اجرا شدن رخ داده است. این بار علت این خطا از کجاست؟</a:t>
            </a:r>
            <a:br>
              <a:rPr lang="fa-IR" sz="1300" b="0" i="0" u="none" strike="noStrike" dirty="0">
                <a:solidFill>
                  <a:schemeClr val="bg1"/>
                </a:solidFill>
                <a:effectLst/>
                <a:latin typeface="Dana" panose="00000500000000000000" pitchFamily="2" charset="-78"/>
                <a:cs typeface="Dana" panose="00000500000000000000" pitchFamily="2" charset="-78"/>
              </a:rPr>
            </a:br>
            <a:endParaRPr lang="en-US" sz="1300" dirty="0"/>
          </a:p>
        </p:txBody>
      </p:sp>
      <p:pic>
        <p:nvPicPr>
          <p:cNvPr id="17" name="Picture 16">
            <a:extLst>
              <a:ext uri="{FF2B5EF4-FFF2-40B4-BE49-F238E27FC236}">
                <a16:creationId xmlns:a16="http://schemas.microsoft.com/office/drawing/2014/main" id="{CD93710B-E78D-46D2-B4DE-8EAD63AB7900}"/>
              </a:ext>
            </a:extLst>
          </p:cNvPr>
          <p:cNvPicPr>
            <a:picLocks noChangeAspect="1"/>
          </p:cNvPicPr>
          <p:nvPr/>
        </p:nvPicPr>
        <p:blipFill>
          <a:blip r:embed="rId3"/>
          <a:stretch>
            <a:fillRect/>
          </a:stretch>
        </p:blipFill>
        <p:spPr>
          <a:xfrm>
            <a:off x="543566" y="308253"/>
            <a:ext cx="6484496" cy="3752778"/>
          </a:xfrm>
          <a:prstGeom prst="rect">
            <a:avLst/>
          </a:prstGeom>
        </p:spPr>
      </p:pic>
      <p:grpSp>
        <p:nvGrpSpPr>
          <p:cNvPr id="13" name="Google Shape;4771;p45"/>
          <p:cNvGrpSpPr/>
          <p:nvPr/>
        </p:nvGrpSpPr>
        <p:grpSpPr>
          <a:xfrm>
            <a:off x="8457379" y="439524"/>
            <a:ext cx="347452" cy="397343"/>
            <a:chOff x="3330525" y="4399275"/>
            <a:chExt cx="390650" cy="481850"/>
          </a:xfrm>
        </p:grpSpPr>
        <p:sp>
          <p:nvSpPr>
            <p:cNvPr id="1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3" name="Google Shape;4771;p45"/>
          <p:cNvGrpSpPr/>
          <p:nvPr/>
        </p:nvGrpSpPr>
        <p:grpSpPr>
          <a:xfrm>
            <a:off x="8441681" y="3441688"/>
            <a:ext cx="347452" cy="397343"/>
            <a:chOff x="3330525" y="4399275"/>
            <a:chExt cx="390650" cy="481850"/>
          </a:xfrm>
        </p:grpSpPr>
        <p:sp>
          <p:nvSpPr>
            <p:cNvPr id="2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 name="Google Shape;4779;p45"/>
          <p:cNvGrpSpPr/>
          <p:nvPr/>
        </p:nvGrpSpPr>
        <p:grpSpPr>
          <a:xfrm>
            <a:off x="8491441" y="4269763"/>
            <a:ext cx="319924" cy="397322"/>
            <a:chOff x="3938800" y="4399275"/>
            <a:chExt cx="359700" cy="481825"/>
          </a:xfrm>
        </p:grpSpPr>
        <p:sp>
          <p:nvSpPr>
            <p:cNvPr id="3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817773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94118"/>
            <a:ext cx="7796186" cy="990075"/>
          </a:xfrm>
        </p:spPr>
        <p:txBody>
          <a:bodyPr/>
          <a:lstStyle/>
          <a:p>
            <a:pPr algn="just"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به یاد داشته باشید که قرار ندادن &amp; در</a:t>
            </a:r>
            <a:r>
              <a:rPr lang="en-US" sz="1400" b="0" i="0" u="none" strike="noStrike" dirty="0" err="1">
                <a:solidFill>
                  <a:schemeClr val="bg1"/>
                </a:solidFill>
                <a:effectLst/>
                <a:latin typeface="Dana" panose="00000500000000000000" pitchFamily="2" charset="-78"/>
                <a:cs typeface="Dana" panose="00000500000000000000" pitchFamily="2" charset="-78"/>
              </a:rPr>
              <a:t>scanf</a:t>
            </a:r>
            <a:r>
              <a:rPr lang="en-US" sz="1400" b="0" i="0" u="none" strike="noStrike" dirty="0">
                <a:solidFill>
                  <a:schemeClr val="bg1"/>
                </a:solidFill>
                <a:effectLst/>
                <a:latin typeface="Dana" panose="00000500000000000000" pitchFamily="2" charset="-78"/>
                <a:cs typeface="Dana" panose="00000500000000000000" pitchFamily="2" charset="-78"/>
              </a:rPr>
              <a:t> </a:t>
            </a:r>
            <a:r>
              <a:rPr lang="fa-IR" sz="1400" b="0" i="0" u="none" strike="noStrike" dirty="0">
                <a:solidFill>
                  <a:schemeClr val="bg1"/>
                </a:solidFill>
                <a:effectLst/>
                <a:latin typeface="Dana" panose="00000500000000000000" pitchFamily="2" charset="-78"/>
                <a:cs typeface="Dana" panose="00000500000000000000" pitchFamily="2" charset="-78"/>
              </a:rPr>
              <a:t> یکی از معروف‌ترین خطا‌ها در زمان اجرای برنامه است. در این زمان برنامه‌ی شما به خانه‌ای از حافظه دسترسی پیدا کرده که سیستم عامل </a:t>
            </a:r>
            <a:r>
              <a:rPr lang="fa-IR" sz="1400" dirty="0">
                <a:solidFill>
                  <a:schemeClr val="bg1"/>
                </a:solidFill>
                <a:latin typeface="Dana" panose="00000500000000000000" pitchFamily="2" charset="-78"/>
                <a:cs typeface="Dana" panose="00000500000000000000" pitchFamily="2" charset="-78"/>
              </a:rPr>
              <a:t>اجازه‌ی دسترسی‌اش را به برنامه نمی‌دهد </a:t>
            </a:r>
            <a:r>
              <a:rPr lang="fa-IR" sz="1400" b="0" i="0" u="none" strike="noStrike" dirty="0">
                <a:solidFill>
                  <a:schemeClr val="bg1"/>
                </a:solidFill>
                <a:effectLst/>
                <a:latin typeface="Dana" panose="00000500000000000000" pitchFamily="2" charset="-78"/>
                <a:cs typeface="Dana" panose="00000500000000000000" pitchFamily="2" charset="-78"/>
              </a:rPr>
              <a:t>و به همین دلیل مانع ادامه پیدا کردن برنامه خواهد شد.</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26</a:t>
            </a:fld>
            <a:endParaRPr lang="en-US" dirty="0"/>
          </a:p>
        </p:txBody>
      </p:sp>
      <p:pic>
        <p:nvPicPr>
          <p:cNvPr id="9" name="Picture 8">
            <a:extLst>
              <a:ext uri="{FF2B5EF4-FFF2-40B4-BE49-F238E27FC236}">
                <a16:creationId xmlns:a16="http://schemas.microsoft.com/office/drawing/2014/main" id="{9C2CD5FD-A1EB-4773-8A76-4AF23FF15DE7}"/>
              </a:ext>
            </a:extLst>
          </p:cNvPr>
          <p:cNvPicPr>
            <a:picLocks noChangeAspect="1"/>
          </p:cNvPicPr>
          <p:nvPr/>
        </p:nvPicPr>
        <p:blipFill>
          <a:blip r:embed="rId3"/>
          <a:stretch>
            <a:fillRect/>
          </a:stretch>
        </p:blipFill>
        <p:spPr>
          <a:xfrm>
            <a:off x="981837" y="1262850"/>
            <a:ext cx="5835323" cy="3377082"/>
          </a:xfrm>
          <a:prstGeom prst="rect">
            <a:avLst/>
          </a:prstGeom>
        </p:spPr>
      </p:pic>
      <p:grpSp>
        <p:nvGrpSpPr>
          <p:cNvPr id="10" name="Google Shape;4779;p45"/>
          <p:cNvGrpSpPr/>
          <p:nvPr/>
        </p:nvGrpSpPr>
        <p:grpSpPr>
          <a:xfrm>
            <a:off x="8491249" y="473669"/>
            <a:ext cx="319924" cy="397322"/>
            <a:chOff x="3938800" y="4399275"/>
            <a:chExt cx="359700" cy="481825"/>
          </a:xfrm>
        </p:grpSpPr>
        <p:sp>
          <p:nvSpPr>
            <p:cNvPr id="1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428621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69134" y="1233311"/>
            <a:ext cx="7598348" cy="2676877"/>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بالاخره می‌توانیم خود برنامه را تست کنیم که آیا ماشین حساب درست کار می‌کند یا خیر؟</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برای شروع خیلی راحت از اولین عملگر یعنی + آغاز می‌کنیم.</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آیا حاصل ۲ + ۳ درست است؟</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حاصل ۲.۵ + ۶.۳ چطور؟</a:t>
            </a:r>
            <a:r>
              <a:rPr lang="en-US" sz="1600" b="0" i="0" u="none" strike="noStrike" dirty="0">
                <a:solidFill>
                  <a:schemeClr val="bg1"/>
                </a:solidFill>
                <a:effectLst/>
                <a:latin typeface="Dana" panose="00000500000000000000" pitchFamily="2" charset="-78"/>
                <a:cs typeface="Dana" panose="00000500000000000000" pitchFamily="2" charset="-78"/>
              </a:rPr>
              <a:t>							 </a:t>
            </a:r>
            <a:br>
              <a:rPr lang="en-US" sz="1600" b="0" i="0" u="none" strike="noStrike" dirty="0">
                <a:solidFill>
                  <a:schemeClr val="bg1"/>
                </a:solidFill>
                <a:effectLst/>
                <a:latin typeface="Dana" panose="00000500000000000000" pitchFamily="2" charset="-78"/>
                <a:cs typeface="Dana" panose="00000500000000000000" pitchFamily="2" charset="-78"/>
              </a:rPr>
            </a:b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خطای آخر، یک </a:t>
            </a:r>
            <a:r>
              <a:rPr lang="fa-IR" sz="1600" b="0" i="0" u="none" strike="noStrike" dirty="0">
                <a:effectLst/>
                <a:latin typeface="Dana" panose="00000500000000000000" pitchFamily="2" charset="-78"/>
                <a:cs typeface="Dana" panose="00000500000000000000" pitchFamily="2" charset="-78"/>
              </a:rPr>
              <a:t>خطای منطقی</a:t>
            </a:r>
            <a:r>
              <a:rPr lang="fa-IR" sz="1600" b="0" i="0" u="none" strike="noStrike" baseline="50000" dirty="0">
                <a:solidFill>
                  <a:schemeClr val="bg1"/>
                </a:solidFill>
                <a:effectLst/>
                <a:latin typeface="Dana" panose="00000500000000000000" pitchFamily="2" charset="-78"/>
                <a:cs typeface="Dana" panose="00000500000000000000" pitchFamily="2" charset="-78"/>
              </a:rPr>
              <a:t>۱</a:t>
            </a:r>
            <a:r>
              <a:rPr lang="fa-IR" sz="1600" b="0" i="0" u="none" strike="noStrike" dirty="0">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است؛ یعنی خطایی است که تنها به دست برنامه‌نویس قابل تشخیص است و به کاربردهایی که او در نظر دارد وابسته است. تنها راه تشخیص چنین خطاهایی هم تست کردن مکرر برنامه به ازای ورودی‌های مختلف است.</a:t>
            </a: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27</a:t>
            </a:fld>
            <a:endParaRPr lang="en-US" dirty="0"/>
          </a:p>
        </p:txBody>
      </p:sp>
      <p:grpSp>
        <p:nvGrpSpPr>
          <p:cNvPr id="13" name="Google Shape;4771;p45"/>
          <p:cNvGrpSpPr/>
          <p:nvPr/>
        </p:nvGrpSpPr>
        <p:grpSpPr>
          <a:xfrm>
            <a:off x="8267482" y="508948"/>
            <a:ext cx="347452" cy="397343"/>
            <a:chOff x="3330525" y="4399275"/>
            <a:chExt cx="390650" cy="481850"/>
          </a:xfrm>
        </p:grpSpPr>
        <p:sp>
          <p:nvSpPr>
            <p:cNvPr id="14"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779;p45"/>
          <p:cNvGrpSpPr/>
          <p:nvPr/>
        </p:nvGrpSpPr>
        <p:grpSpPr>
          <a:xfrm>
            <a:off x="8281179" y="2647840"/>
            <a:ext cx="319924" cy="397322"/>
            <a:chOff x="3938800" y="4399275"/>
            <a:chExt cx="359700" cy="481825"/>
          </a:xfrm>
        </p:grpSpPr>
        <p:sp>
          <p:nvSpPr>
            <p:cNvPr id="22"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 name="Footer Placeholder 7"/>
          <p:cNvSpPr>
            <a:spLocks noGrp="1"/>
          </p:cNvSpPr>
          <p:nvPr>
            <p:ph type="ftr" sz="quarter" idx="10"/>
          </p:nvPr>
        </p:nvSpPr>
        <p:spPr/>
        <p:txBody>
          <a:bodyPr/>
          <a:lstStyle/>
          <a:p>
            <a:r>
              <a:rPr lang="en-US" dirty="0"/>
              <a:t>1- Logical error</a:t>
            </a:r>
          </a:p>
        </p:txBody>
      </p:sp>
    </p:spTree>
    <p:extLst>
      <p:ext uri="{BB962C8B-B14F-4D97-AF65-F5344CB8AC3E}">
        <p14:creationId xmlns:p14="http://schemas.microsoft.com/office/powerpoint/2010/main" val="149776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833005"/>
            <a:ext cx="7739127" cy="1958502"/>
          </a:xfrm>
        </p:spPr>
        <p:txBody>
          <a:bodyP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می‌توانید برای تسلط بیشتر روی خطاها به هر کدام از لینک‌های زیر مراجعه کنید و اگر دوست دارید در کلاس تدریس‌یاری راجع به آن‌ها با تدریس‌یارها صحبت کنید تا بهتر بتوانید از وقوع این ارورها جلوگیری کنید و یا علت ارورها را متوجه شوید.					</a:t>
            </a:r>
            <a:r>
              <a:rPr lang="en-US" sz="1600" b="0" i="0" u="none" strike="noStrike" dirty="0">
                <a:solidFill>
                  <a:schemeClr val="bg1"/>
                </a:solidFill>
                <a:effectLst/>
                <a:latin typeface="Dana" panose="00000500000000000000" pitchFamily="2" charset="-78"/>
                <a:cs typeface="Dana" panose="00000500000000000000" pitchFamily="2" charset="-78"/>
              </a:rPr>
              <a:t>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لینک‌های مشابه لینک‌های زیر با نشان دادن تفاوت‌های بین ارورها می‌توانند در یادگیری و عمیق‌تر شدن کمک کنند.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7" name="Slide Number Placeholder 6"/>
          <p:cNvSpPr>
            <a:spLocks noGrp="1"/>
          </p:cNvSpPr>
          <p:nvPr>
            <p:ph type="sldNum" sz="quarter" idx="4"/>
          </p:nvPr>
        </p:nvSpPr>
        <p:spPr>
          <a:xfrm>
            <a:off x="311701" y="4468424"/>
            <a:ext cx="387162" cy="343017"/>
          </a:xfrm>
          <a:prstGeom prst="rect">
            <a:avLst/>
          </a:prstGeom>
        </p:spPr>
        <p:txBody>
          <a:bodyPr/>
          <a:lstStyle/>
          <a:p>
            <a:fld id="{8E2CDA97-BFD5-45CA-9A96-1AD5B5B2566F}" type="slidenum">
              <a:rPr lang="en-US" smtClean="0"/>
              <a:t>28</a:t>
            </a:fld>
            <a:endParaRPr lang="en-US" dirty="0"/>
          </a:p>
        </p:txBody>
      </p:sp>
      <p:grpSp>
        <p:nvGrpSpPr>
          <p:cNvPr id="18" name="Google Shape;4779;p45"/>
          <p:cNvGrpSpPr/>
          <p:nvPr/>
        </p:nvGrpSpPr>
        <p:grpSpPr>
          <a:xfrm>
            <a:off x="8438386" y="528205"/>
            <a:ext cx="319924" cy="397322"/>
            <a:chOff x="3938800" y="4399275"/>
            <a:chExt cx="359700" cy="481825"/>
          </a:xfrm>
        </p:grpSpPr>
        <p:sp>
          <p:nvSpPr>
            <p:cNvPr id="19"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 name="Google Shape;4771;p45"/>
          <p:cNvGrpSpPr/>
          <p:nvPr/>
        </p:nvGrpSpPr>
        <p:grpSpPr>
          <a:xfrm>
            <a:off x="8440320" y="1983630"/>
            <a:ext cx="347452" cy="397343"/>
            <a:chOff x="3330525" y="4399275"/>
            <a:chExt cx="390650" cy="481850"/>
          </a:xfrm>
        </p:grpSpPr>
        <p:sp>
          <p:nvSpPr>
            <p:cNvPr id="3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roup 23"/>
          <p:cNvGrpSpPr/>
          <p:nvPr/>
        </p:nvGrpSpPr>
        <p:grpSpPr>
          <a:xfrm>
            <a:off x="698863" y="2899272"/>
            <a:ext cx="1353480" cy="381000"/>
            <a:chOff x="695739" y="3357688"/>
            <a:chExt cx="1353480" cy="381000"/>
          </a:xfrm>
        </p:grpSpPr>
        <p:sp>
          <p:nvSpPr>
            <p:cNvPr id="25" name="Freeform 24"/>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26" name="Group 25"/>
            <p:cNvGrpSpPr/>
            <p:nvPr/>
          </p:nvGrpSpPr>
          <p:grpSpPr>
            <a:xfrm>
              <a:off x="695739" y="3379943"/>
              <a:ext cx="328772" cy="323851"/>
              <a:chOff x="383988" y="2894540"/>
              <a:chExt cx="314875" cy="320323"/>
            </a:xfrm>
            <a:solidFill>
              <a:schemeClr val="accent6">
                <a:lumMod val="20000"/>
                <a:lumOff val="80000"/>
              </a:schemeClr>
            </a:solidFill>
          </p:grpSpPr>
          <p:sp>
            <p:nvSpPr>
              <p:cNvPr id="27"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9"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3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
        <p:nvSpPr>
          <p:cNvPr id="47" name="TextBox 46"/>
          <p:cNvSpPr txBox="1"/>
          <p:nvPr/>
        </p:nvSpPr>
        <p:spPr>
          <a:xfrm>
            <a:off x="2052343" y="2902203"/>
            <a:ext cx="2876944" cy="369332"/>
          </a:xfrm>
          <a:prstGeom prst="rect">
            <a:avLst/>
          </a:prstGeom>
          <a:noFill/>
        </p:spPr>
        <p:txBody>
          <a:bodyPr wrap="square" rtlCol="0">
            <a:spAutoFit/>
          </a:bodyPr>
          <a:lstStyle/>
          <a:p>
            <a:r>
              <a:rPr lang="en-US" sz="1800" dirty="0">
                <a:solidFill>
                  <a:srgbClr val="5F7D95"/>
                </a:solidFill>
                <a:latin typeface="Dana" panose="00000500000000000000" pitchFamily="2" charset="-78"/>
                <a:cs typeface="Dana" panose="00000500000000000000" pitchFamily="2" charset="-78"/>
                <a:hlinkClick r:id="rId3"/>
              </a:rPr>
              <a:t>Programming Errors in C</a:t>
            </a:r>
            <a:endParaRPr lang="en-US" sz="1800" dirty="0">
              <a:solidFill>
                <a:srgbClr val="5F7D95"/>
              </a:solidFill>
              <a:latin typeface="Dana" panose="00000500000000000000" pitchFamily="2" charset="-78"/>
              <a:cs typeface="Dana" panose="00000500000000000000" pitchFamily="2" charset="-78"/>
            </a:endParaRPr>
          </a:p>
        </p:txBody>
      </p:sp>
      <p:sp>
        <p:nvSpPr>
          <p:cNvPr id="48" name="TextBox 47"/>
          <p:cNvSpPr txBox="1"/>
          <p:nvPr/>
        </p:nvSpPr>
        <p:spPr>
          <a:xfrm>
            <a:off x="2052343" y="3611959"/>
            <a:ext cx="3781841" cy="369332"/>
          </a:xfrm>
          <a:prstGeom prst="rect">
            <a:avLst/>
          </a:prstGeom>
          <a:noFill/>
        </p:spPr>
        <p:txBody>
          <a:bodyPr wrap="square" rtlCol="0">
            <a:spAutoFit/>
          </a:bodyPr>
          <a:lstStyle/>
          <a:p>
            <a:r>
              <a:rPr lang="en-US" sz="1800" dirty="0">
                <a:solidFill>
                  <a:srgbClr val="5F7D95"/>
                </a:solidFill>
                <a:latin typeface="Dana" panose="00000500000000000000" pitchFamily="2" charset="-78"/>
                <a:cs typeface="Dana" panose="00000500000000000000" pitchFamily="2" charset="-78"/>
                <a:hlinkClick r:id="rId4"/>
              </a:rPr>
              <a:t>Compile errors VS Runtime errors</a:t>
            </a:r>
            <a:endParaRPr lang="en-US" sz="1800" dirty="0">
              <a:solidFill>
                <a:srgbClr val="5F7D95"/>
              </a:solidFill>
              <a:latin typeface="Dana" panose="00000500000000000000" pitchFamily="2" charset="-78"/>
              <a:cs typeface="Dana" panose="00000500000000000000" pitchFamily="2" charset="-78"/>
            </a:endParaRPr>
          </a:p>
        </p:txBody>
      </p:sp>
      <p:grpSp>
        <p:nvGrpSpPr>
          <p:cNvPr id="52" name="Group 51"/>
          <p:cNvGrpSpPr/>
          <p:nvPr/>
        </p:nvGrpSpPr>
        <p:grpSpPr>
          <a:xfrm>
            <a:off x="698863" y="3606125"/>
            <a:ext cx="1353480" cy="381000"/>
            <a:chOff x="695739" y="3357688"/>
            <a:chExt cx="1353480" cy="381000"/>
          </a:xfrm>
        </p:grpSpPr>
        <p:sp>
          <p:nvSpPr>
            <p:cNvPr id="53" name="Freeform 52"/>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54" name="Group 53"/>
            <p:cNvGrpSpPr/>
            <p:nvPr/>
          </p:nvGrpSpPr>
          <p:grpSpPr>
            <a:xfrm>
              <a:off x="695739" y="3379943"/>
              <a:ext cx="328772" cy="323851"/>
              <a:chOff x="383988" y="2894540"/>
              <a:chExt cx="314875" cy="320323"/>
            </a:xfrm>
            <a:solidFill>
              <a:schemeClr val="accent6">
                <a:lumMod val="20000"/>
                <a:lumOff val="80000"/>
              </a:schemeClr>
            </a:solidFill>
          </p:grpSpPr>
          <p:sp>
            <p:nvSpPr>
              <p:cNvPr id="55"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6"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57"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950316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250144" y="1408527"/>
            <a:ext cx="8677683" cy="3001995"/>
            <a:chOff x="94907" y="1440043"/>
            <a:chExt cx="8677683" cy="3001995"/>
          </a:xfrm>
        </p:grpSpPr>
        <p:pic>
          <p:nvPicPr>
            <p:cNvPr id="85" name="Picture 84">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2591435" y="2888557"/>
              <a:ext cx="1094656" cy="430684"/>
            </a:xfrm>
            <a:prstGeom prst="rect">
              <a:avLst/>
            </a:prstGeom>
          </p:spPr>
        </p:pic>
        <p:sp>
          <p:nvSpPr>
            <p:cNvPr id="7" name="Google Shape;1001;p35"/>
            <p:cNvSpPr/>
            <p:nvPr/>
          </p:nvSpPr>
          <p:spPr>
            <a:xfrm>
              <a:off x="3976076" y="261137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 name="Google Shape;1002;p35"/>
            <p:cNvSpPr/>
            <p:nvPr/>
          </p:nvSpPr>
          <p:spPr>
            <a:xfrm>
              <a:off x="4232481" y="2559757"/>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 name="Google Shape;1003;p35"/>
            <p:cNvSpPr/>
            <p:nvPr/>
          </p:nvSpPr>
          <p:spPr>
            <a:xfrm>
              <a:off x="4227485" y="1894599"/>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0" name="Google Shape;1004;p35"/>
            <p:cNvSpPr/>
            <p:nvPr/>
          </p:nvSpPr>
          <p:spPr>
            <a:xfrm>
              <a:off x="4255802" y="1922901"/>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1" name="Google Shape;1005;p35"/>
            <p:cNvSpPr/>
            <p:nvPr/>
          </p:nvSpPr>
          <p:spPr>
            <a:xfrm>
              <a:off x="4292420" y="2014478"/>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2" name="Google Shape;1006;p35"/>
            <p:cNvSpPr/>
            <p:nvPr/>
          </p:nvSpPr>
          <p:spPr>
            <a:xfrm>
              <a:off x="4061826"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3" name="Google Shape;1007;p35"/>
            <p:cNvSpPr/>
            <p:nvPr/>
          </p:nvSpPr>
          <p:spPr>
            <a:xfrm>
              <a:off x="4061826"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9" name="Google Shape;1013;p35"/>
            <p:cNvSpPr/>
            <p:nvPr/>
          </p:nvSpPr>
          <p:spPr>
            <a:xfrm>
              <a:off x="6300423" y="1894599"/>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0" name="Google Shape;1014;p35"/>
            <p:cNvSpPr/>
            <p:nvPr/>
          </p:nvSpPr>
          <p:spPr>
            <a:xfrm>
              <a:off x="6049014" y="261137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1" name="Google Shape;1015;p35"/>
            <p:cNvSpPr/>
            <p:nvPr/>
          </p:nvSpPr>
          <p:spPr>
            <a:xfrm>
              <a:off x="6305419" y="2559757"/>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2" name="Google Shape;1016;p35"/>
            <p:cNvSpPr/>
            <p:nvPr/>
          </p:nvSpPr>
          <p:spPr>
            <a:xfrm>
              <a:off x="6366189" y="1959519"/>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3" name="Google Shape;1017;p35"/>
            <p:cNvSpPr/>
            <p:nvPr/>
          </p:nvSpPr>
          <p:spPr>
            <a:xfrm>
              <a:off x="6329555" y="1922901"/>
              <a:ext cx="72454" cy="72438"/>
            </a:xfrm>
            <a:custGeom>
              <a:avLst/>
              <a:gdLst/>
              <a:ahLst/>
              <a:cxnLst/>
              <a:rect l="l" t="t" r="r" b="b"/>
              <a:pathLst>
                <a:path w="4539" h="4538" extrusionOk="0">
                  <a:moveTo>
                    <a:pt x="2244" y="0"/>
                  </a:moveTo>
                  <a:cubicBezTo>
                    <a:pt x="992" y="0"/>
                    <a:pt x="1" y="991"/>
                    <a:pt x="1" y="2243"/>
                  </a:cubicBezTo>
                  <a:cubicBezTo>
                    <a:pt x="1" y="3494"/>
                    <a:pt x="992" y="4538"/>
                    <a:pt x="2244" y="4538"/>
                  </a:cubicBezTo>
                  <a:cubicBezTo>
                    <a:pt x="3495" y="4538"/>
                    <a:pt x="4538" y="3494"/>
                    <a:pt x="4538" y="2243"/>
                  </a:cubicBezTo>
                  <a:cubicBezTo>
                    <a:pt x="4538" y="991"/>
                    <a:pt x="3495" y="0"/>
                    <a:pt x="2244"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4" name="Google Shape;1018;p35"/>
            <p:cNvSpPr/>
            <p:nvPr/>
          </p:nvSpPr>
          <p:spPr>
            <a:xfrm>
              <a:off x="6135594"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5" name="Google Shape;1019;p35"/>
            <p:cNvSpPr/>
            <p:nvPr/>
          </p:nvSpPr>
          <p:spPr>
            <a:xfrm>
              <a:off x="6135594" y="269711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6" name="Google Shape;1020;p35"/>
            <p:cNvSpPr/>
            <p:nvPr/>
          </p:nvSpPr>
          <p:spPr>
            <a:xfrm>
              <a:off x="5263962" y="3830148"/>
              <a:ext cx="129887" cy="130717"/>
            </a:xfrm>
            <a:custGeom>
              <a:avLst/>
              <a:gdLst/>
              <a:ahLst/>
              <a:cxnLst/>
              <a:rect l="l" t="t" r="r" b="b"/>
              <a:pathLst>
                <a:path w="8137" h="8189" extrusionOk="0">
                  <a:moveTo>
                    <a:pt x="4068" y="1"/>
                  </a:moveTo>
                  <a:cubicBezTo>
                    <a:pt x="1826" y="1"/>
                    <a:pt x="0" y="1826"/>
                    <a:pt x="0" y="4069"/>
                  </a:cubicBezTo>
                  <a:cubicBezTo>
                    <a:pt x="0" y="6363"/>
                    <a:pt x="1826" y="8189"/>
                    <a:pt x="4068" y="8189"/>
                  </a:cubicBezTo>
                  <a:cubicBezTo>
                    <a:pt x="6311" y="8189"/>
                    <a:pt x="8136" y="6363"/>
                    <a:pt x="8136" y="4069"/>
                  </a:cubicBezTo>
                  <a:cubicBezTo>
                    <a:pt x="8136" y="1826"/>
                    <a:pt x="6311" y="1"/>
                    <a:pt x="4068"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7" name="Google Shape;1021;p35"/>
            <p:cNvSpPr/>
            <p:nvPr/>
          </p:nvSpPr>
          <p:spPr>
            <a:xfrm>
              <a:off x="5012537" y="2611379"/>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2" y="39637"/>
                    <a:pt x="39638" y="30771"/>
                    <a:pt x="39638" y="19818"/>
                  </a:cubicBezTo>
                  <a:cubicBezTo>
                    <a:pt x="39638" y="8866"/>
                    <a:pt x="30772"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8" name="Google Shape;1022;p35"/>
            <p:cNvSpPr/>
            <p:nvPr/>
          </p:nvSpPr>
          <p:spPr>
            <a:xfrm>
              <a:off x="5267282" y="3237413"/>
              <a:ext cx="119910" cy="57465"/>
            </a:xfrm>
            <a:custGeom>
              <a:avLst/>
              <a:gdLst/>
              <a:ahLst/>
              <a:cxnLst/>
              <a:rect l="l" t="t" r="r" b="b"/>
              <a:pathLst>
                <a:path w="7512"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29" name="Google Shape;1023;p35"/>
            <p:cNvSpPr/>
            <p:nvPr/>
          </p:nvSpPr>
          <p:spPr>
            <a:xfrm>
              <a:off x="5328897" y="3142500"/>
              <a:ext cx="16" cy="752600"/>
            </a:xfrm>
            <a:custGeom>
              <a:avLst/>
              <a:gdLst/>
              <a:ahLst/>
              <a:cxnLst/>
              <a:rect l="l" t="t" r="r" b="b"/>
              <a:pathLst>
                <a:path w="1" h="47148" fill="none" extrusionOk="0">
                  <a:moveTo>
                    <a:pt x="0" y="47148"/>
                  </a:moveTo>
                  <a:lnTo>
                    <a:pt x="0" y="1"/>
                  </a:lnTo>
                </a:path>
              </a:pathLst>
            </a:custGeom>
            <a:solidFill>
              <a:schemeClr val="accent1"/>
            </a:solidFill>
            <a:ln w="24775" cap="flat"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0" name="Google Shape;1024;p35"/>
            <p:cNvSpPr/>
            <p:nvPr/>
          </p:nvSpPr>
          <p:spPr>
            <a:xfrm>
              <a:off x="5293094" y="3859296"/>
              <a:ext cx="72454" cy="72438"/>
            </a:xfrm>
            <a:custGeom>
              <a:avLst/>
              <a:gdLst/>
              <a:ahLst/>
              <a:cxnLst/>
              <a:rect l="l" t="t" r="r" b="b"/>
              <a:pathLst>
                <a:path w="4539" h="4538" extrusionOk="0">
                  <a:moveTo>
                    <a:pt x="2243" y="0"/>
                  </a:moveTo>
                  <a:cubicBezTo>
                    <a:pt x="992" y="0"/>
                    <a:pt x="1" y="991"/>
                    <a:pt x="1" y="2243"/>
                  </a:cubicBezTo>
                  <a:cubicBezTo>
                    <a:pt x="1" y="3494"/>
                    <a:pt x="992" y="4537"/>
                    <a:pt x="2243" y="4537"/>
                  </a:cubicBezTo>
                  <a:cubicBezTo>
                    <a:pt x="3495" y="4537"/>
                    <a:pt x="4538" y="3494"/>
                    <a:pt x="4538" y="2243"/>
                  </a:cubicBezTo>
                  <a:cubicBezTo>
                    <a:pt x="4538" y="991"/>
                    <a:pt x="3495" y="0"/>
                    <a:pt x="2243"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1" name="Google Shape;1025;p35"/>
            <p:cNvSpPr/>
            <p:nvPr/>
          </p:nvSpPr>
          <p:spPr>
            <a:xfrm>
              <a:off x="5099117" y="269711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2" name="Google Shape;1026;p35"/>
            <p:cNvSpPr/>
            <p:nvPr/>
          </p:nvSpPr>
          <p:spPr>
            <a:xfrm>
              <a:off x="5099117" y="2697114"/>
              <a:ext cx="460390" cy="460390"/>
            </a:xfrm>
            <a:custGeom>
              <a:avLst/>
              <a:gdLst/>
              <a:ahLst/>
              <a:cxnLst/>
              <a:rect l="l" t="t" r="r" b="b"/>
              <a:pathLst>
                <a:path w="28842" h="28842" extrusionOk="0">
                  <a:moveTo>
                    <a:pt x="14395" y="1"/>
                  </a:moveTo>
                  <a:cubicBezTo>
                    <a:pt x="6468" y="1"/>
                    <a:pt x="1" y="6468"/>
                    <a:pt x="1" y="14447"/>
                  </a:cubicBezTo>
                  <a:cubicBezTo>
                    <a:pt x="1" y="22375"/>
                    <a:pt x="6468" y="28842"/>
                    <a:pt x="14395" y="28842"/>
                  </a:cubicBezTo>
                  <a:cubicBezTo>
                    <a:pt x="22375" y="28842"/>
                    <a:pt x="28842" y="22375"/>
                    <a:pt x="28842" y="14447"/>
                  </a:cubicBezTo>
                  <a:cubicBezTo>
                    <a:pt x="28842" y="6468"/>
                    <a:pt x="22375" y="1"/>
                    <a:pt x="14395"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3" name="Google Shape;1027;p35"/>
            <p:cNvSpPr/>
            <p:nvPr/>
          </p:nvSpPr>
          <p:spPr>
            <a:xfrm>
              <a:off x="7317844" y="3815144"/>
              <a:ext cx="130733" cy="130717"/>
            </a:xfrm>
            <a:custGeom>
              <a:avLst/>
              <a:gdLst/>
              <a:ahLst/>
              <a:cxnLst/>
              <a:rect l="l" t="t" r="r" b="b"/>
              <a:pathLst>
                <a:path w="8190" h="8189" extrusionOk="0">
                  <a:moveTo>
                    <a:pt x="4121" y="1"/>
                  </a:moveTo>
                  <a:cubicBezTo>
                    <a:pt x="1826" y="1"/>
                    <a:pt x="1" y="1826"/>
                    <a:pt x="1" y="4069"/>
                  </a:cubicBezTo>
                  <a:cubicBezTo>
                    <a:pt x="1" y="6363"/>
                    <a:pt x="1826" y="8189"/>
                    <a:pt x="4121" y="8189"/>
                  </a:cubicBezTo>
                  <a:cubicBezTo>
                    <a:pt x="6364" y="8189"/>
                    <a:pt x="8189" y="6363"/>
                    <a:pt x="8189" y="4069"/>
                  </a:cubicBezTo>
                  <a:cubicBezTo>
                    <a:pt x="8189" y="1826"/>
                    <a:pt x="6364" y="1"/>
                    <a:pt x="4121"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4" name="Google Shape;1028;p35"/>
            <p:cNvSpPr/>
            <p:nvPr/>
          </p:nvSpPr>
          <p:spPr>
            <a:xfrm>
              <a:off x="7066435" y="259637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5" name="Google Shape;1029;p35"/>
            <p:cNvSpPr/>
            <p:nvPr/>
          </p:nvSpPr>
          <p:spPr>
            <a:xfrm>
              <a:off x="7322010" y="3222409"/>
              <a:ext cx="119894" cy="57465"/>
            </a:xfrm>
            <a:custGeom>
              <a:avLst/>
              <a:gdLst/>
              <a:ahLst/>
              <a:cxnLst/>
              <a:rect l="l" t="t" r="r" b="b"/>
              <a:pathLst>
                <a:path w="7511" h="3600" extrusionOk="0">
                  <a:moveTo>
                    <a:pt x="1" y="0"/>
                  </a:moveTo>
                  <a:lnTo>
                    <a:pt x="3756" y="3599"/>
                  </a:lnTo>
                  <a:lnTo>
                    <a:pt x="7511" y="0"/>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6" name="Google Shape;1030;p35"/>
            <p:cNvSpPr/>
            <p:nvPr/>
          </p:nvSpPr>
          <p:spPr>
            <a:xfrm>
              <a:off x="7383626" y="3039255"/>
              <a:ext cx="16" cy="840841"/>
            </a:xfrm>
            <a:custGeom>
              <a:avLst/>
              <a:gdLst/>
              <a:ahLst/>
              <a:cxnLst/>
              <a:rect l="l" t="t" r="r" b="b"/>
              <a:pathLst>
                <a:path w="1" h="52676" fill="none" extrusionOk="0">
                  <a:moveTo>
                    <a:pt x="0" y="52676"/>
                  </a:moveTo>
                  <a:lnTo>
                    <a:pt x="0"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7" name="Google Shape;1031;p35"/>
            <p:cNvSpPr/>
            <p:nvPr/>
          </p:nvSpPr>
          <p:spPr>
            <a:xfrm>
              <a:off x="7346992" y="3843446"/>
              <a:ext cx="72438" cy="72454"/>
            </a:xfrm>
            <a:custGeom>
              <a:avLst/>
              <a:gdLst/>
              <a:ahLst/>
              <a:cxnLst/>
              <a:rect l="l" t="t" r="r" b="b"/>
              <a:pathLst>
                <a:path w="4538" h="4539" extrusionOk="0">
                  <a:moveTo>
                    <a:pt x="2243" y="1"/>
                  </a:moveTo>
                  <a:cubicBezTo>
                    <a:pt x="991" y="1"/>
                    <a:pt x="0" y="992"/>
                    <a:pt x="0" y="2244"/>
                  </a:cubicBezTo>
                  <a:cubicBezTo>
                    <a:pt x="0" y="3547"/>
                    <a:pt x="991" y="4538"/>
                    <a:pt x="2243" y="4538"/>
                  </a:cubicBezTo>
                  <a:cubicBezTo>
                    <a:pt x="3547" y="4538"/>
                    <a:pt x="4538" y="3547"/>
                    <a:pt x="4538" y="2244"/>
                  </a:cubicBezTo>
                  <a:cubicBezTo>
                    <a:pt x="4538" y="992"/>
                    <a:pt x="3547" y="1"/>
                    <a:pt x="2243" y="1"/>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8" name="Google Shape;1032;p35"/>
            <p:cNvSpPr/>
            <p:nvPr/>
          </p:nvSpPr>
          <p:spPr>
            <a:xfrm>
              <a:off x="7153015" y="268211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39" name="Google Shape;1033;p35"/>
            <p:cNvSpPr/>
            <p:nvPr/>
          </p:nvSpPr>
          <p:spPr>
            <a:xfrm>
              <a:off x="7153015" y="268211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43;p35"/>
            <p:cNvSpPr txBox="1">
              <a:spLocks/>
            </p:cNvSpPr>
            <p:nvPr/>
          </p:nvSpPr>
          <p:spPr>
            <a:xfrm>
              <a:off x="8065622" y="2745444"/>
              <a:ext cx="706968" cy="294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محاسبات</a:t>
              </a:r>
              <a:endParaRPr lang="en-US" sz="1000" dirty="0"/>
            </a:p>
          </p:txBody>
        </p:sp>
        <p:sp>
          <p:nvSpPr>
            <p:cNvPr id="64" name="TextBox 63"/>
            <p:cNvSpPr txBox="1"/>
            <p:nvPr/>
          </p:nvSpPr>
          <p:spPr>
            <a:xfrm>
              <a:off x="7232717" y="274664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65" name="TextBox 64"/>
            <p:cNvSpPr txBox="1"/>
            <p:nvPr/>
          </p:nvSpPr>
          <p:spPr>
            <a:xfrm>
              <a:off x="6222042" y="2737878"/>
              <a:ext cx="298480" cy="338554"/>
            </a:xfrm>
            <a:prstGeom prst="rect">
              <a:avLst/>
            </a:prstGeom>
            <a:noFill/>
          </p:spPr>
          <p:txBody>
            <a:bodyPr wrap="none" rtlCol="0" anchor="ctr">
              <a:spAutoFit/>
            </a:bodyPr>
            <a:lstStyle/>
            <a:p>
              <a:pPr algn="ctr"/>
              <a:r>
                <a:rPr lang="en-US" sz="1600" b="1" dirty="0">
                  <a:solidFill>
                    <a:schemeClr val="bg1"/>
                  </a:solidFill>
                </a:rPr>
                <a:t>5</a:t>
              </a:r>
            </a:p>
          </p:txBody>
        </p:sp>
        <p:sp>
          <p:nvSpPr>
            <p:cNvPr id="68" name="TextBox 67"/>
            <p:cNvSpPr txBox="1"/>
            <p:nvPr/>
          </p:nvSpPr>
          <p:spPr>
            <a:xfrm>
              <a:off x="4083809" y="2749698"/>
              <a:ext cx="412293" cy="338554"/>
            </a:xfrm>
            <a:prstGeom prst="rect">
              <a:avLst/>
            </a:prstGeom>
            <a:noFill/>
          </p:spPr>
          <p:txBody>
            <a:bodyPr wrap="none" rtlCol="0" anchor="ctr">
              <a:spAutoFit/>
            </a:bodyPr>
            <a:lstStyle/>
            <a:p>
              <a:pPr algn="ctr"/>
              <a:r>
                <a:rPr lang="en-US" sz="1600" b="1" dirty="0">
                  <a:solidFill>
                    <a:schemeClr val="bg1"/>
                  </a:solidFill>
                </a:rPr>
                <a:t>12</a:t>
              </a:r>
            </a:p>
          </p:txBody>
        </p:sp>
        <p:sp>
          <p:nvSpPr>
            <p:cNvPr id="75" name="Google Shape;1013;p35">
              <a:extLst>
                <a:ext uri="{FF2B5EF4-FFF2-40B4-BE49-F238E27FC236}">
                  <a16:creationId xmlns:a16="http://schemas.microsoft.com/office/drawing/2014/main" id="{0C24F506-A554-4206-A2CC-B8AC882B2015}"/>
                </a:ext>
              </a:extLst>
            </p:cNvPr>
            <p:cNvSpPr/>
            <p:nvPr/>
          </p:nvSpPr>
          <p:spPr>
            <a:xfrm>
              <a:off x="3203137" y="3843446"/>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76" name="Google Shape;1014;p35">
              <a:extLst>
                <a:ext uri="{FF2B5EF4-FFF2-40B4-BE49-F238E27FC236}">
                  <a16:creationId xmlns:a16="http://schemas.microsoft.com/office/drawing/2014/main" id="{F1E2B243-4A83-42D1-8C87-2522C16759E7}"/>
                </a:ext>
              </a:extLst>
            </p:cNvPr>
            <p:cNvSpPr/>
            <p:nvPr/>
          </p:nvSpPr>
          <p:spPr>
            <a:xfrm>
              <a:off x="2951730" y="2605536"/>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7" name="Google Shape;1015;p35">
              <a:extLst>
                <a:ext uri="{FF2B5EF4-FFF2-40B4-BE49-F238E27FC236}">
                  <a16:creationId xmlns:a16="http://schemas.microsoft.com/office/drawing/2014/main" id="{8D6D0CB3-6BE1-4ABF-A996-248FC3FF09EA}"/>
                </a:ext>
              </a:extLst>
            </p:cNvPr>
            <p:cNvSpPr/>
            <p:nvPr/>
          </p:nvSpPr>
          <p:spPr>
            <a:xfrm rot="10800000">
              <a:off x="3208135" y="322820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8" name="Google Shape;1016;p35">
              <a:extLst>
                <a:ext uri="{FF2B5EF4-FFF2-40B4-BE49-F238E27FC236}">
                  <a16:creationId xmlns:a16="http://schemas.microsoft.com/office/drawing/2014/main" id="{A522CBCD-2203-4A59-BEB9-7FE6DAD35623}"/>
                </a:ext>
              </a:extLst>
            </p:cNvPr>
            <p:cNvSpPr/>
            <p:nvPr/>
          </p:nvSpPr>
          <p:spPr>
            <a:xfrm>
              <a:off x="3268628" y="3189502"/>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0" name="Google Shape;1018;p35">
              <a:extLst>
                <a:ext uri="{FF2B5EF4-FFF2-40B4-BE49-F238E27FC236}">
                  <a16:creationId xmlns:a16="http://schemas.microsoft.com/office/drawing/2014/main" id="{B5313DA7-CE49-47BB-B89B-2D9C8C70F685}"/>
                </a:ext>
              </a:extLst>
            </p:cNvPr>
            <p:cNvSpPr/>
            <p:nvPr/>
          </p:nvSpPr>
          <p:spPr>
            <a:xfrm>
              <a:off x="3038310"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1" name="Google Shape;1019;p35">
              <a:extLst>
                <a:ext uri="{FF2B5EF4-FFF2-40B4-BE49-F238E27FC236}">
                  <a16:creationId xmlns:a16="http://schemas.microsoft.com/office/drawing/2014/main" id="{9BDE6C9E-1A67-46D4-816D-71A8D364B089}"/>
                </a:ext>
              </a:extLst>
            </p:cNvPr>
            <p:cNvSpPr/>
            <p:nvPr/>
          </p:nvSpPr>
          <p:spPr>
            <a:xfrm>
              <a:off x="3038310"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2" name="TextBox 81">
              <a:extLst>
                <a:ext uri="{FF2B5EF4-FFF2-40B4-BE49-F238E27FC236}">
                  <a16:creationId xmlns:a16="http://schemas.microsoft.com/office/drawing/2014/main" id="{AF5EDCD3-C40C-4797-BF09-1EF66C3E4C83}"/>
                </a:ext>
              </a:extLst>
            </p:cNvPr>
            <p:cNvSpPr txBox="1"/>
            <p:nvPr/>
          </p:nvSpPr>
          <p:spPr>
            <a:xfrm>
              <a:off x="3062348" y="2745376"/>
              <a:ext cx="412293" cy="338554"/>
            </a:xfrm>
            <a:prstGeom prst="rect">
              <a:avLst/>
            </a:prstGeom>
            <a:noFill/>
          </p:spPr>
          <p:txBody>
            <a:bodyPr wrap="none" rtlCol="0" anchor="ctr">
              <a:spAutoFit/>
            </a:bodyPr>
            <a:lstStyle/>
            <a:p>
              <a:pPr algn="ctr"/>
              <a:r>
                <a:rPr lang="en-US" sz="1600" b="1" dirty="0">
                  <a:solidFill>
                    <a:schemeClr val="bg1"/>
                  </a:solidFill>
                </a:rPr>
                <a:t>18</a:t>
              </a:r>
            </a:p>
          </p:txBody>
        </p:sp>
        <p:pic>
          <p:nvPicPr>
            <p:cNvPr id="15" name="Picture 14">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4649077" y="2888557"/>
              <a:ext cx="1094656" cy="430684"/>
            </a:xfrm>
            <a:prstGeom prst="rect">
              <a:avLst/>
            </a:prstGeom>
          </p:spPr>
        </p:pic>
        <p:pic>
          <p:nvPicPr>
            <p:cNvPr id="17" name="Picture 16">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5670740" y="2515970"/>
              <a:ext cx="1118428" cy="440038"/>
            </a:xfrm>
            <a:prstGeom prst="rect">
              <a:avLst/>
            </a:prstGeom>
          </p:spPr>
        </p:pic>
        <p:pic>
          <p:nvPicPr>
            <p:cNvPr id="40" name="Picture 39">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6700800" y="2874202"/>
              <a:ext cx="1415292" cy="451689"/>
            </a:xfrm>
            <a:prstGeom prst="rect">
              <a:avLst/>
            </a:prstGeom>
          </p:spPr>
        </p:pic>
        <p:pic>
          <p:nvPicPr>
            <p:cNvPr id="84" name="Picture 83">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3605200" y="2527004"/>
              <a:ext cx="1118428" cy="440038"/>
            </a:xfrm>
            <a:prstGeom prst="rect">
              <a:avLst/>
            </a:prstGeom>
          </p:spPr>
        </p:pic>
        <p:sp>
          <p:nvSpPr>
            <p:cNvPr id="94" name="Google Shape;1036;p35">
              <a:extLst>
                <a:ext uri="{FF2B5EF4-FFF2-40B4-BE49-F238E27FC236}">
                  <a16:creationId xmlns:a16="http://schemas.microsoft.com/office/drawing/2014/main" id="{7D9172F5-C423-4A1E-B8EC-553E0768AD92}"/>
                </a:ext>
              </a:extLst>
            </p:cNvPr>
            <p:cNvSpPr txBox="1">
              <a:spLocks/>
            </p:cNvSpPr>
            <p:nvPr/>
          </p:nvSpPr>
          <p:spPr>
            <a:xfrm>
              <a:off x="2714037" y="3968371"/>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دوم</a:t>
              </a:r>
            </a:p>
            <a:p>
              <a:pPr algn="ctr" rtl="1"/>
              <a:r>
                <a:rPr lang="fa-IR" sz="1000" dirty="0">
                  <a:solidFill>
                    <a:schemeClr val="bg1"/>
                  </a:solidFill>
                  <a:latin typeface="Dana" panose="00000500000000000000" pitchFamily="2" charset="-78"/>
                  <a:cs typeface="Dana" panose="00000500000000000000" pitchFamily="2" charset="-78"/>
                </a:rPr>
                <a:t>کمی هندسه به قبلی اضافه کنیم!</a:t>
              </a:r>
              <a:endParaRPr lang="en-US" sz="1000" dirty="0">
                <a:solidFill>
                  <a:schemeClr val="bg1"/>
                </a:solidFill>
                <a:latin typeface="Dana" panose="00000500000000000000" pitchFamily="2" charset="-78"/>
                <a:cs typeface="Dana" panose="00000500000000000000" pitchFamily="2" charset="-78"/>
              </a:endParaRPr>
            </a:p>
          </p:txBody>
        </p:sp>
        <p:sp>
          <p:nvSpPr>
            <p:cNvPr id="96" name="Google Shape;1036;p35">
              <a:extLst>
                <a:ext uri="{FF2B5EF4-FFF2-40B4-BE49-F238E27FC236}">
                  <a16:creationId xmlns:a16="http://schemas.microsoft.com/office/drawing/2014/main" id="{87313AFD-2B98-4913-BDF8-07FF49C08609}"/>
                </a:ext>
              </a:extLst>
            </p:cNvPr>
            <p:cNvSpPr txBox="1">
              <a:spLocks/>
            </p:cNvSpPr>
            <p:nvPr/>
          </p:nvSpPr>
          <p:spPr>
            <a:xfrm>
              <a:off x="94907" y="2762974"/>
              <a:ext cx="431065"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پایان</a:t>
              </a:r>
              <a:endParaRPr lang="en-US" sz="1000" dirty="0">
                <a:solidFill>
                  <a:schemeClr val="bg1"/>
                </a:solidFill>
                <a:latin typeface="Dana" panose="00000500000000000000" pitchFamily="2" charset="-78"/>
                <a:cs typeface="Dana" panose="00000500000000000000" pitchFamily="2" charset="-78"/>
              </a:endParaRPr>
            </a:p>
          </p:txBody>
        </p:sp>
        <p:sp>
          <p:nvSpPr>
            <p:cNvPr id="69" name="Google Shape;1036;p35"/>
            <p:cNvSpPr txBox="1">
              <a:spLocks/>
            </p:cNvSpPr>
            <p:nvPr/>
          </p:nvSpPr>
          <p:spPr>
            <a:xfrm>
              <a:off x="6583291" y="3973317"/>
              <a:ext cx="1597332"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اول</a:t>
              </a:r>
            </a:p>
            <a:p>
              <a:pPr algn="ctr" rtl="1"/>
              <a:r>
                <a:rPr lang="fa-IR" sz="1000" dirty="0">
                  <a:solidFill>
                    <a:schemeClr val="bg1"/>
                  </a:solidFill>
                  <a:latin typeface="Dana" panose="00000500000000000000" pitchFamily="2" charset="-78"/>
                  <a:cs typeface="Dana" panose="00000500000000000000" pitchFamily="2" charset="-78"/>
                </a:rPr>
                <a:t>نمایش حروف بزرگ و کوچک</a:t>
              </a:r>
              <a:endParaRPr lang="en-US" sz="1000" dirty="0">
                <a:solidFill>
                  <a:schemeClr val="bg1"/>
                </a:solidFill>
                <a:latin typeface="Dana" panose="00000500000000000000" pitchFamily="2" charset="-78"/>
                <a:cs typeface="Dana" panose="00000500000000000000" pitchFamily="2" charset="-78"/>
              </a:endParaRPr>
            </a:p>
          </p:txBody>
        </p:sp>
        <p:sp>
          <p:nvSpPr>
            <p:cNvPr id="70" name="Google Shape;1036;p35"/>
            <p:cNvSpPr txBox="1">
              <a:spLocks/>
            </p:cNvSpPr>
            <p:nvPr/>
          </p:nvSpPr>
          <p:spPr>
            <a:xfrm>
              <a:off x="5578905" y="1440043"/>
              <a:ext cx="1574110" cy="4287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برای مطالعه</a:t>
              </a:r>
            </a:p>
            <a:p>
              <a:pPr algn="ctr" rtl="1"/>
              <a:r>
                <a:rPr lang="fa-IR" sz="1000" dirty="0">
                  <a:solidFill>
                    <a:schemeClr val="bg1"/>
                  </a:solidFill>
                  <a:latin typeface="Dana" panose="00000500000000000000" pitchFamily="2" charset="-78"/>
                  <a:cs typeface="Dana" panose="00000500000000000000" pitchFamily="2" charset="-78"/>
                </a:rPr>
                <a:t>یک نکته‌ی خیلی جالب</a:t>
              </a:r>
              <a:r>
                <a:rPr lang="fa-IR" sz="1000" dirty="0">
                  <a:solidFill>
                    <a:schemeClr val="bg1"/>
                  </a:solidFill>
                  <a:latin typeface="Dana" panose="00000500000000000000" pitchFamily="2" charset="-78"/>
                  <a:cs typeface="Dana" panose="00000500000000000000" pitchFamily="2" charset="-78"/>
                  <a:sym typeface="Wingdings" panose="05000000000000000000" pitchFamily="2" charset="2"/>
                </a:rPr>
                <a:t> :)</a:t>
              </a:r>
              <a:endParaRPr lang="en-US" sz="1000" dirty="0">
                <a:solidFill>
                  <a:schemeClr val="bg1"/>
                </a:solidFill>
                <a:latin typeface="Dana" panose="00000500000000000000" pitchFamily="2" charset="-78"/>
                <a:cs typeface="Dana" panose="00000500000000000000" pitchFamily="2" charset="-78"/>
              </a:endParaRPr>
            </a:p>
          </p:txBody>
        </p:sp>
        <p:sp>
          <p:nvSpPr>
            <p:cNvPr id="71" name="Google Shape;1036;p35">
              <a:extLst>
                <a:ext uri="{FF2B5EF4-FFF2-40B4-BE49-F238E27FC236}">
                  <a16:creationId xmlns:a16="http://schemas.microsoft.com/office/drawing/2014/main" id="{0C2AE28F-0C6C-4B32-AC6A-F870369071D1}"/>
                </a:ext>
              </a:extLst>
            </p:cNvPr>
            <p:cNvSpPr txBox="1">
              <a:spLocks/>
            </p:cNvSpPr>
            <p:nvPr/>
          </p:nvSpPr>
          <p:spPr>
            <a:xfrm>
              <a:off x="4732414" y="3952277"/>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زیر ذره‌بین</a:t>
              </a:r>
            </a:p>
            <a:p>
              <a:pPr algn="ctr" rtl="1"/>
              <a:r>
                <a:rPr lang="fa-IR" sz="1000" dirty="0">
                  <a:solidFill>
                    <a:schemeClr val="bg1"/>
                  </a:solidFill>
                  <a:latin typeface="Dana" panose="00000500000000000000" pitchFamily="2" charset="-78"/>
                  <a:cs typeface="Dana" panose="00000500000000000000" pitchFamily="2" charset="-78"/>
                </a:rPr>
                <a:t>رندوم</a:t>
              </a:r>
              <a:endParaRPr lang="en-US" sz="1000" dirty="0">
                <a:solidFill>
                  <a:schemeClr val="bg1"/>
                </a:solidFill>
                <a:latin typeface="Dana" panose="00000500000000000000" pitchFamily="2" charset="-78"/>
                <a:cs typeface="Dana" panose="00000500000000000000" pitchFamily="2" charset="-78"/>
              </a:endParaRPr>
            </a:p>
          </p:txBody>
        </p:sp>
        <p:sp>
          <p:nvSpPr>
            <p:cNvPr id="72" name="TextBox 71"/>
            <p:cNvSpPr txBox="1"/>
            <p:nvPr/>
          </p:nvSpPr>
          <p:spPr>
            <a:xfrm>
              <a:off x="5118564" y="2742882"/>
              <a:ext cx="412293" cy="338554"/>
            </a:xfrm>
            <a:prstGeom prst="rect">
              <a:avLst/>
            </a:prstGeom>
            <a:noFill/>
          </p:spPr>
          <p:txBody>
            <a:bodyPr wrap="none" rtlCol="0" anchor="ctr">
              <a:spAutoFit/>
            </a:bodyPr>
            <a:lstStyle/>
            <a:p>
              <a:pPr algn="ctr"/>
              <a:r>
                <a:rPr lang="en-US" sz="1600" b="1" dirty="0">
                  <a:solidFill>
                    <a:schemeClr val="bg1"/>
                  </a:solidFill>
                </a:rPr>
                <a:t>10</a:t>
              </a:r>
            </a:p>
          </p:txBody>
        </p:sp>
        <p:pic>
          <p:nvPicPr>
            <p:cNvPr id="56" name="Picture 55">
              <a:extLst>
                <a:ext uri="{FF2B5EF4-FFF2-40B4-BE49-F238E27FC236}">
                  <a16:creationId xmlns:a16="http://schemas.microsoft.com/office/drawing/2014/main" id="{FDCB5922-4BCD-4BF1-BE96-FFBDAC9F3E2F}"/>
                </a:ext>
              </a:extLst>
            </p:cNvPr>
            <p:cNvPicPr>
              <a:picLocks noChangeAspect="1"/>
            </p:cNvPicPr>
            <p:nvPr/>
          </p:nvPicPr>
          <p:blipFill>
            <a:blip r:embed="rId2"/>
            <a:stretch>
              <a:fillRect/>
            </a:stretch>
          </p:blipFill>
          <p:spPr>
            <a:xfrm flipH="1" flipV="1">
              <a:off x="531093" y="2882714"/>
              <a:ext cx="1094656" cy="430684"/>
            </a:xfrm>
            <a:prstGeom prst="rect">
              <a:avLst/>
            </a:prstGeom>
          </p:spPr>
        </p:pic>
        <p:sp>
          <p:nvSpPr>
            <p:cNvPr id="57" name="Google Shape;1001;p35"/>
            <p:cNvSpPr/>
            <p:nvPr/>
          </p:nvSpPr>
          <p:spPr>
            <a:xfrm>
              <a:off x="1915734" y="2605536"/>
              <a:ext cx="632722" cy="632706"/>
            </a:xfrm>
            <a:custGeom>
              <a:avLst/>
              <a:gdLst/>
              <a:ahLst/>
              <a:cxnLst/>
              <a:rect l="l" t="t" r="r" b="b"/>
              <a:pathLst>
                <a:path w="39638" h="39637" extrusionOk="0">
                  <a:moveTo>
                    <a:pt x="19819" y="0"/>
                  </a:moveTo>
                  <a:cubicBezTo>
                    <a:pt x="8867" y="0"/>
                    <a:pt x="1" y="8866"/>
                    <a:pt x="1" y="19818"/>
                  </a:cubicBezTo>
                  <a:cubicBezTo>
                    <a:pt x="1" y="30771"/>
                    <a:pt x="8867" y="39637"/>
                    <a:pt x="19819" y="39637"/>
                  </a:cubicBezTo>
                  <a:cubicBezTo>
                    <a:pt x="30771" y="39637"/>
                    <a:pt x="39637" y="30771"/>
                    <a:pt x="39637" y="19818"/>
                  </a:cubicBezTo>
                  <a:cubicBezTo>
                    <a:pt x="39637" y="8866"/>
                    <a:pt x="30771" y="0"/>
                    <a:pt x="1981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02;p35"/>
            <p:cNvSpPr/>
            <p:nvPr/>
          </p:nvSpPr>
          <p:spPr>
            <a:xfrm>
              <a:off x="2172139" y="2553914"/>
              <a:ext cx="119894" cy="57465"/>
            </a:xfrm>
            <a:custGeom>
              <a:avLst/>
              <a:gdLst/>
              <a:ahLst/>
              <a:cxnLst/>
              <a:rect l="l" t="t" r="r" b="b"/>
              <a:pathLst>
                <a:path w="7511" h="3600" extrusionOk="0">
                  <a:moveTo>
                    <a:pt x="3756" y="1"/>
                  </a:moveTo>
                  <a:lnTo>
                    <a:pt x="1" y="3599"/>
                  </a:lnTo>
                  <a:lnTo>
                    <a:pt x="7511" y="3599"/>
                  </a:lnTo>
                  <a:lnTo>
                    <a:pt x="3756"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03;p35"/>
            <p:cNvSpPr/>
            <p:nvPr/>
          </p:nvSpPr>
          <p:spPr>
            <a:xfrm>
              <a:off x="2167143" y="1888756"/>
              <a:ext cx="129887" cy="129871"/>
            </a:xfrm>
            <a:custGeom>
              <a:avLst/>
              <a:gdLst/>
              <a:ahLst/>
              <a:cxnLst/>
              <a:rect l="l" t="t" r="r" b="b"/>
              <a:pathLst>
                <a:path w="8137" h="8136" extrusionOk="0">
                  <a:moveTo>
                    <a:pt x="4069" y="0"/>
                  </a:moveTo>
                  <a:cubicBezTo>
                    <a:pt x="1826" y="0"/>
                    <a:pt x="1" y="1825"/>
                    <a:pt x="1" y="4068"/>
                  </a:cubicBezTo>
                  <a:cubicBezTo>
                    <a:pt x="1" y="6311"/>
                    <a:pt x="1826" y="8136"/>
                    <a:pt x="4069" y="8136"/>
                  </a:cubicBezTo>
                  <a:cubicBezTo>
                    <a:pt x="6312" y="8136"/>
                    <a:pt x="8137" y="6311"/>
                    <a:pt x="8137" y="4068"/>
                  </a:cubicBezTo>
                  <a:cubicBezTo>
                    <a:pt x="8137" y="1825"/>
                    <a:pt x="6312" y="0"/>
                    <a:pt x="4069"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0" name="Google Shape;1004;p35"/>
            <p:cNvSpPr/>
            <p:nvPr/>
          </p:nvSpPr>
          <p:spPr>
            <a:xfrm>
              <a:off x="2195460" y="1917058"/>
              <a:ext cx="73268" cy="73268"/>
            </a:xfrm>
            <a:custGeom>
              <a:avLst/>
              <a:gdLst/>
              <a:ahLst/>
              <a:cxnLst/>
              <a:rect l="l" t="t" r="r" b="b"/>
              <a:pathLst>
                <a:path w="4590" h="4590" extrusionOk="0">
                  <a:moveTo>
                    <a:pt x="2295" y="0"/>
                  </a:moveTo>
                  <a:cubicBezTo>
                    <a:pt x="1043" y="0"/>
                    <a:pt x="0" y="1043"/>
                    <a:pt x="0" y="2295"/>
                  </a:cubicBezTo>
                  <a:cubicBezTo>
                    <a:pt x="0" y="3547"/>
                    <a:pt x="1043" y="4590"/>
                    <a:pt x="2295" y="4590"/>
                  </a:cubicBezTo>
                  <a:cubicBezTo>
                    <a:pt x="3547" y="4590"/>
                    <a:pt x="4590" y="3547"/>
                    <a:pt x="4590" y="2295"/>
                  </a:cubicBezTo>
                  <a:cubicBezTo>
                    <a:pt x="4590" y="1043"/>
                    <a:pt x="3547" y="0"/>
                    <a:pt x="2295"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1" name="Google Shape;1005;p35"/>
            <p:cNvSpPr/>
            <p:nvPr/>
          </p:nvSpPr>
          <p:spPr>
            <a:xfrm>
              <a:off x="2232078" y="2008635"/>
              <a:ext cx="16" cy="617717"/>
            </a:xfrm>
            <a:custGeom>
              <a:avLst/>
              <a:gdLst/>
              <a:ahLst/>
              <a:cxnLst/>
              <a:rect l="l" t="t" r="r" b="b"/>
              <a:pathLst>
                <a:path w="1" h="38698" fill="none" extrusionOk="0">
                  <a:moveTo>
                    <a:pt x="1" y="38698"/>
                  </a:moveTo>
                  <a:lnTo>
                    <a:pt x="1" y="0"/>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2" name="Google Shape;1006;p35"/>
            <p:cNvSpPr/>
            <p:nvPr/>
          </p:nvSpPr>
          <p:spPr>
            <a:xfrm>
              <a:off x="2001484"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66" name="Google Shape;1007;p35"/>
            <p:cNvSpPr/>
            <p:nvPr/>
          </p:nvSpPr>
          <p:spPr>
            <a:xfrm>
              <a:off x="2001484" y="2691271"/>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426" y="28842"/>
                    <a:pt x="28841" y="22375"/>
                    <a:pt x="28841" y="14447"/>
                  </a:cubicBezTo>
                  <a:cubicBezTo>
                    <a:pt x="28841" y="6468"/>
                    <a:pt x="22426"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73" name="Google Shape;1036;p35"/>
            <p:cNvSpPr txBox="1">
              <a:spLocks/>
            </p:cNvSpPr>
            <p:nvPr/>
          </p:nvSpPr>
          <p:spPr>
            <a:xfrm>
              <a:off x="1834508" y="1441535"/>
              <a:ext cx="790208"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سوم</a:t>
              </a:r>
            </a:p>
            <a:p>
              <a:pPr algn="ctr" rtl="1"/>
              <a:r>
                <a:rPr lang="fa-IR" sz="1000" dirty="0">
                  <a:solidFill>
                    <a:schemeClr val="bg1"/>
                  </a:solidFill>
                  <a:latin typeface="Dana" panose="00000500000000000000" pitchFamily="2" charset="-78"/>
                  <a:cs typeface="Dana" panose="00000500000000000000" pitchFamily="2" charset="-78"/>
                </a:rPr>
                <a:t>ساعت ۲</a:t>
              </a:r>
              <a:endParaRPr lang="en-US" sz="1000" dirty="0">
                <a:solidFill>
                  <a:schemeClr val="bg1"/>
                </a:solidFill>
                <a:latin typeface="Dana" panose="00000500000000000000" pitchFamily="2" charset="-78"/>
                <a:cs typeface="Dana" panose="00000500000000000000" pitchFamily="2" charset="-78"/>
              </a:endParaRPr>
            </a:p>
          </p:txBody>
        </p:sp>
        <p:sp>
          <p:nvSpPr>
            <p:cNvPr id="74" name="TextBox 73"/>
            <p:cNvSpPr txBox="1"/>
            <p:nvPr/>
          </p:nvSpPr>
          <p:spPr>
            <a:xfrm>
              <a:off x="2023466" y="2743855"/>
              <a:ext cx="412293" cy="338554"/>
            </a:xfrm>
            <a:prstGeom prst="rect">
              <a:avLst/>
            </a:prstGeom>
            <a:noFill/>
          </p:spPr>
          <p:txBody>
            <a:bodyPr wrap="none" rtlCol="0" anchor="ctr">
              <a:spAutoFit/>
            </a:bodyPr>
            <a:lstStyle/>
            <a:p>
              <a:pPr algn="ctr"/>
              <a:r>
                <a:rPr lang="en-US" sz="1600" b="1" dirty="0">
                  <a:solidFill>
                    <a:schemeClr val="bg1"/>
                  </a:solidFill>
                </a:rPr>
                <a:t>19</a:t>
              </a:r>
            </a:p>
          </p:txBody>
        </p:sp>
        <p:sp>
          <p:nvSpPr>
            <p:cNvPr id="79" name="Google Shape;1013;p35">
              <a:extLst>
                <a:ext uri="{FF2B5EF4-FFF2-40B4-BE49-F238E27FC236}">
                  <a16:creationId xmlns:a16="http://schemas.microsoft.com/office/drawing/2014/main" id="{0C24F506-A554-4206-A2CC-B8AC882B2015}"/>
                </a:ext>
              </a:extLst>
            </p:cNvPr>
            <p:cNvSpPr/>
            <p:nvPr/>
          </p:nvSpPr>
          <p:spPr>
            <a:xfrm>
              <a:off x="1142795" y="3837603"/>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dirty="0"/>
            </a:p>
          </p:txBody>
        </p:sp>
        <p:sp>
          <p:nvSpPr>
            <p:cNvPr id="83" name="Google Shape;1014;p35">
              <a:extLst>
                <a:ext uri="{FF2B5EF4-FFF2-40B4-BE49-F238E27FC236}">
                  <a16:creationId xmlns:a16="http://schemas.microsoft.com/office/drawing/2014/main" id="{F1E2B243-4A83-42D1-8C87-2522C16759E7}"/>
                </a:ext>
              </a:extLst>
            </p:cNvPr>
            <p:cNvSpPr/>
            <p:nvPr/>
          </p:nvSpPr>
          <p:spPr>
            <a:xfrm>
              <a:off x="891388" y="2599693"/>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6" name="Google Shape;1015;p35">
              <a:extLst>
                <a:ext uri="{FF2B5EF4-FFF2-40B4-BE49-F238E27FC236}">
                  <a16:creationId xmlns:a16="http://schemas.microsoft.com/office/drawing/2014/main" id="{8D6D0CB3-6BE1-4ABF-A996-248FC3FF09EA}"/>
                </a:ext>
              </a:extLst>
            </p:cNvPr>
            <p:cNvSpPr/>
            <p:nvPr/>
          </p:nvSpPr>
          <p:spPr>
            <a:xfrm rot="10800000">
              <a:off x="1147793" y="3222358"/>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7" name="Google Shape;1016;p35">
              <a:extLst>
                <a:ext uri="{FF2B5EF4-FFF2-40B4-BE49-F238E27FC236}">
                  <a16:creationId xmlns:a16="http://schemas.microsoft.com/office/drawing/2014/main" id="{A522CBCD-2203-4A59-BEB9-7FE6DAD35623}"/>
                </a:ext>
              </a:extLst>
            </p:cNvPr>
            <p:cNvSpPr/>
            <p:nvPr/>
          </p:nvSpPr>
          <p:spPr>
            <a:xfrm>
              <a:off x="1208286" y="3183659"/>
              <a:ext cx="16" cy="690171"/>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8" name="Google Shape;1018;p35">
              <a:extLst>
                <a:ext uri="{FF2B5EF4-FFF2-40B4-BE49-F238E27FC236}">
                  <a16:creationId xmlns:a16="http://schemas.microsoft.com/office/drawing/2014/main" id="{B5313DA7-CE49-47BB-B89B-2D9C8C70F685}"/>
                </a:ext>
              </a:extLst>
            </p:cNvPr>
            <p:cNvSpPr/>
            <p:nvPr/>
          </p:nvSpPr>
          <p:spPr>
            <a:xfrm>
              <a:off x="977968" y="26854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89" name="Google Shape;1019;p35">
              <a:extLst>
                <a:ext uri="{FF2B5EF4-FFF2-40B4-BE49-F238E27FC236}">
                  <a16:creationId xmlns:a16="http://schemas.microsoft.com/office/drawing/2014/main" id="{9BDE6C9E-1A67-46D4-816D-71A8D364B089}"/>
                </a:ext>
              </a:extLst>
            </p:cNvPr>
            <p:cNvSpPr/>
            <p:nvPr/>
          </p:nvSpPr>
          <p:spPr>
            <a:xfrm>
              <a:off x="977968" y="2685428"/>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90" name="TextBox 89">
              <a:extLst>
                <a:ext uri="{FF2B5EF4-FFF2-40B4-BE49-F238E27FC236}">
                  <a16:creationId xmlns:a16="http://schemas.microsoft.com/office/drawing/2014/main" id="{AF5EDCD3-C40C-4797-BF09-1EF66C3E4C83}"/>
                </a:ext>
              </a:extLst>
            </p:cNvPr>
            <p:cNvSpPr txBox="1"/>
            <p:nvPr/>
          </p:nvSpPr>
          <p:spPr>
            <a:xfrm>
              <a:off x="1002006" y="2739533"/>
              <a:ext cx="412293" cy="338554"/>
            </a:xfrm>
            <a:prstGeom prst="rect">
              <a:avLst/>
            </a:prstGeom>
            <a:noFill/>
          </p:spPr>
          <p:txBody>
            <a:bodyPr wrap="none" rtlCol="0" anchor="ctr">
              <a:spAutoFit/>
            </a:bodyPr>
            <a:lstStyle/>
            <a:p>
              <a:pPr algn="ctr"/>
              <a:r>
                <a:rPr lang="en-US" sz="1600" b="1" dirty="0">
                  <a:solidFill>
                    <a:schemeClr val="bg1"/>
                  </a:solidFill>
                </a:rPr>
                <a:t>20</a:t>
              </a:r>
            </a:p>
          </p:txBody>
        </p:sp>
        <p:pic>
          <p:nvPicPr>
            <p:cNvPr id="91" name="Picture 90">
              <a:extLst>
                <a:ext uri="{FF2B5EF4-FFF2-40B4-BE49-F238E27FC236}">
                  <a16:creationId xmlns:a16="http://schemas.microsoft.com/office/drawing/2014/main" id="{E6695A22-8D65-48DE-8DAB-119082E5D110}"/>
                </a:ext>
              </a:extLst>
            </p:cNvPr>
            <p:cNvPicPr>
              <a:picLocks noChangeAspect="1"/>
            </p:cNvPicPr>
            <p:nvPr/>
          </p:nvPicPr>
          <p:blipFill>
            <a:blip r:embed="rId2"/>
            <a:stretch>
              <a:fillRect/>
            </a:stretch>
          </p:blipFill>
          <p:spPr>
            <a:xfrm flipH="1">
              <a:off x="1544858" y="2521161"/>
              <a:ext cx="1118428" cy="440038"/>
            </a:xfrm>
            <a:prstGeom prst="rect">
              <a:avLst/>
            </a:prstGeom>
          </p:spPr>
        </p:pic>
        <p:sp>
          <p:nvSpPr>
            <p:cNvPr id="92" name="Google Shape;1036;p35">
              <a:extLst>
                <a:ext uri="{FF2B5EF4-FFF2-40B4-BE49-F238E27FC236}">
                  <a16:creationId xmlns:a16="http://schemas.microsoft.com/office/drawing/2014/main" id="{7D9172F5-C423-4A1E-B8EC-553E0768AD92}"/>
                </a:ext>
              </a:extLst>
            </p:cNvPr>
            <p:cNvSpPr txBox="1">
              <a:spLocks/>
            </p:cNvSpPr>
            <p:nvPr/>
          </p:nvSpPr>
          <p:spPr>
            <a:xfrm>
              <a:off x="653695" y="3962528"/>
              <a:ext cx="110354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سوال آخر</a:t>
              </a:r>
            </a:p>
            <a:p>
              <a:pPr algn="ctr" rtl="1"/>
              <a:r>
                <a:rPr lang="fa-IR" sz="1000" dirty="0">
                  <a:solidFill>
                    <a:schemeClr val="bg1"/>
                  </a:solidFill>
                  <a:latin typeface="Dana" panose="00000500000000000000" pitchFamily="2" charset="-78"/>
                  <a:cs typeface="Dana" panose="00000500000000000000" pitchFamily="2" charset="-78"/>
                </a:rPr>
                <a:t>ماشین حساب</a:t>
              </a:r>
              <a:endParaRPr lang="en-US" sz="1000" dirty="0">
                <a:solidFill>
                  <a:schemeClr val="bg1"/>
                </a:solidFill>
                <a:latin typeface="Dana" panose="00000500000000000000" pitchFamily="2" charset="-78"/>
                <a:cs typeface="Dana" panose="00000500000000000000" pitchFamily="2" charset="-78"/>
              </a:endParaRPr>
            </a:p>
          </p:txBody>
        </p:sp>
      </p:grpSp>
      <p:sp>
        <p:nvSpPr>
          <p:cNvPr id="93" name="Google Shape;1036;p35">
            <a:extLst>
              <a:ext uri="{FF2B5EF4-FFF2-40B4-BE49-F238E27FC236}">
                <a16:creationId xmlns:a16="http://schemas.microsoft.com/office/drawing/2014/main" id="{0C2AE28F-0C6C-4B32-AC6A-F870369071D1}"/>
              </a:ext>
            </a:extLst>
          </p:cNvPr>
          <p:cNvSpPr txBox="1">
            <a:spLocks/>
          </p:cNvSpPr>
          <p:nvPr/>
        </p:nvSpPr>
        <p:spPr>
          <a:xfrm>
            <a:off x="3841328" y="1385104"/>
            <a:ext cx="1193837" cy="468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000" dirty="0">
                <a:solidFill>
                  <a:schemeClr val="bg1"/>
                </a:solidFill>
                <a:latin typeface="Dana" panose="00000500000000000000" pitchFamily="2" charset="-78"/>
                <a:cs typeface="Dana" panose="00000500000000000000" pitchFamily="2" charset="-78"/>
              </a:rPr>
              <a:t>برای مطالعه</a:t>
            </a:r>
          </a:p>
          <a:p>
            <a:pPr algn="ctr" rtl="1"/>
            <a:r>
              <a:rPr lang="fa-IR" sz="1000" dirty="0">
                <a:solidFill>
                  <a:schemeClr val="bg1"/>
                </a:solidFill>
                <a:latin typeface="Dana" panose="00000500000000000000" pitchFamily="2" charset="-78"/>
                <a:cs typeface="Dana" panose="00000500000000000000" pitchFamily="2" charset="-78"/>
              </a:rPr>
              <a:t>اعداد شبه‌رندوم</a:t>
            </a:r>
            <a:endParaRPr lang="en-US" sz="1000" dirty="0">
              <a:solidFill>
                <a:schemeClr val="bg1"/>
              </a:solidFill>
              <a:latin typeface="Dana" panose="00000500000000000000" pitchFamily="2" charset="-78"/>
              <a:cs typeface="Dana" panose="00000500000000000000" pitchFamily="2" charset="-78"/>
            </a:endParaRPr>
          </a:p>
        </p:txBody>
      </p:sp>
    </p:spTree>
    <p:extLst>
      <p:ext uri="{BB962C8B-B14F-4D97-AF65-F5344CB8AC3E}">
        <p14:creationId xmlns:p14="http://schemas.microsoft.com/office/powerpoint/2010/main" val="6881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543695"/>
            <a:ext cx="7739128" cy="2934026"/>
          </a:xfrm>
        </p:spPr>
        <p:txBody>
          <a:bodyPr/>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این جمله را بارها و بارها شنیده‌ایم که کامپیوترها تنها با اعداد ۰ و ۱ کار می‌کنند. ۰ به معنای خاموش و ۱ به معنای روشن. در درس فهمیدیم که کامپیوتر برای تشخیص اعداد صحیح، اعشاری و غیره، باید هرکدام را به صورت ۰ و ۱ در بیاورد و شیوه‌های کد کردن انواع مختلف اعداد نیز با یکدیگر متفاوت است.</a:t>
            </a:r>
            <a:r>
              <a:rPr lang="en-US" sz="1800" b="0" i="0" u="none" strike="noStrike" dirty="0">
                <a:solidFill>
                  <a:schemeClr val="bg1"/>
                </a:solidFill>
                <a:effectLst/>
                <a:latin typeface="Dana" panose="00000500000000000000" pitchFamily="2" charset="-78"/>
                <a:cs typeface="Dana" panose="00000500000000000000" pitchFamily="2" charset="-78"/>
              </a:rPr>
              <a:t>			    </a:t>
            </a:r>
            <a:br>
              <a:rPr lang="fa-IR" sz="1800" b="0" i="0" u="none" strike="noStrike" dirty="0">
                <a:solidFill>
                  <a:schemeClr val="bg1"/>
                </a:solidFill>
                <a:effectLst/>
                <a:latin typeface="Dana" panose="00000500000000000000" pitchFamily="2" charset="-78"/>
                <a:cs typeface="Dana" panose="00000500000000000000" pitchFamily="2" charset="-78"/>
              </a:rPr>
            </a:b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b="0" i="0" u="none" strike="noStrike" dirty="0">
                <a:solidFill>
                  <a:schemeClr val="bg1"/>
                </a:solidFill>
                <a:effectLst/>
                <a:latin typeface="Dana" panose="00000500000000000000" pitchFamily="2" charset="-78"/>
                <a:cs typeface="Dana" panose="00000500000000000000" pitchFamily="2" charset="-78"/>
              </a:rPr>
              <a:t>اما حروف را چطور باید کدگذاری کرد؟ آیا شیوه‌ی فهماندن حروف به کامپیوتر را به یاد دارید؟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1083746" y="595784"/>
            <a:ext cx="6546299"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نمایش حروف بزرگ و کوچک</a:t>
            </a:r>
          </a:p>
        </p:txBody>
      </p:sp>
      <p:grpSp>
        <p:nvGrpSpPr>
          <p:cNvPr id="4" name="Google Shape;7046;p50"/>
          <p:cNvGrpSpPr/>
          <p:nvPr/>
        </p:nvGrpSpPr>
        <p:grpSpPr>
          <a:xfrm>
            <a:off x="7585334" y="689248"/>
            <a:ext cx="516849" cy="520959"/>
            <a:chOff x="-34776500" y="2631825"/>
            <a:chExt cx="291450" cy="291450"/>
          </a:xfrm>
        </p:grpSpPr>
        <p:sp>
          <p:nvSpPr>
            <p:cNvPr id="5"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0" name="Google Shape;5104;p45"/>
          <p:cNvGrpSpPr/>
          <p:nvPr/>
        </p:nvGrpSpPr>
        <p:grpSpPr>
          <a:xfrm>
            <a:off x="8437991" y="1576058"/>
            <a:ext cx="351680" cy="358133"/>
            <a:chOff x="1487200" y="4993750"/>
            <a:chExt cx="483125" cy="483125"/>
          </a:xfrm>
        </p:grpSpPr>
        <p:sp>
          <p:nvSpPr>
            <p:cNvPr id="11" name="Google Shape;510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10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7365;p50"/>
          <p:cNvGrpSpPr/>
          <p:nvPr/>
        </p:nvGrpSpPr>
        <p:grpSpPr>
          <a:xfrm>
            <a:off x="8437991" y="3709640"/>
            <a:ext cx="334919" cy="333429"/>
            <a:chOff x="-30735200" y="3552550"/>
            <a:chExt cx="292225" cy="290925"/>
          </a:xfrm>
        </p:grpSpPr>
        <p:sp>
          <p:nvSpPr>
            <p:cNvPr id="14" name="Google Shape;7366;p50"/>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67;p50"/>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571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572680" y="1286999"/>
            <a:ext cx="2596627" cy="3416400"/>
          </a:xfrm>
        </p:spPr>
        <p:txBody>
          <a:bodyPr/>
          <a:lstStyle/>
          <a:p>
            <a:pPr marL="177800" indent="0" algn="just" rtl="1">
              <a:buNone/>
            </a:pPr>
            <a:r>
              <a:rPr lang="fa-IR" sz="1800" dirty="0">
                <a:solidFill>
                  <a:srgbClr val="0E2A47"/>
                </a:solidFill>
                <a:latin typeface="Dana" panose="020B0604020202020204" charset="-78"/>
                <a:cs typeface="Dana" panose="020B0604020202020204" charset="-78"/>
              </a:rPr>
              <a:t>حرف</a:t>
            </a:r>
            <a:r>
              <a:rPr lang="en-US" sz="1800" dirty="0">
                <a:solidFill>
                  <a:srgbClr val="0E2A47"/>
                </a:solidFill>
                <a:latin typeface="Dana" panose="020B0604020202020204" charset="-78"/>
                <a:cs typeface="Dana" panose="020B0604020202020204" charset="-78"/>
              </a:rPr>
              <a:t>A‌ </a:t>
            </a:r>
            <a:r>
              <a:rPr lang="fa-IR" sz="1800" dirty="0">
                <a:solidFill>
                  <a:srgbClr val="0E2A47"/>
                </a:solidFill>
                <a:latin typeface="Dana" panose="020B0604020202020204" charset="-78"/>
                <a:cs typeface="Dana" panose="020B0604020202020204" charset="-78"/>
              </a:rPr>
              <a:t> در سیستم </a:t>
            </a:r>
            <a:r>
              <a:rPr lang="en-US" sz="1800" dirty="0">
                <a:solidFill>
                  <a:srgbClr val="0E2A47"/>
                </a:solidFill>
                <a:latin typeface="Dana" panose="020B0604020202020204" charset="-78"/>
                <a:cs typeface="Dana" panose="020B0604020202020204" charset="-78"/>
              </a:rPr>
              <a:t>ASCII</a:t>
            </a:r>
            <a:r>
              <a:rPr lang="fa-IR" sz="1800" dirty="0">
                <a:solidFill>
                  <a:srgbClr val="0E2A47"/>
                </a:solidFill>
                <a:latin typeface="Dana" panose="020B0604020202020204" charset="-78"/>
                <a:cs typeface="Dana" panose="020B0604020202020204" charset="-78"/>
              </a:rPr>
              <a:t> برابر با چه برابر است؟‌ عدد را در مبنای ۲ به دست آورید.</a:t>
            </a:r>
          </a:p>
          <a:p>
            <a:pPr marL="177800" indent="0" algn="just">
              <a:buNone/>
            </a:pPr>
            <a:r>
              <a:rPr lang="en-US" sz="1800" dirty="0">
                <a:solidFill>
                  <a:srgbClr val="0E2A47"/>
                </a:solidFill>
                <a:latin typeface="Dana" panose="020B0604020202020204" charset="-78"/>
                <a:cs typeface="Dana" panose="020B0604020202020204" charset="-78"/>
              </a:rPr>
              <a:t>65 = 64 + 1 = 2</a:t>
            </a:r>
            <a:r>
              <a:rPr lang="en-US" sz="1800" baseline="30000" dirty="0">
                <a:solidFill>
                  <a:srgbClr val="0E2A47"/>
                </a:solidFill>
                <a:latin typeface="Dana" panose="020B0604020202020204" charset="-78"/>
                <a:cs typeface="Dana" panose="020B0604020202020204" charset="-78"/>
              </a:rPr>
              <a:t>6</a:t>
            </a:r>
            <a:r>
              <a:rPr lang="en-US" sz="1800" dirty="0">
                <a:solidFill>
                  <a:srgbClr val="0E2A47"/>
                </a:solidFill>
                <a:latin typeface="Dana" panose="020B0604020202020204" charset="-78"/>
                <a:cs typeface="Dana" panose="020B0604020202020204" charset="-78"/>
              </a:rPr>
              <a:t> + 1 </a:t>
            </a:r>
          </a:p>
          <a:p>
            <a:pPr marL="177800" indent="0" algn="just">
              <a:buNone/>
            </a:pPr>
            <a:r>
              <a:rPr lang="en-US" sz="1800" dirty="0">
                <a:solidFill>
                  <a:srgbClr val="0E2A47"/>
                </a:solidFill>
                <a:latin typeface="Dana" panose="020B0604020202020204" charset="-78"/>
                <a:cs typeface="Dana" panose="020B0604020202020204" charset="-78"/>
              </a:rPr>
              <a:t>= (???????)</a:t>
            </a:r>
            <a:r>
              <a:rPr lang="en-US" sz="1800" baseline="-25000" dirty="0">
                <a:solidFill>
                  <a:srgbClr val="0E2A47"/>
                </a:solidFill>
                <a:latin typeface="Dana" panose="020B0604020202020204" charset="-78"/>
                <a:cs typeface="Dana" panose="020B0604020202020204" charset="-78"/>
              </a:rPr>
              <a:t>2</a:t>
            </a:r>
            <a:endParaRPr lang="fa-IR" sz="1800" baseline="-25000" dirty="0">
              <a:solidFill>
                <a:srgbClr val="0E2A47"/>
              </a:solidFill>
              <a:latin typeface="Dana" panose="020B0604020202020204" charset="-78"/>
              <a:cs typeface="Dana" panose="020B0604020202020204" charset="-78"/>
            </a:endParaRPr>
          </a:p>
          <a:p>
            <a:pPr marL="177800" indent="0" algn="just" rtl="1">
              <a:buNone/>
            </a:pPr>
            <a:r>
              <a:rPr lang="fa-IR" sz="1800" dirty="0">
                <a:solidFill>
                  <a:srgbClr val="0E2A47"/>
                </a:solidFill>
                <a:latin typeface="Dana" panose="020B0604020202020204" charset="-78"/>
                <a:cs typeface="Dana" panose="020B0604020202020204" charset="-78"/>
              </a:rPr>
              <a:t>حالا همین کار را برای حرف </a:t>
            </a:r>
            <a:r>
              <a:rPr lang="en-US" sz="1800" dirty="0">
                <a:solidFill>
                  <a:srgbClr val="0E2A47"/>
                </a:solidFill>
                <a:latin typeface="Dana" panose="020B0604020202020204" charset="-78"/>
                <a:cs typeface="Dana" panose="020B0604020202020204" charset="-78"/>
              </a:rPr>
              <a:t>a</a:t>
            </a:r>
            <a:r>
              <a:rPr lang="fa-IR" sz="1800" dirty="0">
                <a:solidFill>
                  <a:srgbClr val="0E2A47"/>
                </a:solidFill>
                <a:latin typeface="Dana" panose="020B0604020202020204" charset="-78"/>
                <a:cs typeface="Dana" panose="020B0604020202020204" charset="-78"/>
              </a:rPr>
              <a:t> انجام دهید...</a:t>
            </a:r>
          </a:p>
          <a:p>
            <a:pPr marL="177800" indent="0" algn="just">
              <a:buNone/>
            </a:pPr>
            <a:r>
              <a:rPr lang="en-US" sz="1800" dirty="0">
                <a:solidFill>
                  <a:srgbClr val="0E2A47"/>
                </a:solidFill>
                <a:latin typeface="Dana" panose="020B0604020202020204" charset="-78"/>
                <a:cs typeface="Dana" panose="020B0604020202020204" charset="-78"/>
              </a:rPr>
              <a:t>97 =  64 + 32 + 1 = </a:t>
            </a:r>
          </a:p>
          <a:p>
            <a:pPr marL="177800" indent="0" algn="just">
              <a:buNone/>
            </a:pPr>
            <a:r>
              <a:rPr lang="en-US" sz="1800" dirty="0">
                <a:solidFill>
                  <a:srgbClr val="0E2A47"/>
                </a:solidFill>
                <a:latin typeface="Dana" panose="020B0604020202020204" charset="-78"/>
                <a:cs typeface="Dana" panose="020B0604020202020204" charset="-78"/>
              </a:rPr>
              <a:t>2</a:t>
            </a:r>
            <a:r>
              <a:rPr lang="en-US" sz="1800" baseline="30000" dirty="0">
                <a:solidFill>
                  <a:srgbClr val="0E2A47"/>
                </a:solidFill>
                <a:latin typeface="Dana" panose="020B0604020202020204" charset="-78"/>
                <a:cs typeface="Dana" panose="020B0604020202020204" charset="-78"/>
              </a:rPr>
              <a:t>6</a:t>
            </a:r>
            <a:r>
              <a:rPr lang="en-US" sz="1800" dirty="0">
                <a:solidFill>
                  <a:srgbClr val="0E2A47"/>
                </a:solidFill>
                <a:latin typeface="Dana" panose="020B0604020202020204" charset="-78"/>
                <a:cs typeface="Dana" panose="020B0604020202020204" charset="-78"/>
              </a:rPr>
              <a:t> + 2</a:t>
            </a:r>
            <a:r>
              <a:rPr lang="en-US" sz="1800" baseline="30000" dirty="0">
                <a:solidFill>
                  <a:srgbClr val="0E2A47"/>
                </a:solidFill>
                <a:latin typeface="Dana" panose="020B0604020202020204" charset="-78"/>
                <a:cs typeface="Dana" panose="020B0604020202020204" charset="-78"/>
              </a:rPr>
              <a:t>5</a:t>
            </a:r>
            <a:r>
              <a:rPr lang="en-US" sz="1800" dirty="0">
                <a:solidFill>
                  <a:srgbClr val="0E2A47"/>
                </a:solidFill>
                <a:latin typeface="Dana" panose="020B0604020202020204" charset="-78"/>
                <a:cs typeface="Dana" panose="020B0604020202020204" charset="-78"/>
              </a:rPr>
              <a:t> + 1 = (???????)</a:t>
            </a:r>
            <a:r>
              <a:rPr lang="en-US" sz="1800" baseline="-25000" dirty="0">
                <a:solidFill>
                  <a:srgbClr val="0E2A47"/>
                </a:solidFill>
                <a:latin typeface="Dana" panose="020B0604020202020204" charset="-78"/>
                <a:cs typeface="Dana" panose="020B0604020202020204" charset="-78"/>
              </a:rPr>
              <a:t>2</a:t>
            </a:r>
            <a:endParaRPr lang="fa-IR" sz="1800" baseline="-25000" dirty="0">
              <a:solidFill>
                <a:srgbClr val="0E2A47"/>
              </a:solidFill>
              <a:latin typeface="Dana" panose="020B0604020202020204" charset="-78"/>
              <a:cs typeface="Dana" panose="020B0604020202020204" charset="-78"/>
            </a:endParaRPr>
          </a:p>
        </p:txBody>
      </p:sp>
      <p:sp>
        <p:nvSpPr>
          <p:cNvPr id="4" name="Text Placeholder 2"/>
          <p:cNvSpPr txBox="1">
            <a:spLocks/>
          </p:cNvSpPr>
          <p:nvPr/>
        </p:nvSpPr>
        <p:spPr>
          <a:xfrm>
            <a:off x="247506" y="1285525"/>
            <a:ext cx="6222045" cy="3595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bg1"/>
                </a:solidFill>
                <a:latin typeface="Dana" panose="020B0604020202020204" charset="-78"/>
                <a:cs typeface="Dana" panose="020B0604020202020204" charset="-78"/>
              </a:rPr>
              <a:t>همان‌طور که می‌دانید حروف زبان انگلیسی ۲۶ تا هستند؛ پس ما به حداقل ۵ بیت برای نشان دادن این حروف نیاز داریم. در مثال‌ها هم اگر دقت کنید، ۵ بیت کم ارزش برای مشخص کردن این حروف به کار می‌رود:</a:t>
            </a:r>
          </a:p>
          <a:p>
            <a:pPr marL="177800" indent="0" algn="just" rtl="1">
              <a:buNone/>
            </a:pPr>
            <a:endParaRPr lang="en-US" sz="1600" dirty="0">
              <a:solidFill>
                <a:schemeClr val="bg1"/>
              </a:solidFill>
              <a:latin typeface="Dana" panose="020B0604020202020204" charset="-78"/>
              <a:cs typeface="Dana" panose="020B0604020202020204" charset="-78"/>
            </a:endParaRPr>
          </a:p>
          <a:p>
            <a:pPr marL="177800" indent="0" algn="just" rtl="1">
              <a:buNone/>
            </a:pPr>
            <a:endParaRPr lang="fa-IR" sz="1600" dirty="0">
              <a:solidFill>
                <a:schemeClr val="bg1"/>
              </a:solidFill>
              <a:latin typeface="Dana" panose="020B0604020202020204" charset="-78"/>
              <a:cs typeface="Dana" panose="020B0604020202020204" charset="-78"/>
            </a:endParaRPr>
          </a:p>
          <a:p>
            <a:pPr marL="177800" indent="0" algn="just">
              <a:buNone/>
            </a:pPr>
            <a:r>
              <a:rPr lang="en-US" sz="1600" dirty="0">
                <a:solidFill>
                  <a:schemeClr val="bg1"/>
                </a:solidFill>
                <a:latin typeface="Dana" panose="020B0604020202020204" charset="-78"/>
                <a:cs typeface="Dana" panose="020B0604020202020204" charset="-78"/>
              </a:rPr>
              <a:t>A = (10 00001), B = (10 00010), C = (10 00011), </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 Z = (10 11010)</a:t>
            </a: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و دو بیت پر ارزش، کوچک یا بزرگ بودن حروف را مشخص خواهد کرد. پس در کل ما ۷ بیت داریم.</a:t>
            </a:r>
          </a:p>
          <a:p>
            <a:pPr marL="177800" indent="0" algn="just" rtl="1">
              <a:buNone/>
            </a:pPr>
            <a:endParaRPr lang="en-US" sz="1600" dirty="0">
              <a:solidFill>
                <a:schemeClr val="bg1"/>
              </a:solidFill>
              <a:latin typeface="Dana" panose="020B0604020202020204" charset="-78"/>
              <a:cs typeface="Dana" panose="020B0604020202020204" charset="-78"/>
            </a:endParaRPr>
          </a:p>
          <a:p>
            <a:pPr marL="177800" indent="0" algn="just" rtl="1">
              <a:buFont typeface="Roboto Light"/>
              <a:buNone/>
            </a:pPr>
            <a:endParaRPr lang="en-US" sz="1600" dirty="0">
              <a:solidFill>
                <a:schemeClr val="bg1"/>
              </a:solidFill>
              <a:latin typeface="Dana" panose="020B0604020202020204" charset="-78"/>
              <a:cs typeface="Dana" panose="020B0604020202020204" charset="-78"/>
            </a:endParaRPr>
          </a:p>
          <a:p>
            <a:pPr marL="177800" indent="0" algn="just">
              <a:buNone/>
            </a:pPr>
            <a:r>
              <a:rPr lang="en-US" sz="1600" dirty="0">
                <a:solidFill>
                  <a:schemeClr val="bg1"/>
                </a:solidFill>
                <a:latin typeface="Dana" panose="020B0604020202020204" charset="-78"/>
                <a:cs typeface="Dana" panose="020B0604020202020204" charset="-78"/>
              </a:rPr>
              <a:t>A = (10 00001), a = (11 00001), B = (10 00010), b = (11 00010), </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a:t>
            </a:r>
          </a:p>
          <a:p>
            <a:pPr marL="177800" indent="0" algn="just">
              <a:buNone/>
            </a:pPr>
            <a:r>
              <a:rPr lang="en-US" sz="1600" dirty="0">
                <a:solidFill>
                  <a:schemeClr val="bg1"/>
                </a:solidFill>
                <a:latin typeface="Dana" panose="020B0604020202020204" charset="-78"/>
                <a:cs typeface="Dana" panose="020B0604020202020204" charset="-78"/>
              </a:rPr>
              <a:t>Z = (10 11010), z = (11 11010)</a:t>
            </a:r>
          </a:p>
        </p:txBody>
      </p:sp>
      <p:sp>
        <p:nvSpPr>
          <p:cNvPr id="5" name="Left Brace 4"/>
          <p:cNvSpPr/>
          <p:nvPr/>
        </p:nvSpPr>
        <p:spPr>
          <a:xfrm rot="5400000">
            <a:off x="1317937" y="2440530"/>
            <a:ext cx="96249"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216908" y="2336907"/>
            <a:ext cx="4943259" cy="307777"/>
          </a:xfrm>
          <a:prstGeom prst="rect">
            <a:avLst/>
          </a:prstGeom>
          <a:noFill/>
        </p:spPr>
        <p:txBody>
          <a:bodyPr wrap="square" rtlCol="0">
            <a:spAutoFit/>
          </a:bodyPr>
          <a:lstStyle/>
          <a:p>
            <a:r>
              <a:rPr lang="en-US" dirty="0">
                <a:solidFill>
                  <a:srgbClr val="48FFD5"/>
                </a:solidFill>
              </a:rPr>
              <a:t>1                        2                        3                         26</a:t>
            </a:r>
          </a:p>
        </p:txBody>
      </p:sp>
      <p:sp>
        <p:nvSpPr>
          <p:cNvPr id="7" name="Left Brace 6"/>
          <p:cNvSpPr/>
          <p:nvPr/>
        </p:nvSpPr>
        <p:spPr>
          <a:xfrm rot="5400000">
            <a:off x="2597491" y="2440530"/>
            <a:ext cx="96250"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rot="5400000">
            <a:off x="3847821" y="2443899"/>
            <a:ext cx="96250" cy="5045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rot="5400000">
            <a:off x="5243406" y="2484976"/>
            <a:ext cx="89865" cy="4220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1216908" y="3725296"/>
            <a:ext cx="4943259" cy="307777"/>
          </a:xfrm>
          <a:prstGeom prst="rect">
            <a:avLst/>
          </a:prstGeom>
          <a:noFill/>
        </p:spPr>
        <p:txBody>
          <a:bodyPr wrap="square" rtlCol="0">
            <a:spAutoFit/>
          </a:bodyPr>
          <a:lstStyle/>
          <a:p>
            <a:r>
              <a:rPr lang="en-US" dirty="0">
                <a:solidFill>
                  <a:srgbClr val="48FFD5"/>
                </a:solidFill>
              </a:rPr>
              <a:t>1           </a:t>
            </a:r>
            <a:r>
              <a:rPr lang="fa-IR" dirty="0">
                <a:solidFill>
                  <a:srgbClr val="48FFD5"/>
                </a:solidFill>
              </a:rPr>
              <a:t> </a:t>
            </a:r>
            <a:r>
              <a:rPr lang="en-US" dirty="0">
                <a:solidFill>
                  <a:srgbClr val="48FFD5"/>
                </a:solidFill>
              </a:rPr>
              <a:t>           1                       2                       2</a:t>
            </a:r>
          </a:p>
        </p:txBody>
      </p:sp>
      <p:sp>
        <p:nvSpPr>
          <p:cNvPr id="16" name="Left Brace 15"/>
          <p:cNvSpPr/>
          <p:nvPr/>
        </p:nvSpPr>
        <p:spPr>
          <a:xfrm rot="5400000">
            <a:off x="3764980" y="3815216"/>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p:cNvSpPr/>
          <p:nvPr/>
        </p:nvSpPr>
        <p:spPr>
          <a:xfrm rot="5400000">
            <a:off x="1304230" y="3815212"/>
            <a:ext cx="123661"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5400000">
            <a:off x="2518085" y="3815214"/>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5400000">
            <a:off x="4986092" y="3815215"/>
            <a:ext cx="123662" cy="5045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444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 (ادامه)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582296" y="1354412"/>
            <a:ext cx="2561704" cy="3347514"/>
          </a:xfrm>
        </p:spPr>
        <p:txBody>
          <a:bodyPr/>
          <a:lstStyle/>
          <a:p>
            <a:pPr marL="177800" indent="0" algn="just" rtl="1">
              <a:buNone/>
            </a:pPr>
            <a:r>
              <a:rPr lang="fa-IR" sz="1800" dirty="0">
                <a:solidFill>
                  <a:srgbClr val="0E2A47"/>
                </a:solidFill>
                <a:latin typeface="Dana" panose="020B0604020202020204" charset="-78"/>
                <a:cs typeface="Dana" panose="020B0604020202020204" charset="-78"/>
              </a:rPr>
              <a:t>اما بقیه‌ی کاراکترها چه؟</a:t>
            </a:r>
          </a:p>
          <a:p>
            <a:pPr marL="177800" indent="0" algn="just" rtl="1">
              <a:buNone/>
            </a:pPr>
            <a:r>
              <a:rPr lang="fa-IR" sz="1800" dirty="0">
                <a:solidFill>
                  <a:srgbClr val="0E2A47"/>
                </a:solidFill>
                <a:latin typeface="Dana" panose="020B0604020202020204" charset="-78"/>
                <a:cs typeface="Dana" panose="020B0604020202020204" charset="-78"/>
              </a:rPr>
              <a:t>کاراکترهای زبان فارسی، زبان چینی، عربی، حتی کاراکترهای ریاضی و موسیقی و هزاران کاراکتر دیگر. آیا برای تعریف این کاراکترها، ۷ بیت که حتی بخشی از آن هم برای کاراکترهای انگلیسی مصرف شده کافی‌است؟</a:t>
            </a:r>
          </a:p>
        </p:txBody>
      </p:sp>
      <p:sp>
        <p:nvSpPr>
          <p:cNvPr id="4" name="Text Placeholder 2"/>
          <p:cNvSpPr txBox="1">
            <a:spLocks/>
          </p:cNvSpPr>
          <p:nvPr/>
        </p:nvSpPr>
        <p:spPr>
          <a:xfrm>
            <a:off x="291830" y="1354412"/>
            <a:ext cx="6177721" cy="352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bg1"/>
                </a:solidFill>
                <a:latin typeface="Dana" panose="020B0604020202020204" charset="-78"/>
                <a:cs typeface="Dana" panose="020B0604020202020204" charset="-78"/>
              </a:rPr>
              <a:t>راه حل اولی که به ذهن همه می‌رسد چیست؟</a:t>
            </a:r>
          </a:p>
          <a:p>
            <a:pPr marL="177800" indent="0" algn="just" rtl="1">
              <a:buNone/>
            </a:pPr>
            <a:r>
              <a:rPr lang="fa-IR" sz="1600" dirty="0">
                <a:solidFill>
                  <a:schemeClr val="bg1"/>
                </a:solidFill>
                <a:latin typeface="Dana" panose="020B0604020202020204" charset="-78"/>
                <a:cs typeface="Dana" panose="020B0604020202020204" charset="-78"/>
              </a:rPr>
              <a:t>افزایش تعداد بیت‌ها. در این صورت</a:t>
            </a:r>
          </a:p>
          <a:p>
            <a:pPr marL="177800" indent="0" algn="just">
              <a:buNone/>
            </a:pPr>
            <a:r>
              <a:rPr lang="en-US" sz="1600" dirty="0">
                <a:solidFill>
                  <a:schemeClr val="bg1"/>
                </a:solidFill>
                <a:latin typeface="Dana" panose="020B0604020202020204" charset="-78"/>
                <a:cs typeface="Dana" panose="020B0604020202020204" charset="-78"/>
              </a:rPr>
              <a:t>A = (10</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000</a:t>
            </a:r>
            <a:r>
              <a:rPr lang="en-SE" sz="1600" dirty="0">
                <a:solidFill>
                  <a:schemeClr val="bg1"/>
                </a:solidFill>
                <a:latin typeface="Dana" panose="020B0604020202020204" charset="-78"/>
                <a:cs typeface="Dana" panose="020B0604020202020204" charset="-78"/>
              </a:rPr>
              <a:t>…</a:t>
            </a:r>
            <a:r>
              <a:rPr lang="en-US" sz="1600" dirty="0">
                <a:solidFill>
                  <a:schemeClr val="bg1"/>
                </a:solidFill>
                <a:latin typeface="Dana" panose="020B0604020202020204" charset="-78"/>
                <a:cs typeface="Dana" panose="020B0604020202020204" charset="-78"/>
              </a:rPr>
              <a:t>00001)</a:t>
            </a:r>
            <a:endParaRPr lang="fa-IR" sz="1600" dirty="0">
              <a:solidFill>
                <a:schemeClr val="bg1"/>
              </a:solidFill>
              <a:latin typeface="Dana" panose="020B0604020202020204" charset="-78"/>
              <a:cs typeface="Dana" panose="020B0604020202020204" charset="-78"/>
            </a:endParaRPr>
          </a:p>
          <a:p>
            <a:pPr marL="177800" indent="0" algn="just">
              <a:buNone/>
            </a:pP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همان‌طور که می‌بینید تعداد بیت زیادی بی‌استفاده می‌ماند تا فقط یک کاراکتر نمایش داده شود.</a:t>
            </a:r>
          </a:p>
          <a:p>
            <a:pPr marL="177800" indent="0" algn="just" rtl="1">
              <a:buNone/>
            </a:pPr>
            <a:r>
              <a:rPr lang="fa-IR" sz="1600" dirty="0">
                <a:solidFill>
                  <a:schemeClr val="bg1"/>
                </a:solidFill>
                <a:latin typeface="Dana" panose="020B0604020202020204" charset="-78"/>
                <a:cs typeface="Dana" panose="020B0604020202020204" charset="-78"/>
              </a:rPr>
              <a:t>از طرفی کاراکتری به نام </a:t>
            </a:r>
            <a:r>
              <a:rPr lang="en-US" sz="1600" dirty="0">
                <a:solidFill>
                  <a:schemeClr val="bg1"/>
                </a:solidFill>
                <a:latin typeface="Dana" panose="020B0604020202020204" charset="-78"/>
                <a:cs typeface="Dana" panose="020B0604020202020204" charset="-78"/>
              </a:rPr>
              <a:t>null</a:t>
            </a:r>
            <a:r>
              <a:rPr lang="fa-IR" sz="1600" dirty="0">
                <a:solidFill>
                  <a:schemeClr val="bg1"/>
                </a:solidFill>
                <a:latin typeface="Dana" panose="020B0604020202020204" charset="-78"/>
                <a:cs typeface="Dana" panose="020B0604020202020204" charset="-78"/>
              </a:rPr>
              <a:t> وجود دارد (که به زودی با آن آشنا خواهید شد) که پترن آن تماماً صفر است. با وجود این تعداد صفری که در کاراکترها می‌تواند به وجود بیاید، ممکن است بخشی از آن به اشتباه به عنوان </a:t>
            </a:r>
            <a:r>
              <a:rPr lang="en-US" sz="1600" dirty="0">
                <a:solidFill>
                  <a:schemeClr val="bg1"/>
                </a:solidFill>
                <a:latin typeface="Dana" panose="020B0604020202020204" charset="-78"/>
                <a:cs typeface="Dana" panose="020B0604020202020204" charset="-78"/>
              </a:rPr>
              <a:t>null</a:t>
            </a:r>
            <a:r>
              <a:rPr lang="fa-IR" sz="1600" dirty="0">
                <a:solidFill>
                  <a:schemeClr val="bg1"/>
                </a:solidFill>
                <a:latin typeface="Dana" panose="020B0604020202020204" charset="-78"/>
                <a:cs typeface="Dana" panose="020B0604020202020204" charset="-78"/>
              </a:rPr>
              <a:t> برداشت شود و مشکلات زیادی به وجود بیاید. برای رفع این مشکل راه دیگری پیشنهاد شد...</a:t>
            </a:r>
            <a:endParaRPr lang="en-US" sz="1600" dirty="0">
              <a:solidFill>
                <a:schemeClr val="bg1"/>
              </a:solidFill>
              <a:latin typeface="Dana" panose="020B0604020202020204" charset="-78"/>
              <a:cs typeface="Dana" panose="020B0604020202020204" charset="-78"/>
            </a:endParaRPr>
          </a:p>
        </p:txBody>
      </p:sp>
      <p:sp>
        <p:nvSpPr>
          <p:cNvPr id="21" name="TextBox 20"/>
          <p:cNvSpPr txBox="1"/>
          <p:nvPr/>
        </p:nvSpPr>
        <p:spPr>
          <a:xfrm>
            <a:off x="1778779" y="1625497"/>
            <a:ext cx="460762" cy="307777"/>
          </a:xfrm>
          <a:prstGeom prst="rect">
            <a:avLst/>
          </a:prstGeom>
          <a:noFill/>
        </p:spPr>
        <p:txBody>
          <a:bodyPr wrap="square" rtlCol="0">
            <a:spAutoFit/>
          </a:bodyPr>
          <a:lstStyle/>
          <a:p>
            <a:r>
              <a:rPr lang="en-US" dirty="0">
                <a:solidFill>
                  <a:srgbClr val="48FFD5"/>
                </a:solidFill>
              </a:rPr>
              <a:t>1</a:t>
            </a:r>
          </a:p>
        </p:txBody>
      </p:sp>
      <p:sp>
        <p:nvSpPr>
          <p:cNvPr id="27" name="Left Brace 26"/>
          <p:cNvSpPr/>
          <p:nvPr/>
        </p:nvSpPr>
        <p:spPr>
          <a:xfrm rot="5400000">
            <a:off x="1885606" y="1701447"/>
            <a:ext cx="65734" cy="5293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4497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00" y="582674"/>
            <a:ext cx="7940100" cy="606600"/>
          </a:xfrm>
        </p:spPr>
        <p:txBody>
          <a:bodyPr/>
          <a:lstStyle/>
          <a:p>
            <a:pPr algn="r" rtl="1"/>
            <a:r>
              <a:rPr lang="fa-IR" dirty="0">
                <a:latin typeface="Lalezar" panose="00000500000000000000" pitchFamily="2" charset="-78"/>
                <a:cs typeface="Lalezar" panose="00000500000000000000" pitchFamily="2" charset="-78"/>
              </a:rPr>
              <a:t>یک نکته‌ی خیلی جالب :) سیستم </a:t>
            </a:r>
            <a:r>
              <a:rPr lang="en-US" dirty="0">
                <a:latin typeface="Lalezar" panose="00000500000000000000" pitchFamily="2" charset="-78"/>
                <a:cs typeface="Lalezar" panose="00000500000000000000" pitchFamily="2" charset="-78"/>
              </a:rPr>
              <a:t>UTF-8</a:t>
            </a:r>
            <a:br>
              <a:rPr lang="fa-IR" dirty="0">
                <a:latin typeface="Lalezar" panose="00000500000000000000" pitchFamily="2" charset="-78"/>
                <a:cs typeface="Lalezar" panose="00000500000000000000" pitchFamily="2" charset="-78"/>
              </a:rPr>
            </a:br>
            <a:r>
              <a:rPr lang="fa-IR" dirty="0">
                <a:latin typeface="Lalezar" panose="00000500000000000000" pitchFamily="2" charset="-78"/>
                <a:cs typeface="Lalezar" panose="00000500000000000000" pitchFamily="2" charset="-78"/>
              </a:rPr>
              <a:t>                          </a:t>
            </a:r>
            <a:r>
              <a:rPr lang="fa-IR" sz="1400" dirty="0">
                <a:latin typeface="Lalezar" panose="00000500000000000000" pitchFamily="2" charset="-78"/>
                <a:cs typeface="Lalezar" panose="00000500000000000000" pitchFamily="2" charset="-78"/>
              </a:rPr>
              <a:t>برای مطالعه (ادامه)</a:t>
            </a:r>
            <a:endParaRPr lang="en-US" dirty="0">
              <a:latin typeface="Lalezar" panose="00000500000000000000" pitchFamily="2" charset="-78"/>
              <a:cs typeface="Lalezar" panose="00000500000000000000" pitchFamily="2" charset="-78"/>
            </a:endParaRPr>
          </a:p>
        </p:txBody>
      </p:sp>
      <p:sp>
        <p:nvSpPr>
          <p:cNvPr id="3" name="Text Placeholder 2"/>
          <p:cNvSpPr>
            <a:spLocks noGrp="1"/>
          </p:cNvSpPr>
          <p:nvPr>
            <p:ph type="body" idx="1"/>
          </p:nvPr>
        </p:nvSpPr>
        <p:spPr>
          <a:xfrm>
            <a:off x="6469552" y="1354412"/>
            <a:ext cx="2674448" cy="3347514"/>
          </a:xfrm>
        </p:spPr>
        <p:txBody>
          <a:bodyPr/>
          <a:lstStyle/>
          <a:p>
            <a:pPr marL="177800" indent="0" algn="l">
              <a:buNone/>
            </a:pPr>
            <a:r>
              <a:rPr lang="en-US" sz="1800" dirty="0">
                <a:solidFill>
                  <a:srgbClr val="0E2A47"/>
                </a:solidFill>
                <a:latin typeface="Dana" panose="020B0604020202020204" charset="-78"/>
                <a:cs typeface="Dana" panose="020B0604020202020204" charset="-78"/>
              </a:rPr>
              <a:t>1110xxxx   10xxxxxx  </a:t>
            </a:r>
            <a:r>
              <a:rPr lang="en-US" sz="1800" dirty="0" err="1">
                <a:solidFill>
                  <a:srgbClr val="0E2A47"/>
                </a:solidFill>
                <a:latin typeface="Dana" panose="020B0604020202020204" charset="-78"/>
                <a:cs typeface="Dana" panose="020B0604020202020204" charset="-78"/>
              </a:rPr>
              <a:t>10xxxxxx</a:t>
            </a:r>
            <a:r>
              <a:rPr lang="fa-IR" sz="1800" dirty="0">
                <a:solidFill>
                  <a:srgbClr val="0E2A47"/>
                </a:solidFill>
                <a:latin typeface="Dana" panose="020B0604020202020204" charset="-78"/>
                <a:cs typeface="Dana" panose="020B0604020202020204" charset="-78"/>
              </a:rPr>
              <a:t> </a:t>
            </a:r>
            <a:r>
              <a:rPr lang="en-US" sz="1800" dirty="0">
                <a:solidFill>
                  <a:srgbClr val="0E2A47"/>
                </a:solidFill>
                <a:latin typeface="Dana" panose="020B0604020202020204" charset="-78"/>
                <a:cs typeface="Dana" panose="020B0604020202020204" charset="-78"/>
              </a:rPr>
              <a:t>: 3 byte code, 16bits</a:t>
            </a:r>
          </a:p>
          <a:p>
            <a:pPr marL="177800" indent="0" algn="l">
              <a:buNone/>
            </a:pPr>
            <a:endParaRPr lang="en-US" sz="1800" dirty="0">
              <a:solidFill>
                <a:srgbClr val="0E2A47"/>
              </a:solidFill>
              <a:latin typeface="Dana" panose="020B0604020202020204" charset="-78"/>
              <a:cs typeface="Dana" panose="020B0604020202020204" charset="-78"/>
            </a:endParaRPr>
          </a:p>
          <a:p>
            <a:pPr marL="177800" indent="0" algn="l">
              <a:buNone/>
            </a:pPr>
            <a:r>
              <a:rPr lang="en-US" sz="1800" dirty="0">
                <a:solidFill>
                  <a:srgbClr val="0E2A47"/>
                </a:solidFill>
                <a:latin typeface="Dana" panose="020B0604020202020204" charset="-78"/>
                <a:cs typeface="Dana" panose="020B0604020202020204" charset="-78"/>
              </a:rPr>
              <a:t>11110xxx    10xxxxxx  </a:t>
            </a:r>
            <a:r>
              <a:rPr lang="en-US" sz="1800" dirty="0" err="1">
                <a:solidFill>
                  <a:srgbClr val="0E2A47"/>
                </a:solidFill>
                <a:latin typeface="Dana" panose="020B0604020202020204" charset="-78"/>
                <a:cs typeface="Dana" panose="020B0604020202020204" charset="-78"/>
              </a:rPr>
              <a:t>10xxxxxx</a:t>
            </a:r>
            <a:r>
              <a:rPr lang="en-US" sz="1800" dirty="0">
                <a:solidFill>
                  <a:srgbClr val="0E2A47"/>
                </a:solidFill>
                <a:latin typeface="Dana" panose="020B0604020202020204" charset="-78"/>
                <a:cs typeface="Dana" panose="020B0604020202020204" charset="-78"/>
              </a:rPr>
              <a:t>  </a:t>
            </a:r>
            <a:r>
              <a:rPr lang="en-US" sz="1800" dirty="0" err="1">
                <a:solidFill>
                  <a:srgbClr val="0E2A47"/>
                </a:solidFill>
                <a:latin typeface="Dana" panose="020B0604020202020204" charset="-78"/>
                <a:cs typeface="Dana" panose="020B0604020202020204" charset="-78"/>
              </a:rPr>
              <a:t>10xxxxxx</a:t>
            </a:r>
            <a:r>
              <a:rPr lang="en-US" sz="1800" dirty="0">
                <a:solidFill>
                  <a:srgbClr val="0E2A47"/>
                </a:solidFill>
                <a:latin typeface="Dana" panose="020B0604020202020204" charset="-78"/>
                <a:cs typeface="Dana" panose="020B0604020202020204" charset="-78"/>
              </a:rPr>
              <a:t> : 4 byte code, 21bits</a:t>
            </a:r>
          </a:p>
          <a:p>
            <a:pPr marL="177800" indent="0" algn="l">
              <a:buNone/>
            </a:pPr>
            <a:endParaRPr lang="en-US" sz="1800" dirty="0">
              <a:solidFill>
                <a:srgbClr val="0E2A47"/>
              </a:solidFill>
              <a:latin typeface="Dana" panose="020B0604020202020204" charset="-78"/>
              <a:cs typeface="Dana" panose="020B0604020202020204" charset="-78"/>
            </a:endParaRPr>
          </a:p>
          <a:p>
            <a:pPr marL="177800" indent="0" algn="l">
              <a:buNone/>
            </a:pPr>
            <a:r>
              <a:rPr lang="en-SE" sz="1800" dirty="0">
                <a:solidFill>
                  <a:srgbClr val="0E2A47"/>
                </a:solidFill>
                <a:latin typeface="Dana" panose="020B0604020202020204" charset="-78"/>
                <a:cs typeface="Dana" panose="020B0604020202020204" charset="-78"/>
              </a:rPr>
              <a:t>…</a:t>
            </a:r>
            <a:endParaRPr lang="fa-IR" sz="1800" dirty="0">
              <a:solidFill>
                <a:srgbClr val="0E2A47"/>
              </a:solidFill>
              <a:latin typeface="Dana" panose="020B0604020202020204" charset="-78"/>
              <a:cs typeface="Dana" panose="020B0604020202020204" charset="-78"/>
            </a:endParaRPr>
          </a:p>
        </p:txBody>
      </p:sp>
      <p:sp>
        <p:nvSpPr>
          <p:cNvPr id="4" name="Text Placeholder 2"/>
          <p:cNvSpPr txBox="1">
            <a:spLocks/>
          </p:cNvSpPr>
          <p:nvPr/>
        </p:nvSpPr>
        <p:spPr>
          <a:xfrm>
            <a:off x="291829" y="1354412"/>
            <a:ext cx="6177722" cy="3526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1pPr>
            <a:lvl2pPr marL="914400" marR="0" lvl="1"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2pPr>
            <a:lvl3pPr marL="1371600" marR="0" lvl="2"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3pPr>
            <a:lvl4pPr marL="1828800" marR="0" lvl="3"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4pPr>
            <a:lvl5pPr marL="2286000" marR="0" lvl="4"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5pPr>
            <a:lvl6pPr marL="2743200" marR="0" lvl="5"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6pPr>
            <a:lvl7pPr marL="3200400" marR="0" lvl="6"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7pPr>
            <a:lvl8pPr marL="3657600" marR="0" lvl="7" indent="-279400" algn="l" rtl="0">
              <a:lnSpc>
                <a:spcPct val="115000"/>
              </a:lnSpc>
              <a:spcBef>
                <a:spcPts val="1600"/>
              </a:spcBef>
              <a:spcAft>
                <a:spcPts val="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8pPr>
            <a:lvl9pPr marL="4114800" marR="0" lvl="8" indent="-279400" algn="l" rtl="0">
              <a:lnSpc>
                <a:spcPct val="115000"/>
              </a:lnSpc>
              <a:spcBef>
                <a:spcPts val="1600"/>
              </a:spcBef>
              <a:spcAft>
                <a:spcPts val="1600"/>
              </a:spcAft>
              <a:buClr>
                <a:srgbClr val="1EFFC1"/>
              </a:buClr>
              <a:buSzPts val="800"/>
              <a:buFont typeface="Roboto Light"/>
              <a:buChar char="■"/>
              <a:defRPr sz="800" b="0" i="0" u="none" strike="noStrike" cap="none">
                <a:solidFill>
                  <a:srgbClr val="1EFFC1"/>
                </a:solidFill>
                <a:latin typeface="Roboto Light"/>
                <a:ea typeface="Roboto Light"/>
                <a:cs typeface="Roboto Light"/>
                <a:sym typeface="Roboto Light"/>
              </a:defRPr>
            </a:lvl9pPr>
          </a:lstStyle>
          <a:p>
            <a:pPr marL="177800" indent="0" algn="just" rtl="1">
              <a:buNone/>
            </a:pPr>
            <a:r>
              <a:rPr lang="fa-IR" sz="1600" dirty="0">
                <a:solidFill>
                  <a:schemeClr val="bg1"/>
                </a:solidFill>
                <a:latin typeface="Dana" panose="020B0604020202020204" charset="-78"/>
                <a:cs typeface="Dana" panose="020B0604020202020204" charset="-78"/>
              </a:rPr>
              <a:t>در صورتی که به تعداد کمی بیت نیاز داشته باشیم -یعنی حداکثر ۷ بیت (برابر تعداد </a:t>
            </a:r>
            <a:r>
              <a:rPr lang="en-US" sz="1600" dirty="0">
                <a:solidFill>
                  <a:schemeClr val="bg1"/>
                </a:solidFill>
                <a:latin typeface="Dana" panose="020B0604020202020204" charset="-78"/>
                <a:cs typeface="Dana" panose="020B0604020202020204" charset="-78"/>
              </a:rPr>
              <a:t>x</a:t>
            </a:r>
            <a:r>
              <a:rPr lang="fa-IR" sz="1600" dirty="0">
                <a:solidFill>
                  <a:schemeClr val="bg1"/>
                </a:solidFill>
                <a:latin typeface="Dana" panose="020B0604020202020204" charset="-78"/>
                <a:cs typeface="Dana" panose="020B0604020202020204" charset="-78"/>
              </a:rPr>
              <a:t> ها)- از این مدل کد استفاده می‌کنیم. </a:t>
            </a:r>
          </a:p>
          <a:p>
            <a:pPr marL="177800" indent="0" algn="just">
              <a:buNone/>
            </a:pPr>
            <a:r>
              <a:rPr lang="en-US" sz="1600" dirty="0">
                <a:solidFill>
                  <a:schemeClr val="bg1"/>
                </a:solidFill>
                <a:latin typeface="Dana" panose="020B0604020202020204" charset="-78"/>
                <a:cs typeface="Dana" panose="020B0604020202020204" charset="-78"/>
              </a:rPr>
              <a:t>0xxxxxxx: 1 byte code</a:t>
            </a:r>
            <a:endParaRPr lang="fa-IR" sz="1600" dirty="0">
              <a:solidFill>
                <a:schemeClr val="bg1"/>
              </a:solidFill>
              <a:latin typeface="Dana" panose="020B0604020202020204" charset="-78"/>
              <a:cs typeface="Dana" panose="020B0604020202020204" charset="-78"/>
            </a:endParaRPr>
          </a:p>
          <a:p>
            <a:pPr marL="177800" indent="0" algn="just">
              <a:buNone/>
            </a:pPr>
            <a:endParaRPr lang="fa-IR" sz="1600" dirty="0">
              <a:solidFill>
                <a:schemeClr val="bg1"/>
              </a:solidFill>
              <a:latin typeface="Dana" panose="020B0604020202020204" charset="-78"/>
              <a:cs typeface="Dana" panose="020B0604020202020204" charset="-78"/>
            </a:endParaRPr>
          </a:p>
          <a:p>
            <a:pPr marL="177800" indent="0" algn="just" rtl="1">
              <a:buNone/>
            </a:pPr>
            <a:r>
              <a:rPr lang="fa-IR" sz="1600" dirty="0">
                <a:solidFill>
                  <a:schemeClr val="bg1"/>
                </a:solidFill>
                <a:latin typeface="Dana" panose="020B0604020202020204" charset="-78"/>
                <a:cs typeface="Dana" panose="020B0604020202020204" charset="-78"/>
              </a:rPr>
              <a:t>اگر به تعداد بیت بیش‌تری نیاز داشتیم -تا حداکثر ۱۱ بیت- از مدل دیگری استفاده می‌کنیم. در این مدل بایت اول (هشت بیت اول) با </a:t>
            </a:r>
            <a:r>
              <a:rPr lang="en-US" sz="1600" dirty="0">
                <a:solidFill>
                  <a:schemeClr val="bg1"/>
                </a:solidFill>
                <a:latin typeface="Dana" panose="020B0604020202020204" charset="-78"/>
                <a:cs typeface="Dana" panose="020B0604020202020204" charset="-78"/>
              </a:rPr>
              <a:t>110</a:t>
            </a:r>
            <a:r>
              <a:rPr lang="fa-IR" sz="1600" dirty="0">
                <a:solidFill>
                  <a:schemeClr val="bg1"/>
                </a:solidFill>
                <a:latin typeface="Dana" panose="020B0604020202020204" charset="-78"/>
                <a:cs typeface="Dana" panose="020B0604020202020204" charset="-78"/>
              </a:rPr>
              <a:t> شروع شده است. دو تا </a:t>
            </a:r>
            <a:r>
              <a:rPr lang="en-US" sz="1600" dirty="0">
                <a:solidFill>
                  <a:schemeClr val="bg1"/>
                </a:solidFill>
                <a:latin typeface="Dana" panose="020B0604020202020204" charset="-78"/>
                <a:cs typeface="Dana" panose="020B0604020202020204" charset="-78"/>
              </a:rPr>
              <a:t>1</a:t>
            </a:r>
            <a:r>
              <a:rPr lang="fa-IR" sz="1600" dirty="0">
                <a:solidFill>
                  <a:schemeClr val="bg1"/>
                </a:solidFill>
                <a:latin typeface="Dana" panose="020B0604020202020204" charset="-78"/>
                <a:cs typeface="Dana" panose="020B0604020202020204" charset="-78"/>
              </a:rPr>
              <a:t> یعنی کد ما دو بایت است. سپس دو بایت دوم با </a:t>
            </a:r>
            <a:r>
              <a:rPr lang="en-US" sz="1600" dirty="0">
                <a:solidFill>
                  <a:schemeClr val="bg1"/>
                </a:solidFill>
                <a:latin typeface="Dana" panose="020B0604020202020204" charset="-78"/>
                <a:cs typeface="Dana" panose="020B0604020202020204" charset="-78"/>
              </a:rPr>
              <a:t>10</a:t>
            </a:r>
            <a:r>
              <a:rPr lang="fa-IR" sz="1600" dirty="0">
                <a:solidFill>
                  <a:schemeClr val="bg1"/>
                </a:solidFill>
                <a:latin typeface="Dana" panose="020B0604020202020204" charset="-78"/>
                <a:cs typeface="Dana" panose="020B0604020202020204" charset="-78"/>
              </a:rPr>
              <a:t> شروع شده که معنای ادامه‌ی کاراکتر است. بنابراین ۳ بیت اول و ۲ بیت نهم و دهم برای در کد یک کاراکتر نقشی ندارند و فقط برای طولانی‌تر کردن فضای کد حضور دارند.</a:t>
            </a:r>
            <a:endParaRPr lang="en-US" sz="1600" dirty="0">
              <a:solidFill>
                <a:schemeClr val="bg1"/>
              </a:solidFill>
              <a:latin typeface="Dana" panose="020B0604020202020204" charset="-78"/>
              <a:cs typeface="Dana" panose="020B0604020202020204" charset="-78"/>
            </a:endParaRPr>
          </a:p>
          <a:p>
            <a:pPr marL="177800" indent="0" algn="just">
              <a:buNone/>
            </a:pPr>
            <a:r>
              <a:rPr lang="en-US" sz="1600" dirty="0">
                <a:solidFill>
                  <a:schemeClr val="bg1"/>
                </a:solidFill>
                <a:latin typeface="Dana" panose="020B0604020202020204" charset="-78"/>
                <a:cs typeface="Dana" panose="020B0604020202020204" charset="-78"/>
              </a:rPr>
              <a:t>110xxxxx  10xxxxxx: 2 byte code</a:t>
            </a:r>
          </a:p>
        </p:txBody>
      </p:sp>
    </p:spTree>
    <p:extLst>
      <p:ext uri="{BB962C8B-B14F-4D97-AF65-F5344CB8AC3E}">
        <p14:creationId xmlns:p14="http://schemas.microsoft.com/office/powerpoint/2010/main" val="193680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72490" y="431634"/>
            <a:ext cx="7739128" cy="3946401"/>
          </a:xfrm>
        </p:spPr>
        <p:txBody>
          <a:bodyPr anchor="t"/>
          <a:lstStyle/>
          <a:p>
            <a:pPr algn="just" rtl="1">
              <a:lnSpc>
                <a:spcPct val="150000"/>
              </a:lnSpc>
            </a:pPr>
            <a:r>
              <a:rPr lang="fa-IR" sz="1800" b="0" i="0" u="none" strike="noStrike" dirty="0">
                <a:solidFill>
                  <a:schemeClr val="bg1"/>
                </a:solidFill>
                <a:effectLst/>
                <a:latin typeface="Dana" panose="00000500000000000000" pitchFamily="2" charset="-78"/>
                <a:cs typeface="Dana" panose="00000500000000000000" pitchFamily="2" charset="-78"/>
              </a:rPr>
              <a:t>برای حل مسئله‌ی پیش‌رو، در صورت نیاز می‌توانید به جدول تبدیل کد اسکی</a:t>
            </a:r>
            <a:r>
              <a:rPr lang="fa-IR" sz="1800" b="0" i="0" u="none" strike="noStrike" baseline="50000" dirty="0">
                <a:solidFill>
                  <a:schemeClr val="bg1"/>
                </a:solidFill>
                <a:effectLst/>
                <a:latin typeface="Dana" panose="00000500000000000000" pitchFamily="2" charset="-78"/>
                <a:cs typeface="Dana" panose="00000500000000000000" pitchFamily="2" charset="-78"/>
              </a:rPr>
              <a:t>۱</a:t>
            </a:r>
            <a:r>
              <a:rPr lang="fa-IR" sz="1800" b="0" i="0" u="none" strike="noStrike" dirty="0">
                <a:solidFill>
                  <a:schemeClr val="bg1"/>
                </a:solidFill>
                <a:effectLst/>
                <a:latin typeface="Dana" panose="00000500000000000000" pitchFamily="2" charset="-78"/>
                <a:cs typeface="Dana" panose="00000500000000000000" pitchFamily="2" charset="-78"/>
              </a:rPr>
              <a:t> به کاراکتر که در لینک زیر آمده‌است مراجعه کنید.</a:t>
            </a:r>
            <a:r>
              <a:rPr lang="en-US" sz="1800" b="0" i="0" u="none" strike="noStrike" dirty="0">
                <a:solidFill>
                  <a:schemeClr val="bg1"/>
                </a:solidFill>
                <a:effectLst/>
                <a:latin typeface="Dana" panose="00000500000000000000" pitchFamily="2" charset="-78"/>
                <a:cs typeface="Dana" panose="00000500000000000000" pitchFamily="2" charset="-78"/>
              </a:rPr>
              <a:t>				    </a:t>
            </a:r>
            <a:br>
              <a:rPr lang="fa-IR" sz="1800" dirty="0">
                <a:solidFill>
                  <a:schemeClr val="bg1"/>
                </a:solidFill>
                <a:latin typeface="Dana" panose="00000500000000000000" pitchFamily="2" charset="-78"/>
                <a:cs typeface="Dana" panose="00000500000000000000" pitchFamily="2" charset="-78"/>
              </a:rPr>
            </a:br>
            <a:br>
              <a:rPr lang="en-US" sz="1800" dirty="0">
                <a:solidFill>
                  <a:schemeClr val="bg1"/>
                </a:solidFill>
                <a:latin typeface="Dana" panose="00000500000000000000" pitchFamily="2" charset="-78"/>
                <a:cs typeface="Dana" panose="00000500000000000000" pitchFamily="2" charset="-78"/>
              </a:rPr>
            </a:br>
            <a:br>
              <a:rPr lang="fa-IR" sz="1800" b="0" i="0" u="none" strike="noStrike" dirty="0">
                <a:solidFill>
                  <a:schemeClr val="bg1"/>
                </a:solidFill>
                <a:effectLst/>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با هم‌گروهی خود برنامه‌ای بنویسید که ابتدا در ورودی یک عدد و یک کاراکتر الفبایی دریافت کند.</a:t>
            </a:r>
            <a:r>
              <a:rPr lang="en-US" sz="1800" dirty="0">
                <a:solidFill>
                  <a:schemeClr val="bg1"/>
                </a:solidFill>
                <a:latin typeface="Dana" panose="00000500000000000000" pitchFamily="2" charset="-78"/>
                <a:cs typeface="Dana" panose="00000500000000000000" pitchFamily="2" charset="-78"/>
              </a:rPr>
              <a:t>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سپس کاراکتر الفبایی را به اندازه‌ی عدد شیفت دهد. خروجی برنامه هر دو صورت حرف بزرگ و حرف کوچک آن کاراکتر خواهد بود.</a:t>
            </a:r>
            <a:r>
              <a:rPr lang="en-US" sz="1800" dirty="0">
                <a:solidFill>
                  <a:schemeClr val="bg1"/>
                </a:solidFill>
                <a:latin typeface="Dana" panose="00000500000000000000" pitchFamily="2" charset="-78"/>
                <a:cs typeface="Dana" panose="00000500000000000000" pitchFamily="2" charset="-78"/>
              </a:rPr>
              <a:t>				    </a:t>
            </a:r>
            <a:r>
              <a:rPr lang="fa-IR" sz="1800" dirty="0">
                <a:solidFill>
                  <a:schemeClr val="bg1"/>
                </a:solidFill>
                <a:latin typeface="Dana" panose="00000500000000000000" pitchFamily="2" charset="-78"/>
                <a:cs typeface="Dana" panose="00000500000000000000" pitchFamily="2" charset="-78"/>
              </a:rPr>
              <a:t> </a:t>
            </a:r>
            <a:br>
              <a:rPr lang="fa-IR" sz="1800" dirty="0">
                <a:solidFill>
                  <a:schemeClr val="bg1"/>
                </a:solidFill>
                <a:latin typeface="Dana" panose="00000500000000000000" pitchFamily="2" charset="-78"/>
                <a:cs typeface="Dana" panose="00000500000000000000" pitchFamily="2" charset="-78"/>
              </a:rPr>
            </a:br>
            <a:r>
              <a:rPr lang="fa-IR" sz="1800" dirty="0">
                <a:solidFill>
                  <a:schemeClr val="bg1"/>
                </a:solidFill>
                <a:latin typeface="Dana" panose="00000500000000000000" pitchFamily="2" charset="-78"/>
                <a:cs typeface="Dana" panose="00000500000000000000" pitchFamily="2" charset="-78"/>
              </a:rPr>
              <a:t>مثال:  اگر در ورودی کاراکتر </a:t>
            </a:r>
            <a:r>
              <a:rPr lang="en-US" sz="1800" dirty="0">
                <a:solidFill>
                  <a:schemeClr val="bg1"/>
                </a:solidFill>
                <a:latin typeface="Dana" panose="00000500000000000000" pitchFamily="2" charset="-78"/>
                <a:cs typeface="Dana" panose="00000500000000000000" pitchFamily="2" charset="-78"/>
              </a:rPr>
              <a:t>B</a:t>
            </a:r>
            <a:r>
              <a:rPr lang="fa-IR" sz="1800" dirty="0">
                <a:solidFill>
                  <a:schemeClr val="bg1"/>
                </a:solidFill>
                <a:latin typeface="Dana" panose="00000500000000000000" pitchFamily="2" charset="-78"/>
                <a:cs typeface="Dana" panose="00000500000000000000" pitchFamily="2" charset="-78"/>
              </a:rPr>
              <a:t> و عدد +3  باشد، در خروجی </a:t>
            </a:r>
            <a:r>
              <a:rPr lang="en-US" sz="1800" dirty="0">
                <a:solidFill>
                  <a:schemeClr val="bg1"/>
                </a:solidFill>
                <a:latin typeface="Dana" panose="00000500000000000000" pitchFamily="2" charset="-78"/>
                <a:cs typeface="Dana" panose="00000500000000000000" pitchFamily="2" charset="-78"/>
              </a:rPr>
              <a:t>E</a:t>
            </a:r>
            <a:r>
              <a:rPr lang="fa-IR" sz="1800" dirty="0">
                <a:solidFill>
                  <a:schemeClr val="bg1"/>
                </a:solidFill>
                <a:latin typeface="Dana" panose="00000500000000000000" pitchFamily="2" charset="-78"/>
                <a:cs typeface="Dana" panose="00000500000000000000" pitchFamily="2" charset="-78"/>
              </a:rPr>
              <a:t> و</a:t>
            </a:r>
            <a:r>
              <a:rPr lang="en-US" sz="1800" dirty="0">
                <a:solidFill>
                  <a:schemeClr val="bg1"/>
                </a:solidFill>
                <a:latin typeface="Dana" panose="00000500000000000000" pitchFamily="2" charset="-78"/>
                <a:cs typeface="Dana" panose="00000500000000000000" pitchFamily="2" charset="-78"/>
              </a:rPr>
              <a:t>e </a:t>
            </a:r>
            <a:r>
              <a:rPr lang="fa-IR" sz="1800" dirty="0">
                <a:solidFill>
                  <a:schemeClr val="bg1"/>
                </a:solidFill>
                <a:latin typeface="Dana" panose="00000500000000000000" pitchFamily="2" charset="-78"/>
                <a:cs typeface="Dana" panose="00000500000000000000" pitchFamily="2" charset="-78"/>
              </a:rPr>
              <a:t> چاپ شود.</a:t>
            </a:r>
            <a:endParaRPr lang="fa-IR" sz="1800" b="0" i="0" u="none" strike="noStrike" dirty="0">
              <a:solidFill>
                <a:schemeClr val="bg1"/>
              </a:solidFill>
              <a:effectLst/>
              <a:latin typeface="Dana" panose="00000500000000000000" pitchFamily="2" charset="-78"/>
              <a:cs typeface="Dana" panose="00000500000000000000" pitchFamily="2" charset="-78"/>
            </a:endParaRPr>
          </a:p>
        </p:txBody>
      </p:sp>
      <p:grpSp>
        <p:nvGrpSpPr>
          <p:cNvPr id="11" name="Google Shape;4800;p45"/>
          <p:cNvGrpSpPr/>
          <p:nvPr/>
        </p:nvGrpSpPr>
        <p:grpSpPr>
          <a:xfrm>
            <a:off x="8443285" y="618511"/>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Slide Number Placeholder 2"/>
          <p:cNvSpPr>
            <a:spLocks noGrp="1"/>
          </p:cNvSpPr>
          <p:nvPr>
            <p:ph type="sldNum" sz="quarter" idx="4"/>
          </p:nvPr>
        </p:nvSpPr>
        <p:spPr>
          <a:xfrm>
            <a:off x="311701" y="4475018"/>
            <a:ext cx="387162" cy="336423"/>
          </a:xfrm>
          <a:prstGeom prst="rect">
            <a:avLst/>
          </a:prstGeom>
        </p:spPr>
        <p:txBody>
          <a:bodyPr/>
          <a:lstStyle/>
          <a:p>
            <a:fld id="{8E2CDA97-BFD5-45CA-9A96-1AD5B5B2566F}" type="slidenum">
              <a:rPr lang="en-US" smtClean="0"/>
              <a:t>8</a:t>
            </a:fld>
            <a:endParaRPr lang="en-US" dirty="0"/>
          </a:p>
        </p:txBody>
      </p:sp>
      <p:sp>
        <p:nvSpPr>
          <p:cNvPr id="22" name="Google Shape;6755;p49"/>
          <p:cNvSpPr/>
          <p:nvPr/>
        </p:nvSpPr>
        <p:spPr>
          <a:xfrm>
            <a:off x="8495200" y="3978221"/>
            <a:ext cx="210763" cy="160855"/>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Footer Placeholder 4"/>
          <p:cNvSpPr>
            <a:spLocks noGrp="1"/>
          </p:cNvSpPr>
          <p:nvPr>
            <p:ph type="ftr" sz="quarter" idx="10"/>
          </p:nvPr>
        </p:nvSpPr>
        <p:spPr/>
        <p:txBody>
          <a:bodyPr/>
          <a:lstStyle/>
          <a:p>
            <a:r>
              <a:rPr lang="en-US" dirty="0"/>
              <a:t>1- ASCII CODE</a:t>
            </a:r>
          </a:p>
        </p:txBody>
      </p:sp>
      <p:sp>
        <p:nvSpPr>
          <p:cNvPr id="23" name="TextBox 22"/>
          <p:cNvSpPr txBox="1"/>
          <p:nvPr/>
        </p:nvSpPr>
        <p:spPr>
          <a:xfrm>
            <a:off x="2025970" y="1519785"/>
            <a:ext cx="2380305" cy="369332"/>
          </a:xfrm>
          <a:prstGeom prst="rect">
            <a:avLst/>
          </a:prstGeom>
          <a:noFill/>
        </p:spPr>
        <p:txBody>
          <a:bodyPr wrap="square" rtlCol="0">
            <a:spAutoFit/>
          </a:bodyPr>
          <a:lstStyle/>
          <a:p>
            <a:r>
              <a:rPr lang="en-US" sz="1800" dirty="0">
                <a:solidFill>
                  <a:schemeClr val="bg1"/>
                </a:solidFill>
                <a:latin typeface="Dana" panose="00000500000000000000" pitchFamily="2" charset="-78"/>
                <a:cs typeface="Dana" panose="00000500000000000000" pitchFamily="2" charset="-78"/>
                <a:hlinkClick r:id="rId2"/>
              </a:rPr>
              <a:t>ASCII lookup table</a:t>
            </a:r>
            <a:endParaRPr lang="en-US" sz="1800" dirty="0">
              <a:solidFill>
                <a:schemeClr val="bg1"/>
              </a:solidFill>
              <a:latin typeface="Dana" panose="00000500000000000000" pitchFamily="2" charset="-78"/>
              <a:cs typeface="Dana" panose="00000500000000000000" pitchFamily="2" charset="-78"/>
            </a:endParaRPr>
          </a:p>
        </p:txBody>
      </p:sp>
      <p:grpSp>
        <p:nvGrpSpPr>
          <p:cNvPr id="32" name="Google Shape;9359;p55"/>
          <p:cNvGrpSpPr/>
          <p:nvPr/>
        </p:nvGrpSpPr>
        <p:grpSpPr>
          <a:xfrm>
            <a:off x="8411618" y="2238750"/>
            <a:ext cx="334346" cy="332168"/>
            <a:chOff x="580725" y="3617925"/>
            <a:chExt cx="299325" cy="297375"/>
          </a:xfrm>
        </p:grpSpPr>
        <p:sp>
          <p:nvSpPr>
            <p:cNvPr id="33" name="Google Shape;9360;p55"/>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361;p55"/>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362;p55"/>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363;p55"/>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364;p55"/>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p:nvGrpSpPr>
        <p:grpSpPr>
          <a:xfrm>
            <a:off x="672490" y="1504497"/>
            <a:ext cx="1353480" cy="381000"/>
            <a:chOff x="695739" y="3357688"/>
            <a:chExt cx="1353480" cy="381000"/>
          </a:xfrm>
        </p:grpSpPr>
        <p:sp>
          <p:nvSpPr>
            <p:cNvPr id="24" name="Freeform 23"/>
            <p:cNvSpPr/>
            <p:nvPr/>
          </p:nvSpPr>
          <p:spPr>
            <a:xfrm>
              <a:off x="900384" y="3357688"/>
              <a:ext cx="1148835" cy="381000"/>
            </a:xfrm>
            <a:custGeom>
              <a:avLst/>
              <a:gdLst>
                <a:gd name="connsiteX0" fmla="*/ 0 w 1148835"/>
                <a:gd name="connsiteY0" fmla="*/ 0 h 381000"/>
                <a:gd name="connsiteX1" fmla="*/ 958335 w 1148835"/>
                <a:gd name="connsiteY1" fmla="*/ 0 h 381000"/>
                <a:gd name="connsiteX2" fmla="*/ 1148835 w 1148835"/>
                <a:gd name="connsiteY2" fmla="*/ 190500 h 381000"/>
                <a:gd name="connsiteX3" fmla="*/ 958335 w 1148835"/>
                <a:gd name="connsiteY3" fmla="*/ 381000 h 381000"/>
                <a:gd name="connsiteX4" fmla="*/ 0 w 1148835"/>
                <a:gd name="connsiteY4" fmla="*/ 381000 h 381000"/>
                <a:gd name="connsiteX5" fmla="*/ 0 w 1148835"/>
                <a:gd name="connsiteY5" fmla="*/ 375327 h 381000"/>
                <a:gd name="connsiteX6" fmla="*/ 12218 w 1148835"/>
                <a:gd name="connsiteY6" fmla="*/ 374052 h 381000"/>
                <a:gd name="connsiteX7" fmla="*/ 157046 w 1148835"/>
                <a:gd name="connsiteY7" fmla="*/ 190123 h 381000"/>
                <a:gd name="connsiteX8" fmla="*/ 12218 w 1148835"/>
                <a:gd name="connsiteY8" fmla="*/ 6194 h 381000"/>
                <a:gd name="connsiteX9" fmla="*/ 0 w 1148835"/>
                <a:gd name="connsiteY9" fmla="*/ 491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835" h="381000">
                  <a:moveTo>
                    <a:pt x="0" y="0"/>
                  </a:moveTo>
                  <a:lnTo>
                    <a:pt x="958335" y="0"/>
                  </a:lnTo>
                  <a:lnTo>
                    <a:pt x="1148835" y="190500"/>
                  </a:lnTo>
                  <a:lnTo>
                    <a:pt x="958335" y="381000"/>
                  </a:lnTo>
                  <a:lnTo>
                    <a:pt x="0" y="381000"/>
                  </a:lnTo>
                  <a:lnTo>
                    <a:pt x="0" y="375327"/>
                  </a:lnTo>
                  <a:lnTo>
                    <a:pt x="12218" y="374052"/>
                  </a:lnTo>
                  <a:cubicBezTo>
                    <a:pt x="94871" y="356546"/>
                    <a:pt x="157046" y="280850"/>
                    <a:pt x="157046" y="190123"/>
                  </a:cubicBezTo>
                  <a:cubicBezTo>
                    <a:pt x="157046" y="99396"/>
                    <a:pt x="94871" y="23701"/>
                    <a:pt x="12218" y="6194"/>
                  </a:cubicBezTo>
                  <a:lnTo>
                    <a:pt x="0" y="4919"/>
                  </a:lnTo>
                  <a:close/>
                </a:path>
              </a:pathLst>
            </a:custGeom>
            <a:gradFill flip="none" rotWithShape="1">
              <a:gsLst>
                <a:gs pos="0">
                  <a:srgbClr val="48FFD5"/>
                </a:gs>
                <a:gs pos="73000">
                  <a:schemeClr val="accent6">
                    <a:lumMod val="40000"/>
                    <a:lumOff val="60000"/>
                  </a:schemeClr>
                </a:gs>
                <a:gs pos="100000">
                  <a:schemeClr val="accent6">
                    <a:lumMod val="20000"/>
                    <a:lumOff val="80000"/>
                  </a:schemeClr>
                </a:gs>
              </a:gsLst>
              <a:lin ang="10800000" scaled="1"/>
              <a:tileRect/>
            </a:gradFill>
            <a:ln>
              <a:noFill/>
            </a:ln>
            <a:effectLst>
              <a:softEdge rad="0"/>
            </a:effectLst>
          </p:spPr>
          <p:txBody>
            <a:bodyPr spcFirstLastPara="1" wrap="square" lIns="91425" tIns="91425" rIns="91425" bIns="91425" anchor="ctr" anchorCtr="0">
              <a:noAutofit/>
            </a:bodyPr>
            <a:lstStyle/>
            <a:p>
              <a:pPr algn="ctr"/>
              <a:endParaRPr lang="en-US" dirty="0">
                <a:solidFill>
                  <a:srgbClr val="0E2A47"/>
                </a:solidFill>
              </a:endParaRPr>
            </a:p>
          </p:txBody>
        </p:sp>
        <p:grpSp>
          <p:nvGrpSpPr>
            <p:cNvPr id="25" name="Group 24"/>
            <p:cNvGrpSpPr/>
            <p:nvPr/>
          </p:nvGrpSpPr>
          <p:grpSpPr>
            <a:xfrm>
              <a:off x="695739" y="3379943"/>
              <a:ext cx="328772" cy="323851"/>
              <a:chOff x="383988" y="2894540"/>
              <a:chExt cx="314875" cy="320323"/>
            </a:xfrm>
            <a:solidFill>
              <a:schemeClr val="accent6">
                <a:lumMod val="20000"/>
                <a:lumOff val="80000"/>
              </a:schemeClr>
            </a:solidFill>
          </p:grpSpPr>
          <p:sp>
            <p:nvSpPr>
              <p:cNvPr id="26" name="Google Shape;5176;p46">
                <a:extLst>
                  <a:ext uri="{FF2B5EF4-FFF2-40B4-BE49-F238E27FC236}">
                    <a16:creationId xmlns:a16="http://schemas.microsoft.com/office/drawing/2014/main" id="{FF895B2F-CC18-4C5D-842B-6C1A43D19B52}"/>
                  </a:ext>
                </a:extLst>
              </p:cNvPr>
              <p:cNvSpPr/>
              <p:nvPr/>
            </p:nvSpPr>
            <p:spPr>
              <a:xfrm>
                <a:off x="383988" y="2894540"/>
                <a:ext cx="298419" cy="197143"/>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7" name="Google Shape;5177;p46">
                <a:extLst>
                  <a:ext uri="{FF2B5EF4-FFF2-40B4-BE49-F238E27FC236}">
                    <a16:creationId xmlns:a16="http://schemas.microsoft.com/office/drawing/2014/main" id="{5D75A672-EC3E-45F5-AE29-FC6B9AF723AB}"/>
                  </a:ext>
                </a:extLst>
              </p:cNvPr>
              <p:cNvSpPr/>
              <p:nvPr/>
            </p:nvSpPr>
            <p:spPr>
              <a:xfrm>
                <a:off x="398969" y="3016812"/>
                <a:ext cx="299894" cy="198051"/>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28" name="Google Shape;5178;p46">
                <a:extLst>
                  <a:ext uri="{FF2B5EF4-FFF2-40B4-BE49-F238E27FC236}">
                    <a16:creationId xmlns:a16="http://schemas.microsoft.com/office/drawing/2014/main" id="{C4E2B224-7358-4518-A55B-775DE3484126}"/>
                  </a:ext>
                </a:extLst>
              </p:cNvPr>
              <p:cNvSpPr/>
              <p:nvPr/>
            </p:nvSpPr>
            <p:spPr>
              <a:xfrm>
                <a:off x="449217" y="2956546"/>
                <a:ext cx="183715" cy="194721"/>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grpSp>
      </p:grpSp>
    </p:spTree>
    <p:extLst>
      <p:ext uri="{BB962C8B-B14F-4D97-AF65-F5344CB8AC3E}">
        <p14:creationId xmlns:p14="http://schemas.microsoft.com/office/powerpoint/2010/main" val="97162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8;p25"/>
          <p:cNvSpPr/>
          <p:nvPr/>
        </p:nvSpPr>
        <p:spPr>
          <a:xfrm>
            <a:off x="6431609" y="792317"/>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5" name="Google Shape;379;p25"/>
          <p:cNvSpPr/>
          <p:nvPr/>
        </p:nvSpPr>
        <p:spPr>
          <a:xfrm>
            <a:off x="6854417" y="792317"/>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6" name="Google Shape;380;p25"/>
          <p:cNvSpPr/>
          <p:nvPr/>
        </p:nvSpPr>
        <p:spPr>
          <a:xfrm>
            <a:off x="6431609" y="972147"/>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7" name="Google Shape;381;p25"/>
          <p:cNvSpPr/>
          <p:nvPr/>
        </p:nvSpPr>
        <p:spPr>
          <a:xfrm>
            <a:off x="6854417" y="972147"/>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82;p25"/>
          <p:cNvSpPr/>
          <p:nvPr/>
        </p:nvSpPr>
        <p:spPr>
          <a:xfrm>
            <a:off x="6431609" y="1153907"/>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83;p25"/>
          <p:cNvSpPr/>
          <p:nvPr/>
        </p:nvSpPr>
        <p:spPr>
          <a:xfrm>
            <a:off x="6854417" y="1153907"/>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0" name="Google Shape;384;p25"/>
          <p:cNvSpPr/>
          <p:nvPr/>
        </p:nvSpPr>
        <p:spPr>
          <a:xfrm>
            <a:off x="6431609" y="1335668"/>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1" name="Google Shape;385;p25"/>
          <p:cNvSpPr/>
          <p:nvPr/>
        </p:nvSpPr>
        <p:spPr>
          <a:xfrm>
            <a:off x="6854417" y="1335668"/>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2" name="Google Shape;386;p25"/>
          <p:cNvSpPr/>
          <p:nvPr/>
        </p:nvSpPr>
        <p:spPr>
          <a:xfrm>
            <a:off x="6127370" y="857350"/>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 name="Google Shape;375;p25"/>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7"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 name="Rectangle 3"/>
          <p:cNvSpPr/>
          <p:nvPr/>
        </p:nvSpPr>
        <p:spPr>
          <a:xfrm>
            <a:off x="124691" y="119073"/>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 name="Title 2"/>
          <p:cNvSpPr>
            <a:spLocks noGrp="1"/>
          </p:cNvSpPr>
          <p:nvPr>
            <p:ph type="ctrTitle"/>
          </p:nvPr>
        </p:nvSpPr>
        <p:spPr>
          <a:xfrm>
            <a:off x="2243138" y="1363401"/>
            <a:ext cx="4611279" cy="2302952"/>
          </a:xfrm>
        </p:spPr>
        <p:txBody>
          <a:bodyPr/>
          <a:lstStyle/>
          <a:p>
            <a:r>
              <a:rPr lang="fa-IR" sz="1600" dirty="0">
                <a:latin typeface="Dana" panose="00000500000000000000" pitchFamily="2" charset="-78"/>
                <a:cs typeface="Dana" panose="00000500000000000000" pitchFamily="2" charset="-78"/>
              </a:rPr>
              <a:t>به عنوان یه برنامه‌نویس خوب، باید حواسمون باشه که بتونیم ورودی‌هایی که اشتباه هستند و با اون‌ها نمی‌تونیم خروجی مناسب رو تولید کنیم رو محدود کنیم. این کار می‌تونه با شرط‌ گذاری‌های درست، بازه‌بندی کردن ورودی و … انجام بشه؛ ولی حالا که هنوز شرط رو با هم یاد نگرفتیم، فرض می‌کنیم که ورودی‌ها همه درست و منطقی هستند و برنامه رو بدون اعمال محدودیت روی ورودی می‌نویسیم.</a:t>
            </a:r>
            <a:endParaRPr lang="en-US" sz="1600" dirty="0"/>
          </a:p>
        </p:txBody>
      </p:sp>
    </p:spTree>
    <p:extLst>
      <p:ext uri="{BB962C8B-B14F-4D97-AF65-F5344CB8AC3E}">
        <p14:creationId xmlns:p14="http://schemas.microsoft.com/office/powerpoint/2010/main" val="4147160684"/>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5291</TotalTime>
  <Words>3463</Words>
  <Application>Microsoft Office PowerPoint</Application>
  <PresentationFormat>On-screen Show (16:9)</PresentationFormat>
  <Paragraphs>173</Paragraphs>
  <Slides>29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Roboto Thin</vt:lpstr>
      <vt:lpstr>Lalezar</vt:lpstr>
      <vt:lpstr>Wingdings</vt:lpstr>
      <vt:lpstr>Roboto Light</vt:lpstr>
      <vt:lpstr>Didact Gothic</vt:lpstr>
      <vt:lpstr>Arial</vt:lpstr>
      <vt:lpstr>Consolas</vt:lpstr>
      <vt:lpstr>Roboto Black</vt:lpstr>
      <vt:lpstr>Dana</vt:lpstr>
      <vt:lpstr>WEB PROPOSAL</vt:lpstr>
      <vt:lpstr>بسم الله الرحمن الرحیم</vt:lpstr>
      <vt:lpstr>PowerPoint Presentation</vt:lpstr>
      <vt:lpstr>PowerPoint Presentation</vt:lpstr>
      <vt:lpstr>این جمله را بارها و بارها شنیده‌ایم که کامپیوترها تنها با اعداد ۰ و ۱ کار می‌کنند. ۰ به معنای خاموش و ۱ به معنای روشن. در درس فهمیدیم که کامپیوتر برای تشخیص اعداد صحیح، اعشاری و غیره، باید هرکدام را به صورت ۰ و ۱ در بیاورد و شیوه‌های کد کردن انواع مختلف اعداد نیز با یکدیگر متفاوت است.         اما حروف را چطور باید کدگذاری کرد؟ آیا شیوه‌ی فهماندن حروف به کامپیوتر را به یاد دارید؟</vt:lpstr>
      <vt:lpstr>یک نکته‌ی خیلی جالب :)                           برای مطالعه</vt:lpstr>
      <vt:lpstr>یک نکته‌ی خیلی جالب :)                           برای مطالعه (ادامه)</vt:lpstr>
      <vt:lpstr>یک نکته‌ی خیلی جالب :) سیستم UTF-8                           برای مطالعه (ادامه)</vt:lpstr>
      <vt:lpstr>برای حل مسئله‌ی پیش‌رو، در صورت نیاز می‌توانید به جدول تبدیل کد اسکی۱ به کاراکتر که در لینک زیر آمده‌است مراجعه کنید.           با هم‌گروهی خود برنامه‌ای بنویسید که ابتدا در ورودی یک عدد و یک کاراکتر الفبایی دریافت کند.            سپس کاراکتر الفبایی را به اندازه‌ی عدد شیفت دهد. خروجی برنامه هر دو صورت حرف بزرگ و حرف کوچک آن کاراکتر خواهد بود.          مثال:  اگر در ورودی کاراکتر B و عدد +3  باشد، در خروجی E وe  چاپ شود.</vt:lpstr>
      <vt:lpstr>به عنوان یه برنامه‌نویس خوب، باید حواسمون باشه که بتونیم ورودی‌هایی که اشتباه هستند و با اون‌ها نمی‌تونیم خروجی مناسب رو تولید کنیم رو محدود کنیم. این کار می‌تونه با شرط‌ گذاری‌های درست، بازه‌بندی کردن ورودی و … انجام بشه؛ ولی حالا که هنوز شرط رو با هم یاد نگرفتیم، فرض می‌کنیم که ورودی‌ها همه درست و منطقی هستند و برنامه رو بدون اعمال محدودیت روی ورودی می‌نویسیم.</vt:lpstr>
      <vt:lpstr>چرا اعداد رندوم مهم هستند؟ به نظر شما این اعداد چه کاربردی در دنیای کامپیوتر دارند؟ در برنامه‌نویسی، خیلی وقت‌ها ما می‌خواهیم مسائل دنیای واقعی را شبیه‌سازی کنیم که بسیاری از آن‌ها حداقل از دید ما تصادفی هستند.         مثلا شکل ابرها یا بُر زدن دسته‌ای کارت و نحوه‌ی قرار گرفتن آن‌ها.       به‌علاوه، اعداد رندوم کاربرد زیادی در ساخت و پیاده‌سازی‌ بازی‌ها دارند. طبیعتا شما دوست ندارید بازی‌ای را انجام دهید که در آن همیشه یک اتفاق می‌افتد و می‌خواهید هر بار در یک حالت مشابه اتفاقات متفاوتی رخ دهد، مثلا در پرتاب تاس در بازی مار و پله. بازی ریاضی جلسه‌ی قبل را به یاد دارید؟ اگر همیشه ترتیب کارت‌ و شماره‌های بازی یکسان باشد، آیا ادامه‌ی بازی معنایی دارد؟      یکی دیگر از کاربردهای خیلی مهم اعداد رندوم، در آمار و احتمالات و حل و پیاده‌سازی مسائل مربوط به آن‌ است که با آن در ترم‌های آینده به طور کامل آشنا خواهید شد.</vt:lpstr>
      <vt:lpstr>حال اعداد رندوم چگونه تولید می‌شوند؟ آیا واقعا کامپیوتر قدرت این‌که اعدادی کاملا تصادفی تولید کند را دارد؟           جواب این پرسش خیر است!            اعداد تصادفی‌ای که کامپیوتر تولید می‌کند، به هیچ‌وجه کاملا تصادفی نیستند و کامپیوتر تنها بر اساس الگوریتم‌های تولید عدد رندومی که دارای قطعیت هستند این اعداد را تولید می‌کند.           یعنی این اعداد با کمک برخی توابع ریاضیِ از پیش تعریف شده تولید می‌شوند و نه به شکل تصادفی. همین موضوع باعث می‌شود که اگر ما برخی قواعد تولید عدد رندوم را رعایت نکنیم و یا به نفع خودمان تغییر دهیم، اعداد تولید شده حتی در ظاهر هم تصادفی نباشند و از یک الگوی مشخص پیروی کنند.</vt:lpstr>
      <vt:lpstr>اعداد شبه‌رندوم یا pseudo random number                        برای مطالعه</vt:lpstr>
      <vt:lpstr>اعداد شبه‌رندوم یا pseudo random number                        برای مطالعه (ادامه)</vt:lpstr>
      <vt:lpstr>تا الان متوجه شدیم که اعداد تولید شده به هیچ عنوان تصادفی نیستند و به کمک برخی توابع و فرمول‌های ریاضی تولید می‌شوند. حال لازم است تا با مفهومی به نام seed آشنا شوید. می‌توان گفتseed  نقطه‌ی شروع تابع تولید عدد رندوم است. بدیهی‌ است در صورتی که این مقدار تغییر نکند، تابع همواره رشته‌ای از اعداد ثابت تولید می‌کند و دیگر تصادفی نیست. برای مثال، تکه کد زیر را اجرا کنید.</vt:lpstr>
      <vt:lpstr>در این مرحله تابعsrand  به کمک ما می‌آید. این تابع خروجی ندارد و کاربرد آن تنها این است که مقدارseed  را برای تابعrand  مشخص می‌کند. به این شکل که ورودی آن یک عدد صحیح است که به عنوانseed  تابعrand  انتخاب می‌شود. (در حالت قبلی که از این تابع استفاده نکردیم مقدارseed  به شکل پیش‌فرض ۱ قرار گرفت).           برای استفاده از این تابع هم چالش‌هایی وجود دارد، زیرا ما نیاز داریم برای این‌که عددمان هر بار تصادفی باشد، مقدارseed  در هر بار اجرا تفاوت کند و ثابت نباشد. به نظر شما چگونه می‌توان این مشکل را حل کرد؟             چه چیزی را می‌توان به عنوان هسته یا seed رندوم انتخاب کرد که مدام در حال تغییر باشد و خروجی ثابت ایجاد نکند؟</vt:lpstr>
      <vt:lpstr>یکی از راه‌حل‌های اصلی این است که از تابعtime  استفاده کنیم، زیرا این تابع هربار بر اساس زمانِ سیستم عدد مختلفی را به عنوان خروجی برمی‌گرداند.           برای مثال، کد زیر را اجرا کنید.</vt:lpstr>
      <vt:lpstr>PowerPoint Presentation</vt:lpstr>
      <vt:lpstr>فرض کنید مثلثی دارید که دو ضلع و زاویه‌ی بین آن مشخص است، حال می‌خواهید با استفاده از اطلاعات فعلی، اندازه‌ی ضلع دیگر مثلث را حساب کنید. برای محاسبه‌ی ضلع سوم، احتمالا از دبیرستان به‌خاطر دارید که می‌توان از قانون کسینوس‌ها استفاده نمود. (اگر یادتان نیست با گوگل احساس راحتی کنید!)</vt:lpstr>
      <vt:lpstr>مشابه جلسه‌ی قبل،‌ سوالی مربوط به ساعت اما با رویکردی متفاوت را می‌خواهیم بررسی کنیم.       این بار از شما می‌خواهیم برنامه‌ای بنویسید که با دریافت تعداد ثانیه‌ها به صورت یک عدد طبیعی،‌ محاسبه کند عدد داده شده معادل چند روز،‌ چند ساعت،‌ چند دقیقه و چند ثانیه است. عدد 9876543210 را وارد کنید و ببینید آیا برنامه به درستی کار می‌کند؟</vt:lpstr>
      <vt:lpstr>سوال آخر مثل همیشه اختصاص دارد به کُدخدا و Botfather‌.        این دو کدر۱ بزرگ در یک دوره‌ی آموزشی از شرکت‌کننده‌ها خواستند تا یک ماشین حساب با قابلیت‌ محاسبه‌ی چهار عمل اصلی و برخی توابع مثلثاتی را پیاده‌سازی کنند. آن‌ها نمونه کدهای جالبی دریافت کرده‌اند و از آنجایی که معتقدند مطالعه‌ی کدهای دیگران و خطایابی یکی از تمرین‌های موثر برای یادگیری برنامه‌نویسی است، یک نمونه از کدهای دارای ایراد را برای تمرین در این دستورکار فرستاده‌اند و از شما می‌خواهند خطاهای موجود در کد را رفع کنید تا برنامه به درستی کار کند. آیا می‌توانید نوع هر یک از خطاها را مشخص کنید؟</vt:lpstr>
      <vt:lpstr>برای رفع کردن اشکالات من سعی می‌کنم راهنمایی‌هایی بکنم تا راحت‌تر بتوانید آن‌ها را پیدا کنید. از Botfather هم دعوت می‌کنم که در بخش توضیحات هر کدام از ایرادات در کنار من باشد. بیایید با هم قدم به قدم سعی کنیم تا ایرادات موجود در کد رفع شوند. قبل از هر کاری باید بفهمیم که این ماشین حساب چه قابلیت‌هایی قرار است داشته باشد و بعد شروع کنیم به تست کردن برنامه. ممکن است در ابتدا اصلا کد کامپایل نشود.             آیا این اتفاق برای کد شما هم افتاد؟ پس باید سعی کنیم تا مشکل به وجود آمده را رفع کنیم. به نظر شما چه چیزی این مشکل را به وجود آورده؟             این خطا قبل از اجرا شدن برنامه رخ داده است، به همین دلیل به آن خطای زمان کامپایل۱ یا خطای نوشتاری۲ می‌گویند.              هر گونه خطا در نوشتن برنامه مثل نبودن " ; " یا دقت نکردن به کوچک و بزرگ نوشتن حروف در زبانC  می‌تواند منجر به این خطا شود. چون کامپایلر برای تبدیل کد نوشته شده به یک برنامه‌ی اجرایی، ابتدا خط به خط کد را چک می‌کند و فایل اجرایی را می‌سازد.</vt:lpstr>
      <vt:lpstr>برای رسیدن به برنامه‌ای که هدف نهایی ماست، لازم است برای رفع کردن تمامی خطاها روندی داشته باشیم تا ایرادی باقی نماند. برای مثال می‌توانیم از چنین مسیری استفاده کنیم.</vt:lpstr>
      <vt:lpstr>PowerPoint Presentation</vt:lpstr>
      <vt:lpstr>PowerPoint Presentation</vt:lpstr>
      <vt:lpstr>خب خطاهای مربوط به بخشLinker  هم برطرف شدند.</vt:lpstr>
      <vt:lpstr>به یاد داشته باشید که قرار ندادن &amp; درscanf  یکی از معروف‌ترین خطا‌ها در زمان اجرای برنامه است. در این زمان برنامه‌ی شما به خانه‌ای از حافظه دسترسی پیدا کرده که سیستم عامل اجازه‌ی دسترسی‌اش را به برنامه نمی‌دهد و به همین دلیل مانع ادامه پیدا کردن برنامه خواهد شد.</vt:lpstr>
      <vt:lpstr>بالاخره می‌توانیم خود برنامه را تست کنیم که آیا ماشین حساب درست کار می‌کند یا خیر؟ برای شروع خیلی راحت از اولین عملگر یعنی + آغاز می‌کنیم.       آیا حاصل ۲ + ۳ درست است؟         حاصل ۲.۵ + ۶.۳ چطور؟          این خطای آخر، یک خطای منطقی۱ است؛ یعنی خطایی است که تنها به دست برنامه‌نویس قابل تشخیص است و به کاربردهایی که او در نظر دارد وابسته است. تنها راه تشخیص چنین خطاهایی هم تست کردن مکرر برنامه به ازای ورودی‌های مختلف است.</vt:lpstr>
      <vt:lpstr>می‌توانید برای تسلط بیشتر روی خطاها به هر کدام از لینک‌های زیر مراجعه کنید و اگر دوست دارید در کلاس تدریس‌یاری راجع به آن‌ها با تدریس‌یارها صحبت کنید تا بهتر بتوانید از وقوع این ارورها جلوگیری کنید و یا علت ارورها را متوجه شوید.          لینک‌های مشابه لینک‌های زیر با نشان دادن تفاوت‌های بین ارورها می‌توانند در یادگیری و عمیق‌تر شدن کمک کنند.</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محاسبات</dc:title>
  <dc:creator>Bahar Kaviani;Korosh Rouhi;Ali Nazari</dc:creator>
  <cp:lastModifiedBy>Alireza Nasoodi</cp:lastModifiedBy>
  <cp:revision>261</cp:revision>
  <dcterms:modified xsi:type="dcterms:W3CDTF">2024-10-08T13:58:07Z</dcterms:modified>
</cp:coreProperties>
</file>