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5"/>
  </p:notesMasterIdLst>
  <p:handoutMasterIdLst>
    <p:handoutMasterId r:id="rId16"/>
  </p:handoutMasterIdLst>
  <p:sldIdLst>
    <p:sldId id="294" r:id="rId2"/>
    <p:sldId id="295" r:id="rId3"/>
    <p:sldId id="325" r:id="rId4"/>
    <p:sldId id="302" r:id="rId5"/>
    <p:sldId id="335" r:id="rId6"/>
    <p:sldId id="311" r:id="rId7"/>
    <p:sldId id="312" r:id="rId8"/>
    <p:sldId id="331" r:id="rId9"/>
    <p:sldId id="318" r:id="rId10"/>
    <p:sldId id="314" r:id="rId11"/>
    <p:sldId id="336" r:id="rId12"/>
    <p:sldId id="337" r:id="rId13"/>
    <p:sldId id="326" r:id="rId14"/>
  </p:sldIdLst>
  <p:sldSz cx="9144000" cy="5143500" type="screen16x9"/>
  <p:notesSz cx="6858000" cy="9144000"/>
  <p:embeddedFontLst>
    <p:embeddedFont>
      <p:font typeface="Consolas" panose="020B0609020204030204" pitchFamily="49" charset="0"/>
      <p:regular r:id="rId17"/>
      <p:bold r:id="rId18"/>
      <p:italic r:id="rId19"/>
      <p:boldItalic r:id="rId20"/>
    </p:embeddedFont>
    <p:embeddedFont>
      <p:font typeface="Dana" panose="020B0604020202020204" charset="-78"/>
      <p:regular r:id="rId21"/>
      <p:bold r:id="rId22"/>
      <p:italic r:id="rId23"/>
      <p:boldItalic r:id="rId24"/>
    </p:embeddedFont>
    <p:embeddedFont>
      <p:font typeface="Didact Gothic" panose="00000500000000000000" pitchFamily="2" charset="0"/>
      <p:regular r:id="rId25"/>
    </p:embeddedFont>
    <p:embeddedFont>
      <p:font typeface="Lalezar" panose="00000500000000000000" pitchFamily="2" charset="-78"/>
      <p:regular r:id="rId26"/>
    </p:embeddedFont>
    <p:embeddedFont>
      <p:font typeface="Roboto Black" panose="02000000000000000000" pitchFamily="2" charset="0"/>
      <p:bold r:id="rId27"/>
      <p:boldItalic r:id="rId28"/>
    </p:embeddedFont>
    <p:embeddedFont>
      <p:font typeface="Roboto Light" panose="02000000000000000000" pitchFamily="2" charset="0"/>
      <p:regular r:id="rId29"/>
      <p:bold r:id="rId30"/>
      <p:italic r:id="rId31"/>
      <p:boldItalic r:id="rId32"/>
    </p:embeddedFont>
    <p:embeddedFont>
      <p:font typeface="Roboto Thin"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35"/>
            <p14:sldId id="311"/>
            <p14:sldId id="312"/>
            <p14:sldId id="331"/>
            <p14:sldId id="318"/>
            <p14:sldId id="314"/>
            <p14:sldId id="336"/>
            <p14:sldId id="33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041C30"/>
    <a:srgbClr val="48FFD5"/>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varScale="1">
        <p:scale>
          <a:sx n="138" d="100"/>
          <a:sy n="138" d="100"/>
        </p:scale>
        <p:origin x="894" y="120"/>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reza Nasoodi" userId="60aef50a-bb0f-40c3-b599-6659aefdef61" providerId="ADAL" clId="{F50ED8B0-9E93-49C4-B9E1-5E4127388C9E}"/>
    <pc:docChg chg="modSld">
      <pc:chgData name="Alireza Nasoodi" userId="60aef50a-bb0f-40c3-b599-6659aefdef61" providerId="ADAL" clId="{F50ED8B0-9E93-49C4-B9E1-5E4127388C9E}" dt="2024-10-08T13:59:13.069" v="2" actId="1076"/>
      <pc:docMkLst>
        <pc:docMk/>
      </pc:docMkLst>
      <pc:sldChg chg="modSp mod">
        <pc:chgData name="Alireza Nasoodi" userId="60aef50a-bb0f-40c3-b599-6659aefdef61" providerId="ADAL" clId="{F50ED8B0-9E93-49C4-B9E1-5E4127388C9E}" dt="2024-10-08T13:59:13.069" v="2" actId="1076"/>
        <pc:sldMkLst>
          <pc:docMk/>
          <pc:sldMk cId="2057405145" sldId="294"/>
        </pc:sldMkLst>
        <pc:spChg chg="mod">
          <ac:chgData name="Alireza Nasoodi" userId="60aef50a-bb0f-40c3-b599-6659aefdef61" providerId="ADAL" clId="{F50ED8B0-9E93-49C4-B9E1-5E4127388C9E}" dt="2024-10-08T13:59:13.069" v="2" actId="1076"/>
          <ac:spMkLst>
            <pc:docMk/>
            <pc:sldMk cId="2057405145" sldId="294"/>
            <ac:spMk id="51" creationId="{D720BD60-4AD0-47C5-B1ED-066AF4DAD7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428999" y="2021363"/>
            <a:ext cx="279031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en-US" sz="4000" dirty="0">
                <a:solidFill>
                  <a:srgbClr val="0E2A47"/>
                </a:solidFill>
                <a:latin typeface="Lalezar" panose="00000500000000000000" pitchFamily="2" charset="-78"/>
                <a:cs typeface="Lalezar" panose="00000500000000000000" pitchFamily="2" charset="-78"/>
                <a:sym typeface="Roboto Black"/>
              </a:rPr>
              <a:t>Condition</a:t>
            </a:r>
            <a:endParaRPr lang="en-US" sz="40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ششم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129753" y="4667824"/>
            <a:ext cx="6179127"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هوایی شهید ستاری</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D720BD60-4AD0-47C5-B1ED-066AF4DAD7BE}"/>
              </a:ext>
            </a:extLst>
          </p:cNvPr>
          <p:cNvSpPr txBox="1">
            <a:spLocks/>
          </p:cNvSpPr>
          <p:nvPr/>
        </p:nvSpPr>
        <p:spPr>
          <a:xfrm>
            <a:off x="2619131" y="2439274"/>
            <a:ext cx="13027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6"/>
                </a:solidFill>
                <a:latin typeface="Lalezar" panose="00000500000000000000" pitchFamily="2" charset="-78"/>
                <a:cs typeface="Lalezar" panose="00000500000000000000" pitchFamily="2" charset="-78"/>
                <a:sym typeface="Roboto Black"/>
              </a:rPr>
              <a:t>شرط</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11900" y="2233997"/>
            <a:ext cx="7739128" cy="199424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سلام و خدا قوت به شماهایی که تا این‌جای دستورکار رو انجام دادین. حالا سوال آخر رو با هم پیش می‌بریم که نشون بدیم حتی بازی‌های بچگانه رو هم می‌تونیم به کامپیوترمون یاد بدیم.</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از شما می‌خوایم قبل از هر کاری، کد ارسالی رو بررسی کنین. فکر می‌کنین برنامه‌‌ای که نوشته شده (با این‌که الان ناقصه و قراره که کاملش کنیم)</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داره قوانین کدوم بازی رو می‌گه؟</a:t>
            </a:r>
          </a:p>
        </p:txBody>
      </p:sp>
      <p:sp>
        <p:nvSpPr>
          <p:cNvPr id="6" name="TextBox 5">
            <a:extLst>
              <a:ext uri="{FF2B5EF4-FFF2-40B4-BE49-F238E27FC236}">
                <a16:creationId xmlns:a16="http://schemas.microsoft.com/office/drawing/2014/main" id="{D912F2A4-6A53-4224-90C2-5E814C40EE78}"/>
              </a:ext>
            </a:extLst>
          </p:cNvPr>
          <p:cNvSpPr txBox="1"/>
          <p:nvPr/>
        </p:nvSpPr>
        <p:spPr>
          <a:xfrm>
            <a:off x="848480" y="445460"/>
            <a:ext cx="7280071"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به یاد بازی‌های کودکانه</a:t>
            </a:r>
          </a:p>
        </p:txBody>
      </p:sp>
      <p:grpSp>
        <p:nvGrpSpPr>
          <p:cNvPr id="5" name="Google Shape;7046;p50"/>
          <p:cNvGrpSpPr/>
          <p:nvPr/>
        </p:nvGrpSpPr>
        <p:grpSpPr>
          <a:xfrm>
            <a:off x="8129969" y="538924"/>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10</a:t>
            </a:fld>
            <a:endParaRPr lang="en-US" dirty="0"/>
          </a:p>
        </p:txBody>
      </p:sp>
      <p:grpSp>
        <p:nvGrpSpPr>
          <p:cNvPr id="20" name="Google Shape;4779;p45"/>
          <p:cNvGrpSpPr/>
          <p:nvPr/>
        </p:nvGrpSpPr>
        <p:grpSpPr>
          <a:xfrm>
            <a:off x="1884186" y="1805583"/>
            <a:ext cx="319924" cy="397322"/>
            <a:chOff x="3938800" y="4399275"/>
            <a:chExt cx="359700" cy="481825"/>
          </a:xfrm>
        </p:grpSpPr>
        <p:sp>
          <p:nvSpPr>
            <p:cNvPr id="2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6885739" y="1318769"/>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 name="Title 1">
            <a:extLst>
              <a:ext uri="{FF2B5EF4-FFF2-40B4-BE49-F238E27FC236}">
                <a16:creationId xmlns:a16="http://schemas.microsoft.com/office/drawing/2014/main" id="{846E5198-7AF0-44E1-803C-BC2DB5C8B697}"/>
              </a:ext>
            </a:extLst>
          </p:cNvPr>
          <p:cNvSpPr txBox="1">
            <a:spLocks/>
          </p:cNvSpPr>
          <p:nvPr/>
        </p:nvSpPr>
        <p:spPr>
          <a:xfrm>
            <a:off x="2729450" y="1363586"/>
            <a:ext cx="4068437" cy="464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100" dirty="0">
                <a:solidFill>
                  <a:schemeClr val="bg1"/>
                </a:solidFill>
                <a:latin typeface="Dana" panose="00000500000000000000" pitchFamily="2" charset="-78"/>
                <a:cs typeface="Dana" panose="00000500000000000000" pitchFamily="2" charset="-78"/>
              </a:rPr>
              <a:t>بابا می‌خوایم بازی کنیم نمی‌شه که خشک صحبت کنیم.</a:t>
            </a:r>
          </a:p>
          <a:p>
            <a:pPr rtl="1">
              <a:lnSpc>
                <a:spcPct val="150000"/>
              </a:lnSpc>
            </a:pPr>
            <a:r>
              <a:rPr lang="fa-IR" sz="1100" dirty="0">
                <a:solidFill>
                  <a:schemeClr val="bg1"/>
                </a:solidFill>
                <a:latin typeface="Dana" panose="00000500000000000000" pitchFamily="2" charset="-78"/>
                <a:cs typeface="Dana" panose="00000500000000000000" pitchFamily="2" charset="-78"/>
              </a:rPr>
              <a:t>همون دستورکار قبلی کافی بود. من نمی‌تونم کتابی حرف بزنم.</a:t>
            </a:r>
          </a:p>
        </p:txBody>
      </p:sp>
      <p:sp>
        <p:nvSpPr>
          <p:cNvPr id="35" name="Title 1">
            <a:extLst>
              <a:ext uri="{FF2B5EF4-FFF2-40B4-BE49-F238E27FC236}">
                <a16:creationId xmlns:a16="http://schemas.microsoft.com/office/drawing/2014/main" id="{846E5198-7AF0-44E1-803C-BC2DB5C8B697}"/>
              </a:ext>
            </a:extLst>
          </p:cNvPr>
          <p:cNvSpPr txBox="1">
            <a:spLocks/>
          </p:cNvSpPr>
          <p:nvPr/>
        </p:nvSpPr>
        <p:spPr>
          <a:xfrm>
            <a:off x="2204110" y="1845103"/>
            <a:ext cx="3227290" cy="464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rtl="1">
              <a:lnSpc>
                <a:spcPct val="150000"/>
              </a:lnSpc>
            </a:pPr>
            <a:r>
              <a:rPr lang="fa-IR" sz="1100" dirty="0">
                <a:solidFill>
                  <a:schemeClr val="bg1"/>
                </a:solidFill>
                <a:latin typeface="Dana" panose="00000500000000000000" pitchFamily="2" charset="-78"/>
                <a:cs typeface="Dana" panose="00000500000000000000" pitchFamily="2" charset="-78"/>
              </a:rPr>
              <a:t>باشه باشه قبول کردم دیگه همون عادی صحبت کنیم. بریم بچه‌ها منتظرن... برو شروع کن.</a:t>
            </a:r>
          </a:p>
        </p:txBody>
      </p:sp>
      <p:grpSp>
        <p:nvGrpSpPr>
          <p:cNvPr id="36" name="Google Shape;4771;p45"/>
          <p:cNvGrpSpPr/>
          <p:nvPr/>
        </p:nvGrpSpPr>
        <p:grpSpPr>
          <a:xfrm>
            <a:off x="8450368" y="2301471"/>
            <a:ext cx="347452" cy="397343"/>
            <a:chOff x="3330525" y="4399275"/>
            <a:chExt cx="390650" cy="481850"/>
          </a:xfrm>
        </p:grpSpPr>
        <p:sp>
          <p:nvSpPr>
            <p:cNvPr id="3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 name="Google Shape;4779;p45"/>
          <p:cNvGrpSpPr/>
          <p:nvPr/>
        </p:nvGrpSpPr>
        <p:grpSpPr>
          <a:xfrm>
            <a:off x="8445018" y="3382123"/>
            <a:ext cx="319924" cy="397322"/>
            <a:chOff x="3938800" y="4399275"/>
            <a:chExt cx="359700" cy="481825"/>
          </a:xfrm>
        </p:grpSpPr>
        <p:sp>
          <p:nvSpPr>
            <p:cNvPr id="4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313899"/>
            <a:ext cx="7778245" cy="4527644"/>
          </a:xfrm>
        </p:spPr>
        <p:txBody>
          <a:bodyP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همون‌طور که احتمالا حدس زدین، این پروژه دقیقا همون بازی سنگ کاغذ قیچیه… پس می‌خوایم با کامپیوتر سنگ کاغذ قیچی بازی کنیم :)</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چه‌طوری؟</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برای شروع بازی، اول باید با هم به توافق برسین که برنده‌ی بازی باید به چند امتیاز برسه؟ یعنی لازمه که کامپیوتر شرط خاتمه‌ی بازی رو بدونه، وگرنه تا جان در بدن داشته باشه باید باهاش بازی کنین =))</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قدم دوم چیه؟ یه دست‌تون رو ببرین پشت‌تون و اون‌‌یکی دست رو کنار صورتتون نگه دارین تا تعداد دفعاتی که برنده می‌شین رو بشمرین.</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حالا کامپیوتر وارد بازی می‌شه. متاسفانه یا خوش‌بختانه </a:t>
            </a:r>
            <a:r>
              <a:rPr lang="fa-IR" sz="1500" dirty="0">
                <a:solidFill>
                  <a:schemeClr val="bg1"/>
                </a:solidFill>
                <a:latin typeface="Dana" panose="00000500000000000000" pitchFamily="2" charset="-78"/>
                <a:cs typeface="Dana" panose="00000500000000000000" pitchFamily="2" charset="-78"/>
              </a:rPr>
              <a:t>کامپیوتر </a:t>
            </a:r>
            <a:r>
              <a:rPr lang="fa-IR" sz="1500" b="0" i="0" u="none" strike="noStrike" dirty="0">
                <a:solidFill>
                  <a:schemeClr val="bg1"/>
                </a:solidFill>
                <a:effectLst/>
                <a:latin typeface="Dana" panose="00000500000000000000" pitchFamily="2" charset="-78"/>
                <a:cs typeface="Dana" panose="00000500000000000000" pitchFamily="2" charset="-78"/>
              </a:rPr>
              <a:t>دستی برای این سبک بازی نداره و بازی براش یه مدل دیگه تعریف شده :)</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پس دست و بالتونو جمع کنین و بذارین رو کیبورد :دی</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اذیت نکن ملت رو :|</a:t>
            </a: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11</a:t>
            </a:fld>
            <a:endParaRPr lang="en-US" dirty="0"/>
          </a:p>
        </p:txBody>
      </p:sp>
      <p:grpSp>
        <p:nvGrpSpPr>
          <p:cNvPr id="5" name="Google Shape;4779;p45"/>
          <p:cNvGrpSpPr/>
          <p:nvPr/>
        </p:nvGrpSpPr>
        <p:grpSpPr>
          <a:xfrm>
            <a:off x="8477107" y="313899"/>
            <a:ext cx="319924" cy="397322"/>
            <a:chOff x="3938800" y="4399275"/>
            <a:chExt cx="359700" cy="481825"/>
          </a:xfrm>
        </p:grpSpPr>
        <p:sp>
          <p:nvSpPr>
            <p:cNvPr id="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779;p45"/>
          <p:cNvGrpSpPr/>
          <p:nvPr/>
        </p:nvGrpSpPr>
        <p:grpSpPr>
          <a:xfrm>
            <a:off x="8477107" y="4376667"/>
            <a:ext cx="319924" cy="397322"/>
            <a:chOff x="3938800" y="4399275"/>
            <a:chExt cx="359700" cy="481825"/>
          </a:xfrm>
        </p:grpSpPr>
        <p:sp>
          <p:nvSpPr>
            <p:cNvPr id="1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1;p45"/>
          <p:cNvGrpSpPr/>
          <p:nvPr/>
        </p:nvGrpSpPr>
        <p:grpSpPr>
          <a:xfrm>
            <a:off x="8449579" y="2345272"/>
            <a:ext cx="347452" cy="397343"/>
            <a:chOff x="3330525" y="4399275"/>
            <a:chExt cx="390650" cy="481850"/>
          </a:xfrm>
        </p:grpSpPr>
        <p:sp>
          <p:nvSpPr>
            <p:cNvPr id="1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8550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6068" y="501889"/>
            <a:ext cx="7681991" cy="4138863"/>
          </a:xfrm>
        </p:spPr>
        <p:txBody>
          <a:bodyPr anchor="t"/>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خب حالا دوباره به کد برگردین و سعی کنین توضیح بدین که کامپیوتر قراره با شما چه‌طور بازی کنه.</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یه نکته‌ی خوب اینه که دیگه لازم نیست تعداد دفعات برنده‌شدن‌تون رو بشمرین؛ </a:t>
            </a:r>
            <a:r>
              <a:rPr lang="fa-IR" sz="1500" dirty="0">
                <a:solidFill>
                  <a:schemeClr val="bg1"/>
                </a:solidFill>
                <a:latin typeface="Dana" panose="00000500000000000000" pitchFamily="2" charset="-78"/>
                <a:cs typeface="Dana" panose="00000500000000000000" pitchFamily="2" charset="-78"/>
              </a:rPr>
              <a:t>چراکه</a:t>
            </a:r>
            <a:r>
              <a:rPr lang="fa-IR" sz="1500" b="0" i="0" u="none" strike="noStrike" dirty="0">
                <a:solidFill>
                  <a:schemeClr val="bg1"/>
                </a:solidFill>
                <a:effectLst/>
                <a:latin typeface="Dana" panose="00000500000000000000" pitchFamily="2" charset="-78"/>
                <a:cs typeface="Dana" panose="00000500000000000000" pitchFamily="2" charset="-78"/>
              </a:rPr>
              <a:t> حریف هوشمندتون بدون اشتباه این کار رو براتون انجام می‌ده. فقط کافیه سنگ کاغذ یا قیچی رو‌ با انتخاب یک عدد</a:t>
            </a:r>
            <a:r>
              <a:rPr lang="fa-IR" sz="1400" b="0" i="0" u="none" strike="noStrike" dirty="0">
                <a:solidFill>
                  <a:schemeClr val="bg1"/>
                </a:solidFill>
                <a:effectLst/>
                <a:latin typeface="Dana" panose="00000500000000000000" pitchFamily="2" charset="-78"/>
                <a:cs typeface="Dana" panose="00000500000000000000" pitchFamily="2" charset="-78"/>
              </a:rPr>
              <a:t>،</a:t>
            </a:r>
            <a:r>
              <a:rPr lang="fa-IR" sz="1500" b="0" i="0" u="none" strike="noStrike" dirty="0">
                <a:solidFill>
                  <a:schemeClr val="bg1"/>
                </a:solidFill>
                <a:effectLst/>
                <a:latin typeface="Dana" panose="00000500000000000000" pitchFamily="2" charset="-78"/>
                <a:cs typeface="Dana" panose="00000500000000000000" pitchFamily="2" charset="-78"/>
              </a:rPr>
              <a:t> مشخص کنین. </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حریف هم از تابع رندوم برای این انتخاب استفاده می‌کنه.</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قبل از بازی کد رو کامل کنید تا کامپیوتر (این رقیب و داور </a:t>
            </a:r>
            <a:r>
              <a:rPr lang="fa-IR" sz="1500" dirty="0">
                <a:solidFill>
                  <a:schemeClr val="bg1"/>
                </a:solidFill>
                <a:latin typeface="Dana" panose="00000500000000000000" pitchFamily="2" charset="-78"/>
                <a:cs typeface="Dana" panose="00000500000000000000" pitchFamily="2" charset="-78"/>
              </a:rPr>
              <a:t>شرافتمند</a:t>
            </a:r>
            <a:r>
              <a:rPr lang="fa-IR" sz="1500" b="0" i="0" u="none" strike="noStrike" dirty="0">
                <a:solidFill>
                  <a:schemeClr val="bg1"/>
                </a:solidFill>
                <a:effectLst/>
                <a:latin typeface="Dana" panose="00000500000000000000" pitchFamily="2" charset="-78"/>
                <a:cs typeface="Dana" panose="00000500000000000000" pitchFamily="2" charset="-78"/>
              </a:rPr>
              <a:t>) با هر دور بازی، امتیاز برنده رو افزایش بده.</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امیدواریم که از این بازی لذت برده باشین. تا کارگاه بعدی خدا نگه‌دار همگی *ـ*</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12</a:t>
            </a:fld>
            <a:endParaRPr lang="en-US" dirty="0"/>
          </a:p>
        </p:txBody>
      </p:sp>
      <p:grpSp>
        <p:nvGrpSpPr>
          <p:cNvPr id="5" name="Google Shape;4771;p45"/>
          <p:cNvGrpSpPr/>
          <p:nvPr/>
        </p:nvGrpSpPr>
        <p:grpSpPr>
          <a:xfrm>
            <a:off x="8378059" y="2617888"/>
            <a:ext cx="347452" cy="397343"/>
            <a:chOff x="3330525" y="4399275"/>
            <a:chExt cx="390650" cy="481850"/>
          </a:xfrm>
        </p:grpSpPr>
        <p:sp>
          <p:nvSpPr>
            <p:cNvPr id="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779;p45"/>
          <p:cNvGrpSpPr/>
          <p:nvPr/>
        </p:nvGrpSpPr>
        <p:grpSpPr>
          <a:xfrm>
            <a:off x="8380499" y="589365"/>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9;p45"/>
          <p:cNvGrpSpPr/>
          <p:nvPr/>
        </p:nvGrpSpPr>
        <p:grpSpPr>
          <a:xfrm>
            <a:off x="8376125" y="3629330"/>
            <a:ext cx="319924" cy="397322"/>
            <a:chOff x="3938800" y="4399275"/>
            <a:chExt cx="359700" cy="481825"/>
          </a:xfrm>
        </p:grpSpPr>
        <p:sp>
          <p:nvSpPr>
            <p:cNvPr id="2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6339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951932" y="1038153"/>
            <a:ext cx="3620068" cy="2048805"/>
          </a:xfrm>
        </p:spPr>
        <p:txBody>
          <a:bodyPr anchor="t"/>
          <a:lstStyle/>
          <a:p>
            <a:pPr algn="ct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دنیایی که صفرها و یک‌ها زندگی می‌کنند باید برای تصمیم‌گیری، نتیجه‌ی یک </a:t>
            </a:r>
            <a:r>
              <a:rPr lang="fa-IR" sz="1600" b="0" i="0" u="none" strike="noStrike" dirty="0">
                <a:solidFill>
                  <a:schemeClr val="accent1"/>
                </a:solidFill>
                <a:effectLst/>
                <a:latin typeface="Dana" panose="00000500000000000000" pitchFamily="2" charset="-78"/>
                <a:cs typeface="Dana" panose="00000500000000000000" pitchFamily="2" charset="-78"/>
              </a:rPr>
              <a:t>آزمون منطقی</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accent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را بررسی کرد. آزمون منطقی، محاسبه‌ای است که نتیجه‌ی آن درست یا نادرست است. غیر صفر یا صفر!</a:t>
            </a:r>
          </a:p>
        </p:txBody>
      </p:sp>
      <p:sp>
        <p:nvSpPr>
          <p:cNvPr id="6" name="Google Shape;663;p32"/>
          <p:cNvSpPr/>
          <p:nvPr/>
        </p:nvSpPr>
        <p:spPr>
          <a:xfrm>
            <a:off x="713819" y="673505"/>
            <a:ext cx="4089020" cy="34370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a:off x="4991669" y="465006"/>
            <a:ext cx="3749722" cy="41728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ما هر روز برای انجام هر یک از کارهایمان در حال تصمیم‌گیری هستیم. مثل این که انتخاب کنیم چه غذایی بخوریم؟ آیا لازم هست برای خروج از خانه لباس گرم بپوشیم یا نه. همه‌ی این تصمیم‌گیری‌ها مبتنی بر شرایط خاصی هستند و ممکن است عوض شدن اوضاع، منجر به تغییراتی در تصمیمات ما شود. اهمیت شرط در زندگی کاملا مشهود است و نیازی به بازگو کردن آن نیست؛ پس باید ببینیم چه‌طور می‌توانیم شرط‌های مورد نظرمان را در دنیای کامپیوتر اعمال کنیم.</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7" name="Footer Placeholder 6"/>
          <p:cNvSpPr>
            <a:spLocks noGrp="1"/>
          </p:cNvSpPr>
          <p:nvPr>
            <p:ph type="ftr" sz="quarter" idx="10"/>
          </p:nvPr>
        </p:nvSpPr>
        <p:spPr/>
        <p:txBody>
          <a:bodyPr/>
          <a:lstStyle/>
          <a:p>
            <a:r>
              <a:rPr lang="en-US" sz="1200" dirty="0"/>
              <a:t>1- Logical test</a:t>
            </a:r>
          </a:p>
        </p:txBody>
      </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849180" y="1506119"/>
            <a:ext cx="7445640" cy="2972309"/>
            <a:chOff x="285886" y="1540495"/>
            <a:chExt cx="7445640" cy="2972309"/>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1781147" y="2986779"/>
              <a:ext cx="1094656" cy="430684"/>
            </a:xfrm>
            <a:prstGeom prst="rect">
              <a:avLst/>
            </a:prstGeom>
          </p:spPr>
        </p:pic>
        <p:sp>
          <p:nvSpPr>
            <p:cNvPr id="7" name="Google Shape;1001;p35"/>
            <p:cNvSpPr/>
            <p:nvPr/>
          </p:nvSpPr>
          <p:spPr>
            <a:xfrm>
              <a:off x="3165788" y="270960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422193" y="2657979"/>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417197" y="1992821"/>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3445514" y="2021123"/>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3482132" y="2112700"/>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251538"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251538"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490135" y="1992821"/>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238726" y="2709601"/>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495131" y="2657979"/>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5555901" y="2057741"/>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5519267" y="2021123"/>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325306"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325306"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4453674" y="3928370"/>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202249" y="270960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4456994" y="332870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4519825" y="3239859"/>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4482806" y="3957518"/>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288829" y="279533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288829" y="279533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6507556" y="3913366"/>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256147" y="2694597"/>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6511722" y="3320631"/>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6573338" y="3137477"/>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6536704" y="3941668"/>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342727" y="2780332"/>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342727" y="2780332"/>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988338" y="4037396"/>
              <a:ext cx="106300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نقطه شرط</a:t>
              </a:r>
              <a:endParaRPr lang="en-US" sz="1000" dirty="0">
                <a:solidFill>
                  <a:schemeClr val="bg1"/>
                </a:solidFill>
                <a:latin typeface="Dana" panose="00000500000000000000" pitchFamily="2" charset="-78"/>
                <a:cs typeface="Dana" panose="00000500000000000000" pitchFamily="2" charset="-78"/>
              </a:endParaRPr>
            </a:p>
          </p:txBody>
        </p:sp>
        <p:sp>
          <p:nvSpPr>
            <p:cNvPr id="43" name="Google Shape;1037;p35"/>
            <p:cNvSpPr txBox="1">
              <a:spLocks/>
            </p:cNvSpPr>
            <p:nvPr/>
          </p:nvSpPr>
          <p:spPr>
            <a:xfrm>
              <a:off x="4793107" y="1540495"/>
              <a:ext cx="1524772" cy="164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ماشین‌حساب پیشرفته‌تر!</a:t>
              </a:r>
            </a:p>
          </p:txBody>
        </p:sp>
        <p:sp>
          <p:nvSpPr>
            <p:cNvPr id="44" name="Google Shape;1038;p35"/>
            <p:cNvSpPr txBox="1">
              <a:spLocks/>
            </p:cNvSpPr>
            <p:nvPr/>
          </p:nvSpPr>
          <p:spPr>
            <a:xfrm>
              <a:off x="6012455" y="4071539"/>
              <a:ext cx="1118428"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یک مثقال مثلثات</a:t>
              </a:r>
            </a:p>
          </p:txBody>
        </p:sp>
        <p:sp>
          <p:nvSpPr>
            <p:cNvPr id="49" name="Google Shape;1043;p35"/>
            <p:cNvSpPr txBox="1">
              <a:spLocks/>
            </p:cNvSpPr>
            <p:nvPr/>
          </p:nvSpPr>
          <p:spPr>
            <a:xfrm>
              <a:off x="7296188" y="2853787"/>
              <a:ext cx="435338"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000" dirty="0">
                  <a:solidFill>
                    <a:schemeClr val="bg1"/>
                  </a:solidFill>
                  <a:latin typeface="Dana" panose="00000500000000000000" pitchFamily="2" charset="-78"/>
                  <a:cs typeface="Dana" panose="00000500000000000000" pitchFamily="2" charset="-78"/>
                </a:rPr>
                <a:t>شرط</a:t>
              </a:r>
              <a:endParaRPr lang="en-US" sz="1000" dirty="0"/>
            </a:p>
          </p:txBody>
        </p:sp>
        <p:sp>
          <p:nvSpPr>
            <p:cNvPr id="64" name="TextBox 63"/>
            <p:cNvSpPr txBox="1"/>
            <p:nvPr/>
          </p:nvSpPr>
          <p:spPr>
            <a:xfrm>
              <a:off x="6422429" y="2844869"/>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411754" y="2836100"/>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66" name="TextBox 65"/>
            <p:cNvSpPr txBox="1"/>
            <p:nvPr/>
          </p:nvSpPr>
          <p:spPr>
            <a:xfrm>
              <a:off x="4363806" y="2845245"/>
              <a:ext cx="298480" cy="338554"/>
            </a:xfrm>
            <a:prstGeom prst="rect">
              <a:avLst/>
            </a:prstGeom>
            <a:noFill/>
          </p:spPr>
          <p:txBody>
            <a:bodyPr wrap="none" rtlCol="0" anchor="ctr">
              <a:spAutoFit/>
            </a:bodyPr>
            <a:lstStyle/>
            <a:p>
              <a:pPr algn="ctr"/>
              <a:r>
                <a:rPr lang="en-US" sz="1600" b="1" dirty="0">
                  <a:solidFill>
                    <a:schemeClr val="bg1"/>
                  </a:solidFill>
                </a:rPr>
                <a:t>6</a:t>
              </a:r>
            </a:p>
          </p:txBody>
        </p:sp>
        <p:sp>
          <p:nvSpPr>
            <p:cNvPr id="67" name="Google Shape;1036;p35"/>
            <p:cNvSpPr txBox="1">
              <a:spLocks/>
            </p:cNvSpPr>
            <p:nvPr/>
          </p:nvSpPr>
          <p:spPr>
            <a:xfrm>
              <a:off x="2866396" y="1541847"/>
              <a:ext cx="1230673"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چهارم</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کم‌تر هم می‌شه؟!</a:t>
              </a:r>
              <a:endParaRPr lang="en-US" sz="1000" dirty="0">
                <a:solidFill>
                  <a:schemeClr val="bg1"/>
                </a:solidFill>
                <a:latin typeface="Dana" panose="00000500000000000000" pitchFamily="2" charset="-78"/>
                <a:cs typeface="Dana" panose="00000500000000000000" pitchFamily="2" charset="-78"/>
              </a:endParaRPr>
            </a:p>
          </p:txBody>
        </p:sp>
        <p:sp>
          <p:nvSpPr>
            <p:cNvPr id="68" name="TextBox 67"/>
            <p:cNvSpPr txBox="1"/>
            <p:nvPr/>
          </p:nvSpPr>
          <p:spPr>
            <a:xfrm>
              <a:off x="3332493" y="2863373"/>
              <a:ext cx="298480" cy="338554"/>
            </a:xfrm>
            <a:prstGeom prst="rect">
              <a:avLst/>
            </a:prstGeom>
            <a:noFill/>
          </p:spPr>
          <p:txBody>
            <a:bodyPr wrap="none" rtlCol="0" anchor="ctr">
              <a:spAutoFit/>
            </a:bodyPr>
            <a:lstStyle/>
            <a:p>
              <a:pPr algn="ctr"/>
              <a:r>
                <a:rPr lang="en-US" sz="1600" b="1" dirty="0">
                  <a:solidFill>
                    <a:schemeClr val="bg1"/>
                  </a:solidFill>
                </a:rPr>
                <a:t>7</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2392849" y="394166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141442" y="2703758"/>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397847" y="3326423"/>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2458340" y="328772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228022" y="27894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228022" y="27894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314470" y="2830257"/>
              <a:ext cx="298480" cy="338554"/>
            </a:xfrm>
            <a:prstGeom prst="rect">
              <a:avLst/>
            </a:prstGeom>
            <a:noFill/>
          </p:spPr>
          <p:txBody>
            <a:bodyPr wrap="none" rtlCol="0" anchor="ctr">
              <a:spAutoFit/>
            </a:bodyPr>
            <a:lstStyle/>
            <a:p>
              <a:pPr algn="ctr"/>
              <a:r>
                <a:rPr lang="en-US" sz="1600" b="1" dirty="0">
                  <a:solidFill>
                    <a:schemeClr val="bg1"/>
                  </a:solidFill>
                </a:rPr>
                <a:t>8</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842990" y="2984337"/>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860452" y="2614192"/>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90512" y="2972424"/>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94912" y="2625226"/>
              <a:ext cx="1118428" cy="440038"/>
            </a:xfrm>
            <a:prstGeom prst="rect">
              <a:avLst/>
            </a:prstGeom>
          </p:spPr>
        </p:pic>
        <p:sp>
          <p:nvSpPr>
            <p:cNvPr id="86" name="Google Shape;1036;p35">
              <a:extLst>
                <a:ext uri="{FF2B5EF4-FFF2-40B4-BE49-F238E27FC236}">
                  <a16:creationId xmlns:a16="http://schemas.microsoft.com/office/drawing/2014/main" id="{0C2AE28F-0C6C-4B32-AC6A-F870369071D1}"/>
                </a:ext>
              </a:extLst>
            </p:cNvPr>
            <p:cNvSpPr txBox="1">
              <a:spLocks/>
            </p:cNvSpPr>
            <p:nvPr/>
          </p:nvSpPr>
          <p:spPr>
            <a:xfrm>
              <a:off x="1630126" y="4044083"/>
              <a:ext cx="165616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پنجم</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زنگ تفریح</a:t>
              </a: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285886" y="2858848"/>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pic>
          <p:nvPicPr>
            <p:cNvPr id="56" name="Picture 55">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rot="10800000" flipH="1" flipV="1">
              <a:off x="709336" y="2627942"/>
              <a:ext cx="1415292" cy="451689"/>
            </a:xfrm>
            <a:prstGeom prst="rect">
              <a:avLst/>
            </a:prstGeom>
          </p:spPr>
        </p:pic>
        <p:sp>
          <p:nvSpPr>
            <p:cNvPr id="72" name="Google Shape;1013;p35"/>
            <p:cNvSpPr/>
            <p:nvPr/>
          </p:nvSpPr>
          <p:spPr>
            <a:xfrm>
              <a:off x="1373029" y="199049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3" name="Google Shape;1014;p35"/>
            <p:cNvSpPr/>
            <p:nvPr/>
          </p:nvSpPr>
          <p:spPr>
            <a:xfrm>
              <a:off x="1121620" y="2707278"/>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4" name="Google Shape;1015;p35"/>
            <p:cNvSpPr/>
            <p:nvPr/>
          </p:nvSpPr>
          <p:spPr>
            <a:xfrm>
              <a:off x="1378025" y="2655656"/>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9" name="Google Shape;1016;p35"/>
            <p:cNvSpPr/>
            <p:nvPr/>
          </p:nvSpPr>
          <p:spPr>
            <a:xfrm>
              <a:off x="1438795" y="2055418"/>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3" name="Google Shape;1017;p35"/>
            <p:cNvSpPr/>
            <p:nvPr/>
          </p:nvSpPr>
          <p:spPr>
            <a:xfrm>
              <a:off x="1402161" y="2018800"/>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18;p35"/>
            <p:cNvSpPr/>
            <p:nvPr/>
          </p:nvSpPr>
          <p:spPr>
            <a:xfrm>
              <a:off x="1208200" y="279301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19;p35"/>
            <p:cNvSpPr/>
            <p:nvPr/>
          </p:nvSpPr>
          <p:spPr>
            <a:xfrm>
              <a:off x="1208200" y="279301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37;p35"/>
            <p:cNvSpPr txBox="1">
              <a:spLocks/>
            </p:cNvSpPr>
            <p:nvPr/>
          </p:nvSpPr>
          <p:spPr>
            <a:xfrm>
              <a:off x="725594" y="1552522"/>
              <a:ext cx="1425585" cy="256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به یاد بازی‌های کودکانه</a:t>
              </a:r>
              <a:endParaRPr lang="en-US" sz="1000" dirty="0">
                <a:solidFill>
                  <a:schemeClr val="bg1"/>
                </a:solidFill>
                <a:latin typeface="Dana" panose="00000500000000000000" pitchFamily="2" charset="-78"/>
                <a:cs typeface="Dana" panose="00000500000000000000" pitchFamily="2" charset="-78"/>
              </a:endParaRPr>
            </a:p>
          </p:txBody>
        </p:sp>
        <p:sp>
          <p:nvSpPr>
            <p:cNvPr id="90" name="TextBox 89"/>
            <p:cNvSpPr txBox="1"/>
            <p:nvPr/>
          </p:nvSpPr>
          <p:spPr>
            <a:xfrm>
              <a:off x="1237742" y="2833777"/>
              <a:ext cx="412293" cy="338554"/>
            </a:xfrm>
            <a:prstGeom prst="rect">
              <a:avLst/>
            </a:prstGeom>
            <a:noFill/>
          </p:spPr>
          <p:txBody>
            <a:bodyPr wrap="none" rtlCol="0" anchor="ctr">
              <a:spAutoFit/>
            </a:bodyPr>
            <a:lstStyle/>
            <a:p>
              <a:pPr algn="ctr"/>
              <a:r>
                <a:rPr lang="en-US" sz="1600" b="1" dirty="0">
                  <a:solidFill>
                    <a:schemeClr val="bg1"/>
                  </a:solidFill>
                </a:rPr>
                <a:t>10</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oogle Shape;5319;p46">
            <a:extLst>
              <a:ext uri="{FF2B5EF4-FFF2-40B4-BE49-F238E27FC236}">
                <a16:creationId xmlns:a16="http://schemas.microsoft.com/office/drawing/2014/main" id="{DE5F3A95-DDE2-4334-8377-13D7ED790502}"/>
              </a:ext>
            </a:extLst>
          </p:cNvPr>
          <p:cNvGrpSpPr/>
          <p:nvPr/>
        </p:nvGrpSpPr>
        <p:grpSpPr>
          <a:xfrm rot="20426096">
            <a:off x="-212719" y="1539646"/>
            <a:ext cx="1318403" cy="1381048"/>
            <a:chOff x="-65145700" y="3727425"/>
            <a:chExt cx="317425" cy="317425"/>
          </a:xfrm>
        </p:grpSpPr>
        <p:sp>
          <p:nvSpPr>
            <p:cNvPr id="14" name="Google Shape;5320;p46">
              <a:extLst>
                <a:ext uri="{FF2B5EF4-FFF2-40B4-BE49-F238E27FC236}">
                  <a16:creationId xmlns:a16="http://schemas.microsoft.com/office/drawing/2014/main" id="{35600BB2-DA36-4359-BFCC-6B63003CEE42}"/>
                </a:ext>
              </a:extLst>
            </p:cNvPr>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21;p46">
              <a:extLst>
                <a:ext uri="{FF2B5EF4-FFF2-40B4-BE49-F238E27FC236}">
                  <a16:creationId xmlns:a16="http://schemas.microsoft.com/office/drawing/2014/main" id="{E48D5250-8FAD-43BF-8C19-C19C5AE20743}"/>
                </a:ext>
              </a:extLst>
            </p:cNvPr>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548245"/>
            <a:ext cx="7739128" cy="3020343"/>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برنامه‌ای بنویسید که سینوس و علامت کسینوس یک زاویه را دریافت کند، کسینوس آن را محاسبه کرده و سپس بگوید زاویه در کدام ربع دایره‌ی مثلثاتی واقع شده است.</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اگر به خاطر داشته باشید،</a:t>
            </a:r>
            <a:r>
              <a:rPr lang="fa-IR" sz="1600" b="0" i="0" u="none" strike="noStrike" dirty="0">
                <a:solidFill>
                  <a:schemeClr val="bg1"/>
                </a:solidFill>
                <a:effectLst/>
                <a:latin typeface="Dana" panose="00000500000000000000" pitchFamily="2" charset="-78"/>
                <a:cs typeface="Dana" panose="00000500000000000000" pitchFamily="2" charset="-78"/>
              </a:rPr>
              <a:t> در جلسه‌ی قبل گفتیم فرض می‌کنیم همه‌ی ورودی‌های برنامه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کاملا منطقی و درست هستند؛ چراکه هنوز توانایی لازم برای محدود کردن ورودی‌ها را نداریم.</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به نظر شما، ممکن است این کد با چه خطاهایی مواجه شود؟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آیا سینوس می‌تواند مقدار ۵ را داشته باشد؟ اگر این عدد را وارد کنید، برنامه با چه مشکلی روبه‌رو می‌شود؟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سعی کنید ورودی‌های نادرست را به کمک شرط‌ها محدود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040721" y="668474"/>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یک مثقال مثلثات</a:t>
            </a:r>
          </a:p>
        </p:txBody>
      </p:sp>
      <p:grpSp>
        <p:nvGrpSpPr>
          <p:cNvPr id="4" name="Google Shape;7046;p50"/>
          <p:cNvGrpSpPr/>
          <p:nvPr/>
        </p:nvGrpSpPr>
        <p:grpSpPr>
          <a:xfrm>
            <a:off x="7022404" y="734642"/>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6" name="Google Shape;9359;p55"/>
          <p:cNvGrpSpPr/>
          <p:nvPr/>
        </p:nvGrpSpPr>
        <p:grpSpPr>
          <a:xfrm>
            <a:off x="8438100" y="1598148"/>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7365;p50"/>
          <p:cNvGrpSpPr/>
          <p:nvPr/>
        </p:nvGrpSpPr>
        <p:grpSpPr>
          <a:xfrm>
            <a:off x="8438100" y="2346096"/>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365;p50"/>
          <p:cNvGrpSpPr/>
          <p:nvPr/>
        </p:nvGrpSpPr>
        <p:grpSpPr>
          <a:xfrm>
            <a:off x="8437527" y="3105626"/>
            <a:ext cx="334919" cy="333429"/>
            <a:chOff x="-30735200" y="3552550"/>
            <a:chExt cx="292225" cy="290925"/>
          </a:xfrm>
        </p:grpSpPr>
        <p:sp>
          <p:nvSpPr>
            <p:cNvPr id="2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359;p55"/>
          <p:cNvGrpSpPr/>
          <p:nvPr/>
        </p:nvGrpSpPr>
        <p:grpSpPr>
          <a:xfrm>
            <a:off x="8438100" y="4128688"/>
            <a:ext cx="334346" cy="332168"/>
            <a:chOff x="580725" y="3617925"/>
            <a:chExt cx="299325" cy="297375"/>
          </a:xfrm>
        </p:grpSpPr>
        <p:sp>
          <p:nvSpPr>
            <p:cNvPr id="2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110821"/>
            <a:ext cx="7739128" cy="270062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این بخش به سراغ کد ماشین‌حساب جلسه‌ی قبل بروید که آن را با کمک کدخدا و </a:t>
            </a:r>
            <a:r>
              <a:rPr lang="en-US" sz="1600" b="0" i="0" u="none" strike="noStrike" dirty="0" err="1">
                <a:solidFill>
                  <a:schemeClr val="bg1"/>
                </a:solidFill>
                <a:effectLst/>
                <a:latin typeface="Dana" panose="00000500000000000000" pitchFamily="2" charset="-78"/>
                <a:cs typeface="Dana" panose="00000500000000000000" pitchFamily="2" charset="-78"/>
              </a:rPr>
              <a:t>Botfather</a:t>
            </a:r>
            <a:r>
              <a:rPr lang="fa-IR" sz="1600" b="0" i="0" u="none" strike="noStrike" dirty="0">
                <a:solidFill>
                  <a:schemeClr val="bg1"/>
                </a:solidFill>
                <a:effectLst/>
                <a:latin typeface="Dana" panose="00000500000000000000" pitchFamily="2" charset="-78"/>
                <a:cs typeface="Dana" panose="00000500000000000000" pitchFamily="2" charset="-78"/>
              </a:rPr>
              <a:t> دیباگ کرده بودید. حال سعی کنید که ماشین‌حساب خود را ارتقا دهید و خواسته‌ی سوال را به عنوان یکی از بخش‌های جدید ماشین‌حساب اضافه کنید.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هم‌چنین کد را با کمک </a:t>
            </a:r>
            <a:r>
              <a:rPr lang="en-US" sz="1600" dirty="0">
                <a:solidFill>
                  <a:schemeClr val="bg1"/>
                </a:solidFill>
                <a:latin typeface="Dana" panose="00000500000000000000" pitchFamily="2" charset="-78"/>
                <a:cs typeface="Dana" panose="00000500000000000000" pitchFamily="2" charset="-78"/>
              </a:rPr>
              <a:t>switch case</a:t>
            </a:r>
            <a:r>
              <a:rPr lang="fa-IR" sz="1600" dirty="0">
                <a:solidFill>
                  <a:schemeClr val="bg1"/>
                </a:solidFill>
                <a:latin typeface="Dana" panose="00000500000000000000" pitchFamily="2" charset="-78"/>
                <a:cs typeface="Dana" panose="00000500000000000000" pitchFamily="2" charset="-78"/>
              </a:rPr>
              <a:t> بازنویسی کنید. یعنی بخشی که لازم است ماشین‌حساب شما بداند چه عملیاتی را باید انجام دهد، به جای استفاده از </a:t>
            </a:r>
            <a:r>
              <a:rPr lang="en-US" sz="1600" dirty="0">
                <a:solidFill>
                  <a:schemeClr val="bg1"/>
                </a:solidFill>
                <a:latin typeface="Dana" panose="00000500000000000000" pitchFamily="2" charset="-78"/>
                <a:cs typeface="Dana" panose="00000500000000000000" pitchFamily="2" charset="-78"/>
              </a:rPr>
              <a:t>if</a:t>
            </a:r>
            <a:r>
              <a:rPr lang="fa-IR" sz="1600" dirty="0">
                <a:solidFill>
                  <a:schemeClr val="bg1"/>
                </a:solidFill>
                <a:latin typeface="Dana" panose="00000500000000000000" pitchFamily="2" charset="-78"/>
                <a:cs typeface="Dana" panose="00000500000000000000" pitchFamily="2" charset="-78"/>
              </a:rPr>
              <a:t>، با </a:t>
            </a:r>
            <a:r>
              <a:rPr lang="en-US" sz="1600" dirty="0">
                <a:solidFill>
                  <a:schemeClr val="bg1"/>
                </a:solidFill>
                <a:latin typeface="Dana" panose="00000500000000000000" pitchFamily="2" charset="-78"/>
                <a:cs typeface="Dana" panose="00000500000000000000" pitchFamily="2" charset="-78"/>
              </a:rPr>
              <a:t>switch case</a:t>
            </a:r>
            <a:r>
              <a:rPr lang="fa-IR" sz="1600" dirty="0">
                <a:solidFill>
                  <a:schemeClr val="bg1"/>
                </a:solidFill>
                <a:latin typeface="Dana" panose="00000500000000000000" pitchFamily="2" charset="-78"/>
                <a:cs typeface="Dana" panose="00000500000000000000" pitchFamily="2" charset="-78"/>
              </a:rPr>
              <a:t> تشخیص دهد.</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توجه: به نوع ورودی‌های قبلی ماشین‌حساب دقت کنید. برنامه در بخش‌های قبلی همیشه دو عدد اعشاری یا صحیح را دریافت می‌کرد، اما در این سوال ورودی‌ دوم شما از نوع کاراکتر است.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از چه راه‌هایی می‌توانید این مشکل را برطرف کنید؟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راهنمایی: برای این بخش یک علامت مشخص را انتخاب کنید بعد تنها کافی‌ست دو بخش کد خود را با هم ترکیب کنید.</a:t>
            </a:r>
            <a:endParaRPr lang="fa-IR" sz="12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0" name="Google Shape;4800;p45">
            <a:extLst>
              <a:ext uri="{FF2B5EF4-FFF2-40B4-BE49-F238E27FC236}">
                <a16:creationId xmlns:a16="http://schemas.microsoft.com/office/drawing/2014/main" id="{D540DFBA-420F-4C3F-853F-657721CF6DF1}"/>
              </a:ext>
            </a:extLst>
          </p:cNvPr>
          <p:cNvGrpSpPr/>
          <p:nvPr/>
        </p:nvGrpSpPr>
        <p:grpSpPr>
          <a:xfrm>
            <a:off x="8424337" y="3438569"/>
            <a:ext cx="350734" cy="357171"/>
            <a:chOff x="1492675" y="4992125"/>
            <a:chExt cx="481825" cy="481825"/>
          </a:xfrm>
        </p:grpSpPr>
        <p:sp>
          <p:nvSpPr>
            <p:cNvPr id="11" name="Google Shape;4801;p45">
              <a:extLst>
                <a:ext uri="{FF2B5EF4-FFF2-40B4-BE49-F238E27FC236}">
                  <a16:creationId xmlns:a16="http://schemas.microsoft.com/office/drawing/2014/main" id="{57252A70-A743-4279-A4A4-CFB3036881A1}"/>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a:extLst>
                <a:ext uri="{FF2B5EF4-FFF2-40B4-BE49-F238E27FC236}">
                  <a16:creationId xmlns:a16="http://schemas.microsoft.com/office/drawing/2014/main" id="{965779E5-EAD6-4BF6-8047-DEFADBEC0D59}"/>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32531" y="1206079"/>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TextBox 19">
            <a:extLst>
              <a:ext uri="{FF2B5EF4-FFF2-40B4-BE49-F238E27FC236}">
                <a16:creationId xmlns:a16="http://schemas.microsoft.com/office/drawing/2014/main" id="{D912F2A4-6A53-4224-90C2-5E814C40EE78}"/>
              </a:ext>
            </a:extLst>
          </p:cNvPr>
          <p:cNvSpPr txBox="1"/>
          <p:nvPr/>
        </p:nvSpPr>
        <p:spPr>
          <a:xfrm>
            <a:off x="698863" y="498193"/>
            <a:ext cx="7393212"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ماشین‌حساب پیشرفته‌تر!</a:t>
            </a:r>
          </a:p>
        </p:txBody>
      </p:sp>
      <p:grpSp>
        <p:nvGrpSpPr>
          <p:cNvPr id="21" name="Google Shape;7046;p50"/>
          <p:cNvGrpSpPr/>
          <p:nvPr/>
        </p:nvGrpSpPr>
        <p:grpSpPr>
          <a:xfrm>
            <a:off x="7823549" y="591657"/>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127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35867"/>
            <a:ext cx="7666392" cy="3721344"/>
          </a:xfrm>
        </p:spPr>
        <p:txBody>
          <a:bodyPr anchor="ct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در ذهن خود یک مرور سریع بر درس هندسه داشته باشید!</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در نگاهی گذرا می‌توانید ببینید که در این درس از شرط‌های زیادی استفاده می‌کنیم؛ به عنوان مثال:</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اگر شیب دو خط برابر باشد، می‌گوییم این دو خط موازی هستند.</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ما می‌توانیم با برنامه‌نویسی، بسیاری از همین شرط‌ها را با سرعت و دقت بیش‌تری چک کنیم تا به نتیجه برسیم.</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برنامه‌ای بنویسید که مختصات طول و عرض چهار نقطه را به عنوان ورودی بگیرد و اگر همه‌ی این نقاط روی یک خط باشند، عبارت "</a:t>
            </a:r>
            <a:r>
              <a:rPr lang="en-US" sz="1500" b="0" i="0" u="none" strike="noStrike" dirty="0">
                <a:solidFill>
                  <a:schemeClr val="bg1"/>
                </a:solidFill>
                <a:effectLst/>
                <a:latin typeface="Dana" panose="00000500000000000000" pitchFamily="2" charset="-78"/>
                <a:cs typeface="Dana" panose="00000500000000000000" pitchFamily="2" charset="-78"/>
              </a:rPr>
              <a:t>All in one line</a:t>
            </a:r>
            <a:r>
              <a:rPr lang="fa-IR" sz="1500" b="0" i="0" u="none" strike="noStrike" dirty="0">
                <a:solidFill>
                  <a:schemeClr val="bg1"/>
                </a:solidFill>
                <a:effectLst/>
                <a:latin typeface="Dana" panose="00000500000000000000" pitchFamily="2" charset="-78"/>
                <a:cs typeface="Dana" panose="00000500000000000000" pitchFamily="2" charset="-78"/>
              </a:rPr>
              <a:t>"</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اگر</a:t>
            </a:r>
            <a:r>
              <a:rPr lang="fa-IR" sz="1500" dirty="0">
                <a:solidFill>
                  <a:schemeClr val="bg1"/>
                </a:solidFill>
                <a:latin typeface="Dana" panose="020B0604020202020204" charset="-78"/>
                <a:cs typeface="Dana" panose="020B0604020202020204" charset="-78"/>
              </a:rPr>
              <a:t> سه</a:t>
            </a:r>
            <a:r>
              <a:rPr lang="fa-IR"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20B0604020202020204" charset="-78"/>
                <a:cs typeface="Dana" panose="020B0604020202020204" charset="-78"/>
              </a:rPr>
              <a:t>نقطه</a:t>
            </a:r>
            <a:r>
              <a:rPr lang="fa-IR" sz="1500" b="0" i="0" u="none" strike="noStrike" dirty="0">
                <a:solidFill>
                  <a:schemeClr val="bg1"/>
                </a:solidFill>
                <a:effectLst/>
                <a:latin typeface="Dana" panose="00000500000000000000" pitchFamily="2" charset="-78"/>
                <a:cs typeface="Dana" panose="00000500000000000000" pitchFamily="2" charset="-78"/>
              </a:rPr>
              <a:t> روی یک خط باشند، </a:t>
            </a:r>
            <a:r>
              <a:rPr lang="fa-IR" sz="1500" dirty="0">
                <a:solidFill>
                  <a:schemeClr val="bg1"/>
                </a:solidFill>
                <a:latin typeface="Dana" panose="00000500000000000000" pitchFamily="2" charset="-78"/>
                <a:cs typeface="Dana" panose="00000500000000000000" pitchFamily="2" charset="-78"/>
              </a:rPr>
              <a:t>عبارت "</a:t>
            </a:r>
            <a:r>
              <a:rPr lang="en-US" sz="1500" dirty="0">
                <a:solidFill>
                  <a:schemeClr val="bg1"/>
                </a:solidFill>
                <a:latin typeface="Dana" panose="00000500000000000000" pitchFamily="2" charset="-78"/>
                <a:cs typeface="Dana" panose="00000500000000000000" pitchFamily="2" charset="-78"/>
              </a:rPr>
              <a:t>Three in one line</a:t>
            </a:r>
            <a:r>
              <a:rPr lang="fa-IR" sz="1500" dirty="0">
                <a:solidFill>
                  <a:schemeClr val="bg1"/>
                </a:solidFill>
                <a:latin typeface="Dana" panose="00000500000000000000" pitchFamily="2" charset="-78"/>
                <a:cs typeface="Dana" panose="00000500000000000000" pitchFamily="2" charset="-78"/>
              </a:rPr>
              <a:t>"</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اگر این چهار نقطه یک لوزی را تشکیل می‌دهند، عبارت "</a:t>
            </a:r>
            <a:r>
              <a:rPr lang="en-US" sz="1500" b="0" i="0" u="none" strike="noStrike" dirty="0">
                <a:solidFill>
                  <a:schemeClr val="bg1"/>
                </a:solidFill>
                <a:effectLst/>
                <a:latin typeface="Dana" panose="00000500000000000000" pitchFamily="2" charset="-78"/>
                <a:cs typeface="Dana" panose="00000500000000000000" pitchFamily="2" charset="-78"/>
              </a:rPr>
              <a:t>"Diamond</a:t>
            </a:r>
            <a:r>
              <a:rPr lang="fa-IR" sz="1500" b="0" i="0" u="none" strike="noStrike" dirty="0">
                <a:solidFill>
                  <a:schemeClr val="bg1"/>
                </a:solidFill>
                <a:effectLst/>
                <a:latin typeface="Dana" panose="00000500000000000000" pitchFamily="2" charset="-78"/>
                <a:cs typeface="Dana" panose="00000500000000000000" pitchFamily="2" charset="-78"/>
              </a:rPr>
              <a:t> و اگر هیچ یک از شرط‌های بالا درست نبود، عبارت "</a:t>
            </a:r>
            <a:r>
              <a:rPr lang="en-US" sz="1500" b="0" i="0" u="none" strike="noStrike" dirty="0">
                <a:solidFill>
                  <a:schemeClr val="bg1"/>
                </a:solidFill>
                <a:effectLst/>
                <a:latin typeface="Dana" panose="00000500000000000000" pitchFamily="2" charset="-78"/>
                <a:cs typeface="Dana" panose="00000500000000000000" pitchFamily="2" charset="-78"/>
              </a:rPr>
              <a:t>"None</a:t>
            </a:r>
            <a:r>
              <a:rPr lang="fa-IR" sz="1500" b="0" i="0" u="none" strike="noStrike" dirty="0">
                <a:solidFill>
                  <a:schemeClr val="bg1"/>
                </a:solidFill>
                <a:effectLst/>
                <a:latin typeface="Dana" panose="00000500000000000000" pitchFamily="2" charset="-78"/>
                <a:cs typeface="Dana" panose="00000500000000000000" pitchFamily="2" charset="-78"/>
              </a:rPr>
              <a:t> را در خروجی چاپ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272352" y="589366"/>
            <a:ext cx="4157196"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سوم</a:t>
            </a:r>
            <a:r>
              <a:rPr lang="fa-IR" sz="4000" b="0" i="0" u="none" strike="noStrike" dirty="0">
                <a:solidFill>
                  <a:schemeClr val="bg1"/>
                </a:solidFill>
                <a:effectLst/>
                <a:latin typeface="Lalezar" panose="00000500000000000000" pitchFamily="2" charset="-78"/>
                <a:cs typeface="Lalezar" panose="00000500000000000000" pitchFamily="2" charset="-78"/>
              </a:rPr>
              <a:t>: نقطه شرط</a:t>
            </a:r>
          </a:p>
        </p:txBody>
      </p:sp>
      <p:grpSp>
        <p:nvGrpSpPr>
          <p:cNvPr id="5" name="Google Shape;7046;p50"/>
          <p:cNvGrpSpPr/>
          <p:nvPr/>
        </p:nvGrpSpPr>
        <p:grpSpPr>
          <a:xfrm>
            <a:off x="6414135" y="638608"/>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6</a:t>
            </a:fld>
            <a:endParaRPr lang="en-US" dirty="0"/>
          </a:p>
        </p:txBody>
      </p:sp>
      <p:grpSp>
        <p:nvGrpSpPr>
          <p:cNvPr id="10" name="Google Shape;5104;p45"/>
          <p:cNvGrpSpPr/>
          <p:nvPr/>
        </p:nvGrpSpPr>
        <p:grpSpPr>
          <a:xfrm>
            <a:off x="8346093" y="1187994"/>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354041" y="3265557"/>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372765"/>
            <a:ext cx="7739128" cy="3027205"/>
          </a:xfrm>
        </p:spPr>
        <p:txBody>
          <a:bodyPr anchor="t"/>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شکل زیر را ببینید...</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br>
              <a:rPr lang="en-US" sz="1400" b="0" i="0" u="none" strike="noStrike" dirty="0">
                <a:solidFill>
                  <a:schemeClr val="bg1"/>
                </a:solidFill>
                <a:effectLst/>
                <a:latin typeface="Dana" panose="00000500000000000000" pitchFamily="2" charset="-78"/>
                <a:cs typeface="Dana" panose="00000500000000000000" pitchFamily="2" charset="-78"/>
              </a:rPr>
            </a:b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بازه‌ای که بین هر سه بخش هم‌پوشانی دارد را بیابید. چه‌طور این کار را کردید؟ حال همان شرط‌هایی که در ذهن خود مرور کردید تا به بخش مشترک بین سه بازه برسید را به کامپیوترتان نیز آموزش دهید!</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برای این کار، برنامه‌ی شما باید ابتدا سه بازه از اعداد را دریافت کند. این سه بازه در خطوطی متوالی به برنامه داده می‌شود که در هر خط، عدد اول و آخر هر بازه </a:t>
            </a:r>
            <a:r>
              <a:rPr lang="fa-IR" sz="1400" dirty="0">
                <a:solidFill>
                  <a:schemeClr val="bg1"/>
                </a:solidFill>
                <a:latin typeface="Dana" panose="00000500000000000000" pitchFamily="2" charset="-78"/>
                <a:cs typeface="Dana" panose="00000500000000000000" pitchFamily="2" charset="-78"/>
              </a:rPr>
              <a:t>نوشته</a:t>
            </a:r>
            <a:r>
              <a:rPr lang="fa-IR" sz="1400" b="0" i="0" u="none" strike="noStrike" dirty="0">
                <a:solidFill>
                  <a:schemeClr val="bg1"/>
                </a:solidFill>
                <a:effectLst/>
                <a:latin typeface="Dana" panose="00000500000000000000" pitchFamily="2" charset="-78"/>
                <a:cs typeface="Dana" panose="00000500000000000000" pitchFamily="2" charset="-78"/>
              </a:rPr>
              <a:t> می‌شود. حال شما می‌خواهید با کمک شرط‌ها و مطالب قبلی‌ای که آموخته‌اید، ببینید که اشتراک این بازه‌ها چه اعدادی هستند.</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نکته‌ی مهم برنامه‌ی شما این است:‌ این کار را با کم‌ترین تعداد شرط ممکن انجام دهید.</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آیا برنامه‌ای که نوشتید با تعداد شرط کم‌تر هم برقرار می‌شود؟</a:t>
            </a:r>
          </a:p>
        </p:txBody>
      </p:sp>
      <p:sp>
        <p:nvSpPr>
          <p:cNvPr id="6" name="TextBox 5">
            <a:extLst>
              <a:ext uri="{FF2B5EF4-FFF2-40B4-BE49-F238E27FC236}">
                <a16:creationId xmlns:a16="http://schemas.microsoft.com/office/drawing/2014/main" id="{D912F2A4-6A53-4224-90C2-5E814C40EE78}"/>
              </a:ext>
            </a:extLst>
          </p:cNvPr>
          <p:cNvSpPr txBox="1"/>
          <p:nvPr/>
        </p:nvSpPr>
        <p:spPr>
          <a:xfrm>
            <a:off x="672724" y="641305"/>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چهارم</a:t>
            </a:r>
            <a:r>
              <a:rPr lang="fa-IR" sz="3600" b="0" i="0" u="none" strike="noStrike" dirty="0">
                <a:solidFill>
                  <a:schemeClr val="bg1"/>
                </a:solidFill>
                <a:effectLst/>
                <a:latin typeface="Lalezar" panose="00000500000000000000" pitchFamily="2" charset="-78"/>
                <a:cs typeface="Lalezar" panose="00000500000000000000" pitchFamily="2" charset="-78"/>
              </a:rPr>
              <a:t>: کم‌تر هم می‌شه؟!</a:t>
            </a:r>
          </a:p>
        </p:txBody>
      </p:sp>
      <p:grpSp>
        <p:nvGrpSpPr>
          <p:cNvPr id="8" name="Google Shape;7046;p50"/>
          <p:cNvGrpSpPr/>
          <p:nvPr/>
        </p:nvGrpSpPr>
        <p:grpSpPr>
          <a:xfrm>
            <a:off x="6862928" y="671313"/>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56" name="Group 55"/>
          <p:cNvGrpSpPr/>
          <p:nvPr/>
        </p:nvGrpSpPr>
        <p:grpSpPr>
          <a:xfrm>
            <a:off x="1608794" y="1956006"/>
            <a:ext cx="5953913" cy="178741"/>
            <a:chOff x="1608794" y="2059131"/>
            <a:chExt cx="5953913" cy="178741"/>
          </a:xfrm>
        </p:grpSpPr>
        <p:cxnSp>
          <p:nvCxnSpPr>
            <p:cNvPr id="5" name="Straight Arrow Connector 4"/>
            <p:cNvCxnSpPr/>
            <p:nvPr/>
          </p:nvCxnSpPr>
          <p:spPr>
            <a:xfrm>
              <a:off x="1608794" y="2145059"/>
              <a:ext cx="595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91375" y="20625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43775" y="20637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6175" y="20648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48575" y="20591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00975" y="20602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53375" y="20614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05775" y="20625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58175" y="20637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10575" y="20648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62975" y="20591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15375" y="20603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14980" y="20625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67380" y="20636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519780" y="20648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72180" y="20659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24580" y="20602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76980" y="20614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29380" y="20625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81780" y="20637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34180" y="20648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6580" y="20591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38980" y="20602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570293" y="2064843"/>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722693" y="2065993"/>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5093" y="20602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27493" y="206141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179893" y="20625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332293" y="206371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84693" y="20648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637093" y="2059143"/>
              <a:ext cx="0" cy="17187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81779" y="1780068"/>
            <a:ext cx="1066795" cy="90809"/>
            <a:chOff x="1157861" y="1621395"/>
            <a:chExt cx="1063994" cy="82503"/>
          </a:xfrm>
        </p:grpSpPr>
        <p:sp>
          <p:nvSpPr>
            <p:cNvPr id="47" name="Half Frame 46"/>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Half Frame 47"/>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0" name="Group 49"/>
          <p:cNvGrpSpPr/>
          <p:nvPr/>
        </p:nvGrpSpPr>
        <p:grpSpPr>
          <a:xfrm>
            <a:off x="3738980" y="1608730"/>
            <a:ext cx="1676395" cy="85364"/>
            <a:chOff x="1157861" y="1621395"/>
            <a:chExt cx="1063994" cy="82503"/>
          </a:xfrm>
        </p:grpSpPr>
        <p:sp>
          <p:nvSpPr>
            <p:cNvPr id="51" name="Half Frame 50"/>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Half Frame 51"/>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3" name="Group 52"/>
          <p:cNvGrpSpPr/>
          <p:nvPr/>
        </p:nvGrpSpPr>
        <p:grpSpPr>
          <a:xfrm flipV="1">
            <a:off x="4046580" y="2284992"/>
            <a:ext cx="2133313" cy="84817"/>
            <a:chOff x="1157861" y="1621395"/>
            <a:chExt cx="1063994" cy="82503"/>
          </a:xfrm>
        </p:grpSpPr>
        <p:sp>
          <p:nvSpPr>
            <p:cNvPr id="54" name="Half Frame 53"/>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lf Frame 54"/>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7" name="TextBox 56"/>
          <p:cNvSpPr txBox="1"/>
          <p:nvPr/>
        </p:nvSpPr>
        <p:spPr>
          <a:xfrm>
            <a:off x="1911302" y="2077480"/>
            <a:ext cx="5857659" cy="230832"/>
          </a:xfrm>
          <a:prstGeom prst="rect">
            <a:avLst/>
          </a:prstGeom>
          <a:noFill/>
        </p:spPr>
        <p:txBody>
          <a:bodyPr wrap="square" rtlCol="0">
            <a:spAutoFit/>
          </a:bodyPr>
          <a:lstStyle/>
          <a:p>
            <a:r>
              <a:rPr lang="en-SE" sz="900" dirty="0">
                <a:solidFill>
                  <a:schemeClr val="tx2"/>
                </a:solidFill>
              </a:rPr>
              <a:t>…</a:t>
            </a:r>
            <a:r>
              <a:rPr lang="en-US" sz="900" dirty="0">
                <a:solidFill>
                  <a:schemeClr val="tx2"/>
                </a:solidFill>
              </a:rPr>
              <a:t> -9  -8 -7 -6  -5  -4  -3 -2  -1   0  1   2   3  4    5   6  7   8   9 10 11 12 13 14 15 16 17 18 19</a:t>
            </a:r>
            <a:r>
              <a:rPr lang="en-SE" sz="900" dirty="0">
                <a:solidFill>
                  <a:schemeClr val="tx2"/>
                </a:solidFill>
              </a:rPr>
              <a:t>…</a:t>
            </a:r>
            <a:endParaRPr lang="en-US" sz="900" dirty="0">
              <a:solidFill>
                <a:schemeClr val="tx2"/>
              </a:solidFill>
            </a:endParaRPr>
          </a:p>
        </p:txBody>
      </p:sp>
      <p:cxnSp>
        <p:nvCxnSpPr>
          <p:cNvPr id="59" name="Straight Connector 58"/>
          <p:cNvCxnSpPr/>
          <p:nvPr/>
        </p:nvCxnSpPr>
        <p:spPr>
          <a:xfrm>
            <a:off x="2056064" y="1956006"/>
            <a:ext cx="0" cy="171879"/>
          </a:xfrm>
          <a:prstGeom prst="line">
            <a:avLst/>
          </a:prstGeom>
        </p:spPr>
        <p:style>
          <a:lnRef idx="1">
            <a:schemeClr val="accent1"/>
          </a:lnRef>
          <a:fillRef idx="0">
            <a:schemeClr val="accent1"/>
          </a:fillRef>
          <a:effectRef idx="0">
            <a:schemeClr val="accent1"/>
          </a:effectRef>
          <a:fontRef idx="minor">
            <a:schemeClr val="tx1"/>
          </a:fontRef>
        </p:style>
      </p:cxnSp>
      <p:grpSp>
        <p:nvGrpSpPr>
          <p:cNvPr id="60" name="Google Shape;7365;p50"/>
          <p:cNvGrpSpPr/>
          <p:nvPr/>
        </p:nvGrpSpPr>
        <p:grpSpPr>
          <a:xfrm>
            <a:off x="8438100" y="1492043"/>
            <a:ext cx="334919" cy="333429"/>
            <a:chOff x="-30735200" y="3552550"/>
            <a:chExt cx="292225" cy="290925"/>
          </a:xfrm>
        </p:grpSpPr>
        <p:sp>
          <p:nvSpPr>
            <p:cNvPr id="61"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7365;p50"/>
          <p:cNvGrpSpPr/>
          <p:nvPr/>
        </p:nvGrpSpPr>
        <p:grpSpPr>
          <a:xfrm>
            <a:off x="8438100" y="2504226"/>
            <a:ext cx="334919" cy="333429"/>
            <a:chOff x="-30735200" y="3552550"/>
            <a:chExt cx="292225" cy="290925"/>
          </a:xfrm>
        </p:grpSpPr>
        <p:sp>
          <p:nvSpPr>
            <p:cNvPr id="6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9359;p55"/>
          <p:cNvGrpSpPr/>
          <p:nvPr/>
        </p:nvGrpSpPr>
        <p:grpSpPr>
          <a:xfrm>
            <a:off x="8438673" y="3085848"/>
            <a:ext cx="334346" cy="332168"/>
            <a:chOff x="580725" y="3617925"/>
            <a:chExt cx="299325" cy="297375"/>
          </a:xfrm>
        </p:grpSpPr>
        <p:sp>
          <p:nvSpPr>
            <p:cNvPr id="6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4800;p45">
            <a:extLst>
              <a:ext uri="{FF2B5EF4-FFF2-40B4-BE49-F238E27FC236}">
                <a16:creationId xmlns:a16="http://schemas.microsoft.com/office/drawing/2014/main" id="{D540DFBA-420F-4C3F-853F-657721CF6DF1}"/>
              </a:ext>
            </a:extLst>
          </p:cNvPr>
          <p:cNvGrpSpPr/>
          <p:nvPr/>
        </p:nvGrpSpPr>
        <p:grpSpPr>
          <a:xfrm>
            <a:off x="8438100" y="4053355"/>
            <a:ext cx="350734" cy="357171"/>
            <a:chOff x="1492675" y="4992125"/>
            <a:chExt cx="481825" cy="481825"/>
          </a:xfrm>
        </p:grpSpPr>
        <p:sp>
          <p:nvSpPr>
            <p:cNvPr id="73" name="Google Shape;4801;p45">
              <a:extLst>
                <a:ext uri="{FF2B5EF4-FFF2-40B4-BE49-F238E27FC236}">
                  <a16:creationId xmlns:a16="http://schemas.microsoft.com/office/drawing/2014/main" id="{57252A70-A743-4279-A4A4-CFB3036881A1}"/>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a:extLst>
                <a:ext uri="{FF2B5EF4-FFF2-40B4-BE49-F238E27FC236}">
                  <a16:creationId xmlns:a16="http://schemas.microsoft.com/office/drawing/2014/main" id="{965779E5-EAD6-4BF6-8047-DEFADBEC0D59}"/>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3034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411465" y="555865"/>
            <a:ext cx="4059527"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پنجم</a:t>
            </a:r>
            <a:r>
              <a:rPr lang="fa-IR" sz="3600" b="0" i="0" u="none" strike="noStrike" dirty="0">
                <a:solidFill>
                  <a:schemeClr val="bg1"/>
                </a:solidFill>
                <a:effectLst/>
                <a:latin typeface="Lalezar" panose="00000500000000000000" pitchFamily="2" charset="-78"/>
                <a:cs typeface="Lalezar" panose="00000500000000000000" pitchFamily="2" charset="-78"/>
              </a:rPr>
              <a:t>: زنگ تفریح</a:t>
            </a:r>
          </a:p>
        </p:txBody>
      </p:sp>
      <p:grpSp>
        <p:nvGrpSpPr>
          <p:cNvPr id="8" name="Google Shape;7046;p50"/>
          <p:cNvGrpSpPr/>
          <p:nvPr/>
        </p:nvGrpSpPr>
        <p:grpSpPr>
          <a:xfrm>
            <a:off x="6470992" y="606306"/>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sp>
        <p:nvSpPr>
          <p:cNvPr id="2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9220"/>
            <a:ext cx="7739128" cy="682166"/>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قطعه کد زیر را اجرا کنید و در مورد علت هر خروجی‌ای که مشاهده می‌شود، بحث کنید. (به جز خط آخر. خط آخر را فقط ببینید </a:t>
            </a:r>
            <a:r>
              <a:rPr lang="en-SE" sz="1600" b="0" i="0" u="none" strike="noStrike" dirty="0">
                <a:solidFill>
                  <a:schemeClr val="bg1"/>
                </a:solidFill>
                <a:effectLst/>
                <a:latin typeface="Dana" panose="00000500000000000000" pitchFamily="2" charset="-78"/>
                <a:cs typeface="Dana" panose="00000500000000000000" pitchFamily="2" charset="-78"/>
                <a:sym typeface="Wingdings" panose="05000000000000000000" pitchFamily="2" charset="2"/>
              </a:rPr>
              <a:t></a:t>
            </a:r>
            <a:r>
              <a:rPr lang="fa-IR" sz="1600" b="0" i="0" u="none" strike="noStrike" dirty="0">
                <a:solidFill>
                  <a:schemeClr val="bg1"/>
                </a:solidFill>
                <a:effectLst/>
                <a:latin typeface="Dana" panose="00000500000000000000" pitchFamily="2" charset="-78"/>
                <a:cs typeface="Dana" panose="00000500000000000000" pitchFamily="2" charset="-78"/>
              </a:rPr>
              <a:t> در آینده با این کاراکتر بیشتر آشنا خواهید شد)</a:t>
            </a:r>
          </a:p>
        </p:txBody>
      </p:sp>
      <p:grpSp>
        <p:nvGrpSpPr>
          <p:cNvPr id="23" name="Google Shape;4800;p45"/>
          <p:cNvGrpSpPr/>
          <p:nvPr/>
        </p:nvGrpSpPr>
        <p:grpSpPr>
          <a:xfrm>
            <a:off x="8437991" y="1278920"/>
            <a:ext cx="350734" cy="357171"/>
            <a:chOff x="1492675" y="4992125"/>
            <a:chExt cx="481825" cy="481825"/>
          </a:xfrm>
        </p:grpSpPr>
        <p:sp>
          <p:nvSpPr>
            <p:cNvPr id="2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Rectangle 25"/>
          <p:cNvSpPr/>
          <p:nvPr/>
        </p:nvSpPr>
        <p:spPr>
          <a:xfrm>
            <a:off x="867639" y="2001686"/>
            <a:ext cx="7401575" cy="2677656"/>
          </a:xfrm>
          <a:prstGeom prst="rect">
            <a:avLst/>
          </a:prstGeom>
        </p:spPr>
        <p:txBody>
          <a:bodyPr wrap="square">
            <a:spAutoFit/>
          </a:bodyPr>
          <a:lstStyle/>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"true = </a:t>
            </a:r>
            <a:r>
              <a:rPr lang="en-US" dirty="0">
                <a:solidFill>
                  <a:srgbClr val="F280D0"/>
                </a:solidFill>
                <a:latin typeface="Consolas" panose="020B0609020204030204" pitchFamily="49" charset="0"/>
              </a:rPr>
              <a:t>%d\</a:t>
            </a:r>
            <a:r>
              <a:rPr lang="en-US" dirty="0" err="1">
                <a:solidFill>
                  <a:srgbClr val="F280D0"/>
                </a:solidFill>
                <a:latin typeface="Consolas" panose="020B0609020204030204" pitchFamily="49" charset="0"/>
              </a:rPr>
              <a:t>t</a:t>
            </a:r>
            <a:r>
              <a:rPr lang="en-US" dirty="0" err="1">
                <a:solidFill>
                  <a:srgbClr val="22AA44"/>
                </a:solidFill>
                <a:latin typeface="Consolas" panose="020B0609020204030204" pitchFamily="49" charset="0"/>
              </a:rPr>
              <a:t>false</a:t>
            </a:r>
            <a:r>
              <a:rPr lang="en-US" dirty="0">
                <a:solidFill>
                  <a:srgbClr val="22AA44"/>
                </a:solidFill>
                <a:latin typeface="Consolas" panose="020B0609020204030204" pitchFamily="49" charset="0"/>
              </a:rPr>
              <a:t>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true</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false</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"Result of 3 * 4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12</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"Result of 3 * 4 == 12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12</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'b'</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"ASCII code of 'b'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'b'</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 '</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"What is space ASCII code?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endParaRPr lang="fa-IR"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ASCII code of </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 is 0****</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"You will learn more about </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 in </a:t>
            </a:r>
            <a:r>
              <a:rPr lang="en-US" dirty="0">
                <a:solidFill>
                  <a:srgbClr val="F280D0"/>
                </a:solidFill>
                <a:latin typeface="Consolas" panose="020B0609020204030204" pitchFamily="49" charset="0"/>
              </a:rPr>
              <a:t>\"</a:t>
            </a:r>
            <a:r>
              <a:rPr lang="en-US" dirty="0">
                <a:solidFill>
                  <a:srgbClr val="22AA44"/>
                </a:solidFill>
                <a:latin typeface="Consolas" panose="020B0609020204030204" pitchFamily="49" charset="0"/>
              </a:rPr>
              <a:t>String</a:t>
            </a:r>
            <a:r>
              <a:rPr lang="en-US" dirty="0">
                <a:solidFill>
                  <a:srgbClr val="F280D0"/>
                </a:solidFill>
                <a:latin typeface="Consolas" panose="020B0609020204030204" pitchFamily="49" charset="0"/>
              </a:rPr>
              <a:t>\"</a:t>
            </a:r>
            <a:r>
              <a:rPr lang="en-US" dirty="0">
                <a:solidFill>
                  <a:srgbClr val="22AA44"/>
                </a:solidFill>
                <a:latin typeface="Consolas" panose="020B0609020204030204" pitchFamily="49" charset="0"/>
              </a:rPr>
              <a:t>. BOOOM!"</a:t>
            </a:r>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404140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19987"/>
            <a:ext cx="7739128" cy="391796"/>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گذاشتن</a:t>
            </a:r>
            <a:r>
              <a:rPr lang="en-US" sz="1400" b="0" i="0" u="none" strike="noStrike" dirty="0" err="1">
                <a:solidFill>
                  <a:schemeClr val="accent1"/>
                </a:solidFill>
                <a:effectLst/>
                <a:latin typeface="Dana" panose="00000500000000000000" pitchFamily="2" charset="-78"/>
                <a:cs typeface="Dana" panose="00000500000000000000" pitchFamily="2" charset="-78"/>
              </a:rPr>
              <a:t>stdbool.h</a:t>
            </a:r>
            <a:r>
              <a:rPr lang="en-US"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در ابتدای برنامه برای شناختن</a:t>
            </a:r>
            <a:r>
              <a:rPr lang="en-US" sz="1400" b="0" i="0" u="none" strike="noStrike" dirty="0">
                <a:solidFill>
                  <a:schemeClr val="accent1"/>
                </a:solidFill>
                <a:effectLst/>
                <a:latin typeface="Dana" panose="00000500000000000000" pitchFamily="2" charset="-78"/>
                <a:cs typeface="Dana" panose="00000500000000000000" pitchFamily="2" charset="-78"/>
              </a:rPr>
              <a:t>true</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a:solidFill>
                  <a:schemeClr val="accent1"/>
                </a:solidFill>
                <a:effectLst/>
                <a:latin typeface="Dana" panose="00000500000000000000" pitchFamily="2" charset="-78"/>
                <a:cs typeface="Dana" panose="00000500000000000000" pitchFamily="2" charset="-78"/>
              </a:rPr>
              <a:t>false</a:t>
            </a:r>
            <a:r>
              <a:rPr lang="fa-IR"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فراموش نشود.</a:t>
            </a:r>
          </a:p>
        </p:txBody>
      </p:sp>
      <p:grpSp>
        <p:nvGrpSpPr>
          <p:cNvPr id="14" name="Google Shape;4800;p45"/>
          <p:cNvGrpSpPr/>
          <p:nvPr/>
        </p:nvGrpSpPr>
        <p:grpSpPr>
          <a:xfrm>
            <a:off x="8436084" y="419987"/>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9</a:t>
            </a:fld>
            <a:endParaRPr lang="en-US" dirty="0"/>
          </a:p>
        </p:txBody>
      </p:sp>
      <p:sp>
        <p:nvSpPr>
          <p:cNvPr id="24" name="Title 1">
            <a:extLst>
              <a:ext uri="{FF2B5EF4-FFF2-40B4-BE49-F238E27FC236}">
                <a16:creationId xmlns:a16="http://schemas.microsoft.com/office/drawing/2014/main" id="{027A513F-02E4-47C0-9510-0FFA0AC5EB48}"/>
              </a:ext>
            </a:extLst>
          </p:cNvPr>
          <p:cNvSpPr txBox="1">
            <a:spLocks/>
          </p:cNvSpPr>
          <p:nvPr/>
        </p:nvSpPr>
        <p:spPr>
          <a:xfrm>
            <a:off x="698863" y="1474379"/>
            <a:ext cx="7739128" cy="10474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به یاد دارید در ابتدای دستورکار گفتیم شرط‌ها نتیجه‌ی یک آزمون منطقی را چک می‌کنند و این نتیجه می‌تواند صفر باشد یا غیر صفر؟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اینجا دیدید با وجود این‌‌که تنها ۰ باید معادل نادرست و ۱ معادل درست باشد، این‌طور نیست و</a:t>
            </a:r>
            <a:r>
              <a:rPr lang="en-US" sz="1400" dirty="0">
                <a:solidFill>
                  <a:schemeClr val="bg1"/>
                </a:solidFill>
                <a:latin typeface="Dana" panose="00000500000000000000" pitchFamily="2" charset="-78"/>
                <a:cs typeface="Dana" panose="00000500000000000000" pitchFamily="2" charset="-78"/>
              </a:rPr>
              <a:t>if </a:t>
            </a:r>
            <a:r>
              <a:rPr lang="fa-IR" sz="1400" dirty="0">
                <a:solidFill>
                  <a:schemeClr val="bg1"/>
                </a:solidFill>
                <a:latin typeface="Dana" panose="00000500000000000000" pitchFamily="2" charset="-78"/>
                <a:cs typeface="Dana" panose="00000500000000000000" pitchFamily="2" charset="-78"/>
              </a:rPr>
              <a:t> هر عددی غیر از صفر را درست در نظر می‌گیرد.</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حالا در ادامه خطوط زیر را بررسی کنید...</a:t>
            </a:r>
          </a:p>
        </p:txBody>
      </p:sp>
      <p:grpSp>
        <p:nvGrpSpPr>
          <p:cNvPr id="23" name="Google Shape;7365;p50"/>
          <p:cNvGrpSpPr/>
          <p:nvPr/>
        </p:nvGrpSpPr>
        <p:grpSpPr>
          <a:xfrm>
            <a:off x="8451899" y="904780"/>
            <a:ext cx="334919" cy="333429"/>
            <a:chOff x="-30735200" y="3552550"/>
            <a:chExt cx="292225" cy="290925"/>
          </a:xfrm>
        </p:grpSpPr>
        <p:sp>
          <p:nvSpPr>
            <p:cNvPr id="2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800;p45"/>
          <p:cNvGrpSpPr/>
          <p:nvPr/>
        </p:nvGrpSpPr>
        <p:grpSpPr>
          <a:xfrm>
            <a:off x="8436084" y="1470916"/>
            <a:ext cx="350734" cy="357171"/>
            <a:chOff x="1492675" y="4992125"/>
            <a:chExt cx="481825" cy="481825"/>
          </a:xfrm>
        </p:grpSpPr>
        <p:sp>
          <p:nvSpPr>
            <p:cNvPr id="2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Rectangle 2"/>
          <p:cNvSpPr/>
          <p:nvPr/>
        </p:nvSpPr>
        <p:spPr>
          <a:xfrm>
            <a:off x="965964" y="1918341"/>
            <a:ext cx="5998601" cy="2893100"/>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b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c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"Condition</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br>
              <a:rPr lang="en-US" dirty="0">
                <a:solidFill>
                  <a:srgbClr val="BBBBBB"/>
                </a:solidFill>
                <a:latin typeface="Consolas" panose="020B0609020204030204" pitchFamily="49" charset="0"/>
              </a:rPr>
            </a:b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 </a:t>
            </a:r>
            <a:r>
              <a:rPr lang="en-US" dirty="0">
                <a:solidFill>
                  <a:srgbClr val="0070C0"/>
                </a:solidFill>
                <a:latin typeface="Consolas" panose="020B0609020204030204" pitchFamily="49" charset="0"/>
              </a:rPr>
              <a:t>&amp;&amp;</a:t>
            </a:r>
            <a:r>
              <a:rPr lang="en-US" dirty="0">
                <a:solidFill>
                  <a:srgbClr val="BBBBBB"/>
                </a:solidFill>
                <a:latin typeface="Consolas" panose="020B0609020204030204" pitchFamily="49" charset="0"/>
              </a:rPr>
              <a:t> b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c)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1 -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is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c);</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else</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1 - Condition is not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a:p>
            <a:br>
              <a:rPr lang="en-US" dirty="0">
                <a:solidFill>
                  <a:srgbClr val="BBBBBB"/>
                </a:solidFill>
                <a:latin typeface="Consolas" panose="020B0609020204030204" pitchFamily="49" charset="0"/>
              </a:rPr>
            </a:b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&amp;&amp;</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"I am true"</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2 - Condition is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903061658"/>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3058</TotalTime>
  <Words>1713</Words>
  <Application>Microsoft Office PowerPoint</Application>
  <PresentationFormat>On-screen Show (16:9)</PresentationFormat>
  <Paragraphs>82</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Dana</vt:lpstr>
      <vt:lpstr>Roboto Black</vt:lpstr>
      <vt:lpstr>Arial</vt:lpstr>
      <vt:lpstr>Didact Gothic</vt:lpstr>
      <vt:lpstr>Lalezar</vt:lpstr>
      <vt:lpstr>Roboto Thin</vt:lpstr>
      <vt:lpstr>Consolas</vt:lpstr>
      <vt:lpstr>Roboto Light</vt:lpstr>
      <vt:lpstr>WEB PROPOSAL</vt:lpstr>
      <vt:lpstr>بسم الله الرحمن الرحیم</vt:lpstr>
      <vt:lpstr>در دنیایی که صفرها و یک‌ها زندگی می‌کنند باید برای تصمیم‌گیری، نتیجه‌ی یک آزمون منطقی۱ را بررسی کرد. آزمون منطقی، محاسبه‌ای است که نتیجه‌ی آن درست یا نادرست است. غیر صفر یا صفر!</vt:lpstr>
      <vt:lpstr>PowerPoint Presentation</vt:lpstr>
      <vt:lpstr>برنامه‌ای بنویسید که سینوس و علامت کسینوس یک زاویه را دریافت کند، کسینوس آن را محاسبه کرده و سپس بگوید زاویه در کدام ربع دایره‌ی مثلثاتی واقع شده است.       اگر به خاطر داشته باشید، در جلسه‌ی قبل گفتیم فرض می‌کنیم همه‌ی ورودی‌های برنامه  کاملا منطقی و درست هستند؛ چراکه هنوز توانایی لازم برای محدود کردن ورودی‌ها را نداریم.       به نظر شما، ممکن است این کد با چه خطاهایی مواجه شود؟        برای مثال، آیا سینوس می‌تواند مقدار ۵ را داشته باشد؟ اگر این عدد را وارد کنید، برنامه با چه مشکلی روبه‌رو می‌شود؟           سعی کنید ورودی‌های نادرست را به کمک شرط‌ها محدود کنید.</vt:lpstr>
      <vt:lpstr>در این بخش به سراغ کد ماشین‌حساب جلسه‌ی قبل بروید که آن را با کمک کدخدا و Botfather دیباگ کرده بودید. حال سعی کنید که ماشین‌حساب خود را ارتقا دهید و خواسته‌ی سوال را به عنوان یکی از بخش‌های جدید ماشین‌حساب اضافه کنید.             هم‌چنین کد را با کمک switch case بازنویسی کنید. یعنی بخشی که لازم است ماشین‌حساب شما بداند چه عملیاتی را باید انجام دهد، به جای استفاده از if، با switch case تشخیص دهد.  توجه: به نوع ورودی‌های قبلی ماشین‌حساب دقت کنید. برنامه در بخش‌های قبلی همیشه دو عدد اعشاری یا صحیح را دریافت می‌کرد، اما در این سوال ورودی‌ دوم شما از نوع کاراکتر است. از چه راه‌هایی می‌توانید این مشکل را برطرف کنید؟         راهنمایی: برای این بخش یک علامت مشخص را انتخاب کنید بعد تنها کافی‌ست دو بخش کد خود را با هم ترکیب کنید.</vt:lpstr>
      <vt:lpstr>در ذهن خود یک مرور سریع بر درس هندسه داشته باشید!         در نگاهی گذرا می‌توانید ببینید که در این درس از شرط‌های زیادی استفاده می‌کنیم؛ به عنوان مثال: اگر شیب دو خط برابر باشد، می‌گوییم این دو خط موازی هستند.       ما می‌توانیم با برنامه‌نویسی، بسیاری از همین شرط‌ها را با سرعت و دقت بیش‌تری چک کنیم تا به نتیجه برسیم.            برنامه‌ای بنویسید که مختصات طول و عرض چهار نقطه را به عنوان ورودی بگیرد و اگر همه‌ی این نقاط روی یک خط باشند، عبارت "All in one line"، اگر سه نقطه روی یک خط باشند، عبارت "Three in one line"، اگر این چهار نقطه یک لوزی را تشکیل می‌دهند، عبارت ""Diamond و اگر هیچ یک از شرط‌های بالا درست نبود، عبارت ""None را در خروجی چاپ کند.</vt:lpstr>
      <vt:lpstr>شکل زیر را ببینید...               بازه‌ای که بین هر سه بخش هم‌پوشانی دارد را بیابید. چه‌طور این کار را کردید؟ حال همان شرط‌هایی که در ذهن خود مرور کردید تا به بخش مشترک بین سه بازه برسید را به کامپیوترتان نیز آموزش دهید! برای این کار، برنامه‌ی شما باید ابتدا سه بازه از اعداد را دریافت کند. این سه بازه در خطوطی متوالی به برنامه داده می‌شود که در هر خط، عدد اول و آخر هر بازه نوشته می‌شود. حال شما می‌خواهید با کمک شرط‌ها و مطالب قبلی‌ای که آموخته‌اید، ببینید که اشتراک این بازه‌ها چه اعدادی هستند.         نکته‌ی مهم برنامه‌ی شما این است:‌ این کار را با کم‌ترین تعداد شرط ممکن انجام دهید.        آیا برنامه‌ای که نوشتید با تعداد شرط کم‌تر هم برقرار می‌شود؟</vt:lpstr>
      <vt:lpstr>قطعه کد زیر را اجرا کنید و در مورد علت هر خروجی‌ای که مشاهده می‌شود، بحث کنید. (به جز خط آخر. خط آخر را فقط ببینید  در آینده با این کاراکتر بیشتر آشنا خواهید شد)</vt:lpstr>
      <vt:lpstr>گذاشتنstdbool.h‌  در ابتدای برنامه برای شناختنtrue  و false فراموش نشود.</vt:lpstr>
      <vt:lpstr>سلام و خدا قوت به شماهایی که تا این‌جای دستورکار رو انجام دادین. حالا سوال آخر رو با هم پیش می‌بریم که نشون بدیم حتی بازی‌های بچگانه رو هم می‌تونیم به کامپیوترمون یاد بدیم.       از شما می‌خوایم قبل از هر کاری، کد ارسالی رو بررسی کنین. فکر می‌کنین برنامه‌‌ای که نوشته شده (با این‌که الان ناقصه و قراره که کاملش کنیم)، داره قوانین کدوم بازی رو می‌گه؟</vt:lpstr>
      <vt:lpstr>همون‌طور که احتمالا حدس زدین، این پروژه دقیقا همون بازی سنگ کاغذ قیچیه… پس می‌خوایم با کامپیوتر سنگ کاغذ قیچی بازی کنیم :)           چه‌طوری؟              برای شروع بازی، اول باید با هم به توافق برسین که برنده‌ی بازی باید به چند امتیاز برسه؟ یعنی لازمه که کامپیوتر شرط خاتمه‌ی بازی رو بدونه، وگرنه تا جان در بدن داشته باشه باید باهاش بازی کنین =))        قدم دوم چیه؟ یه دست‌تون رو ببرین پشت‌تون و اون‌‌یکی دست رو کنار صورتتون نگه دارین تا تعداد دفعاتی که برنده می‌شین رو بشمرین.           ‌ حالا کامپیوتر وارد بازی می‌شه. متاسفانه یا خوش‌بختانه کامپیوتر دستی برای این سبک بازی نداره و بازی براش یه مدل دیگه تعریف شده :)           پس دست و بالتونو جمع کنین و بذارین رو کیبورد :دی           اذیت نکن ملت رو :|</vt:lpstr>
      <vt:lpstr>خب حالا دوباره به کد برگردین و سعی کنین توضیح بدین که کامپیوتر قراره با شما چه‌طور بازی کنه. یه نکته‌ی خوب اینه که دیگه لازم نیست تعداد دفعات برنده‌شدن‌تون رو بشمرین؛ چراکه حریف هوشمندتون بدون اشتباه این کار رو براتون انجام می‌ده. فقط کافیه سنگ کاغذ یا قیچی رو‌ با انتخاب یک عدد، مشخص کنین.           حریف هم از تابع رندوم برای این انتخاب استفاده می‌کنه.         قبل از بازی کد رو کامل کنید تا کامپیوتر (این رقیب و داور شرافتمند) با هر دور بازی، امتیاز برنده رو افزایش بده.             امیدواریم که از این بازی لذت برده باشین. تا کارگاه بعدی خدا نگه‌دار همگی *ـ*</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شرط</dc:title>
  <dc:creator>Bahar Kaviani;Korosh Rouhi;Ali Nazari</dc:creator>
  <cp:lastModifiedBy>Alireza Nasoodi</cp:lastModifiedBy>
  <cp:revision>201</cp:revision>
  <dcterms:modified xsi:type="dcterms:W3CDTF">2024-10-08T13:59:25Z</dcterms:modified>
</cp:coreProperties>
</file>