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9"/>
  </p:notesMasterIdLst>
  <p:handoutMasterIdLst>
    <p:handoutMasterId r:id="rId30"/>
  </p:handoutMasterIdLst>
  <p:sldIdLst>
    <p:sldId id="294" r:id="rId2"/>
    <p:sldId id="295" r:id="rId3"/>
    <p:sldId id="325" r:id="rId4"/>
    <p:sldId id="302" r:id="rId5"/>
    <p:sldId id="389" r:id="rId6"/>
    <p:sldId id="344" r:id="rId7"/>
    <p:sldId id="378" r:id="rId8"/>
    <p:sldId id="336" r:id="rId9"/>
    <p:sldId id="379" r:id="rId10"/>
    <p:sldId id="380" r:id="rId11"/>
    <p:sldId id="390" r:id="rId12"/>
    <p:sldId id="382" r:id="rId13"/>
    <p:sldId id="345" r:id="rId14"/>
    <p:sldId id="329" r:id="rId15"/>
    <p:sldId id="383" r:id="rId16"/>
    <p:sldId id="384" r:id="rId17"/>
    <p:sldId id="385" r:id="rId18"/>
    <p:sldId id="388" r:id="rId19"/>
    <p:sldId id="392" r:id="rId20"/>
    <p:sldId id="393" r:id="rId21"/>
    <p:sldId id="394" r:id="rId22"/>
    <p:sldId id="395" r:id="rId23"/>
    <p:sldId id="386" r:id="rId24"/>
    <p:sldId id="338" r:id="rId25"/>
    <p:sldId id="346" r:id="rId26"/>
    <p:sldId id="387" r:id="rId27"/>
    <p:sldId id="326" r:id="rId28"/>
  </p:sldIdLst>
  <p:sldSz cx="9144000" cy="5143500" type="screen16x9"/>
  <p:notesSz cx="6858000" cy="9144000"/>
  <p:embeddedFontLst>
    <p:embeddedFont>
      <p:font typeface="Cambria Math" panose="02040503050406030204" pitchFamily="18" charset="0"/>
      <p:regular r:id="rId31"/>
    </p:embeddedFont>
    <p:embeddedFont>
      <p:font typeface="Consolas" panose="020B0609020204030204" pitchFamily="49" charset="0"/>
      <p:regular r:id="rId32"/>
      <p:bold r:id="rId33"/>
      <p:italic r:id="rId34"/>
      <p:boldItalic r:id="rId35"/>
    </p:embeddedFont>
    <p:embeddedFont>
      <p:font typeface="Dana" panose="020B0604020202020204" charset="-78"/>
      <p:regular r:id="rId36"/>
      <p:bold r:id="rId37"/>
      <p:italic r:id="rId38"/>
      <p:boldItalic r:id="rId39"/>
    </p:embeddedFont>
    <p:embeddedFont>
      <p:font typeface="Didact Gothic" panose="00000500000000000000" pitchFamily="2" charset="0"/>
      <p:regular r:id="rId40"/>
    </p:embeddedFont>
    <p:embeddedFont>
      <p:font typeface="Lalezar" panose="00000500000000000000" pitchFamily="2" charset="-78"/>
      <p:regular r:id="rId41"/>
    </p:embeddedFont>
    <p:embeddedFont>
      <p:font typeface="Roboto Black" panose="02000000000000000000" pitchFamily="2" charset="0"/>
      <p:bold r:id="rId42"/>
      <p:boldItalic r:id="rId43"/>
    </p:embeddedFont>
    <p:embeddedFont>
      <p:font typeface="Roboto Light" panose="02000000000000000000" pitchFamily="2" charset="0"/>
      <p:regular r:id="rId44"/>
      <p:bold r:id="rId45"/>
      <p:italic r:id="rId46"/>
      <p:boldItalic r:id="rId47"/>
    </p:embeddedFont>
    <p:embeddedFont>
      <p:font typeface="Roboto Thin" panose="02000000000000000000" pitchFamily="2"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EEB94FF-AF98-44AA-AF31-4748F49D0CE1}">
          <p14:sldIdLst>
            <p14:sldId id="294"/>
            <p14:sldId id="295"/>
            <p14:sldId id="325"/>
            <p14:sldId id="302"/>
            <p14:sldId id="389"/>
            <p14:sldId id="344"/>
            <p14:sldId id="378"/>
            <p14:sldId id="336"/>
            <p14:sldId id="379"/>
            <p14:sldId id="380"/>
            <p14:sldId id="390"/>
            <p14:sldId id="382"/>
            <p14:sldId id="345"/>
            <p14:sldId id="329"/>
            <p14:sldId id="383"/>
            <p14:sldId id="384"/>
            <p14:sldId id="385"/>
            <p14:sldId id="388"/>
            <p14:sldId id="392"/>
            <p14:sldId id="393"/>
            <p14:sldId id="394"/>
            <p14:sldId id="395"/>
            <p14:sldId id="386"/>
            <p14:sldId id="338"/>
            <p14:sldId id="346"/>
            <p14:sldId id="387"/>
            <p14:sldId id="32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7872"/>
    <a:srgbClr val="008666"/>
    <a:srgbClr val="48FFD5"/>
    <a:srgbClr val="041C30"/>
    <a:srgbClr val="DDDDDD"/>
    <a:srgbClr val="0E2A47"/>
    <a:srgbClr val="2EAE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295" autoAdjust="0"/>
  </p:normalViewPr>
  <p:slideViewPr>
    <p:cSldViewPr snapToGrid="0">
      <p:cViewPr varScale="1">
        <p:scale>
          <a:sx n="132" d="100"/>
          <a:sy n="132" d="100"/>
        </p:scale>
        <p:origin x="996" y="96"/>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font" Target="fonts/font20.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font" Target="fonts/font2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font" Target="fonts/font19.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reza Nasoodi" userId="60aef50a-bb0f-40c3-b599-6659aefdef61" providerId="ADAL" clId="{23DA6BB4-0184-4833-A5DE-7B492EF1B78E}"/>
    <pc:docChg chg="modSld">
      <pc:chgData name="Alireza Nasoodi" userId="60aef50a-bb0f-40c3-b599-6659aefdef61" providerId="ADAL" clId="{23DA6BB4-0184-4833-A5DE-7B492EF1B78E}" dt="2024-10-08T14:00:03.526" v="2" actId="1076"/>
      <pc:docMkLst>
        <pc:docMk/>
      </pc:docMkLst>
      <pc:sldChg chg="modSp mod">
        <pc:chgData name="Alireza Nasoodi" userId="60aef50a-bb0f-40c3-b599-6659aefdef61" providerId="ADAL" clId="{23DA6BB4-0184-4833-A5DE-7B492EF1B78E}" dt="2024-10-08T14:00:03.526" v="2" actId="1076"/>
        <pc:sldMkLst>
          <pc:docMk/>
          <pc:sldMk cId="2057405145" sldId="294"/>
        </pc:sldMkLst>
        <pc:spChg chg="mod">
          <ac:chgData name="Alireza Nasoodi" userId="60aef50a-bb0f-40c3-b599-6659aefdef61" providerId="ADAL" clId="{23DA6BB4-0184-4833-A5DE-7B492EF1B78E}" dt="2024-10-08T14:00:03.526" v="2" actId="1076"/>
          <ac:spMkLst>
            <pc:docMk/>
            <pc:sldMk cId="2057405145" sldId="294"/>
            <ac:spMk id="50" creationId="{D720BD60-4AD0-47C5-B1ED-066AF4DAD7B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35479-EBFD-40F3-9978-325B11083506}" type="datetimeFigureOut">
              <a:rPr lang="en-US" smtClean="0"/>
              <a:t>10/8/2024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54B54-6600-45EE-810A-4B3BA6A39187}" type="slidenum">
              <a:rPr lang="en-US" smtClean="0"/>
              <a:t>‹#›</a:t>
            </a:fld>
            <a:endParaRPr lang="en-US"/>
          </a:p>
        </p:txBody>
      </p:sp>
    </p:spTree>
    <p:extLst>
      <p:ext uri="{BB962C8B-B14F-4D97-AF65-F5344CB8AC3E}">
        <p14:creationId xmlns:p14="http://schemas.microsoft.com/office/powerpoint/2010/main" val="31871682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702681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preserve="1" userDrawn="1">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2"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lstStyle>
            <a:lvl1pPr algn="l">
              <a:defRPr>
                <a:ln>
                  <a:noFill/>
                </a:ln>
                <a:solidFill>
                  <a:schemeClr val="tx1">
                    <a:tint val="75000"/>
                  </a:schemeClr>
                </a:solidFill>
              </a:defRPr>
            </a:lvl1pPr>
          </a:lstStyle>
          <a:p>
            <a:endParaRPr lang="en-US" dirty="0"/>
          </a:p>
        </p:txBody>
      </p:sp>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dirty="0"/>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818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PENING TITLE" preserve="1" userDrawn="1">
  <p:cSld name="THE END">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7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reserve="1">
  <p:cSld name="QUOTE">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115352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3871800" y="2556164"/>
            <a:ext cx="4736614" cy="2025420"/>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58395" y="465981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42528" y="468990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79606" y="465981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09699" y="429729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02038" y="423984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83157" y="449702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192069" y="4899499"/>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26397" y="486940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56503" y="4757918"/>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19250" y="4240475"/>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57708" y="459961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roup 14"/>
          <p:cNvGrpSpPr/>
          <p:nvPr userDrawn="1"/>
        </p:nvGrpSpPr>
        <p:grpSpPr>
          <a:xfrm>
            <a:off x="2699387" y="4091798"/>
            <a:ext cx="1100456" cy="460347"/>
            <a:chOff x="2699387" y="4091798"/>
            <a:chExt cx="1100456" cy="460347"/>
          </a:xfrm>
        </p:grpSpPr>
        <p:sp>
          <p:nvSpPr>
            <p:cNvPr id="16"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2;p24"/>
            <p:cNvSpPr/>
            <p:nvPr/>
          </p:nvSpPr>
          <p:spPr>
            <a:xfrm>
              <a:off x="2928525" y="409179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userDrawn="1"/>
        </p:nvGrpSpPr>
        <p:grpSpPr>
          <a:xfrm>
            <a:off x="2991641" y="2820586"/>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585588" y="129973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303936" y="4306208"/>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935" y="655745"/>
            <a:ext cx="3696420" cy="1681539"/>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60606" y="1156738"/>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55541" y="2129502"/>
            <a:ext cx="802925"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261;p22"/>
          <p:cNvGrpSpPr/>
          <p:nvPr userDrawn="1"/>
        </p:nvGrpSpPr>
        <p:grpSpPr>
          <a:xfrm>
            <a:off x="5428076" y="285308"/>
            <a:ext cx="2342144" cy="1664528"/>
            <a:chOff x="160325" y="221249"/>
            <a:chExt cx="7199950" cy="5116901"/>
          </a:xfrm>
        </p:grpSpPr>
        <p:sp>
          <p:nvSpPr>
            <p:cNvPr id="77" name="Google Shape;262;p22"/>
            <p:cNvSpPr/>
            <p:nvPr/>
          </p:nvSpPr>
          <p:spPr>
            <a:xfrm>
              <a:off x="2429200" y="1820274"/>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3;p22"/>
            <p:cNvSpPr/>
            <p:nvPr/>
          </p:nvSpPr>
          <p:spPr>
            <a:xfrm>
              <a:off x="160325" y="221249"/>
              <a:ext cx="7199950" cy="5116901"/>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4;p22"/>
            <p:cNvSpPr/>
            <p:nvPr/>
          </p:nvSpPr>
          <p:spPr>
            <a:xfrm>
              <a:off x="2472424" y="4158301"/>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5;p22"/>
            <p:cNvSpPr/>
            <p:nvPr/>
          </p:nvSpPr>
          <p:spPr>
            <a:xfrm>
              <a:off x="4054176"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2980" y="2061139"/>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18092" y="2359825"/>
            <a:ext cx="991791" cy="673383"/>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114" name="Google Shape;325;p24"/>
          <p:cNvSpPr/>
          <p:nvPr/>
        </p:nvSpPr>
        <p:spPr>
          <a:xfrm rot="16200000" flipH="1">
            <a:off x="666945" y="4592237"/>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3;p24"/>
          <p:cNvSpPr/>
          <p:nvPr/>
        </p:nvSpPr>
        <p:spPr>
          <a:xfrm rot="16200000">
            <a:off x="861921" y="4531482"/>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9;p24"/>
          <p:cNvSpPr/>
          <p:nvPr/>
        </p:nvSpPr>
        <p:spPr>
          <a:xfrm rot="16200000" flipH="1">
            <a:off x="849336" y="4385139"/>
            <a:ext cx="343669" cy="5307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0;p24"/>
          <p:cNvSpPr/>
          <p:nvPr/>
        </p:nvSpPr>
        <p:spPr>
          <a:xfrm rot="16200000" flipH="1">
            <a:off x="1017598" y="462607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5;p24"/>
          <p:cNvSpPr/>
          <p:nvPr/>
        </p:nvSpPr>
        <p:spPr>
          <a:xfrm rot="5400000" flipV="1">
            <a:off x="1061507" y="4107677"/>
            <a:ext cx="45719" cy="94717"/>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0;p24"/>
          <p:cNvSpPr/>
          <p:nvPr/>
        </p:nvSpPr>
        <p:spPr>
          <a:xfrm rot="16200000" flipH="1">
            <a:off x="1391935" y="3873608"/>
            <a:ext cx="45719" cy="474704"/>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8;p24"/>
          <p:cNvSpPr/>
          <p:nvPr userDrawn="1"/>
        </p:nvSpPr>
        <p:spPr>
          <a:xfrm>
            <a:off x="1715248" y="413381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roup 129"/>
          <p:cNvGrpSpPr/>
          <p:nvPr userDrawn="1"/>
        </p:nvGrpSpPr>
        <p:grpSpPr>
          <a:xfrm>
            <a:off x="864404" y="3353290"/>
            <a:ext cx="1991691" cy="602680"/>
            <a:chOff x="982226" y="3267799"/>
            <a:chExt cx="1991691" cy="602680"/>
          </a:xfrm>
        </p:grpSpPr>
        <p:sp>
          <p:nvSpPr>
            <p:cNvPr id="121" name="Google Shape;378;p25"/>
            <p:cNvSpPr/>
            <p:nvPr userDrawn="1"/>
          </p:nvSpPr>
          <p:spPr>
            <a:xfrm>
              <a:off x="982226" y="3267799"/>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2" name="Google Shape;379;p25"/>
            <p:cNvSpPr/>
            <p:nvPr userDrawn="1"/>
          </p:nvSpPr>
          <p:spPr>
            <a:xfrm>
              <a:off x="1405034" y="3267799"/>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3" name="Google Shape;380;p25"/>
            <p:cNvSpPr/>
            <p:nvPr userDrawn="1"/>
          </p:nvSpPr>
          <p:spPr>
            <a:xfrm>
              <a:off x="982226" y="3447629"/>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4" name="Google Shape;381;p25"/>
            <p:cNvSpPr/>
            <p:nvPr userDrawn="1"/>
          </p:nvSpPr>
          <p:spPr>
            <a:xfrm>
              <a:off x="1405034" y="3447629"/>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5" name="Google Shape;382;p25"/>
            <p:cNvSpPr/>
            <p:nvPr userDrawn="1"/>
          </p:nvSpPr>
          <p:spPr>
            <a:xfrm>
              <a:off x="982226" y="3629389"/>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6" name="Google Shape;383;p25"/>
            <p:cNvSpPr/>
            <p:nvPr userDrawn="1"/>
          </p:nvSpPr>
          <p:spPr>
            <a:xfrm>
              <a:off x="1405034" y="3629389"/>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7" name="Google Shape;384;p25"/>
            <p:cNvSpPr/>
            <p:nvPr userDrawn="1"/>
          </p:nvSpPr>
          <p:spPr>
            <a:xfrm>
              <a:off x="982226" y="3811150"/>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8" name="Google Shape;385;p25"/>
            <p:cNvSpPr/>
            <p:nvPr userDrawn="1"/>
          </p:nvSpPr>
          <p:spPr>
            <a:xfrm>
              <a:off x="1405034" y="3811150"/>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Tree>
    <p:extLst>
      <p:ext uri="{BB962C8B-B14F-4D97-AF65-F5344CB8AC3E}">
        <p14:creationId xmlns:p14="http://schemas.microsoft.com/office/powerpoint/2010/main" val="3836763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RESOURCES" preserve="1">
  <p:cSld name="RESOURCES">
    <p:bg>
      <p:bgPr>
        <a:solidFill>
          <a:schemeClr val="accent1">
            <a:alpha val="54000"/>
          </a:schemeClr>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chemeClr val="accent6">
                    <a:lumMod val="60000"/>
                    <a:lumOff val="40000"/>
                  </a:schemeClr>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dirty="0"/>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extLst>
      <p:ext uri="{BB962C8B-B14F-4D97-AF65-F5344CB8AC3E}">
        <p14:creationId xmlns:p14="http://schemas.microsoft.com/office/powerpoint/2010/main" val="2860628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PENING TITLE" userDrawn="1">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nchor="ctr"/>
          <a:lstStyle>
            <a:lvl1pPr algn="l">
              <a:defRPr sz="1200">
                <a:ln>
                  <a:noFill/>
                </a:ln>
                <a:solidFill>
                  <a:schemeClr val="tx1">
                    <a:tint val="75000"/>
                  </a:schemeClr>
                </a:solidFill>
              </a:defRPr>
            </a:lvl1p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PENING TITLE" type="title">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3884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Tree>
  </p:cSld>
  <p:clrMap bg1="lt1" tx1="dk1" bg2="dk2" tx2="lt2" accent1="accent1" accent2="accent2" accent3="accent3" accent4="accent4" accent5="accent5" accent6="accent6" hlink="hlink" folHlink="folHlink"/>
  <p:sldLayoutIdLst>
    <p:sldLayoutId id="2147483680" r:id="rId1"/>
    <p:sldLayoutId id="2147483678" r:id="rId2"/>
    <p:sldLayoutId id="2147483660" r:id="rId3"/>
    <p:sldLayoutId id="2147483681" r:id="rId4"/>
    <p:sldLayoutId id="2147483682" r:id="rId5"/>
    <p:sldLayoutId id="2147483684" r:id="rId6"/>
    <p:sldLayoutId id="2147483648" r:id="rId7"/>
    <p:sldLayoutId id="2147483683"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aut-ce/CE102-C-Lab/tree/master/Lab"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0F22-F3DD-484C-BF25-A6F2E8242974}"/>
              </a:ext>
            </a:extLst>
          </p:cNvPr>
          <p:cNvSpPr>
            <a:spLocks noGrp="1"/>
          </p:cNvSpPr>
          <p:nvPr>
            <p:ph type="ctrTitle"/>
          </p:nvPr>
        </p:nvSpPr>
        <p:spPr>
          <a:xfrm>
            <a:off x="3833032" y="684542"/>
            <a:ext cx="5104266" cy="1240658"/>
          </a:xfrm>
        </p:spPr>
        <p:txBody>
          <a:bodyPr/>
          <a:lstStyle/>
          <a:p>
            <a:pPr algn="ctr"/>
            <a:r>
              <a:rPr lang="fa-IR" sz="4400" dirty="0">
                <a:latin typeface="Lalezar" panose="00000500000000000000" pitchFamily="2" charset="-78"/>
                <a:cs typeface="Lalezar" panose="00000500000000000000" pitchFamily="2" charset="-78"/>
                <a:sym typeface="Roboto Light"/>
              </a:rPr>
              <a:t>بسم الله الرحمن الرحیم</a:t>
            </a:r>
            <a:endParaRPr lang="en-US" sz="4400" dirty="0">
              <a:latin typeface="Lalezar" panose="00000500000000000000" pitchFamily="2" charset="-78"/>
              <a:cs typeface="Lalezar" panose="00000500000000000000" pitchFamily="2" charset="-78"/>
              <a:sym typeface="Roboto Light"/>
            </a:endParaRPr>
          </a:p>
        </p:txBody>
      </p:sp>
      <p:sp>
        <p:nvSpPr>
          <p:cNvPr id="6" name="Subtitle 2">
            <a:extLst>
              <a:ext uri="{FF2B5EF4-FFF2-40B4-BE49-F238E27FC236}">
                <a16:creationId xmlns:a16="http://schemas.microsoft.com/office/drawing/2014/main" id="{D720BD60-4AD0-47C5-B1ED-066AF4DAD7BE}"/>
              </a:ext>
            </a:extLst>
          </p:cNvPr>
          <p:cNvSpPr txBox="1">
            <a:spLocks/>
          </p:cNvSpPr>
          <p:nvPr/>
        </p:nvSpPr>
        <p:spPr>
          <a:xfrm>
            <a:off x="3574877" y="2290290"/>
            <a:ext cx="1836014"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rgbClr val="0E2A47"/>
                </a:solidFill>
                <a:latin typeface="Lalezar" panose="00000500000000000000" pitchFamily="2" charset="-78"/>
                <a:cs typeface="Lalezar" panose="00000500000000000000" pitchFamily="2" charset="-78"/>
                <a:sym typeface="Roboto Black"/>
              </a:rPr>
              <a:t>حلقه‌ها</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
        <p:nvSpPr>
          <p:cNvPr id="9" name="Subtitle 2">
            <a:extLst>
              <a:ext uri="{FF2B5EF4-FFF2-40B4-BE49-F238E27FC236}">
                <a16:creationId xmlns:a16="http://schemas.microsoft.com/office/drawing/2014/main" id="{BE51B20A-1E94-44B9-BAE4-9C718C1CC3D7}"/>
              </a:ext>
            </a:extLst>
          </p:cNvPr>
          <p:cNvSpPr txBox="1">
            <a:spLocks/>
          </p:cNvSpPr>
          <p:nvPr/>
        </p:nvSpPr>
        <p:spPr>
          <a:xfrm>
            <a:off x="1850756" y="3672964"/>
            <a:ext cx="1635919" cy="6141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E2A47"/>
              </a:buClr>
              <a:buSzPts val="1000"/>
              <a:buFont typeface="Roboto Light"/>
              <a:buNone/>
              <a:defRPr sz="1000" b="0" i="0" u="none" strike="noStrike" cap="none">
                <a:solidFill>
                  <a:srgbClr val="0E2A47"/>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2pPr>
            <a:lvl3pPr marL="1371600" marR="0" lvl="2"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3pPr>
            <a:lvl4pPr marL="1828800" marR="0" lvl="3"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4pPr>
            <a:lvl5pPr marL="2286000" marR="0" lvl="4"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5pPr>
            <a:lvl6pPr marL="2743200" marR="0" lvl="5"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6pPr>
            <a:lvl7pPr marL="3200400" marR="0" lvl="6"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7pPr>
            <a:lvl8pPr marL="3657600" marR="0" lvl="7"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8pPr>
            <a:lvl9pPr marL="4114800" marR="0" lvl="8"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9pPr>
          </a:lstStyle>
          <a:p>
            <a:pPr algn="ctr" rtl="1"/>
            <a:r>
              <a:rPr lang="fa-IR" sz="2400" dirty="0">
                <a:solidFill>
                  <a:schemeClr val="accent6"/>
                </a:solidFill>
                <a:latin typeface="Lalezar" panose="00000500000000000000" pitchFamily="2" charset="-78"/>
                <a:ea typeface="Roboto Black"/>
                <a:cs typeface="Lalezar" panose="00000500000000000000" pitchFamily="2" charset="-78"/>
                <a:sym typeface="Roboto Black"/>
              </a:rPr>
              <a:t>جلسه هفتم</a:t>
            </a:r>
            <a:endParaRPr lang="en-US" sz="2400" dirty="0">
              <a:solidFill>
                <a:schemeClr val="accent6"/>
              </a:solidFill>
              <a:latin typeface="Lalezar" panose="00000500000000000000" pitchFamily="2" charset="-78"/>
              <a:ea typeface="Roboto Black"/>
              <a:cs typeface="Lalezar" panose="00000500000000000000" pitchFamily="2" charset="-78"/>
              <a:sym typeface="Roboto Black"/>
            </a:endParaRPr>
          </a:p>
        </p:txBody>
      </p:sp>
      <p:sp>
        <p:nvSpPr>
          <p:cNvPr id="19" name="Google Shape;1136;p38"/>
          <p:cNvSpPr/>
          <p:nvPr/>
        </p:nvSpPr>
        <p:spPr>
          <a:xfrm flipH="1">
            <a:off x="956914" y="1945114"/>
            <a:ext cx="458707" cy="46210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p38"/>
          <p:cNvSpPr/>
          <p:nvPr/>
        </p:nvSpPr>
        <p:spPr>
          <a:xfrm flipH="1">
            <a:off x="603455" y="1895263"/>
            <a:ext cx="323901" cy="324136"/>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38"/>
          <p:cNvSpPr/>
          <p:nvPr/>
        </p:nvSpPr>
        <p:spPr>
          <a:xfrm flipH="1">
            <a:off x="636343" y="3050449"/>
            <a:ext cx="790791" cy="1618957"/>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38"/>
          <p:cNvSpPr/>
          <p:nvPr/>
        </p:nvSpPr>
        <p:spPr>
          <a:xfrm flipH="1">
            <a:off x="989802" y="4192350"/>
            <a:ext cx="82221" cy="415564"/>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8"/>
          <p:cNvSpPr/>
          <p:nvPr/>
        </p:nvSpPr>
        <p:spPr>
          <a:xfrm flipH="1">
            <a:off x="315932" y="2181492"/>
            <a:ext cx="251567" cy="21759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8"/>
          <p:cNvSpPr/>
          <p:nvPr/>
        </p:nvSpPr>
        <p:spPr>
          <a:xfrm flipH="1">
            <a:off x="378245" y="3073122"/>
            <a:ext cx="210444" cy="152421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8"/>
          <p:cNvSpPr/>
          <p:nvPr/>
        </p:nvSpPr>
        <p:spPr>
          <a:xfrm>
            <a:off x="213804" y="704455"/>
            <a:ext cx="1081814" cy="779581"/>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8"/>
          <p:cNvSpPr/>
          <p:nvPr/>
        </p:nvSpPr>
        <p:spPr>
          <a:xfrm flipH="1">
            <a:off x="1598081" y="1961661"/>
            <a:ext cx="231819" cy="452209"/>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1;p38"/>
          <p:cNvSpPr/>
          <p:nvPr/>
        </p:nvSpPr>
        <p:spPr>
          <a:xfrm flipH="1">
            <a:off x="1550401" y="2606827"/>
            <a:ext cx="94405" cy="112883"/>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2;p38"/>
          <p:cNvSpPr/>
          <p:nvPr/>
        </p:nvSpPr>
        <p:spPr>
          <a:xfrm flipH="1">
            <a:off x="1629317" y="2454534"/>
            <a:ext cx="74012" cy="118912"/>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3;p38"/>
          <p:cNvSpPr/>
          <p:nvPr/>
        </p:nvSpPr>
        <p:spPr>
          <a:xfrm flipH="1">
            <a:off x="1600172" y="1807332"/>
            <a:ext cx="83434" cy="117868"/>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4;p38"/>
          <p:cNvSpPr/>
          <p:nvPr/>
        </p:nvSpPr>
        <p:spPr>
          <a:xfrm flipH="1">
            <a:off x="1312025" y="1451458"/>
            <a:ext cx="230192" cy="232734"/>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p38"/>
          <p:cNvSpPr/>
          <p:nvPr/>
        </p:nvSpPr>
        <p:spPr>
          <a:xfrm flipH="1">
            <a:off x="1515886" y="1668428"/>
            <a:ext cx="93734" cy="108837"/>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p38"/>
          <p:cNvSpPr/>
          <p:nvPr/>
        </p:nvSpPr>
        <p:spPr>
          <a:xfrm flipH="1">
            <a:off x="1315304" y="2743174"/>
            <a:ext cx="239512" cy="24581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4;p38"/>
          <p:cNvSpPr/>
          <p:nvPr/>
        </p:nvSpPr>
        <p:spPr>
          <a:xfrm flipH="1">
            <a:off x="328913" y="4735517"/>
            <a:ext cx="332936" cy="342797"/>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5;p38"/>
          <p:cNvSpPr/>
          <p:nvPr/>
        </p:nvSpPr>
        <p:spPr>
          <a:xfrm flipH="1">
            <a:off x="31343" y="5139963"/>
            <a:ext cx="135090" cy="63005"/>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6;p38"/>
          <p:cNvSpPr/>
          <p:nvPr/>
        </p:nvSpPr>
        <p:spPr>
          <a:xfrm flipH="1">
            <a:off x="700468" y="4421143"/>
            <a:ext cx="57697" cy="121939"/>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7;p38"/>
          <p:cNvSpPr/>
          <p:nvPr/>
        </p:nvSpPr>
        <p:spPr>
          <a:xfrm flipH="1">
            <a:off x="647857" y="4582858"/>
            <a:ext cx="77316" cy="119799"/>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8;p38"/>
          <p:cNvSpPr/>
          <p:nvPr/>
        </p:nvSpPr>
        <p:spPr>
          <a:xfrm flipH="1">
            <a:off x="659370" y="4194021"/>
            <a:ext cx="162764" cy="186171"/>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9;p38"/>
          <p:cNvSpPr/>
          <p:nvPr/>
        </p:nvSpPr>
        <p:spPr>
          <a:xfrm flipH="1">
            <a:off x="182593" y="5078184"/>
            <a:ext cx="135580" cy="76577"/>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0;p38"/>
          <p:cNvSpPr/>
          <p:nvPr/>
        </p:nvSpPr>
        <p:spPr>
          <a:xfrm flipH="1">
            <a:off x="-249782" y="5119840"/>
            <a:ext cx="244984" cy="164561"/>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p38"/>
          <p:cNvSpPr/>
          <p:nvPr/>
        </p:nvSpPr>
        <p:spPr>
          <a:xfrm flipH="1">
            <a:off x="-187311" y="4223932"/>
            <a:ext cx="540601" cy="604378"/>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6;p38"/>
          <p:cNvSpPr/>
          <p:nvPr/>
        </p:nvSpPr>
        <p:spPr>
          <a:xfrm flipH="1">
            <a:off x="-90297" y="4330315"/>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7;p38"/>
          <p:cNvSpPr/>
          <p:nvPr/>
        </p:nvSpPr>
        <p:spPr>
          <a:xfrm flipH="1">
            <a:off x="-90297" y="4410102"/>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8;p38"/>
          <p:cNvSpPr/>
          <p:nvPr/>
        </p:nvSpPr>
        <p:spPr>
          <a:xfrm flipH="1">
            <a:off x="-29477" y="4489864"/>
            <a:ext cx="228540" cy="41603"/>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3;p38"/>
          <p:cNvSpPr/>
          <p:nvPr/>
        </p:nvSpPr>
        <p:spPr>
          <a:xfrm flipH="1">
            <a:off x="743993" y="2390242"/>
            <a:ext cx="177581" cy="181186"/>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4;p38"/>
          <p:cNvSpPr/>
          <p:nvPr/>
        </p:nvSpPr>
        <p:spPr>
          <a:xfrm flipH="1">
            <a:off x="139844" y="1373341"/>
            <a:ext cx="156207" cy="157931"/>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3;p38"/>
          <p:cNvSpPr/>
          <p:nvPr/>
        </p:nvSpPr>
        <p:spPr>
          <a:xfrm flipH="1">
            <a:off x="981593" y="324513"/>
            <a:ext cx="139762" cy="3287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4;p38"/>
          <p:cNvSpPr/>
          <p:nvPr/>
        </p:nvSpPr>
        <p:spPr>
          <a:xfrm flipH="1">
            <a:off x="95468" y="3713650"/>
            <a:ext cx="139762" cy="329121"/>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5;p38"/>
          <p:cNvSpPr/>
          <p:nvPr/>
        </p:nvSpPr>
        <p:spPr>
          <a:xfrm flipH="1">
            <a:off x="787594" y="324513"/>
            <a:ext cx="138110" cy="3287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6;p38"/>
          <p:cNvSpPr/>
          <p:nvPr/>
        </p:nvSpPr>
        <p:spPr>
          <a:xfrm flipH="1">
            <a:off x="95468" y="1911889"/>
            <a:ext cx="139762" cy="174194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0;p38"/>
          <p:cNvSpPr/>
          <p:nvPr/>
        </p:nvSpPr>
        <p:spPr>
          <a:xfrm flipH="1">
            <a:off x="1025969" y="2590045"/>
            <a:ext cx="203887" cy="175418"/>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1;p38"/>
          <p:cNvSpPr/>
          <p:nvPr/>
        </p:nvSpPr>
        <p:spPr>
          <a:xfrm flipH="1">
            <a:off x="547566" y="1557842"/>
            <a:ext cx="639541" cy="141305"/>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2;p38"/>
          <p:cNvSpPr/>
          <p:nvPr/>
        </p:nvSpPr>
        <p:spPr>
          <a:xfrm flipH="1">
            <a:off x="523938" y="253051"/>
            <a:ext cx="167720" cy="22109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3;p38"/>
          <p:cNvSpPr/>
          <p:nvPr/>
        </p:nvSpPr>
        <p:spPr>
          <a:xfrm flipH="1">
            <a:off x="283911" y="144997"/>
            <a:ext cx="213748" cy="397294"/>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p38"/>
          <p:cNvSpPr/>
          <p:nvPr/>
        </p:nvSpPr>
        <p:spPr>
          <a:xfrm flipH="1">
            <a:off x="93215" y="253051"/>
            <a:ext cx="169346" cy="221093"/>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34874" y="764585"/>
            <a:ext cx="1011707" cy="400110"/>
          </a:xfrm>
          <a:prstGeom prst="rect">
            <a:avLst/>
          </a:prstGeom>
          <a:noFill/>
        </p:spPr>
        <p:txBody>
          <a:bodyPr wrap="square" rtlCol="0">
            <a:spAutoFit/>
          </a:bodyPr>
          <a:lstStyle/>
          <a:p>
            <a:r>
              <a:rPr lang="en-US" sz="2000" b="1" dirty="0">
                <a:solidFill>
                  <a:schemeClr val="accent6"/>
                </a:solidFill>
              </a:rPr>
              <a:t>Code</a:t>
            </a:r>
          </a:p>
        </p:txBody>
      </p:sp>
      <p:sp>
        <p:nvSpPr>
          <p:cNvPr id="151" name="TextBox 150"/>
          <p:cNvSpPr txBox="1"/>
          <p:nvPr/>
        </p:nvSpPr>
        <p:spPr>
          <a:xfrm>
            <a:off x="749039" y="3098552"/>
            <a:ext cx="553860" cy="707886"/>
          </a:xfrm>
          <a:prstGeom prst="rect">
            <a:avLst/>
          </a:prstGeom>
          <a:noFill/>
        </p:spPr>
        <p:txBody>
          <a:bodyPr wrap="square" rtlCol="0">
            <a:spAutoFit/>
          </a:bodyPr>
          <a:lstStyle/>
          <a:p>
            <a:r>
              <a:rPr lang="en-US" sz="4000" b="1" dirty="0">
                <a:solidFill>
                  <a:srgbClr val="0E2A47"/>
                </a:solidFill>
              </a:rPr>
              <a:t>C</a:t>
            </a:r>
          </a:p>
        </p:txBody>
      </p:sp>
      <p:sp>
        <p:nvSpPr>
          <p:cNvPr id="44" name="Google Shape;108;p20"/>
          <p:cNvSpPr/>
          <p:nvPr/>
        </p:nvSpPr>
        <p:spPr>
          <a:xfrm>
            <a:off x="435015" y="276546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p20"/>
          <p:cNvSpPr/>
          <p:nvPr/>
        </p:nvSpPr>
        <p:spPr>
          <a:xfrm>
            <a:off x="523652" y="289304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p20"/>
          <p:cNvSpPr/>
          <p:nvPr/>
        </p:nvSpPr>
        <p:spPr>
          <a:xfrm>
            <a:off x="589351" y="301033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p20"/>
          <p:cNvSpPr/>
          <p:nvPr/>
        </p:nvSpPr>
        <p:spPr>
          <a:xfrm>
            <a:off x="343330" y="263250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745"/>
          <a:stretch/>
        </p:blipFill>
        <p:spPr>
          <a:xfrm>
            <a:off x="5636101" y="1531272"/>
            <a:ext cx="2926008" cy="3300861"/>
          </a:xfrm>
          <a:prstGeom prst="rect">
            <a:avLst/>
          </a:prstGeom>
        </p:spPr>
      </p:pic>
      <p:sp>
        <p:nvSpPr>
          <p:cNvPr id="50" name="Subtitle 2">
            <a:extLst>
              <a:ext uri="{FF2B5EF4-FFF2-40B4-BE49-F238E27FC236}">
                <a16:creationId xmlns:a16="http://schemas.microsoft.com/office/drawing/2014/main" id="{D720BD60-4AD0-47C5-B1ED-066AF4DAD7BE}"/>
              </a:ext>
            </a:extLst>
          </p:cNvPr>
          <p:cNvSpPr txBox="1">
            <a:spLocks/>
          </p:cNvSpPr>
          <p:nvPr/>
        </p:nvSpPr>
        <p:spPr>
          <a:xfrm>
            <a:off x="3026229" y="4667824"/>
            <a:ext cx="6117771" cy="41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1600" dirty="0">
                <a:solidFill>
                  <a:schemeClr val="accent6"/>
                </a:solidFill>
                <a:latin typeface="Lalezar" panose="00000500000000000000" pitchFamily="2" charset="-78"/>
                <a:cs typeface="Lalezar" panose="00000500000000000000" pitchFamily="2" charset="-78"/>
                <a:sym typeface="Roboto Black"/>
              </a:rPr>
              <a:t>کارگاه مبانی برنامه‌نویسی - دانشکده مهندسی کامپیوتر دانشگاه هوایی شهید ستاری</a:t>
            </a:r>
            <a:endParaRPr lang="en-US" sz="1600" dirty="0">
              <a:solidFill>
                <a:schemeClr val="accent6"/>
              </a:solidFill>
              <a:latin typeface="Lalezar" panose="00000500000000000000" pitchFamily="2" charset="-78"/>
              <a:cs typeface="Lalezar" panose="00000500000000000000" pitchFamily="2" charset="-78"/>
              <a:sym typeface="Roboto Black"/>
            </a:endParaRPr>
          </a:p>
        </p:txBody>
      </p:sp>
      <p:sp>
        <p:nvSpPr>
          <p:cNvPr id="4" name="Arrow: Circular 3">
            <a:extLst>
              <a:ext uri="{FF2B5EF4-FFF2-40B4-BE49-F238E27FC236}">
                <a16:creationId xmlns:a16="http://schemas.microsoft.com/office/drawing/2014/main" id="{9EAAA3D7-91B5-4016-860A-40B064E39D58}"/>
              </a:ext>
            </a:extLst>
          </p:cNvPr>
          <p:cNvSpPr/>
          <p:nvPr/>
        </p:nvSpPr>
        <p:spPr>
          <a:xfrm>
            <a:off x="2669977" y="2196322"/>
            <a:ext cx="925367" cy="962864"/>
          </a:xfrm>
          <a:prstGeom prst="circularArrow">
            <a:avLst>
              <a:gd name="adj1" fmla="val 12500"/>
              <a:gd name="adj2" fmla="val 1021585"/>
              <a:gd name="adj3" fmla="val 20457681"/>
              <a:gd name="adj4" fmla="val 1357704"/>
              <a:gd name="adj5" fmla="val 12949"/>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574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10</a:t>
            </a:fld>
            <a:endParaRPr lang="en-US" dirty="0"/>
          </a:p>
        </p:txBody>
      </p:sp>
      <p:sp>
        <p:nvSpPr>
          <p:cNvPr id="26" name="Title 1">
            <a:extLst>
              <a:ext uri="{FF2B5EF4-FFF2-40B4-BE49-F238E27FC236}">
                <a16:creationId xmlns:a16="http://schemas.microsoft.com/office/drawing/2014/main" id="{8DD52BF7-1D14-4588-9935-E04725DE26AA}"/>
              </a:ext>
            </a:extLst>
          </p:cNvPr>
          <p:cNvSpPr>
            <a:spLocks noGrp="1"/>
          </p:cNvSpPr>
          <p:nvPr>
            <p:ph type="ctrTitle"/>
          </p:nvPr>
        </p:nvSpPr>
        <p:spPr>
          <a:xfrm>
            <a:off x="735858" y="258325"/>
            <a:ext cx="7796992" cy="4377450"/>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فرض کنید عدد 10.0000564 را می‌خواهیم به مبنای دو ببریم، اما صرفا </a:t>
            </a:r>
            <a:r>
              <a:rPr lang="en-US" sz="1600" dirty="0">
                <a:solidFill>
                  <a:schemeClr val="bg1"/>
                </a:solidFill>
                <a:latin typeface="Dana" panose="00000500000000000000" pitchFamily="2" charset="-78"/>
                <a:cs typeface="Dana" panose="00000500000000000000" pitchFamily="2" charset="-78"/>
              </a:rPr>
              <a:t>6</a:t>
            </a:r>
            <a:r>
              <a:rPr lang="fa-IR" sz="1600" dirty="0">
                <a:solidFill>
                  <a:schemeClr val="bg1"/>
                </a:solidFill>
                <a:latin typeface="Dana" panose="00000500000000000000" pitchFamily="2" charset="-78"/>
                <a:cs typeface="Dana" panose="00000500000000000000" pitchFamily="2" charset="-78"/>
              </a:rPr>
              <a:t> بیت برای ذخیره‌سازی این عدد داریم. چون قسمت صحیح آن ارزش بیش‌تری دارد، سعی می‌کنیم تمامی آن را ذخیره کنیم. این باعث می‌شود تعداد بیت کافی برای ذخیره‌کردن قسمت اعشاری عددمان نداشته‌باشیم، پس تنها می‌توانیم آن را به صورت 1010.00 (باینری) تقریب بزنیم که قسمت اعشاری را کاملا از دست می‌دهیم. روش‌های تقریب‌زدن متفاوتی برای ذخیره‌کردن این نوع اعداد اعشاری وجود دارد و هنگامی که کامپیوتر در حال محاسبه‌ی این جمع از چپ و از راست است، این تقریب را در مراحل متفاوتی انجام می‌دهد که منجر به نتیجه‌های متفاوتی می‌شود.</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t>
            </a:r>
            <a:br>
              <a:rPr lang="en-US" sz="1600" dirty="0">
                <a:solidFill>
                  <a:schemeClr val="bg1"/>
                </a:solidFill>
                <a:latin typeface="Dana" panose="00000500000000000000" pitchFamily="2" charset="-78"/>
                <a:cs typeface="Dana" panose="00000500000000000000" pitchFamily="2" charset="-78"/>
              </a:rPr>
            </a:br>
            <a:br>
              <a:rPr lang="en-US"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پس همان‌طور که دیدیم، </a:t>
            </a:r>
            <a:r>
              <a:rPr lang="en-US" sz="1600" dirty="0">
                <a:solidFill>
                  <a:schemeClr val="accent1"/>
                </a:solidFill>
                <a:latin typeface="Dana" panose="00000500000000000000" pitchFamily="2" charset="-78"/>
                <a:cs typeface="Dana" panose="00000500000000000000" pitchFamily="2" charset="-78"/>
              </a:rPr>
              <a:t>There is no free lunch!</a:t>
            </a:r>
            <a:r>
              <a:rPr lang="fa-IR" sz="1600" dirty="0">
                <a:solidFill>
                  <a:schemeClr val="accent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یا مجبوریم تمامی حافظه‌ی کامپیوتر را برای ذخیره کردن اعداد به صورت کاملا دقیق اختصاص دهیم، یا می‌توانیم از دقت محاسبات‌مان کم کرده و حافظه‌ی کامپیوتر را برای موارد دیگری مصرف کنیم.</a:t>
            </a:r>
          </a:p>
        </p:txBody>
      </p:sp>
      <p:grpSp>
        <p:nvGrpSpPr>
          <p:cNvPr id="4" name="Google Shape;4800;p45"/>
          <p:cNvGrpSpPr/>
          <p:nvPr/>
        </p:nvGrpSpPr>
        <p:grpSpPr>
          <a:xfrm>
            <a:off x="8530862" y="484282"/>
            <a:ext cx="350734" cy="357171"/>
            <a:chOff x="1492675" y="4992125"/>
            <a:chExt cx="481825" cy="481825"/>
          </a:xfrm>
        </p:grpSpPr>
        <p:sp>
          <p:nvSpPr>
            <p:cNvPr id="5"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 name="Google Shape;6434;p48"/>
          <p:cNvGrpSpPr/>
          <p:nvPr/>
        </p:nvGrpSpPr>
        <p:grpSpPr>
          <a:xfrm>
            <a:off x="8532128" y="3442525"/>
            <a:ext cx="330936" cy="332429"/>
            <a:chOff x="-49764975" y="3551225"/>
            <a:chExt cx="299300" cy="300650"/>
          </a:xfrm>
        </p:grpSpPr>
        <p:sp>
          <p:nvSpPr>
            <p:cNvPr id="11" name="Google Shape;6435;p48"/>
            <p:cNvSpPr/>
            <p:nvPr/>
          </p:nvSpPr>
          <p:spPr>
            <a:xfrm>
              <a:off x="-4976497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40" y="725"/>
                  </a:lnTo>
                  <a:cubicBezTo>
                    <a:pt x="1260" y="725"/>
                    <a:pt x="1418" y="567"/>
                    <a:pt x="1418" y="378"/>
                  </a:cubicBezTo>
                  <a:cubicBezTo>
                    <a:pt x="1386" y="158"/>
                    <a:pt x="1197"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436;p48"/>
            <p:cNvSpPr/>
            <p:nvPr/>
          </p:nvSpPr>
          <p:spPr>
            <a:xfrm>
              <a:off x="-49763400" y="3598250"/>
              <a:ext cx="31525" cy="29950"/>
            </a:xfrm>
            <a:custGeom>
              <a:avLst/>
              <a:gdLst/>
              <a:ahLst/>
              <a:cxnLst/>
              <a:rect l="l" t="t" r="r" b="b"/>
              <a:pathLst>
                <a:path w="1261" h="1198" extrusionOk="0">
                  <a:moveTo>
                    <a:pt x="390" y="0"/>
                  </a:moveTo>
                  <a:cubicBezTo>
                    <a:pt x="299" y="0"/>
                    <a:pt x="205" y="32"/>
                    <a:pt x="126" y="95"/>
                  </a:cubicBezTo>
                  <a:cubicBezTo>
                    <a:pt x="0" y="221"/>
                    <a:pt x="0" y="441"/>
                    <a:pt x="126" y="599"/>
                  </a:cubicBezTo>
                  <a:lnTo>
                    <a:pt x="630" y="1103"/>
                  </a:lnTo>
                  <a:cubicBezTo>
                    <a:pt x="693" y="1166"/>
                    <a:pt x="780" y="1197"/>
                    <a:pt x="870" y="1197"/>
                  </a:cubicBezTo>
                  <a:cubicBezTo>
                    <a:pt x="961" y="1197"/>
                    <a:pt x="1056" y="1166"/>
                    <a:pt x="1134" y="1103"/>
                  </a:cubicBezTo>
                  <a:cubicBezTo>
                    <a:pt x="1260" y="1008"/>
                    <a:pt x="1260" y="756"/>
                    <a:pt x="1134" y="599"/>
                  </a:cubicBezTo>
                  <a:lnTo>
                    <a:pt x="630" y="95"/>
                  </a:lnTo>
                  <a:cubicBezTo>
                    <a:pt x="567" y="32"/>
                    <a:pt x="481" y="0"/>
                    <a:pt x="39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437;p48"/>
            <p:cNvSpPr/>
            <p:nvPr/>
          </p:nvSpPr>
          <p:spPr>
            <a:xfrm>
              <a:off x="-49763400" y="3703975"/>
              <a:ext cx="31525" cy="30550"/>
            </a:xfrm>
            <a:custGeom>
              <a:avLst/>
              <a:gdLst/>
              <a:ahLst/>
              <a:cxnLst/>
              <a:rect l="l" t="t" r="r" b="b"/>
              <a:pathLst>
                <a:path w="1261" h="1222" extrusionOk="0">
                  <a:moveTo>
                    <a:pt x="882" y="1"/>
                  </a:moveTo>
                  <a:cubicBezTo>
                    <a:pt x="796" y="1"/>
                    <a:pt x="709" y="40"/>
                    <a:pt x="630" y="119"/>
                  </a:cubicBezTo>
                  <a:lnTo>
                    <a:pt x="126" y="623"/>
                  </a:lnTo>
                  <a:cubicBezTo>
                    <a:pt x="0" y="749"/>
                    <a:pt x="0" y="970"/>
                    <a:pt x="126" y="1127"/>
                  </a:cubicBezTo>
                  <a:cubicBezTo>
                    <a:pt x="189" y="1190"/>
                    <a:pt x="276" y="1222"/>
                    <a:pt x="366" y="1222"/>
                  </a:cubicBezTo>
                  <a:cubicBezTo>
                    <a:pt x="457" y="1222"/>
                    <a:pt x="551" y="1190"/>
                    <a:pt x="630" y="1127"/>
                  </a:cubicBezTo>
                  <a:lnTo>
                    <a:pt x="1134" y="623"/>
                  </a:lnTo>
                  <a:cubicBezTo>
                    <a:pt x="1260" y="497"/>
                    <a:pt x="1260" y="276"/>
                    <a:pt x="1134" y="119"/>
                  </a:cubicBezTo>
                  <a:cubicBezTo>
                    <a:pt x="1056" y="40"/>
                    <a:pt x="969" y="1"/>
                    <a:pt x="88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438;p48"/>
            <p:cNvSpPr/>
            <p:nvPr/>
          </p:nvSpPr>
          <p:spPr>
            <a:xfrm>
              <a:off x="-4950112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439;p48"/>
            <p:cNvSpPr/>
            <p:nvPr/>
          </p:nvSpPr>
          <p:spPr>
            <a:xfrm>
              <a:off x="-49499550" y="3598250"/>
              <a:ext cx="31525" cy="30550"/>
            </a:xfrm>
            <a:custGeom>
              <a:avLst/>
              <a:gdLst/>
              <a:ahLst/>
              <a:cxnLst/>
              <a:rect l="l" t="t" r="r" b="b"/>
              <a:pathLst>
                <a:path w="1261" h="1222" extrusionOk="0">
                  <a:moveTo>
                    <a:pt x="906" y="0"/>
                  </a:moveTo>
                  <a:cubicBezTo>
                    <a:pt x="812" y="0"/>
                    <a:pt x="709" y="32"/>
                    <a:pt x="630" y="95"/>
                  </a:cubicBezTo>
                  <a:lnTo>
                    <a:pt x="126" y="599"/>
                  </a:lnTo>
                  <a:cubicBezTo>
                    <a:pt x="0" y="725"/>
                    <a:pt x="0" y="945"/>
                    <a:pt x="126" y="1103"/>
                  </a:cubicBezTo>
                  <a:cubicBezTo>
                    <a:pt x="205" y="1182"/>
                    <a:pt x="292" y="1221"/>
                    <a:pt x="378" y="1221"/>
                  </a:cubicBezTo>
                  <a:cubicBezTo>
                    <a:pt x="465" y="1221"/>
                    <a:pt x="552" y="1182"/>
                    <a:pt x="630" y="1103"/>
                  </a:cubicBezTo>
                  <a:lnTo>
                    <a:pt x="1134" y="599"/>
                  </a:lnTo>
                  <a:cubicBezTo>
                    <a:pt x="1260" y="473"/>
                    <a:pt x="1260" y="252"/>
                    <a:pt x="1134" y="95"/>
                  </a:cubicBezTo>
                  <a:cubicBezTo>
                    <a:pt x="1087" y="32"/>
                    <a:pt x="1001" y="0"/>
                    <a:pt x="90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440;p48"/>
            <p:cNvSpPr/>
            <p:nvPr/>
          </p:nvSpPr>
          <p:spPr>
            <a:xfrm>
              <a:off x="-49499550" y="3704575"/>
              <a:ext cx="31525" cy="29950"/>
            </a:xfrm>
            <a:custGeom>
              <a:avLst/>
              <a:gdLst/>
              <a:ahLst/>
              <a:cxnLst/>
              <a:rect l="l" t="t" r="r" b="b"/>
              <a:pathLst>
                <a:path w="1261" h="1198" extrusionOk="0">
                  <a:moveTo>
                    <a:pt x="390" y="0"/>
                  </a:moveTo>
                  <a:cubicBezTo>
                    <a:pt x="300" y="0"/>
                    <a:pt x="205" y="32"/>
                    <a:pt x="126" y="95"/>
                  </a:cubicBezTo>
                  <a:cubicBezTo>
                    <a:pt x="0" y="221"/>
                    <a:pt x="0" y="441"/>
                    <a:pt x="126" y="599"/>
                  </a:cubicBezTo>
                  <a:lnTo>
                    <a:pt x="630" y="1103"/>
                  </a:lnTo>
                  <a:cubicBezTo>
                    <a:pt x="693" y="1166"/>
                    <a:pt x="780" y="1198"/>
                    <a:pt x="871" y="1198"/>
                  </a:cubicBezTo>
                  <a:cubicBezTo>
                    <a:pt x="961" y="1198"/>
                    <a:pt x="1056" y="1166"/>
                    <a:pt x="1134" y="1103"/>
                  </a:cubicBezTo>
                  <a:cubicBezTo>
                    <a:pt x="1260" y="1009"/>
                    <a:pt x="1260" y="757"/>
                    <a:pt x="1134" y="599"/>
                  </a:cubicBezTo>
                  <a:lnTo>
                    <a:pt x="630" y="95"/>
                  </a:lnTo>
                  <a:cubicBezTo>
                    <a:pt x="567" y="32"/>
                    <a:pt x="481" y="0"/>
                    <a:pt x="39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441;p48"/>
            <p:cNvSpPr/>
            <p:nvPr/>
          </p:nvSpPr>
          <p:spPr>
            <a:xfrm>
              <a:off x="-49725600" y="3551225"/>
              <a:ext cx="215050" cy="210875"/>
            </a:xfrm>
            <a:custGeom>
              <a:avLst/>
              <a:gdLst/>
              <a:ahLst/>
              <a:cxnLst/>
              <a:rect l="l" t="t" r="r" b="b"/>
              <a:pathLst>
                <a:path w="8602" h="8435" extrusionOk="0">
                  <a:moveTo>
                    <a:pt x="4354" y="0"/>
                  </a:moveTo>
                  <a:cubicBezTo>
                    <a:pt x="4070" y="0"/>
                    <a:pt x="3783" y="28"/>
                    <a:pt x="3497" y="86"/>
                  </a:cubicBezTo>
                  <a:cubicBezTo>
                    <a:pt x="1922" y="401"/>
                    <a:pt x="630" y="1724"/>
                    <a:pt x="252" y="3299"/>
                  </a:cubicBezTo>
                  <a:cubicBezTo>
                    <a:pt x="0" y="4654"/>
                    <a:pt x="347" y="6040"/>
                    <a:pt x="1261" y="7017"/>
                  </a:cubicBezTo>
                  <a:cubicBezTo>
                    <a:pt x="1607" y="7395"/>
                    <a:pt x="1828" y="7930"/>
                    <a:pt x="1922" y="8434"/>
                  </a:cubicBezTo>
                  <a:lnTo>
                    <a:pt x="3025" y="8434"/>
                  </a:lnTo>
                  <a:lnTo>
                    <a:pt x="3025" y="5284"/>
                  </a:lnTo>
                  <a:cubicBezTo>
                    <a:pt x="3025" y="5158"/>
                    <a:pt x="4064" y="3141"/>
                    <a:pt x="4127" y="3047"/>
                  </a:cubicBezTo>
                  <a:cubicBezTo>
                    <a:pt x="4190" y="2921"/>
                    <a:pt x="4317" y="2858"/>
                    <a:pt x="4443" y="2858"/>
                  </a:cubicBezTo>
                  <a:cubicBezTo>
                    <a:pt x="4569" y="2858"/>
                    <a:pt x="4695" y="2921"/>
                    <a:pt x="4758" y="3047"/>
                  </a:cubicBezTo>
                  <a:cubicBezTo>
                    <a:pt x="4852" y="3141"/>
                    <a:pt x="5860" y="5158"/>
                    <a:pt x="5860" y="5284"/>
                  </a:cubicBezTo>
                  <a:lnTo>
                    <a:pt x="5860" y="8434"/>
                  </a:lnTo>
                  <a:lnTo>
                    <a:pt x="6963" y="8434"/>
                  </a:lnTo>
                  <a:cubicBezTo>
                    <a:pt x="7057" y="7930"/>
                    <a:pt x="7278" y="7395"/>
                    <a:pt x="7625" y="6985"/>
                  </a:cubicBezTo>
                  <a:cubicBezTo>
                    <a:pt x="8255" y="6260"/>
                    <a:pt x="8601" y="5284"/>
                    <a:pt x="8601" y="4244"/>
                  </a:cubicBezTo>
                  <a:cubicBezTo>
                    <a:pt x="8601" y="2984"/>
                    <a:pt x="8066" y="1787"/>
                    <a:pt x="7026" y="936"/>
                  </a:cubicBezTo>
                  <a:cubicBezTo>
                    <a:pt x="6270" y="327"/>
                    <a:pt x="5327" y="0"/>
                    <a:pt x="43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442;p48"/>
            <p:cNvSpPr/>
            <p:nvPr/>
          </p:nvSpPr>
          <p:spPr>
            <a:xfrm>
              <a:off x="-49633450" y="3697475"/>
              <a:ext cx="35475" cy="65400"/>
            </a:xfrm>
            <a:custGeom>
              <a:avLst/>
              <a:gdLst/>
              <a:ahLst/>
              <a:cxnLst/>
              <a:rect l="l" t="t" r="r" b="b"/>
              <a:pathLst>
                <a:path w="1419" h="2616" extrusionOk="0">
                  <a:moveTo>
                    <a:pt x="0" y="1"/>
                  </a:moveTo>
                  <a:lnTo>
                    <a:pt x="0" y="2616"/>
                  </a:lnTo>
                  <a:lnTo>
                    <a:pt x="1418" y="2616"/>
                  </a:lnTo>
                  <a:lnTo>
                    <a:pt x="1418" y="1"/>
                  </a:lnTo>
                  <a:cubicBezTo>
                    <a:pt x="1198" y="95"/>
                    <a:pt x="946" y="127"/>
                    <a:pt x="725" y="127"/>
                  </a:cubicBezTo>
                  <a:cubicBezTo>
                    <a:pt x="473" y="127"/>
                    <a:pt x="252" y="95"/>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443;p48"/>
            <p:cNvSpPr/>
            <p:nvPr/>
          </p:nvSpPr>
          <p:spPr>
            <a:xfrm>
              <a:off x="-49676775" y="3780975"/>
              <a:ext cx="123675" cy="34675"/>
            </a:xfrm>
            <a:custGeom>
              <a:avLst/>
              <a:gdLst/>
              <a:ahLst/>
              <a:cxnLst/>
              <a:rect l="l" t="t" r="r" b="b"/>
              <a:pathLst>
                <a:path w="4947" h="1387" extrusionOk="0">
                  <a:moveTo>
                    <a:pt x="1" y="0"/>
                  </a:moveTo>
                  <a:lnTo>
                    <a:pt x="1" y="347"/>
                  </a:lnTo>
                  <a:cubicBezTo>
                    <a:pt x="1" y="946"/>
                    <a:pt x="473" y="1387"/>
                    <a:pt x="1072" y="1387"/>
                  </a:cubicBezTo>
                  <a:lnTo>
                    <a:pt x="3876" y="1387"/>
                  </a:lnTo>
                  <a:cubicBezTo>
                    <a:pt x="4474" y="1387"/>
                    <a:pt x="4947" y="946"/>
                    <a:pt x="4947" y="347"/>
                  </a:cubicBezTo>
                  <a:lnTo>
                    <a:pt x="494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444;p48"/>
            <p:cNvSpPr/>
            <p:nvPr/>
          </p:nvSpPr>
          <p:spPr>
            <a:xfrm>
              <a:off x="-49630300" y="3651800"/>
              <a:ext cx="29150" cy="31325"/>
            </a:xfrm>
            <a:custGeom>
              <a:avLst/>
              <a:gdLst/>
              <a:ahLst/>
              <a:cxnLst/>
              <a:rect l="l" t="t" r="r" b="b"/>
              <a:pathLst>
                <a:path w="1166" h="1253" extrusionOk="0">
                  <a:moveTo>
                    <a:pt x="599" y="1"/>
                  </a:moveTo>
                  <a:lnTo>
                    <a:pt x="0" y="1135"/>
                  </a:lnTo>
                  <a:cubicBezTo>
                    <a:pt x="189" y="1214"/>
                    <a:pt x="386" y="1253"/>
                    <a:pt x="583" y="1253"/>
                  </a:cubicBezTo>
                  <a:cubicBezTo>
                    <a:pt x="780" y="1253"/>
                    <a:pt x="977" y="1214"/>
                    <a:pt x="1166" y="1135"/>
                  </a:cubicBezTo>
                  <a:lnTo>
                    <a:pt x="59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445;p48"/>
            <p:cNvSpPr/>
            <p:nvPr/>
          </p:nvSpPr>
          <p:spPr>
            <a:xfrm>
              <a:off x="-49657875" y="3833750"/>
              <a:ext cx="85100" cy="18125"/>
            </a:xfrm>
            <a:custGeom>
              <a:avLst/>
              <a:gdLst/>
              <a:ahLst/>
              <a:cxnLst/>
              <a:rect l="l" t="t" r="r" b="b"/>
              <a:pathLst>
                <a:path w="3404" h="725" extrusionOk="0">
                  <a:moveTo>
                    <a:pt x="1" y="0"/>
                  </a:moveTo>
                  <a:cubicBezTo>
                    <a:pt x="158" y="410"/>
                    <a:pt x="536" y="725"/>
                    <a:pt x="977" y="725"/>
                  </a:cubicBezTo>
                  <a:lnTo>
                    <a:pt x="2395" y="725"/>
                  </a:lnTo>
                  <a:cubicBezTo>
                    <a:pt x="2868" y="725"/>
                    <a:pt x="3246" y="410"/>
                    <a:pt x="340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23170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487714"/>
                <a:ext cx="7770223" cy="1841096"/>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روش اول بیش‌تر جنبه‌ی آموزشی داشت. در </a:t>
                </a:r>
                <a:r>
                  <a:rPr lang="fa-IR" sz="1600" u="sng" dirty="0">
                    <a:solidFill>
                      <a:schemeClr val="bg1"/>
                    </a:solidFill>
                    <a:latin typeface="Dana" panose="00000500000000000000" pitchFamily="2" charset="-78"/>
                    <a:cs typeface="Dana" panose="00000500000000000000" pitchFamily="2" charset="-78"/>
                  </a:rPr>
                  <a:t>روش دوم</a:t>
                </a:r>
                <a:r>
                  <a:rPr lang="fa-IR" sz="1600" dirty="0">
                    <a:solidFill>
                      <a:schemeClr val="bg1"/>
                    </a:solidFill>
                    <a:latin typeface="Dana" panose="00000500000000000000" pitchFamily="2" charset="-78"/>
                    <a:cs typeface="Dana" panose="00000500000000000000" pitchFamily="2" charset="-78"/>
                  </a:rPr>
                  <a:t> که اکثرا توسط کامپیوترهای امروزی استفاده می‌شود، اعداد اعشاری به صورت نماد علمی، یعنی </a:t>
                </a:r>
                <a14:m>
                  <m:oMath xmlns:m="http://schemas.openxmlformats.org/officeDocument/2006/math">
                    <m:r>
                      <a:rPr lang="fa-IR" sz="1600" i="1" dirty="0" smtClean="0">
                        <a:solidFill>
                          <a:schemeClr val="bg1"/>
                        </a:solidFill>
                        <a:latin typeface="Cambria Math" panose="02040503050406030204" pitchFamily="18" charset="0"/>
                        <a:cs typeface="Dana" panose="00000500000000000000" pitchFamily="2" charset="-78"/>
                      </a:rPr>
                      <m:t>𝑎</m:t>
                    </m:r>
                    <m:r>
                      <a:rPr lang="fa-IR" sz="1600" i="1" dirty="0" smtClean="0">
                        <a:solidFill>
                          <a:schemeClr val="bg1"/>
                        </a:solidFill>
                        <a:latin typeface="Cambria Math" panose="02040503050406030204" pitchFamily="18" charset="0"/>
                        <a:cs typeface="Dana" panose="00000500000000000000" pitchFamily="2" charset="-78"/>
                      </a:rPr>
                      <m:t> ∗ </m:t>
                    </m:r>
                    <m:sSup>
                      <m:sSupPr>
                        <m:ctrlPr>
                          <a:rPr lang="en-SE" sz="1600" i="1" dirty="0" smtClean="0">
                            <a:solidFill>
                              <a:schemeClr val="bg1"/>
                            </a:solidFill>
                            <a:latin typeface="Cambria Math" panose="02040503050406030204" pitchFamily="18" charset="0"/>
                            <a:cs typeface="Dana" panose="00000500000000000000" pitchFamily="2" charset="-78"/>
                          </a:rPr>
                        </m:ctrlPr>
                      </m:sSupPr>
                      <m:e>
                        <m:r>
                          <a:rPr lang="en-US" sz="1600" b="0" i="1" dirty="0" smtClean="0">
                            <a:solidFill>
                              <a:schemeClr val="bg1"/>
                            </a:solidFill>
                            <a:latin typeface="Cambria Math" panose="02040503050406030204" pitchFamily="18" charset="0"/>
                            <a:cs typeface="Dana" panose="00000500000000000000" pitchFamily="2" charset="-78"/>
                          </a:rPr>
                          <m:t>10</m:t>
                        </m:r>
                      </m:e>
                      <m:sup>
                        <m:r>
                          <a:rPr lang="en-US" sz="1600" b="0" i="1" dirty="0" smtClean="0">
                            <a:solidFill>
                              <a:schemeClr val="bg1"/>
                            </a:solidFill>
                            <a:latin typeface="Cambria Math" panose="02040503050406030204" pitchFamily="18" charset="0"/>
                            <a:cs typeface="Dana" panose="00000500000000000000" pitchFamily="2" charset="-78"/>
                          </a:rPr>
                          <m:t>𝑏</m:t>
                        </m:r>
                      </m:sup>
                    </m:sSup>
                  </m:oMath>
                </a14:m>
                <a:r>
                  <a:rPr lang="fa-IR" sz="1600" dirty="0">
                    <a:solidFill>
                      <a:schemeClr val="bg1"/>
                    </a:solidFill>
                    <a:latin typeface="Dana" panose="00000500000000000000" pitchFamily="2" charset="-78"/>
                    <a:cs typeface="Dana" panose="00000500000000000000" pitchFamily="2" charset="-78"/>
                  </a:rPr>
                  <a:t> ذخیره می‌شوند. مثلا عدد 0.000002 را می‌توان به صورت </a:t>
                </a:r>
                <a14:m>
                  <m:oMath xmlns:m="http://schemas.openxmlformats.org/officeDocument/2006/math">
                    <m:r>
                      <a:rPr lang="en-US" sz="1600" b="0" i="1" smtClean="0">
                        <a:solidFill>
                          <a:schemeClr val="bg1"/>
                        </a:solidFill>
                        <a:latin typeface="Cambria Math" panose="02040503050406030204" pitchFamily="18" charset="0"/>
                        <a:cs typeface="Dana" panose="00000500000000000000" pitchFamily="2" charset="-78"/>
                      </a:rPr>
                      <m:t>2</m:t>
                    </m:r>
                    <m:r>
                      <a:rPr lang="en-US" sz="1600" b="0" i="1" smtClean="0">
                        <a:solidFill>
                          <a:schemeClr val="bg1"/>
                        </a:solidFill>
                        <a:latin typeface="Cambria Math" panose="02040503050406030204" pitchFamily="18" charset="0"/>
                        <a:cs typeface="Dana" panose="00000500000000000000" pitchFamily="2" charset="-78"/>
                      </a:rPr>
                      <m:t> ×</m:t>
                    </m:r>
                    <m:sSup>
                      <m:sSupPr>
                        <m:ctrlPr>
                          <a:rPr lang="en-US" sz="1600" i="1" smtClean="0">
                            <a:solidFill>
                              <a:schemeClr val="bg1"/>
                            </a:solidFill>
                            <a:latin typeface="Cambria Math" panose="02040503050406030204" pitchFamily="18" charset="0"/>
                            <a:cs typeface="Dana" panose="00000500000000000000" pitchFamily="2" charset="-78"/>
                          </a:rPr>
                        </m:ctrlPr>
                      </m:sSupPr>
                      <m:e>
                        <m:r>
                          <a:rPr lang="en-US" sz="1600" b="0" i="1" smtClean="0">
                            <a:solidFill>
                              <a:schemeClr val="bg1"/>
                            </a:solidFill>
                            <a:latin typeface="Cambria Math" panose="02040503050406030204" pitchFamily="18" charset="0"/>
                            <a:cs typeface="Dana" panose="00000500000000000000" pitchFamily="2" charset="-78"/>
                          </a:rPr>
                          <m:t>10</m:t>
                        </m:r>
                      </m:e>
                      <m:sup>
                        <m:r>
                          <a:rPr lang="fa-IR" sz="1600" b="0" i="1" smtClean="0">
                            <a:solidFill>
                              <a:schemeClr val="bg1"/>
                            </a:solidFill>
                            <a:latin typeface="Cambria Math" panose="02040503050406030204" pitchFamily="18" charset="0"/>
                            <a:cs typeface="Dana" panose="00000500000000000000" pitchFamily="2" charset="-78"/>
                          </a:rPr>
                          <m:t>−</m:t>
                        </m:r>
                        <m:r>
                          <a:rPr lang="en-US" sz="1600" b="0" i="1" smtClean="0">
                            <a:solidFill>
                              <a:schemeClr val="bg1"/>
                            </a:solidFill>
                            <a:latin typeface="Cambria Math" panose="02040503050406030204" pitchFamily="18" charset="0"/>
                            <a:cs typeface="Dana" panose="00000500000000000000" pitchFamily="2" charset="-78"/>
                          </a:rPr>
                          <m:t>6</m:t>
                        </m:r>
                      </m:sup>
                    </m:sSup>
                  </m:oMath>
                </a14:m>
                <a:r>
                  <a:rPr lang="fa-IR" sz="1600" dirty="0">
                    <a:solidFill>
                      <a:schemeClr val="bg1"/>
                    </a:solidFill>
                    <a:latin typeface="Dana" panose="00000500000000000000" pitchFamily="2" charset="-78"/>
                    <a:cs typeface="Dana" panose="00000500000000000000" pitchFamily="2" charset="-78"/>
                  </a:rPr>
                  <a:t> ذخیره کرد و کامپیوترها نیز همین کار را (اما با مبنای دو) انجام می‌دهند.					</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با وارد شدن اعداد بزرگ‌تر به جمع در هنگام جمع از سمت راست، کامپیوتر در برخی زمان‌ها تصمیم می‌گیرد که توان این نماد علمی را یک واحد افزایش دهد که باعث از دست دادن دقت می‌شود و در هنگام جمع از سمت چپ، چون از همان ابتدا داریم با توان بزرگ اعداد را محاسبه می‌کنیم، ممکن است بعضی اعداد اصلا در جمع حساب نشوند (تفاوت این دو این است که هنگام جمع از سمت راست، جمع دو عدد ممکن است نتیجه‌ی بزرگ‌تری بدهد که در هنگام بالا رفتن عدد توان، از دست نرود ولی در حالت دوم از همان ابتدا جمع‌شان حساب نخواهد شد).</a:t>
                </a:r>
              </a:p>
            </p:txBody>
          </p:sp>
        </mc:Choice>
        <mc:Fallback xmlns="">
          <p:sp>
            <p:nvSpPr>
              <p:cNvPr id="2" name="Title 1">
                <a:extLst>
                  <a:ext uri="{FF2B5EF4-FFF2-40B4-BE49-F238E27FC236}">
                    <a16:creationId xmlns:a16="http://schemas.microsoft.com/office/drawing/2014/main" id="{846E5198-7AF0-44E1-803C-BC2DB5C8B697}"/>
                  </a:ext>
                </a:extLst>
              </p:cNvPr>
              <p:cNvSpPr>
                <a:spLocks noGrp="1" noRot="1" noChangeAspect="1" noMove="1" noResize="1" noEditPoints="1" noAdjustHandles="1" noChangeArrowheads="1" noChangeShapeType="1" noTextEdit="1"/>
              </p:cNvSpPr>
              <p:nvPr>
                <p:ph type="ctrTitle"/>
              </p:nvPr>
            </p:nvSpPr>
            <p:spPr>
              <a:xfrm>
                <a:off x="698863" y="1487714"/>
                <a:ext cx="7770223" cy="1841096"/>
              </a:xfrm>
              <a:blipFill>
                <a:blip r:embed="rId2"/>
                <a:stretch>
                  <a:fillRect l="-1177" t="-56291" r="-549" b="-66225"/>
                </a:stretch>
              </a:blipFill>
            </p:spPr>
            <p:txBody>
              <a:bodyPr/>
              <a:lstStyle/>
              <a:p>
                <a:r>
                  <a:rPr lang="fa-IR">
                    <a:noFill/>
                  </a:rPr>
                  <a:t> </a:t>
                </a:r>
              </a:p>
            </p:txBody>
          </p:sp>
        </mc:Fallback>
      </mc:AlternateContent>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11</a:t>
            </a:fld>
            <a:endParaRPr lang="en-US" dirty="0"/>
          </a:p>
        </p:txBody>
      </p:sp>
      <p:grpSp>
        <p:nvGrpSpPr>
          <p:cNvPr id="12" name="Google Shape;4800;p45"/>
          <p:cNvGrpSpPr/>
          <p:nvPr/>
        </p:nvGrpSpPr>
        <p:grpSpPr>
          <a:xfrm>
            <a:off x="8469086" y="469882"/>
            <a:ext cx="350734" cy="357171"/>
            <a:chOff x="1492675" y="4992125"/>
            <a:chExt cx="481825" cy="481825"/>
          </a:xfrm>
        </p:grpSpPr>
        <p:sp>
          <p:nvSpPr>
            <p:cNvPr id="1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8" name="Google Shape;4800;p45"/>
          <p:cNvGrpSpPr/>
          <p:nvPr/>
        </p:nvGrpSpPr>
        <p:grpSpPr>
          <a:xfrm>
            <a:off x="8469086" y="2287276"/>
            <a:ext cx="350734" cy="357171"/>
            <a:chOff x="1492675" y="4992125"/>
            <a:chExt cx="481825" cy="481825"/>
          </a:xfrm>
        </p:grpSpPr>
        <p:sp>
          <p:nvSpPr>
            <p:cNvPr id="1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352123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061287"/>
            <a:ext cx="7804620" cy="2681180"/>
          </a:xfrm>
        </p:spPr>
        <p:txBody>
          <a:bodyPr anchor="ct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در این جلسه قصد داریم مروری برای مباحثی ویژه خارج از آنچه در کلاس آموخته‌اید داشته باشیم. در اولین قسمت قصد داریم از </a:t>
            </a:r>
            <a:r>
              <a:rPr lang="en-US" sz="1400" b="0" i="0" u="none" strike="noStrike" dirty="0" err="1">
                <a:solidFill>
                  <a:schemeClr val="accent6"/>
                </a:solidFill>
                <a:effectLst/>
                <a:latin typeface="Dana" panose="00000500000000000000" pitchFamily="2" charset="-78"/>
                <a:cs typeface="Dana" panose="00000500000000000000" pitchFamily="2" charset="-78"/>
              </a:rPr>
              <a:t>gcc</a:t>
            </a:r>
            <a:r>
              <a:rPr lang="fa-IR" sz="1400" dirty="0">
                <a:solidFill>
                  <a:schemeClr val="bg1"/>
                </a:solidFill>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برای کامپایل کردن برنامه به صورت دستی استفاده کنیم. همانطور که در درس آموخته‌اید، عملیات کامپایل کردن از مراحل زیر تشکیل شده است:</a:t>
            </a:r>
            <a:r>
              <a:rPr lang="en-US" sz="1400" b="0" i="0" u="none" strike="noStrike" dirty="0">
                <a:solidFill>
                  <a:schemeClr val="bg1"/>
                </a:solidFill>
                <a:effectLst/>
                <a:latin typeface="Dana" panose="00000500000000000000" pitchFamily="2" charset="-78"/>
                <a:cs typeface="Dana" panose="00000500000000000000" pitchFamily="2" charset="-78"/>
              </a:rPr>
              <a:t>		</a:t>
            </a:r>
            <a:r>
              <a:rPr lang="en-US" sz="1400" dirty="0">
                <a:solidFill>
                  <a:schemeClr val="bg1"/>
                </a:solidFill>
                <a:latin typeface="Dana" panose="00000500000000000000" pitchFamily="2" charset="-78"/>
                <a:cs typeface="Dana" panose="00000500000000000000" pitchFamily="2" charset="-78"/>
              </a:rPr>
              <a:t>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۱. پیش‌پردازش</a:t>
            </a:r>
            <a:r>
              <a:rPr lang="en-US" sz="1400" b="0" i="0" u="none" strike="noStrike" dirty="0">
                <a:solidFill>
                  <a:schemeClr val="bg1"/>
                </a:solidFill>
                <a:effectLst/>
                <a:latin typeface="Dana" panose="00000500000000000000" pitchFamily="2" charset="-78"/>
                <a:cs typeface="Dana" panose="00000500000000000000" pitchFamily="2" charset="-78"/>
              </a:rPr>
              <a:t>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۲. کامپایل کردن</a:t>
            </a:r>
            <a:r>
              <a:rPr lang="en-US" sz="1400" b="0" i="0" u="none" strike="noStrike" dirty="0">
                <a:solidFill>
                  <a:schemeClr val="bg1"/>
                </a:solidFill>
                <a:effectLst/>
                <a:latin typeface="Dana" panose="00000500000000000000" pitchFamily="2" charset="-78"/>
                <a:cs typeface="Dana" panose="00000500000000000000" pitchFamily="2" charset="-78"/>
              </a:rPr>
              <a:t>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۳. اسمبلر</a:t>
            </a:r>
            <a:r>
              <a:rPr lang="en-US" sz="1400" b="0" i="0" u="none" strike="noStrike" dirty="0">
                <a:solidFill>
                  <a:schemeClr val="bg1"/>
                </a:solidFill>
                <a:effectLst/>
                <a:latin typeface="Dana" panose="00000500000000000000" pitchFamily="2" charset="-78"/>
                <a:cs typeface="Dana" panose="00000500000000000000" pitchFamily="2" charset="-78"/>
              </a:rPr>
              <a:t>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۴. لینکر</a:t>
            </a:r>
            <a:r>
              <a:rPr lang="en-US" sz="1400" b="0" i="0" u="none" strike="noStrike" dirty="0">
                <a:solidFill>
                  <a:schemeClr val="bg1"/>
                </a:solidFill>
                <a:effectLst/>
                <a:latin typeface="Dana" panose="00000500000000000000" pitchFamily="2" charset="-78"/>
                <a:cs typeface="Dana" panose="00000500000000000000" pitchFamily="2" charset="-78"/>
              </a:rPr>
              <a:t>								      </a:t>
            </a:r>
            <a:br>
              <a:rPr lang="fa-IR" sz="1400" b="0" i="0" u="none" strike="noStrike" dirty="0">
                <a:solidFill>
                  <a:schemeClr val="bg1"/>
                </a:solidFill>
                <a:effectLst/>
                <a:latin typeface="Dana" panose="00000500000000000000" pitchFamily="2" charset="-78"/>
                <a:cs typeface="Dana" panose="00000500000000000000" pitchFamily="2" charset="-78"/>
              </a:rPr>
            </a:br>
            <a:endParaRPr lang="fa-IR" sz="1400" b="0" i="0" u="none" strike="noStrike" dirty="0">
              <a:solidFill>
                <a:schemeClr val="bg1"/>
              </a:solidFill>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1089001" y="355834"/>
            <a:ext cx="6345232"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مباحث ویژه: کار با  </a:t>
            </a:r>
            <a:r>
              <a:rPr lang="en-US" sz="4000" b="0" i="0" u="none" strike="noStrike" dirty="0">
                <a:solidFill>
                  <a:schemeClr val="bg1"/>
                </a:solidFill>
                <a:effectLst/>
                <a:latin typeface="Lalezar" panose="00000500000000000000" pitchFamily="2" charset="-78"/>
                <a:cs typeface="Lalezar" panose="00000500000000000000" pitchFamily="2" charset="-78"/>
              </a:rPr>
              <a:t>command line</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12</a:t>
            </a:fld>
            <a:endParaRPr lang="en-US" dirty="0"/>
          </a:p>
        </p:txBody>
      </p:sp>
      <p:sp>
        <p:nvSpPr>
          <p:cNvPr id="10" name="Title 1">
            <a:extLst>
              <a:ext uri="{FF2B5EF4-FFF2-40B4-BE49-F238E27FC236}">
                <a16:creationId xmlns:a16="http://schemas.microsoft.com/office/drawing/2014/main" id="{D230F522-C134-4969-BCCC-E7373F7CA802}"/>
              </a:ext>
            </a:extLst>
          </p:cNvPr>
          <p:cNvSpPr txBox="1">
            <a:spLocks/>
          </p:cNvSpPr>
          <p:nvPr/>
        </p:nvSpPr>
        <p:spPr>
          <a:xfrm>
            <a:off x="972457" y="4011152"/>
            <a:ext cx="7362729" cy="6579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r>
              <a:rPr lang="pt-BR" sz="1600" dirty="0">
                <a:solidFill>
                  <a:schemeClr val="accent1"/>
                </a:solidFill>
                <a:latin typeface="Dana" panose="00000500000000000000" pitchFamily="2" charset="-78"/>
                <a:cs typeface="Dana" panose="00000500000000000000" pitchFamily="2" charset="-78"/>
              </a:rPr>
              <a:t>windows + R</a:t>
            </a:r>
            <a:endParaRPr lang="fa-IR" sz="1600" dirty="0">
              <a:solidFill>
                <a:schemeClr val="accent1"/>
              </a:solidFill>
              <a:latin typeface="Dana" panose="00000500000000000000" pitchFamily="2" charset="-78"/>
              <a:cs typeface="Dana" panose="00000500000000000000" pitchFamily="2" charset="-78"/>
            </a:endParaRPr>
          </a:p>
          <a:p>
            <a:pPr algn="l"/>
            <a:r>
              <a:rPr lang="pt-BR" sz="1600" dirty="0">
                <a:solidFill>
                  <a:schemeClr val="accent1"/>
                </a:solidFill>
                <a:latin typeface="Dana" panose="00000500000000000000" pitchFamily="2" charset="-78"/>
                <a:cs typeface="Dana" panose="00000500000000000000" pitchFamily="2" charset="-78"/>
              </a:rPr>
              <a:t>cmd</a:t>
            </a:r>
          </a:p>
        </p:txBody>
      </p:sp>
      <p:sp>
        <p:nvSpPr>
          <p:cNvPr id="11" name="Title 1">
            <a:extLst>
              <a:ext uri="{FF2B5EF4-FFF2-40B4-BE49-F238E27FC236}">
                <a16:creationId xmlns:a16="http://schemas.microsoft.com/office/drawing/2014/main" id="{07A525FC-0BBF-444F-B096-71111A357BCA}"/>
              </a:ext>
            </a:extLst>
          </p:cNvPr>
          <p:cNvSpPr txBox="1">
            <a:spLocks/>
          </p:cNvSpPr>
          <p:nvPr/>
        </p:nvSpPr>
        <p:spPr>
          <a:xfrm>
            <a:off x="698863" y="3331338"/>
            <a:ext cx="7779044" cy="67358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این عملیات‌ها غالبا به صورت یک جا توسط یک برنامه (کامپایلر) صورت می‌گیرند. یکی از کامپایلرهای موجود</a:t>
            </a:r>
            <a:r>
              <a:rPr lang="en-US" sz="1400" dirty="0" err="1">
                <a:solidFill>
                  <a:schemeClr val="accent6"/>
                </a:solidFill>
                <a:latin typeface="Dana" panose="00000500000000000000" pitchFamily="2" charset="-78"/>
                <a:cs typeface="Dana" panose="00000500000000000000" pitchFamily="2" charset="-78"/>
              </a:rPr>
              <a:t>gcc</a:t>
            </a:r>
            <a:r>
              <a:rPr lang="en-US" sz="1400" dirty="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می‌باشد که ما از آن استفاده خواهیم کرد. برای شروع با دستور زیر وارد </a:t>
            </a:r>
            <a:r>
              <a:rPr lang="en-US" sz="1400" dirty="0">
                <a:solidFill>
                  <a:schemeClr val="bg1"/>
                </a:solidFill>
                <a:latin typeface="Dana" panose="00000500000000000000" pitchFamily="2" charset="-78"/>
                <a:cs typeface="Dana" panose="00000500000000000000" pitchFamily="2" charset="-78"/>
              </a:rPr>
              <a:t>command prompt</a:t>
            </a:r>
            <a:r>
              <a:rPr lang="fa-IR" sz="1400" dirty="0">
                <a:solidFill>
                  <a:schemeClr val="bg1"/>
                </a:solidFill>
                <a:latin typeface="Dana" panose="00000500000000000000" pitchFamily="2" charset="-78"/>
                <a:cs typeface="Dana" panose="00000500000000000000" pitchFamily="2" charset="-78"/>
              </a:rPr>
              <a:t> شوید:</a:t>
            </a:r>
          </a:p>
        </p:txBody>
      </p:sp>
      <p:grpSp>
        <p:nvGrpSpPr>
          <p:cNvPr id="15" name="Google Shape;6715;p49"/>
          <p:cNvGrpSpPr/>
          <p:nvPr/>
        </p:nvGrpSpPr>
        <p:grpSpPr>
          <a:xfrm>
            <a:off x="7449890" y="429234"/>
            <a:ext cx="542921" cy="561086"/>
            <a:chOff x="-42062025" y="2316000"/>
            <a:chExt cx="319000" cy="317700"/>
          </a:xfrm>
        </p:grpSpPr>
        <p:sp>
          <p:nvSpPr>
            <p:cNvPr id="16" name="Google Shape;6716;p49"/>
            <p:cNvSpPr/>
            <p:nvPr/>
          </p:nvSpPr>
          <p:spPr>
            <a:xfrm>
              <a:off x="-41965150" y="2477075"/>
              <a:ext cx="124475" cy="112675"/>
            </a:xfrm>
            <a:custGeom>
              <a:avLst/>
              <a:gdLst/>
              <a:ahLst/>
              <a:cxnLst/>
              <a:rect l="l" t="t" r="r" b="b"/>
              <a:pathLst>
                <a:path w="4979" h="4507" extrusionOk="0">
                  <a:moveTo>
                    <a:pt x="2521" y="1371"/>
                  </a:moveTo>
                  <a:lnTo>
                    <a:pt x="2773" y="1812"/>
                  </a:lnTo>
                  <a:cubicBezTo>
                    <a:pt x="2836" y="1938"/>
                    <a:pt x="2931" y="2001"/>
                    <a:pt x="3088" y="2064"/>
                  </a:cubicBezTo>
                  <a:lnTo>
                    <a:pt x="3592" y="2127"/>
                  </a:lnTo>
                  <a:lnTo>
                    <a:pt x="3151" y="2473"/>
                  </a:lnTo>
                  <a:cubicBezTo>
                    <a:pt x="3088" y="2568"/>
                    <a:pt x="2994" y="2725"/>
                    <a:pt x="3057" y="2851"/>
                  </a:cubicBezTo>
                  <a:lnTo>
                    <a:pt x="3120" y="3355"/>
                  </a:lnTo>
                  <a:lnTo>
                    <a:pt x="2679" y="3103"/>
                  </a:lnTo>
                  <a:cubicBezTo>
                    <a:pt x="2631" y="3072"/>
                    <a:pt x="2568" y="3056"/>
                    <a:pt x="2501" y="3056"/>
                  </a:cubicBezTo>
                  <a:cubicBezTo>
                    <a:pt x="2434" y="3056"/>
                    <a:pt x="2364" y="3072"/>
                    <a:pt x="2301" y="3103"/>
                  </a:cubicBezTo>
                  <a:lnTo>
                    <a:pt x="1860" y="3355"/>
                  </a:lnTo>
                  <a:lnTo>
                    <a:pt x="1954" y="2851"/>
                  </a:lnTo>
                  <a:cubicBezTo>
                    <a:pt x="1986" y="2725"/>
                    <a:pt x="1891" y="2568"/>
                    <a:pt x="1828" y="2473"/>
                  </a:cubicBezTo>
                  <a:lnTo>
                    <a:pt x="1481" y="2127"/>
                  </a:lnTo>
                  <a:lnTo>
                    <a:pt x="1986" y="2064"/>
                  </a:lnTo>
                  <a:cubicBezTo>
                    <a:pt x="2112" y="2064"/>
                    <a:pt x="2206" y="1938"/>
                    <a:pt x="2301" y="1812"/>
                  </a:cubicBezTo>
                  <a:lnTo>
                    <a:pt x="2521" y="1371"/>
                  </a:lnTo>
                  <a:close/>
                  <a:moveTo>
                    <a:pt x="2474" y="0"/>
                  </a:moveTo>
                  <a:cubicBezTo>
                    <a:pt x="2332" y="0"/>
                    <a:pt x="2190" y="79"/>
                    <a:pt x="2112" y="236"/>
                  </a:cubicBezTo>
                  <a:lnTo>
                    <a:pt x="1576" y="1276"/>
                  </a:lnTo>
                  <a:lnTo>
                    <a:pt x="473" y="1434"/>
                  </a:lnTo>
                  <a:cubicBezTo>
                    <a:pt x="127" y="1465"/>
                    <a:pt x="1" y="1906"/>
                    <a:pt x="253" y="2127"/>
                  </a:cubicBezTo>
                  <a:lnTo>
                    <a:pt x="1040" y="2914"/>
                  </a:lnTo>
                  <a:lnTo>
                    <a:pt x="851" y="4017"/>
                  </a:lnTo>
                  <a:cubicBezTo>
                    <a:pt x="802" y="4291"/>
                    <a:pt x="1028" y="4506"/>
                    <a:pt x="1249" y="4506"/>
                  </a:cubicBezTo>
                  <a:cubicBezTo>
                    <a:pt x="1308" y="4506"/>
                    <a:pt x="1366" y="4491"/>
                    <a:pt x="1418" y="4458"/>
                  </a:cubicBezTo>
                  <a:lnTo>
                    <a:pt x="2427" y="3954"/>
                  </a:lnTo>
                  <a:lnTo>
                    <a:pt x="3403" y="4458"/>
                  </a:lnTo>
                  <a:cubicBezTo>
                    <a:pt x="3465" y="4489"/>
                    <a:pt x="3528" y="4503"/>
                    <a:pt x="3589" y="4503"/>
                  </a:cubicBezTo>
                  <a:cubicBezTo>
                    <a:pt x="3839" y="4503"/>
                    <a:pt x="4052" y="4270"/>
                    <a:pt x="4002" y="4017"/>
                  </a:cubicBezTo>
                  <a:lnTo>
                    <a:pt x="3781" y="2914"/>
                  </a:lnTo>
                  <a:lnTo>
                    <a:pt x="4569" y="2127"/>
                  </a:lnTo>
                  <a:cubicBezTo>
                    <a:pt x="4978" y="1906"/>
                    <a:pt x="4821" y="1465"/>
                    <a:pt x="4474" y="1434"/>
                  </a:cubicBezTo>
                  <a:lnTo>
                    <a:pt x="3372" y="1276"/>
                  </a:lnTo>
                  <a:lnTo>
                    <a:pt x="2836" y="236"/>
                  </a:lnTo>
                  <a:cubicBezTo>
                    <a:pt x="2757" y="79"/>
                    <a:pt x="2616" y="0"/>
                    <a:pt x="247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717;p49"/>
            <p:cNvSpPr/>
            <p:nvPr/>
          </p:nvSpPr>
          <p:spPr>
            <a:xfrm>
              <a:off x="-42062025" y="2316000"/>
              <a:ext cx="319000" cy="317700"/>
            </a:xfrm>
            <a:custGeom>
              <a:avLst/>
              <a:gdLst/>
              <a:ahLst/>
              <a:cxnLst/>
              <a:rect l="l" t="t" r="r" b="b"/>
              <a:pathLst>
                <a:path w="12760" h="12708" extrusionOk="0">
                  <a:moveTo>
                    <a:pt x="9610" y="851"/>
                  </a:moveTo>
                  <a:lnTo>
                    <a:pt x="8129" y="2615"/>
                  </a:lnTo>
                  <a:cubicBezTo>
                    <a:pt x="8097" y="2584"/>
                    <a:pt x="8034" y="2584"/>
                    <a:pt x="7940" y="2584"/>
                  </a:cubicBezTo>
                  <a:lnTo>
                    <a:pt x="4821" y="2584"/>
                  </a:lnTo>
                  <a:cubicBezTo>
                    <a:pt x="4758" y="2584"/>
                    <a:pt x="4726" y="2584"/>
                    <a:pt x="4632" y="2615"/>
                  </a:cubicBezTo>
                  <a:lnTo>
                    <a:pt x="3183" y="851"/>
                  </a:lnTo>
                  <a:close/>
                  <a:moveTo>
                    <a:pt x="7530" y="3371"/>
                  </a:moveTo>
                  <a:lnTo>
                    <a:pt x="6396" y="4726"/>
                  </a:lnTo>
                  <a:lnTo>
                    <a:pt x="5293" y="3371"/>
                  </a:lnTo>
                  <a:close/>
                  <a:moveTo>
                    <a:pt x="10555" y="1009"/>
                  </a:moveTo>
                  <a:lnTo>
                    <a:pt x="11783" y="2237"/>
                  </a:lnTo>
                  <a:lnTo>
                    <a:pt x="8759" y="5923"/>
                  </a:lnTo>
                  <a:cubicBezTo>
                    <a:pt x="8255" y="5545"/>
                    <a:pt x="7719" y="5262"/>
                    <a:pt x="7121" y="5136"/>
                  </a:cubicBezTo>
                  <a:lnTo>
                    <a:pt x="10555" y="1009"/>
                  </a:lnTo>
                  <a:close/>
                  <a:moveTo>
                    <a:pt x="2269" y="1040"/>
                  </a:moveTo>
                  <a:lnTo>
                    <a:pt x="5703" y="5199"/>
                  </a:lnTo>
                  <a:cubicBezTo>
                    <a:pt x="5104" y="5293"/>
                    <a:pt x="4506" y="5545"/>
                    <a:pt x="4033" y="5986"/>
                  </a:cubicBezTo>
                  <a:cubicBezTo>
                    <a:pt x="3214" y="4947"/>
                    <a:pt x="1040" y="2269"/>
                    <a:pt x="1040" y="2269"/>
                  </a:cubicBezTo>
                  <a:lnTo>
                    <a:pt x="2269" y="1040"/>
                  </a:lnTo>
                  <a:close/>
                  <a:moveTo>
                    <a:pt x="6349" y="5978"/>
                  </a:moveTo>
                  <a:cubicBezTo>
                    <a:pt x="7097" y="5978"/>
                    <a:pt x="7845" y="6254"/>
                    <a:pt x="8412" y="6805"/>
                  </a:cubicBezTo>
                  <a:lnTo>
                    <a:pt x="8538" y="6932"/>
                  </a:lnTo>
                  <a:cubicBezTo>
                    <a:pt x="8633" y="7026"/>
                    <a:pt x="8727" y="7152"/>
                    <a:pt x="8822" y="7278"/>
                  </a:cubicBezTo>
                  <a:cubicBezTo>
                    <a:pt x="9452" y="8097"/>
                    <a:pt x="9484" y="9168"/>
                    <a:pt x="9137" y="10082"/>
                  </a:cubicBezTo>
                  <a:cubicBezTo>
                    <a:pt x="8662" y="11199"/>
                    <a:pt x="7524" y="11885"/>
                    <a:pt x="6358" y="11885"/>
                  </a:cubicBezTo>
                  <a:cubicBezTo>
                    <a:pt x="5978" y="11885"/>
                    <a:pt x="5595" y="11812"/>
                    <a:pt x="5230" y="11657"/>
                  </a:cubicBezTo>
                  <a:cubicBezTo>
                    <a:pt x="3340" y="10870"/>
                    <a:pt x="2805" y="8412"/>
                    <a:pt x="4159" y="6932"/>
                  </a:cubicBezTo>
                  <a:lnTo>
                    <a:pt x="4285" y="6805"/>
                  </a:lnTo>
                  <a:cubicBezTo>
                    <a:pt x="4852" y="6254"/>
                    <a:pt x="5601" y="5978"/>
                    <a:pt x="6349" y="5978"/>
                  </a:cubicBezTo>
                  <a:close/>
                  <a:moveTo>
                    <a:pt x="2269" y="0"/>
                  </a:moveTo>
                  <a:cubicBezTo>
                    <a:pt x="2143" y="0"/>
                    <a:pt x="2048" y="32"/>
                    <a:pt x="1954" y="95"/>
                  </a:cubicBezTo>
                  <a:lnTo>
                    <a:pt x="158" y="1922"/>
                  </a:lnTo>
                  <a:cubicBezTo>
                    <a:pt x="1" y="2080"/>
                    <a:pt x="1" y="2300"/>
                    <a:pt x="95" y="2458"/>
                  </a:cubicBezTo>
                  <a:lnTo>
                    <a:pt x="3372" y="6522"/>
                  </a:lnTo>
                  <a:cubicBezTo>
                    <a:pt x="1985" y="8255"/>
                    <a:pt x="2395" y="10807"/>
                    <a:pt x="4254" y="12035"/>
                  </a:cubicBezTo>
                  <a:cubicBezTo>
                    <a:pt x="4911" y="12489"/>
                    <a:pt x="5659" y="12708"/>
                    <a:pt x="6397" y="12708"/>
                  </a:cubicBezTo>
                  <a:cubicBezTo>
                    <a:pt x="7606" y="12708"/>
                    <a:pt x="8791" y="12122"/>
                    <a:pt x="9515" y="11027"/>
                  </a:cubicBezTo>
                  <a:cubicBezTo>
                    <a:pt x="10429" y="9641"/>
                    <a:pt x="10397" y="7814"/>
                    <a:pt x="9326" y="6522"/>
                  </a:cubicBezTo>
                  <a:lnTo>
                    <a:pt x="12634" y="2458"/>
                  </a:lnTo>
                  <a:cubicBezTo>
                    <a:pt x="12760" y="2300"/>
                    <a:pt x="12760" y="2080"/>
                    <a:pt x="12603" y="1922"/>
                  </a:cubicBezTo>
                  <a:lnTo>
                    <a:pt x="10775" y="95"/>
                  </a:lnTo>
                  <a:cubicBezTo>
                    <a:pt x="10712" y="32"/>
                    <a:pt x="10555" y="0"/>
                    <a:pt x="104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4800;p45"/>
          <p:cNvGrpSpPr/>
          <p:nvPr/>
        </p:nvGrpSpPr>
        <p:grpSpPr>
          <a:xfrm>
            <a:off x="8477907" y="1107337"/>
            <a:ext cx="350734" cy="357171"/>
            <a:chOff x="1492675" y="4992125"/>
            <a:chExt cx="481825" cy="481825"/>
          </a:xfrm>
        </p:grpSpPr>
        <p:sp>
          <p:nvSpPr>
            <p:cNvPr id="1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8" name="Google Shape;4800;p45"/>
          <p:cNvGrpSpPr/>
          <p:nvPr/>
        </p:nvGrpSpPr>
        <p:grpSpPr>
          <a:xfrm>
            <a:off x="8477907" y="3374955"/>
            <a:ext cx="350734" cy="357171"/>
            <a:chOff x="1492675" y="4992125"/>
            <a:chExt cx="481825" cy="481825"/>
          </a:xfrm>
        </p:grpSpPr>
        <p:sp>
          <p:nvSpPr>
            <p:cNvPr id="1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746283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13</a:t>
            </a:fld>
            <a:endParaRPr lang="en-US" dirty="0"/>
          </a:p>
        </p:txBody>
      </p:sp>
      <p:sp>
        <p:nvSpPr>
          <p:cNvPr id="5" name="Title 1">
            <a:extLst>
              <a:ext uri="{FF2B5EF4-FFF2-40B4-BE49-F238E27FC236}">
                <a16:creationId xmlns:a16="http://schemas.microsoft.com/office/drawing/2014/main" id="{46CE5E78-EF19-4315-80CB-2F0DB3E80033}"/>
              </a:ext>
            </a:extLst>
          </p:cNvPr>
          <p:cNvSpPr>
            <a:spLocks noGrp="1"/>
          </p:cNvSpPr>
          <p:nvPr>
            <p:ph type="ctrTitle"/>
          </p:nvPr>
        </p:nvSpPr>
        <p:spPr>
          <a:xfrm>
            <a:off x="668649" y="706798"/>
            <a:ext cx="7806702" cy="1999823"/>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در محیط</a:t>
            </a:r>
            <a:r>
              <a:rPr lang="en-US" sz="1600" dirty="0">
                <a:solidFill>
                  <a:schemeClr val="accent6"/>
                </a:solidFill>
                <a:latin typeface="Dana" panose="00000500000000000000" pitchFamily="2" charset="-78"/>
                <a:cs typeface="Dana" panose="00000500000000000000" pitchFamily="2" charset="-78"/>
              </a:rPr>
              <a:t>command prompt </a:t>
            </a:r>
            <a:r>
              <a:rPr lang="fa-IR" sz="1600" dirty="0">
                <a:solidFill>
                  <a:schemeClr val="accent6"/>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شما می‌توانید تمام آنچه را که در محیط گرافیکی انجام می‌دهید، انجام دهید. یکی از ویژگی‌های این محیط، قابلیت‌های اجرایی آن است که از محیط گرافیکی بسیار بیش‌تر است. در ابتدا اندکی با این محیط بیش‌تر آشنا می‌شویم.</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همانند محیط گرافیکی، </a:t>
            </a:r>
            <a:r>
              <a:rPr lang="en-US" sz="1600" dirty="0">
                <a:solidFill>
                  <a:schemeClr val="accent6"/>
                </a:solidFill>
                <a:latin typeface="Dana" panose="00000500000000000000" pitchFamily="2" charset="-78"/>
                <a:cs typeface="Dana" panose="00000500000000000000" pitchFamily="2" charset="-78"/>
              </a:rPr>
              <a:t>command prompt</a:t>
            </a:r>
            <a:r>
              <a:rPr lang="fa-IR" sz="1600" dirty="0">
                <a:solidFill>
                  <a:schemeClr val="accent6"/>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هم در یک پوشه از سیستم شما اجرا می‌شود.</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پوشه‌ای که در آن قرار دارید را می‌توانید در خط فرمان ببینید:</a:t>
            </a:r>
          </a:p>
        </p:txBody>
      </p:sp>
      <p:sp>
        <p:nvSpPr>
          <p:cNvPr id="22" name="Title 1">
            <a:extLst>
              <a:ext uri="{FF2B5EF4-FFF2-40B4-BE49-F238E27FC236}">
                <a16:creationId xmlns:a16="http://schemas.microsoft.com/office/drawing/2014/main" id="{23440949-4636-4E05-AC2C-66028F1805B2}"/>
              </a:ext>
            </a:extLst>
          </p:cNvPr>
          <p:cNvSpPr txBox="1">
            <a:spLocks/>
          </p:cNvSpPr>
          <p:nvPr/>
        </p:nvSpPr>
        <p:spPr>
          <a:xfrm>
            <a:off x="753838" y="3701859"/>
            <a:ext cx="7636323" cy="5363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r>
              <a:rPr lang="en-US" sz="1600" dirty="0" err="1">
                <a:solidFill>
                  <a:schemeClr val="accent1"/>
                </a:solidFill>
                <a:latin typeface="Dana" panose="00000500000000000000" pitchFamily="2" charset="-78"/>
                <a:cs typeface="Dana" panose="00000500000000000000" pitchFamily="2" charset="-78"/>
              </a:rPr>
              <a:t>dir</a:t>
            </a:r>
            <a:endParaRPr lang="pt-BR" sz="1600" dirty="0">
              <a:solidFill>
                <a:schemeClr val="accent1"/>
              </a:solidFill>
              <a:latin typeface="Dana" panose="00000500000000000000" pitchFamily="2" charset="-78"/>
              <a:cs typeface="Dana" panose="00000500000000000000" pitchFamily="2" charset="-78"/>
            </a:endParaRPr>
          </a:p>
        </p:txBody>
      </p:sp>
      <p:sp>
        <p:nvSpPr>
          <p:cNvPr id="23" name="Title 1">
            <a:extLst>
              <a:ext uri="{FF2B5EF4-FFF2-40B4-BE49-F238E27FC236}">
                <a16:creationId xmlns:a16="http://schemas.microsoft.com/office/drawing/2014/main" id="{9064BE59-8683-4812-A5B8-860D1255130D}"/>
              </a:ext>
            </a:extLst>
          </p:cNvPr>
          <p:cNvSpPr txBox="1">
            <a:spLocks/>
          </p:cNvSpPr>
          <p:nvPr/>
        </p:nvSpPr>
        <p:spPr>
          <a:xfrm>
            <a:off x="525083" y="3063792"/>
            <a:ext cx="7950268" cy="5490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با دستور زیر می‌توانید محتوای این پوشه را ببینید:</a:t>
            </a:r>
          </a:p>
        </p:txBody>
      </p:sp>
      <p:sp>
        <p:nvSpPr>
          <p:cNvPr id="24" name="Title 1">
            <a:extLst>
              <a:ext uri="{FF2B5EF4-FFF2-40B4-BE49-F238E27FC236}">
                <a16:creationId xmlns:a16="http://schemas.microsoft.com/office/drawing/2014/main" id="{486D62BA-51BB-46E0-AE1B-4E447BF75C22}"/>
              </a:ext>
            </a:extLst>
          </p:cNvPr>
          <p:cNvSpPr txBox="1">
            <a:spLocks/>
          </p:cNvSpPr>
          <p:nvPr/>
        </p:nvSpPr>
        <p:spPr>
          <a:xfrm>
            <a:off x="753838" y="2706621"/>
            <a:ext cx="7636323" cy="5363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r>
              <a:rPr lang="pt-BR" sz="1600" dirty="0">
                <a:solidFill>
                  <a:schemeClr val="accent1"/>
                </a:solidFill>
                <a:latin typeface="Dana" panose="00000500000000000000" pitchFamily="2" charset="-78"/>
                <a:cs typeface="Dana" panose="00000500000000000000" pitchFamily="2" charset="-78"/>
              </a:rPr>
              <a:t>C:\Users\parham</a:t>
            </a:r>
            <a:r>
              <a:rPr lang="fa-IR" sz="1600" dirty="0">
                <a:solidFill>
                  <a:schemeClr val="accent1"/>
                </a:solidFill>
                <a:latin typeface="Dana" panose="00000500000000000000" pitchFamily="2" charset="-78"/>
                <a:cs typeface="Dana" panose="00000500000000000000" pitchFamily="2" charset="-78"/>
              </a:rPr>
              <a:t>&lt;</a:t>
            </a:r>
            <a:endParaRPr lang="pt-BR" sz="1600" dirty="0">
              <a:solidFill>
                <a:schemeClr val="accent1"/>
              </a:solidFill>
              <a:latin typeface="Dana" panose="00000500000000000000" pitchFamily="2" charset="-78"/>
              <a:cs typeface="Dana" panose="00000500000000000000" pitchFamily="2" charset="-78"/>
            </a:endParaRPr>
          </a:p>
        </p:txBody>
      </p:sp>
      <p:grpSp>
        <p:nvGrpSpPr>
          <p:cNvPr id="8" name="Google Shape;4800;p45"/>
          <p:cNvGrpSpPr/>
          <p:nvPr/>
        </p:nvGrpSpPr>
        <p:grpSpPr>
          <a:xfrm>
            <a:off x="8475351" y="706798"/>
            <a:ext cx="350734" cy="357171"/>
            <a:chOff x="1492675" y="4992125"/>
            <a:chExt cx="481825" cy="481825"/>
          </a:xfrm>
        </p:grpSpPr>
        <p:sp>
          <p:nvSpPr>
            <p:cNvPr id="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 name="Google Shape;4800;p45"/>
          <p:cNvGrpSpPr/>
          <p:nvPr/>
        </p:nvGrpSpPr>
        <p:grpSpPr>
          <a:xfrm>
            <a:off x="8475350" y="2525858"/>
            <a:ext cx="350734" cy="357171"/>
            <a:chOff x="1492675" y="4992125"/>
            <a:chExt cx="481825" cy="481825"/>
          </a:xfrm>
        </p:grpSpPr>
        <p:sp>
          <p:nvSpPr>
            <p:cNvPr id="1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 name="Google Shape;4800;p45"/>
          <p:cNvGrpSpPr/>
          <p:nvPr/>
        </p:nvGrpSpPr>
        <p:grpSpPr>
          <a:xfrm>
            <a:off x="8475350" y="3258980"/>
            <a:ext cx="350734" cy="357171"/>
            <a:chOff x="1492675" y="4992125"/>
            <a:chExt cx="481825" cy="481825"/>
          </a:xfrm>
        </p:grpSpPr>
        <p:sp>
          <p:nvSpPr>
            <p:cNvPr id="15"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853488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14</a:t>
            </a:fld>
            <a:endParaRPr lang="en-US" dirty="0"/>
          </a:p>
        </p:txBody>
      </p:sp>
      <p:pic>
        <p:nvPicPr>
          <p:cNvPr id="8" name="Picture 7">
            <a:extLst>
              <a:ext uri="{FF2B5EF4-FFF2-40B4-BE49-F238E27FC236}">
                <a16:creationId xmlns:a16="http://schemas.microsoft.com/office/drawing/2014/main" id="{03F79EC8-960C-4FF4-ABBF-BBC3D371D547}"/>
              </a:ext>
            </a:extLst>
          </p:cNvPr>
          <p:cNvPicPr>
            <a:picLocks noChangeAspect="1"/>
          </p:cNvPicPr>
          <p:nvPr/>
        </p:nvPicPr>
        <p:blipFill rotWithShape="1">
          <a:blip r:embed="rId2"/>
          <a:srcRect l="357" t="443"/>
          <a:stretch/>
        </p:blipFill>
        <p:spPr>
          <a:xfrm>
            <a:off x="1894115" y="566057"/>
            <a:ext cx="5832418" cy="4009260"/>
          </a:xfrm>
          <a:prstGeom prst="rect">
            <a:avLst/>
          </a:prstGeom>
        </p:spPr>
      </p:pic>
    </p:spTree>
    <p:extLst>
      <p:ext uri="{BB962C8B-B14F-4D97-AF65-F5344CB8AC3E}">
        <p14:creationId xmlns:p14="http://schemas.microsoft.com/office/powerpoint/2010/main" val="3662195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15</a:t>
            </a:fld>
            <a:endParaRPr lang="en-US" dirty="0"/>
          </a:p>
        </p:txBody>
      </p:sp>
      <p:sp>
        <p:nvSpPr>
          <p:cNvPr id="5" name="Title 1">
            <a:extLst>
              <a:ext uri="{FF2B5EF4-FFF2-40B4-BE49-F238E27FC236}">
                <a16:creationId xmlns:a16="http://schemas.microsoft.com/office/drawing/2014/main" id="{46CE5E78-EF19-4315-80CB-2F0DB3E80033}"/>
              </a:ext>
            </a:extLst>
          </p:cNvPr>
          <p:cNvSpPr>
            <a:spLocks noGrp="1"/>
          </p:cNvSpPr>
          <p:nvPr>
            <p:ph type="ctrTitle"/>
          </p:nvPr>
        </p:nvSpPr>
        <p:spPr>
          <a:xfrm>
            <a:off x="668648" y="1104090"/>
            <a:ext cx="7806702" cy="536332"/>
          </a:xfrm>
        </p:spPr>
        <p:txBody>
          <a:bodyPr anchor="ctr"/>
          <a:lstStyle/>
          <a:p>
            <a:pPr rtl="1">
              <a:lnSpc>
                <a:spcPct val="150000"/>
              </a:lnSpc>
            </a:pPr>
            <a:r>
              <a:rPr lang="fa-IR" sz="1600" dirty="0">
                <a:solidFill>
                  <a:schemeClr val="bg1"/>
                </a:solidFill>
                <a:latin typeface="Dana" panose="00000500000000000000" pitchFamily="2" charset="-78"/>
                <a:cs typeface="Dana" panose="00000500000000000000" pitchFamily="2" charset="-78"/>
              </a:rPr>
              <a:t>با دستور زیر می‌توانید به پوشه‌ی دیگری منتقل شوید:</a:t>
            </a:r>
          </a:p>
        </p:txBody>
      </p:sp>
      <p:sp>
        <p:nvSpPr>
          <p:cNvPr id="23" name="Title 1">
            <a:extLst>
              <a:ext uri="{FF2B5EF4-FFF2-40B4-BE49-F238E27FC236}">
                <a16:creationId xmlns:a16="http://schemas.microsoft.com/office/drawing/2014/main" id="{9064BE59-8683-4812-A5B8-860D1255130D}"/>
              </a:ext>
            </a:extLst>
          </p:cNvPr>
          <p:cNvSpPr txBox="1">
            <a:spLocks/>
          </p:cNvSpPr>
          <p:nvPr/>
        </p:nvSpPr>
        <p:spPr>
          <a:xfrm>
            <a:off x="735858" y="2740299"/>
            <a:ext cx="7739492" cy="112188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در خط فرمان، دستوراتی که فراخوانی می‌شوند در واقع برنامه‌هایی‌اند که روی سیستم شما قابل دسترسی هستند. برای هر دستور، مسیرهای مشخصی در سیستم شما جست‌وجو می‌شود تا برنامه‌ی مورد نظر شما پیدا شود.</a:t>
            </a:r>
          </a:p>
        </p:txBody>
      </p:sp>
      <p:sp>
        <p:nvSpPr>
          <p:cNvPr id="24" name="Title 1">
            <a:extLst>
              <a:ext uri="{FF2B5EF4-FFF2-40B4-BE49-F238E27FC236}">
                <a16:creationId xmlns:a16="http://schemas.microsoft.com/office/drawing/2014/main" id="{486D62BA-51BB-46E0-AE1B-4E447BF75C22}"/>
              </a:ext>
            </a:extLst>
          </p:cNvPr>
          <p:cNvSpPr txBox="1">
            <a:spLocks/>
          </p:cNvSpPr>
          <p:nvPr/>
        </p:nvSpPr>
        <p:spPr>
          <a:xfrm>
            <a:off x="735858" y="1720652"/>
            <a:ext cx="7636323" cy="7438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r>
              <a:rPr lang="pt-BR" sz="1600" dirty="0">
                <a:solidFill>
                  <a:schemeClr val="accent1"/>
                </a:solidFill>
                <a:latin typeface="Dana" panose="00000500000000000000" pitchFamily="2" charset="-78"/>
                <a:cs typeface="Dana" panose="00000500000000000000" pitchFamily="2" charset="-78"/>
              </a:rPr>
              <a:t>cd </a:t>
            </a:r>
            <a:r>
              <a:rPr lang="pt-BR" sz="1600" dirty="0">
                <a:solidFill>
                  <a:schemeClr val="bg1"/>
                </a:solidFill>
                <a:latin typeface="Dana" panose="00000500000000000000" pitchFamily="2" charset="-78"/>
                <a:cs typeface="Dana" panose="00000500000000000000" pitchFamily="2" charset="-78"/>
              </a:rPr>
              <a:t>Downloads</a:t>
            </a:r>
            <a:endParaRPr lang="fa-IR" sz="1600" dirty="0">
              <a:solidFill>
                <a:schemeClr val="bg1"/>
              </a:solidFill>
              <a:latin typeface="Dana" panose="00000500000000000000" pitchFamily="2" charset="-78"/>
              <a:cs typeface="Dana" panose="00000500000000000000" pitchFamily="2" charset="-78"/>
            </a:endParaRPr>
          </a:p>
          <a:p>
            <a:pPr algn="l"/>
            <a:endParaRPr lang="pt-BR" sz="1600" dirty="0">
              <a:solidFill>
                <a:schemeClr val="accent1"/>
              </a:solidFill>
              <a:latin typeface="Dana" panose="00000500000000000000" pitchFamily="2" charset="-78"/>
              <a:cs typeface="Dana" panose="00000500000000000000" pitchFamily="2" charset="-78"/>
            </a:endParaRPr>
          </a:p>
          <a:p>
            <a:pPr algn="l"/>
            <a:r>
              <a:rPr lang="pt-BR" sz="1600" dirty="0">
                <a:solidFill>
                  <a:schemeClr val="accent1"/>
                </a:solidFill>
                <a:latin typeface="Dana" panose="00000500000000000000" pitchFamily="2" charset="-78"/>
                <a:cs typeface="Dana" panose="00000500000000000000" pitchFamily="2" charset="-78"/>
              </a:rPr>
              <a:t>C:\Users\parham\Downloads</a:t>
            </a:r>
            <a:r>
              <a:rPr lang="fa-IR" sz="1600" dirty="0">
                <a:solidFill>
                  <a:schemeClr val="accent1"/>
                </a:solidFill>
                <a:latin typeface="Dana" panose="00000500000000000000" pitchFamily="2" charset="-78"/>
                <a:cs typeface="Dana" panose="00000500000000000000" pitchFamily="2" charset="-78"/>
              </a:rPr>
              <a:t>&lt;</a:t>
            </a:r>
            <a:endParaRPr lang="pt-BR" sz="1600" dirty="0">
              <a:solidFill>
                <a:schemeClr val="accent1"/>
              </a:solidFill>
              <a:latin typeface="Dana" panose="00000500000000000000" pitchFamily="2" charset="-78"/>
              <a:cs typeface="Dana" panose="00000500000000000000" pitchFamily="2" charset="-78"/>
            </a:endParaRPr>
          </a:p>
        </p:txBody>
      </p:sp>
      <p:grpSp>
        <p:nvGrpSpPr>
          <p:cNvPr id="7" name="Google Shape;4800;p45"/>
          <p:cNvGrpSpPr/>
          <p:nvPr/>
        </p:nvGrpSpPr>
        <p:grpSpPr>
          <a:xfrm>
            <a:off x="8475350" y="1283250"/>
            <a:ext cx="350734" cy="357171"/>
            <a:chOff x="1492675" y="4992125"/>
            <a:chExt cx="481825" cy="481825"/>
          </a:xfrm>
        </p:grpSpPr>
        <p:sp>
          <p:nvSpPr>
            <p:cNvPr id="8"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 name="Google Shape;4800;p45"/>
          <p:cNvGrpSpPr/>
          <p:nvPr/>
        </p:nvGrpSpPr>
        <p:grpSpPr>
          <a:xfrm>
            <a:off x="8475350" y="2792736"/>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804404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16</a:t>
            </a:fld>
            <a:endParaRPr lang="en-US" dirty="0"/>
          </a:p>
        </p:txBody>
      </p:sp>
      <p:sp>
        <p:nvSpPr>
          <p:cNvPr id="5" name="Title 1">
            <a:extLst>
              <a:ext uri="{FF2B5EF4-FFF2-40B4-BE49-F238E27FC236}">
                <a16:creationId xmlns:a16="http://schemas.microsoft.com/office/drawing/2014/main" id="{46CE5E78-EF19-4315-80CB-2F0DB3E80033}"/>
              </a:ext>
            </a:extLst>
          </p:cNvPr>
          <p:cNvSpPr>
            <a:spLocks noGrp="1"/>
          </p:cNvSpPr>
          <p:nvPr>
            <p:ph type="ctrTitle"/>
          </p:nvPr>
        </p:nvSpPr>
        <p:spPr>
          <a:xfrm>
            <a:off x="5095737" y="2108877"/>
            <a:ext cx="3335043" cy="536332"/>
          </a:xfrm>
        </p:spPr>
        <p:txBody>
          <a:bodyPr anchor="ctr"/>
          <a:lstStyle/>
          <a:p>
            <a:pPr rtl="1">
              <a:lnSpc>
                <a:spcPct val="150000"/>
              </a:lnSpc>
            </a:pPr>
            <a:r>
              <a:rPr lang="fa-IR" sz="1600" dirty="0">
                <a:solidFill>
                  <a:schemeClr val="bg1"/>
                </a:solidFill>
                <a:latin typeface="Dana" panose="00000500000000000000" pitchFamily="2" charset="-78"/>
                <a:cs typeface="Dana" panose="00000500000000000000" pitchFamily="2" charset="-78"/>
              </a:rPr>
              <a:t>این مسیرها در پنجره‌ی روبه‌رو قابل تنظیم هستند:</a:t>
            </a:r>
          </a:p>
        </p:txBody>
      </p:sp>
      <p:pic>
        <p:nvPicPr>
          <p:cNvPr id="6146" name="Picture 2">
            <a:extLst>
              <a:ext uri="{FF2B5EF4-FFF2-40B4-BE49-F238E27FC236}">
                <a16:creationId xmlns:a16="http://schemas.microsoft.com/office/drawing/2014/main" id="{7DF317DD-2082-46F3-AD23-C839F2F933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158" y="584871"/>
            <a:ext cx="4192095" cy="3973757"/>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oogle Shape;4800;p45"/>
          <p:cNvGrpSpPr/>
          <p:nvPr/>
        </p:nvGrpSpPr>
        <p:grpSpPr>
          <a:xfrm>
            <a:off x="8484265" y="2019872"/>
            <a:ext cx="350734" cy="357171"/>
            <a:chOff x="1492675" y="4992125"/>
            <a:chExt cx="481825" cy="481825"/>
          </a:xfrm>
        </p:grpSpPr>
        <p:sp>
          <p:nvSpPr>
            <p:cNvPr id="7"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959104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17</a:t>
            </a:fld>
            <a:endParaRPr lang="en-US" dirty="0"/>
          </a:p>
        </p:txBody>
      </p:sp>
      <p:sp>
        <p:nvSpPr>
          <p:cNvPr id="5" name="Title 1">
            <a:extLst>
              <a:ext uri="{FF2B5EF4-FFF2-40B4-BE49-F238E27FC236}">
                <a16:creationId xmlns:a16="http://schemas.microsoft.com/office/drawing/2014/main" id="{46CE5E78-EF19-4315-80CB-2F0DB3E80033}"/>
              </a:ext>
            </a:extLst>
          </p:cNvPr>
          <p:cNvSpPr>
            <a:spLocks noGrp="1"/>
          </p:cNvSpPr>
          <p:nvPr>
            <p:ph type="ctrTitle"/>
          </p:nvPr>
        </p:nvSpPr>
        <p:spPr>
          <a:xfrm>
            <a:off x="763200" y="1949693"/>
            <a:ext cx="3842704" cy="1244113"/>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در صورتی که می‌خواهیداز</a:t>
            </a:r>
            <a:r>
              <a:rPr lang="en-US" sz="1600" dirty="0">
                <a:solidFill>
                  <a:schemeClr val="bg1"/>
                </a:solidFill>
                <a:latin typeface="Dana" panose="00000500000000000000" pitchFamily="2" charset="-78"/>
                <a:cs typeface="Dana" panose="00000500000000000000" pitchFamily="2" charset="-78"/>
              </a:rPr>
              <a:t> </a:t>
            </a:r>
            <a:r>
              <a:rPr lang="en-US" sz="1600" dirty="0" err="1">
                <a:solidFill>
                  <a:schemeClr val="accent6"/>
                </a:solidFill>
                <a:latin typeface="Dana" panose="00000500000000000000" pitchFamily="2" charset="-78"/>
                <a:cs typeface="Dana" panose="00000500000000000000" pitchFamily="2" charset="-78"/>
              </a:rPr>
              <a:t>gcc</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در محیط خط فرمان استفاده کنید، می‌بایست آدرس محل نصب آن را به این متغیر (</a:t>
            </a:r>
            <a:r>
              <a:rPr lang="en-US" sz="1600" dirty="0">
                <a:solidFill>
                  <a:schemeClr val="accent1"/>
                </a:solidFill>
                <a:latin typeface="Dana" panose="00000500000000000000" pitchFamily="2" charset="-78"/>
                <a:cs typeface="Dana" panose="00000500000000000000" pitchFamily="2" charset="-78"/>
              </a:rPr>
              <a:t>Path</a:t>
            </a:r>
            <a:r>
              <a:rPr lang="fa-IR" sz="1600" dirty="0">
                <a:solidFill>
                  <a:schemeClr val="bg1"/>
                </a:solidFill>
                <a:latin typeface="Dana" panose="00000500000000000000" pitchFamily="2" charset="-78"/>
                <a:cs typeface="Dana" panose="00000500000000000000" pitchFamily="2" charset="-78"/>
              </a:rPr>
              <a:t>) اضافه کنید.</a:t>
            </a:r>
          </a:p>
        </p:txBody>
      </p:sp>
      <p:pic>
        <p:nvPicPr>
          <p:cNvPr id="7170" name="Picture 2">
            <a:extLst>
              <a:ext uri="{FF2B5EF4-FFF2-40B4-BE49-F238E27FC236}">
                <a16:creationId xmlns:a16="http://schemas.microsoft.com/office/drawing/2014/main" id="{E923E339-99FB-466A-842F-49A0D2F34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6988" y="1019175"/>
            <a:ext cx="3257550" cy="310515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oogle Shape;4800;p45"/>
          <p:cNvGrpSpPr/>
          <p:nvPr/>
        </p:nvGrpSpPr>
        <p:grpSpPr>
          <a:xfrm>
            <a:off x="4605904" y="2086529"/>
            <a:ext cx="350734" cy="357171"/>
            <a:chOff x="1492675" y="4992125"/>
            <a:chExt cx="481825" cy="481825"/>
          </a:xfrm>
        </p:grpSpPr>
        <p:sp>
          <p:nvSpPr>
            <p:cNvPr id="7"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024774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18</a:t>
            </a:fld>
            <a:endParaRPr lang="en-US" dirty="0"/>
          </a:p>
        </p:txBody>
      </p:sp>
      <p:sp>
        <p:nvSpPr>
          <p:cNvPr id="5" name="Title 1">
            <a:extLst>
              <a:ext uri="{FF2B5EF4-FFF2-40B4-BE49-F238E27FC236}">
                <a16:creationId xmlns:a16="http://schemas.microsoft.com/office/drawing/2014/main" id="{46CE5E78-EF19-4315-80CB-2F0DB3E80033}"/>
              </a:ext>
            </a:extLst>
          </p:cNvPr>
          <p:cNvSpPr>
            <a:spLocks noGrp="1"/>
          </p:cNvSpPr>
          <p:nvPr>
            <p:ph type="ctrTitle"/>
          </p:nvPr>
        </p:nvSpPr>
        <p:spPr>
          <a:xfrm>
            <a:off x="3606801" y="327928"/>
            <a:ext cx="4844256" cy="367904"/>
          </a:xfrm>
        </p:spPr>
        <p:txBody>
          <a:bodyPr anchor="ctr"/>
          <a:lstStyle/>
          <a:p>
            <a:pPr rtl="1">
              <a:lnSpc>
                <a:spcPct val="150000"/>
              </a:lnSpc>
            </a:pPr>
            <a:r>
              <a:rPr lang="fa-IR" sz="1600" dirty="0">
                <a:solidFill>
                  <a:schemeClr val="bg1"/>
                </a:solidFill>
                <a:latin typeface="Dana" panose="00000500000000000000" pitchFamily="2" charset="-78"/>
                <a:cs typeface="Dana" panose="00000500000000000000" pitchFamily="2" charset="-78"/>
              </a:rPr>
              <a:t>یک برنامه ساده را در فایل </a:t>
            </a:r>
            <a:r>
              <a:rPr lang="en-US" sz="1600" dirty="0" err="1">
                <a:solidFill>
                  <a:schemeClr val="bg1"/>
                </a:solidFill>
                <a:latin typeface="Dana" panose="00000500000000000000" pitchFamily="2" charset="-78"/>
                <a:cs typeface="Dana" panose="00000500000000000000" pitchFamily="2" charset="-78"/>
              </a:rPr>
              <a:t>hello.c</a:t>
            </a:r>
            <a:r>
              <a:rPr lang="fa-IR" sz="1600" dirty="0">
                <a:solidFill>
                  <a:schemeClr val="bg1"/>
                </a:solidFill>
                <a:latin typeface="Dana" panose="00000500000000000000" pitchFamily="2" charset="-78"/>
                <a:cs typeface="Dana" panose="00000500000000000000" pitchFamily="2" charset="-78"/>
              </a:rPr>
              <a:t> می‌نویسیم:</a:t>
            </a:r>
          </a:p>
        </p:txBody>
      </p:sp>
      <p:sp>
        <p:nvSpPr>
          <p:cNvPr id="7" name="Title 1">
            <a:extLst>
              <a:ext uri="{FF2B5EF4-FFF2-40B4-BE49-F238E27FC236}">
                <a16:creationId xmlns:a16="http://schemas.microsoft.com/office/drawing/2014/main" id="{9D08E0AB-BA5D-4C15-AA53-477F34932094}"/>
              </a:ext>
            </a:extLst>
          </p:cNvPr>
          <p:cNvSpPr txBox="1">
            <a:spLocks/>
          </p:cNvSpPr>
          <p:nvPr/>
        </p:nvSpPr>
        <p:spPr>
          <a:xfrm>
            <a:off x="953691" y="2847470"/>
            <a:ext cx="7497365" cy="149955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spcBef>
                <a:spcPts val="1200"/>
              </a:spcBef>
              <a:spcAft>
                <a:spcPts val="1200"/>
              </a:spcAft>
            </a:pPr>
            <a:r>
              <a:rPr lang="fa-IR" sz="1600" dirty="0">
                <a:solidFill>
                  <a:schemeClr val="bg1"/>
                </a:solidFill>
                <a:latin typeface="Dana" panose="00000500000000000000" pitchFamily="2" charset="-78"/>
                <a:cs typeface="Dana" panose="00000500000000000000" pitchFamily="2" charset="-78"/>
              </a:rPr>
              <a:t>حال فرض کنید که </a:t>
            </a:r>
            <a:r>
              <a:rPr lang="fa-IR" sz="1600" dirty="0" err="1">
                <a:solidFill>
                  <a:schemeClr val="bg1"/>
                </a:solidFill>
                <a:latin typeface="Dana" panose="00000500000000000000" pitchFamily="2" charset="-78"/>
                <a:cs typeface="Dana" panose="00000500000000000000" pitchFamily="2" charset="-78"/>
              </a:rPr>
              <a:t>می‌خواهیم</a:t>
            </a:r>
            <a:r>
              <a:rPr lang="fa-IR" sz="1600" dirty="0">
                <a:solidFill>
                  <a:schemeClr val="bg1"/>
                </a:solidFill>
                <a:latin typeface="Dana" panose="00000500000000000000" pitchFamily="2" charset="-78"/>
                <a:cs typeface="Dana" panose="00000500000000000000" pitchFamily="2" charset="-78"/>
              </a:rPr>
              <a:t> فایل </a:t>
            </a:r>
            <a:r>
              <a:rPr lang="en-US" sz="1600" dirty="0" err="1">
                <a:solidFill>
                  <a:schemeClr val="bg1"/>
                </a:solidFill>
                <a:latin typeface="Dana" panose="00000500000000000000" pitchFamily="2" charset="-78"/>
                <a:cs typeface="Dana" panose="00000500000000000000" pitchFamily="2" charset="-78"/>
              </a:rPr>
              <a:t>hello.c</a:t>
            </a:r>
            <a:r>
              <a:rPr lang="fa-IR" sz="1600" dirty="0">
                <a:solidFill>
                  <a:schemeClr val="bg1"/>
                </a:solidFill>
                <a:latin typeface="Dana" panose="00000500000000000000" pitchFamily="2" charset="-78"/>
                <a:cs typeface="Dana" panose="00000500000000000000" pitchFamily="2" charset="-78"/>
              </a:rPr>
              <a:t> که در پوشه فعلی قرار دارد را کامپایل کنیم:</a:t>
            </a:r>
          </a:p>
          <a:p>
            <a:pPr algn="just">
              <a:spcBef>
                <a:spcPts val="1200"/>
              </a:spcBef>
              <a:spcAft>
                <a:spcPts val="1200"/>
              </a:spcAft>
            </a:pPr>
            <a:r>
              <a:rPr lang="en-US" sz="1600" dirty="0" err="1">
                <a:solidFill>
                  <a:schemeClr val="accent1"/>
                </a:solidFill>
                <a:latin typeface="Dana" panose="00000500000000000000" pitchFamily="2" charset="-78"/>
                <a:cs typeface="Dana" panose="00000500000000000000" pitchFamily="2" charset="-78"/>
              </a:rPr>
              <a:t>gcc</a:t>
            </a:r>
            <a:r>
              <a:rPr lang="en-US" sz="1600" dirty="0">
                <a:solidFill>
                  <a:schemeClr val="accent1"/>
                </a:solidFill>
                <a:latin typeface="Dana" panose="00000500000000000000" pitchFamily="2" charset="-78"/>
                <a:cs typeface="Dana" panose="00000500000000000000" pitchFamily="2" charset="-78"/>
              </a:rPr>
              <a:t> -o hello.exe </a:t>
            </a:r>
            <a:r>
              <a:rPr lang="en-US" sz="1600" dirty="0" err="1">
                <a:solidFill>
                  <a:schemeClr val="accent1"/>
                </a:solidFill>
                <a:latin typeface="Dana" panose="00000500000000000000" pitchFamily="2" charset="-78"/>
                <a:cs typeface="Dana" panose="00000500000000000000" pitchFamily="2" charset="-78"/>
              </a:rPr>
              <a:t>hello.c</a:t>
            </a:r>
            <a:endParaRPr lang="en-US" sz="1600" dirty="0">
              <a:solidFill>
                <a:schemeClr val="accent1"/>
              </a:solidFill>
              <a:latin typeface="Dana" panose="00000500000000000000" pitchFamily="2" charset="-78"/>
              <a:cs typeface="Dana" panose="00000500000000000000" pitchFamily="2" charset="-78"/>
            </a:endParaRPr>
          </a:p>
          <a:p>
            <a:pPr algn="just" rtl="1">
              <a:spcBef>
                <a:spcPts val="1200"/>
              </a:spcBef>
              <a:spcAft>
                <a:spcPts val="1200"/>
              </a:spcAft>
            </a:pPr>
            <a:r>
              <a:rPr lang="fa-IR" sz="1600" dirty="0">
                <a:solidFill>
                  <a:schemeClr val="bg1"/>
                </a:solidFill>
                <a:latin typeface="Dana" panose="00000500000000000000" pitchFamily="2" charset="-78"/>
                <a:cs typeface="Dana" panose="00000500000000000000" pitchFamily="2" charset="-78"/>
              </a:rPr>
              <a:t>در ادامه برنامه را اجرا </a:t>
            </a:r>
            <a:r>
              <a:rPr lang="fa-IR" sz="1600" dirty="0" err="1">
                <a:solidFill>
                  <a:schemeClr val="bg1"/>
                </a:solidFill>
                <a:latin typeface="Dana" panose="00000500000000000000" pitchFamily="2" charset="-78"/>
                <a:cs typeface="Dana" panose="00000500000000000000" pitchFamily="2" charset="-78"/>
              </a:rPr>
              <a:t>می‌کنیم</a:t>
            </a:r>
            <a:r>
              <a:rPr lang="fa-IR" sz="1600" dirty="0">
                <a:solidFill>
                  <a:schemeClr val="bg1"/>
                </a:solidFill>
                <a:latin typeface="Dana" panose="00000500000000000000" pitchFamily="2" charset="-78"/>
                <a:cs typeface="Dana" panose="00000500000000000000" pitchFamily="2" charset="-78"/>
              </a:rPr>
              <a:t>:</a:t>
            </a:r>
          </a:p>
          <a:p>
            <a:pPr algn="just">
              <a:spcBef>
                <a:spcPts val="1200"/>
              </a:spcBef>
              <a:spcAft>
                <a:spcPts val="1200"/>
              </a:spcAft>
            </a:pPr>
            <a:r>
              <a:rPr lang="en-US" sz="1600" dirty="0">
                <a:solidFill>
                  <a:schemeClr val="accent1"/>
                </a:solidFill>
                <a:latin typeface="Dana" panose="00000500000000000000" pitchFamily="2" charset="-78"/>
                <a:cs typeface="Dana" panose="00000500000000000000" pitchFamily="2" charset="-78"/>
              </a:rPr>
              <a:t>hello.exe</a:t>
            </a:r>
          </a:p>
        </p:txBody>
      </p:sp>
      <p:sp>
        <p:nvSpPr>
          <p:cNvPr id="2" name="Rectangle 1"/>
          <p:cNvSpPr/>
          <p:nvPr/>
        </p:nvSpPr>
        <p:spPr>
          <a:xfrm>
            <a:off x="953691" y="600701"/>
            <a:ext cx="4572000" cy="1815882"/>
          </a:xfrm>
          <a:prstGeom prst="rect">
            <a:avLst/>
          </a:prstGeom>
        </p:spPr>
        <p:txBody>
          <a:bodyPr>
            <a:spAutoFit/>
          </a:bodyPr>
          <a:lstStyle/>
          <a:p>
            <a:r>
              <a:rPr lang="en-US" dirty="0">
                <a:solidFill>
                  <a:srgbClr val="0070C0"/>
                </a:solidFill>
                <a:latin typeface="Consolas" panose="020B0609020204030204" pitchFamily="49" charset="0"/>
              </a:rPr>
              <a:t>#include </a:t>
            </a:r>
            <a:r>
              <a:rPr lang="en-US" dirty="0">
                <a:solidFill>
                  <a:srgbClr val="22AA44"/>
                </a:solidFill>
                <a:latin typeface="Consolas" panose="020B0609020204030204" pitchFamily="49" charset="0"/>
              </a:rPr>
              <a:t>&lt;</a:t>
            </a:r>
            <a:r>
              <a:rPr lang="en-US" dirty="0" err="1">
                <a:solidFill>
                  <a:srgbClr val="22AA44"/>
                </a:solidFill>
                <a:latin typeface="Consolas" panose="020B0609020204030204" pitchFamily="49" charset="0"/>
              </a:rPr>
              <a:t>stdio.h</a:t>
            </a:r>
            <a:r>
              <a:rPr lang="en-US" dirty="0">
                <a:solidFill>
                  <a:srgbClr val="22AA44"/>
                </a:solidFill>
                <a:latin typeface="Consolas" panose="020B0609020204030204" pitchFamily="49" charset="0"/>
              </a:rPr>
              <a:t>&gt;</a:t>
            </a:r>
            <a:endParaRPr lang="en-US" dirty="0">
              <a:solidFill>
                <a:srgbClr val="BBBBBB"/>
              </a:solidFill>
              <a:latin typeface="Consolas" panose="020B0609020204030204" pitchFamily="49" charset="0"/>
            </a:endParaRPr>
          </a:p>
          <a:p>
            <a:r>
              <a:rPr lang="en-US" i="1" dirty="0">
                <a:solidFill>
                  <a:srgbClr val="9966B8"/>
                </a:solidFill>
                <a:latin typeface="Consolas" panose="020B0609020204030204" pitchFamily="49" charset="0"/>
              </a:rPr>
              <a:t>    int</a:t>
            </a:r>
            <a:r>
              <a:rPr lang="en-US" dirty="0">
                <a:solidFill>
                  <a:srgbClr val="BBBBBB"/>
                </a:solidFill>
                <a:latin typeface="Consolas" panose="020B0609020204030204" pitchFamily="49" charset="0"/>
              </a:rPr>
              <a:t> </a:t>
            </a:r>
            <a:r>
              <a:rPr lang="en-US" dirty="0">
                <a:solidFill>
                  <a:srgbClr val="DDBB88"/>
                </a:solidFill>
                <a:latin typeface="Consolas" panose="020B0609020204030204" pitchFamily="49" charset="0"/>
              </a:rPr>
              <a:t>main</a:t>
            </a:r>
            <a:r>
              <a:rPr lang="en-US" dirty="0">
                <a:solidFill>
                  <a:srgbClr val="BBBBBB"/>
                </a:solidFill>
                <a:latin typeface="Consolas" panose="020B0609020204030204" pitchFamily="49" charset="0"/>
              </a:rPr>
              <a:t>() {</a:t>
            </a:r>
          </a:p>
          <a:p>
            <a:br>
              <a:rPr lang="en-US" dirty="0">
                <a:solidFill>
                  <a:srgbClr val="BBBBBB"/>
                </a:solidFill>
                <a:latin typeface="Consolas" panose="020B0609020204030204" pitchFamily="49" charset="0"/>
              </a:rPr>
            </a:br>
            <a:r>
              <a:rPr lang="en-US" dirty="0">
                <a:solidFill>
                  <a:srgbClr val="BBBBBB"/>
                </a:solidFill>
                <a:latin typeface="Consolas" panose="020B0609020204030204" pitchFamily="49" charset="0"/>
              </a:rPr>
              <a:t>    </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n;</a:t>
            </a:r>
          </a:p>
          <a:p>
            <a:br>
              <a:rPr lang="en-US" dirty="0">
                <a:solidFill>
                  <a:srgbClr val="BBBBBB"/>
                </a:solidFill>
                <a:latin typeface="Consolas" panose="020B0609020204030204" pitchFamily="49" charset="0"/>
              </a:rPr>
            </a:br>
            <a:r>
              <a:rPr lang="en-US" dirty="0">
                <a:solidFill>
                  <a:srgbClr val="BBBBBB"/>
                </a:solidFill>
                <a:latin typeface="Consolas" panose="020B0609020204030204" pitchFamily="49" charset="0"/>
              </a:rPr>
              <a:t>    </a:t>
            </a:r>
            <a:r>
              <a:rPr lang="en-US" dirty="0" err="1">
                <a:solidFill>
                  <a:srgbClr val="9966B8"/>
                </a:solidFill>
                <a:latin typeface="Consolas" panose="020B0609020204030204" pitchFamily="49" charset="0"/>
              </a:rPr>
              <a:t>scanf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a:t>
            </a:r>
            <a:r>
              <a:rPr lang="en-US" dirty="0">
                <a:solidFill>
                  <a:srgbClr val="F280D0"/>
                </a:solidFill>
                <a:latin typeface="Consolas" panose="020B0609020204030204" pitchFamily="49" charset="0"/>
              </a:rPr>
              <a:t>%d</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&amp;</a:t>
            </a:r>
            <a:r>
              <a:rPr lang="en-US" dirty="0">
                <a:solidFill>
                  <a:srgbClr val="BBBBBB"/>
                </a:solidFill>
                <a:latin typeface="Consolas" panose="020B0609020204030204" pitchFamily="49" charset="0"/>
              </a:rPr>
              <a:t>n);</a:t>
            </a:r>
          </a:p>
          <a:p>
            <a:r>
              <a:rPr lang="en-US" dirty="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"Hello World </a:t>
            </a:r>
            <a:r>
              <a:rPr lang="en-US" dirty="0">
                <a:solidFill>
                  <a:srgbClr val="F280D0"/>
                </a:solidFill>
                <a:latin typeface="Consolas" panose="020B0609020204030204" pitchFamily="49" charset="0"/>
              </a:rPr>
              <a:t>%d\n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n);</a:t>
            </a:r>
          </a:p>
          <a:p>
            <a:r>
              <a:rPr lang="en-US" dirty="0">
                <a:solidFill>
                  <a:srgbClr val="BBBBBB"/>
                </a:solidFill>
                <a:latin typeface="Consolas" panose="020B0609020204030204" pitchFamily="49" charset="0"/>
              </a:rPr>
              <a:t>}</a:t>
            </a:r>
          </a:p>
        </p:txBody>
      </p:sp>
      <p:grpSp>
        <p:nvGrpSpPr>
          <p:cNvPr id="11" name="Google Shape;8830;p54"/>
          <p:cNvGrpSpPr/>
          <p:nvPr/>
        </p:nvGrpSpPr>
        <p:grpSpPr>
          <a:xfrm>
            <a:off x="8451056" y="392473"/>
            <a:ext cx="318930" cy="303359"/>
            <a:chOff x="-6690625" y="3631325"/>
            <a:chExt cx="307225" cy="292225"/>
          </a:xfrm>
        </p:grpSpPr>
        <p:sp>
          <p:nvSpPr>
            <p:cNvPr id="12" name="Google Shape;8831;p54"/>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832;p54"/>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833;p54"/>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834;p54"/>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835;p54"/>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4800;p45"/>
          <p:cNvGrpSpPr/>
          <p:nvPr/>
        </p:nvGrpSpPr>
        <p:grpSpPr>
          <a:xfrm>
            <a:off x="8451056" y="2598093"/>
            <a:ext cx="350734" cy="357171"/>
            <a:chOff x="1492675" y="4992125"/>
            <a:chExt cx="481825" cy="481825"/>
          </a:xfrm>
        </p:grpSpPr>
        <p:sp>
          <p:nvSpPr>
            <p:cNvPr id="18"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0" name="Google Shape;4800;p45"/>
          <p:cNvGrpSpPr/>
          <p:nvPr/>
        </p:nvGrpSpPr>
        <p:grpSpPr>
          <a:xfrm>
            <a:off x="8451056" y="3698757"/>
            <a:ext cx="350734" cy="357171"/>
            <a:chOff x="1492675" y="4992125"/>
            <a:chExt cx="481825" cy="481825"/>
          </a:xfrm>
        </p:grpSpPr>
        <p:sp>
          <p:nvSpPr>
            <p:cNvPr id="2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704387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4946550" y="1664664"/>
            <a:ext cx="3232137" cy="2016933"/>
          </a:xfrm>
        </p:spPr>
        <p:txBody>
          <a:bodyPr anchor="ct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در اکثر مواقع، کامپایل و اجرای برنامه با زدن یک دکمه در </a:t>
            </a:r>
            <a:r>
              <a:rPr lang="en-US" sz="1400" dirty="0">
                <a:solidFill>
                  <a:schemeClr val="bg1"/>
                </a:solidFill>
                <a:latin typeface="Dana" panose="00000500000000000000" pitchFamily="2" charset="-78"/>
                <a:cs typeface="Dana" panose="00000500000000000000" pitchFamily="2" charset="-78"/>
              </a:rPr>
              <a:t>IDE</a:t>
            </a:r>
            <a:r>
              <a:rPr lang="fa-IR" sz="1400" dirty="0">
                <a:solidFill>
                  <a:schemeClr val="bg1"/>
                </a:solidFill>
                <a:latin typeface="Dana" panose="00000500000000000000" pitchFamily="2" charset="-78"/>
                <a:cs typeface="Dana" panose="00000500000000000000" pitchFamily="2" charset="-78"/>
              </a:rPr>
              <a:t>ها انجام می‌شود. اما بیاید کمی دقیق‌تر به این پروسه نگاه کنیم.</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به طور کلی، مراحلی که از زدن کد تا اجرای آن روی</a:t>
            </a:r>
            <a:r>
              <a:rPr lang="en-US" sz="1400" dirty="0">
                <a:solidFill>
                  <a:schemeClr val="bg1"/>
                </a:solidFill>
                <a:latin typeface="Dana" panose="00000500000000000000" pitchFamily="2" charset="-78"/>
                <a:cs typeface="Dana" panose="00000500000000000000" pitchFamily="2" charset="-78"/>
              </a:rPr>
              <a:t>CPU </a:t>
            </a:r>
            <a:r>
              <a:rPr lang="fa-IR" sz="1400" dirty="0">
                <a:solidFill>
                  <a:schemeClr val="bg1"/>
                </a:solidFill>
                <a:latin typeface="Dana" panose="00000500000000000000" pitchFamily="2" charset="-78"/>
                <a:cs typeface="Dana" panose="00000500000000000000" pitchFamily="2" charset="-78"/>
              </a:rPr>
              <a:t> طی می‌شود، این‌ها هستند:</a:t>
            </a:r>
            <a:endParaRPr lang="fa-IR" sz="1500" b="0" i="0" u="none" strike="noStrike" dirty="0">
              <a:solidFill>
                <a:schemeClr val="bg1"/>
              </a:solidFill>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4144593" y="436600"/>
            <a:ext cx="3722024" cy="707886"/>
          </a:xfrm>
          <a:prstGeom prst="rect">
            <a:avLst/>
          </a:prstGeom>
          <a:noFill/>
        </p:spPr>
        <p:txBody>
          <a:bodyPr wrap="square">
            <a:spAutoFit/>
          </a:bodyPr>
          <a:lstStyle/>
          <a:p>
            <a:pPr algn="ctr" rtl="1"/>
            <a:r>
              <a:rPr lang="fa-IR" sz="4000" b="0" i="0" u="none" strike="noStrike" dirty="0">
                <a:solidFill>
                  <a:schemeClr val="bg1"/>
                </a:solidFill>
                <a:effectLst/>
                <a:latin typeface="Lalezar" panose="00000500000000000000" pitchFamily="2" charset="-78"/>
                <a:cs typeface="Lalezar" panose="00000500000000000000" pitchFamily="2" charset="-78"/>
              </a:rPr>
              <a:t> زیر ذره‌بین: </a:t>
            </a:r>
            <a:r>
              <a:rPr lang="fa-IR" sz="4000" dirty="0">
                <a:solidFill>
                  <a:schemeClr val="bg1"/>
                </a:solidFill>
                <a:latin typeface="Lalezar" panose="00000500000000000000" pitchFamily="2" charset="-78"/>
                <a:cs typeface="Lalezar" panose="00000500000000000000" pitchFamily="2" charset="-78"/>
              </a:rPr>
              <a:t>کامپایلر</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sp>
        <p:nvSpPr>
          <p:cNvPr id="3" name="Slide Number Placeholder 2"/>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19</a:t>
            </a:fld>
            <a:endParaRPr lang="en-US" dirty="0"/>
          </a:p>
        </p:txBody>
      </p:sp>
      <p:grpSp>
        <p:nvGrpSpPr>
          <p:cNvPr id="17" name="Google Shape;4800;p45"/>
          <p:cNvGrpSpPr/>
          <p:nvPr/>
        </p:nvGrpSpPr>
        <p:grpSpPr>
          <a:xfrm>
            <a:off x="8225261" y="1880449"/>
            <a:ext cx="350734" cy="357171"/>
            <a:chOff x="1492675" y="4992125"/>
            <a:chExt cx="481825" cy="481825"/>
          </a:xfrm>
        </p:grpSpPr>
        <p:sp>
          <p:nvSpPr>
            <p:cNvPr id="18"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 name="Google Shape;6867;p49"/>
          <p:cNvGrpSpPr/>
          <p:nvPr/>
        </p:nvGrpSpPr>
        <p:grpSpPr>
          <a:xfrm>
            <a:off x="7876844" y="586768"/>
            <a:ext cx="498637" cy="520958"/>
            <a:chOff x="-37385100" y="3949908"/>
            <a:chExt cx="321350" cy="318225"/>
          </a:xfrm>
        </p:grpSpPr>
        <p:sp>
          <p:nvSpPr>
            <p:cNvPr id="24" name="Google Shape;6868;p49"/>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869;p49"/>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p:cNvSpPr txBox="1"/>
          <p:nvPr/>
        </p:nvSpPr>
        <p:spPr>
          <a:xfrm flipH="1">
            <a:off x="412190" y="313736"/>
            <a:ext cx="1274207" cy="307777"/>
          </a:xfrm>
          <a:prstGeom prst="rect">
            <a:avLst/>
          </a:prstGeom>
          <a:noFill/>
        </p:spPr>
        <p:txBody>
          <a:bodyPr vert="horz" wrap="square" rtlCol="0">
            <a:spAutoFit/>
          </a:bodyPr>
          <a:lstStyle/>
          <a:p>
            <a:r>
              <a:rPr lang="en-US" dirty="0">
                <a:solidFill>
                  <a:schemeClr val="bg1"/>
                </a:solidFill>
              </a:rPr>
              <a:t>Source Code</a:t>
            </a:r>
          </a:p>
        </p:txBody>
      </p:sp>
      <p:sp>
        <p:nvSpPr>
          <p:cNvPr id="51" name="Rectangle 50"/>
          <p:cNvSpPr/>
          <p:nvPr/>
        </p:nvSpPr>
        <p:spPr>
          <a:xfrm rot="5400000">
            <a:off x="2723400" y="254222"/>
            <a:ext cx="378678" cy="1216480"/>
          </a:xfrm>
          <a:prstGeom prst="rect">
            <a:avLst/>
          </a:prstGeom>
          <a:noFill/>
          <a:ln w="38100" cap="flat" cmpd="sng">
            <a:solidFill>
              <a:schemeClr val="accent6">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Pre Processor</a:t>
            </a:r>
          </a:p>
        </p:txBody>
      </p:sp>
      <p:sp>
        <p:nvSpPr>
          <p:cNvPr id="52" name="Rectangle 51"/>
          <p:cNvSpPr/>
          <p:nvPr/>
        </p:nvSpPr>
        <p:spPr>
          <a:xfrm rot="5400000">
            <a:off x="2723399" y="991906"/>
            <a:ext cx="378678" cy="1216480"/>
          </a:xfrm>
          <a:prstGeom prst="rect">
            <a:avLst/>
          </a:prstGeom>
          <a:noFill/>
          <a:ln w="38100" cap="flat" cmpd="sng">
            <a:solidFill>
              <a:schemeClr val="accent6">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Compiler</a:t>
            </a:r>
          </a:p>
        </p:txBody>
      </p:sp>
      <p:sp>
        <p:nvSpPr>
          <p:cNvPr id="53" name="Rectangle 52"/>
          <p:cNvSpPr/>
          <p:nvPr/>
        </p:nvSpPr>
        <p:spPr>
          <a:xfrm rot="5400000">
            <a:off x="2723398" y="1731019"/>
            <a:ext cx="378678" cy="1216480"/>
          </a:xfrm>
          <a:prstGeom prst="rect">
            <a:avLst/>
          </a:prstGeom>
          <a:noFill/>
          <a:ln w="38100" cap="flat" cmpd="sng">
            <a:solidFill>
              <a:schemeClr val="accent6">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Assembler</a:t>
            </a:r>
          </a:p>
        </p:txBody>
      </p:sp>
      <p:sp>
        <p:nvSpPr>
          <p:cNvPr id="54" name="Rectangle 53"/>
          <p:cNvSpPr/>
          <p:nvPr/>
        </p:nvSpPr>
        <p:spPr>
          <a:xfrm rot="5400000">
            <a:off x="2714848" y="2470992"/>
            <a:ext cx="378678" cy="1216480"/>
          </a:xfrm>
          <a:prstGeom prst="rect">
            <a:avLst/>
          </a:prstGeom>
          <a:noFill/>
          <a:ln w="38100" cap="flat" cmpd="sng">
            <a:solidFill>
              <a:schemeClr val="accent6">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Linker</a:t>
            </a:r>
          </a:p>
        </p:txBody>
      </p:sp>
      <p:sp>
        <p:nvSpPr>
          <p:cNvPr id="55" name="Rectangle 54"/>
          <p:cNvSpPr/>
          <p:nvPr/>
        </p:nvSpPr>
        <p:spPr>
          <a:xfrm rot="5400000">
            <a:off x="2714847" y="3210105"/>
            <a:ext cx="378678" cy="1216480"/>
          </a:xfrm>
          <a:prstGeom prst="rect">
            <a:avLst/>
          </a:prstGeom>
          <a:noFill/>
          <a:ln w="38100" cap="flat" cmpd="sng">
            <a:solidFill>
              <a:schemeClr val="accent6">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Loader</a:t>
            </a:r>
          </a:p>
        </p:txBody>
      </p:sp>
      <p:sp>
        <p:nvSpPr>
          <p:cNvPr id="56" name="Rectangle 55"/>
          <p:cNvSpPr/>
          <p:nvPr/>
        </p:nvSpPr>
        <p:spPr>
          <a:xfrm rot="5400000">
            <a:off x="2714846" y="3950262"/>
            <a:ext cx="378678" cy="1216480"/>
          </a:xfrm>
          <a:prstGeom prst="rect">
            <a:avLst/>
          </a:prstGeom>
          <a:noFill/>
          <a:ln w="38100" cap="flat" cmpd="sng">
            <a:solidFill>
              <a:schemeClr val="accent6">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Memory</a:t>
            </a:r>
          </a:p>
        </p:txBody>
      </p:sp>
      <p:cxnSp>
        <p:nvCxnSpPr>
          <p:cNvPr id="57" name="Straight Arrow Connector 56"/>
          <p:cNvCxnSpPr>
            <a:stCxn id="51" idx="3"/>
            <a:endCxn id="52" idx="1"/>
          </p:cNvCxnSpPr>
          <p:nvPr/>
        </p:nvCxnSpPr>
        <p:spPr>
          <a:xfrm flipH="1">
            <a:off x="2912738" y="1051801"/>
            <a:ext cx="1" cy="359006"/>
          </a:xfrm>
          <a:prstGeom prst="straightConnector1">
            <a:avLst/>
          </a:prstGeom>
          <a:ln w="38100">
            <a:solidFill>
              <a:srgbClr val="20787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2" idx="3"/>
            <a:endCxn id="53" idx="1"/>
          </p:cNvCxnSpPr>
          <p:nvPr/>
        </p:nvCxnSpPr>
        <p:spPr>
          <a:xfrm flipH="1">
            <a:off x="2912737" y="1789485"/>
            <a:ext cx="1" cy="360434"/>
          </a:xfrm>
          <a:prstGeom prst="straightConnector1">
            <a:avLst/>
          </a:prstGeom>
          <a:ln w="38100">
            <a:solidFill>
              <a:srgbClr val="20787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3" idx="3"/>
            <a:endCxn id="54" idx="1"/>
          </p:cNvCxnSpPr>
          <p:nvPr/>
        </p:nvCxnSpPr>
        <p:spPr>
          <a:xfrm flipH="1">
            <a:off x="2904187" y="2528598"/>
            <a:ext cx="8550" cy="361295"/>
          </a:xfrm>
          <a:prstGeom prst="straightConnector1">
            <a:avLst/>
          </a:prstGeom>
          <a:ln w="38100">
            <a:solidFill>
              <a:srgbClr val="207872"/>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4" idx="3"/>
            <a:endCxn id="55" idx="1"/>
          </p:cNvCxnSpPr>
          <p:nvPr/>
        </p:nvCxnSpPr>
        <p:spPr>
          <a:xfrm flipH="1">
            <a:off x="2904186" y="3268571"/>
            <a:ext cx="1" cy="360435"/>
          </a:xfrm>
          <a:prstGeom prst="straightConnector1">
            <a:avLst/>
          </a:prstGeom>
          <a:ln w="38100">
            <a:solidFill>
              <a:srgbClr val="207872"/>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a:off x="2904184" y="4006255"/>
            <a:ext cx="1" cy="360435"/>
          </a:xfrm>
          <a:prstGeom prst="straightConnector1">
            <a:avLst/>
          </a:prstGeom>
          <a:ln w="38100">
            <a:solidFill>
              <a:srgbClr val="207872"/>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flipH="1">
            <a:off x="1030050" y="1072929"/>
            <a:ext cx="650592" cy="307777"/>
          </a:xfrm>
          <a:prstGeom prst="rect">
            <a:avLst/>
          </a:prstGeom>
          <a:noFill/>
        </p:spPr>
        <p:txBody>
          <a:bodyPr vert="horz" wrap="square" rtlCol="0">
            <a:spAutoFit/>
          </a:bodyPr>
          <a:lstStyle/>
          <a:p>
            <a:r>
              <a:rPr lang="en-US" dirty="0">
                <a:solidFill>
                  <a:schemeClr val="bg1"/>
                </a:solidFill>
              </a:rPr>
              <a:t>Code</a:t>
            </a:r>
          </a:p>
        </p:txBody>
      </p:sp>
      <p:sp>
        <p:nvSpPr>
          <p:cNvPr id="66" name="TextBox 65"/>
          <p:cNvSpPr txBox="1"/>
          <p:nvPr/>
        </p:nvSpPr>
        <p:spPr>
          <a:xfrm flipH="1">
            <a:off x="230399" y="1827690"/>
            <a:ext cx="1455996" cy="307777"/>
          </a:xfrm>
          <a:prstGeom prst="rect">
            <a:avLst/>
          </a:prstGeom>
          <a:noFill/>
        </p:spPr>
        <p:txBody>
          <a:bodyPr vert="horz" wrap="square" rtlCol="0">
            <a:spAutoFit/>
          </a:bodyPr>
          <a:lstStyle/>
          <a:p>
            <a:r>
              <a:rPr lang="en-US" dirty="0">
                <a:solidFill>
                  <a:schemeClr val="bg1"/>
                </a:solidFill>
              </a:rPr>
              <a:t>Assembly Code</a:t>
            </a:r>
          </a:p>
        </p:txBody>
      </p:sp>
      <p:cxnSp>
        <p:nvCxnSpPr>
          <p:cNvPr id="67" name="Curved Connector 66"/>
          <p:cNvCxnSpPr/>
          <p:nvPr/>
        </p:nvCxnSpPr>
        <p:spPr>
          <a:xfrm>
            <a:off x="1635180" y="1976527"/>
            <a:ext cx="1091574" cy="158940"/>
          </a:xfrm>
          <a:prstGeom prst="curvedConnector3">
            <a:avLst>
              <a:gd name="adj1" fmla="val 94193"/>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3" name="Curved Connector 72"/>
          <p:cNvCxnSpPr/>
          <p:nvPr/>
        </p:nvCxnSpPr>
        <p:spPr>
          <a:xfrm>
            <a:off x="1635180" y="1238487"/>
            <a:ext cx="1091574" cy="158940"/>
          </a:xfrm>
          <a:prstGeom prst="curvedConnector3">
            <a:avLst>
              <a:gd name="adj1" fmla="val 94193"/>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4" name="Curved Connector 73"/>
          <p:cNvCxnSpPr/>
          <p:nvPr/>
        </p:nvCxnSpPr>
        <p:spPr>
          <a:xfrm>
            <a:off x="1635180" y="490904"/>
            <a:ext cx="1091574" cy="158940"/>
          </a:xfrm>
          <a:prstGeom prst="curvedConnector3">
            <a:avLst>
              <a:gd name="adj1" fmla="val 94193"/>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flipH="1">
            <a:off x="311701" y="2516891"/>
            <a:ext cx="1374696" cy="307777"/>
          </a:xfrm>
          <a:prstGeom prst="rect">
            <a:avLst/>
          </a:prstGeom>
          <a:noFill/>
        </p:spPr>
        <p:txBody>
          <a:bodyPr vert="horz" wrap="square" rtlCol="0">
            <a:spAutoFit/>
          </a:bodyPr>
          <a:lstStyle/>
          <a:p>
            <a:r>
              <a:rPr lang="en-US" dirty="0">
                <a:solidFill>
                  <a:schemeClr val="bg1"/>
                </a:solidFill>
              </a:rPr>
              <a:t>Machine Code</a:t>
            </a:r>
          </a:p>
        </p:txBody>
      </p:sp>
      <p:cxnSp>
        <p:nvCxnSpPr>
          <p:cNvPr id="81" name="Curved Connector 80"/>
          <p:cNvCxnSpPr/>
          <p:nvPr/>
        </p:nvCxnSpPr>
        <p:spPr>
          <a:xfrm>
            <a:off x="1635180" y="3441642"/>
            <a:ext cx="1091574" cy="158940"/>
          </a:xfrm>
          <a:prstGeom prst="curvedConnector3">
            <a:avLst>
              <a:gd name="adj1" fmla="val 94193"/>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2" name="Curved Connector 81"/>
          <p:cNvCxnSpPr/>
          <p:nvPr/>
        </p:nvCxnSpPr>
        <p:spPr>
          <a:xfrm>
            <a:off x="1635180" y="2694059"/>
            <a:ext cx="1091574" cy="158940"/>
          </a:xfrm>
          <a:prstGeom prst="curvedConnector3">
            <a:avLst>
              <a:gd name="adj1" fmla="val 94193"/>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flipH="1">
            <a:off x="313011" y="3273862"/>
            <a:ext cx="1374696" cy="307777"/>
          </a:xfrm>
          <a:prstGeom prst="rect">
            <a:avLst/>
          </a:prstGeom>
          <a:noFill/>
        </p:spPr>
        <p:txBody>
          <a:bodyPr vert="horz" wrap="square" rtlCol="0">
            <a:spAutoFit/>
          </a:bodyPr>
          <a:lstStyle/>
          <a:p>
            <a:r>
              <a:rPr lang="en-US" dirty="0">
                <a:solidFill>
                  <a:schemeClr val="bg1"/>
                </a:solidFill>
              </a:rPr>
              <a:t>Machine Code</a:t>
            </a:r>
          </a:p>
        </p:txBody>
      </p:sp>
      <p:cxnSp>
        <p:nvCxnSpPr>
          <p:cNvPr id="92" name="Elbow Connector 91"/>
          <p:cNvCxnSpPr/>
          <p:nvPr/>
        </p:nvCxnSpPr>
        <p:spPr>
          <a:xfrm rot="10800000">
            <a:off x="1865139" y="3079233"/>
            <a:ext cx="1039046" cy="302169"/>
          </a:xfrm>
          <a:prstGeom prst="bentConnector3">
            <a:avLst>
              <a:gd name="adj1" fmla="val 70095"/>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7" name="Elbow Connector 96"/>
          <p:cNvCxnSpPr/>
          <p:nvPr/>
        </p:nvCxnSpPr>
        <p:spPr>
          <a:xfrm rot="10800000">
            <a:off x="1839761" y="2331651"/>
            <a:ext cx="1039046" cy="302169"/>
          </a:xfrm>
          <a:prstGeom prst="bentConnector3">
            <a:avLst>
              <a:gd name="adj1" fmla="val 70095"/>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8" name="Elbow Connector 97"/>
          <p:cNvCxnSpPr/>
          <p:nvPr/>
        </p:nvCxnSpPr>
        <p:spPr>
          <a:xfrm rot="10800000">
            <a:off x="1839760" y="1598416"/>
            <a:ext cx="1039046" cy="302169"/>
          </a:xfrm>
          <a:prstGeom prst="bentConnector3">
            <a:avLst>
              <a:gd name="adj1" fmla="val 70095"/>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9" name="Elbow Connector 98"/>
          <p:cNvCxnSpPr/>
          <p:nvPr/>
        </p:nvCxnSpPr>
        <p:spPr>
          <a:xfrm rot="10800000">
            <a:off x="1839760" y="857765"/>
            <a:ext cx="1039046" cy="302169"/>
          </a:xfrm>
          <a:prstGeom prst="bentConnector3">
            <a:avLst>
              <a:gd name="adj1" fmla="val 70095"/>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flipH="1">
            <a:off x="532836" y="681376"/>
            <a:ext cx="1381994" cy="307777"/>
          </a:xfrm>
          <a:prstGeom prst="rect">
            <a:avLst/>
          </a:prstGeom>
          <a:noFill/>
        </p:spPr>
        <p:txBody>
          <a:bodyPr vert="horz" wrap="square" rtlCol="0">
            <a:spAutoFit/>
          </a:bodyPr>
          <a:lstStyle/>
          <a:p>
            <a:r>
              <a:rPr lang="en-US" dirty="0">
                <a:solidFill>
                  <a:schemeClr val="accent6"/>
                </a:solidFill>
              </a:rPr>
              <a:t>Pre-processed</a:t>
            </a:r>
          </a:p>
        </p:txBody>
      </p:sp>
      <p:sp>
        <p:nvSpPr>
          <p:cNvPr id="101" name="TextBox 100"/>
          <p:cNvSpPr txBox="1"/>
          <p:nvPr/>
        </p:nvSpPr>
        <p:spPr>
          <a:xfrm flipH="1">
            <a:off x="1197587" y="1430972"/>
            <a:ext cx="723070" cy="307777"/>
          </a:xfrm>
          <a:prstGeom prst="rect">
            <a:avLst/>
          </a:prstGeom>
          <a:noFill/>
        </p:spPr>
        <p:txBody>
          <a:bodyPr vert="horz" wrap="square" rtlCol="0">
            <a:spAutoFit/>
          </a:bodyPr>
          <a:lstStyle/>
          <a:p>
            <a:r>
              <a:rPr lang="en-US" dirty="0">
                <a:solidFill>
                  <a:schemeClr val="accent6"/>
                </a:solidFill>
              </a:rPr>
              <a:t>Target</a:t>
            </a:r>
          </a:p>
        </p:txBody>
      </p:sp>
      <p:sp>
        <p:nvSpPr>
          <p:cNvPr id="102" name="TextBox 101"/>
          <p:cNvSpPr txBox="1"/>
          <p:nvPr/>
        </p:nvSpPr>
        <p:spPr>
          <a:xfrm flipH="1">
            <a:off x="755999" y="2172290"/>
            <a:ext cx="1158829" cy="307777"/>
          </a:xfrm>
          <a:prstGeom prst="rect">
            <a:avLst/>
          </a:prstGeom>
          <a:noFill/>
        </p:spPr>
        <p:txBody>
          <a:bodyPr vert="horz" wrap="square" rtlCol="0">
            <a:spAutoFit/>
          </a:bodyPr>
          <a:lstStyle/>
          <a:p>
            <a:r>
              <a:rPr lang="en-US" dirty="0">
                <a:solidFill>
                  <a:schemeClr val="accent6"/>
                </a:solidFill>
              </a:rPr>
              <a:t>Relocatable</a:t>
            </a:r>
          </a:p>
        </p:txBody>
      </p:sp>
      <p:sp>
        <p:nvSpPr>
          <p:cNvPr id="103" name="TextBox 102"/>
          <p:cNvSpPr txBox="1"/>
          <p:nvPr/>
        </p:nvSpPr>
        <p:spPr>
          <a:xfrm flipH="1">
            <a:off x="826211" y="2909542"/>
            <a:ext cx="1088617" cy="307777"/>
          </a:xfrm>
          <a:prstGeom prst="rect">
            <a:avLst/>
          </a:prstGeom>
          <a:noFill/>
        </p:spPr>
        <p:txBody>
          <a:bodyPr vert="horz" wrap="square" rtlCol="0">
            <a:spAutoFit/>
          </a:bodyPr>
          <a:lstStyle/>
          <a:p>
            <a:r>
              <a:rPr lang="en-US" dirty="0">
                <a:solidFill>
                  <a:schemeClr val="accent6"/>
                </a:solidFill>
              </a:rPr>
              <a:t>Executable</a:t>
            </a:r>
          </a:p>
        </p:txBody>
      </p:sp>
      <p:cxnSp>
        <p:nvCxnSpPr>
          <p:cNvPr id="105" name="Straight Arrow Connector 104"/>
          <p:cNvCxnSpPr/>
          <p:nvPr/>
        </p:nvCxnSpPr>
        <p:spPr>
          <a:xfrm>
            <a:off x="3520977" y="2889893"/>
            <a:ext cx="3886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flipH="1">
            <a:off x="3877366" y="2752717"/>
            <a:ext cx="943681" cy="600164"/>
          </a:xfrm>
          <a:prstGeom prst="rect">
            <a:avLst/>
          </a:prstGeom>
          <a:noFill/>
        </p:spPr>
        <p:txBody>
          <a:bodyPr vert="horz" wrap="square" rtlCol="0">
            <a:spAutoFit/>
          </a:bodyPr>
          <a:lstStyle/>
          <a:p>
            <a:r>
              <a:rPr lang="en-US" sz="1100" dirty="0">
                <a:solidFill>
                  <a:schemeClr val="bg1"/>
                </a:solidFill>
              </a:rPr>
              <a:t>Library files/ </a:t>
            </a:r>
          </a:p>
          <a:p>
            <a:r>
              <a:rPr lang="en-US" sz="1100" dirty="0">
                <a:solidFill>
                  <a:schemeClr val="bg1"/>
                </a:solidFill>
              </a:rPr>
              <a:t>Relocatable</a:t>
            </a:r>
          </a:p>
          <a:p>
            <a:r>
              <a:rPr lang="en-US" sz="1100" dirty="0">
                <a:solidFill>
                  <a:schemeClr val="bg1"/>
                </a:solidFill>
              </a:rPr>
              <a:t>modules</a:t>
            </a:r>
          </a:p>
        </p:txBody>
      </p:sp>
      <p:cxnSp>
        <p:nvCxnSpPr>
          <p:cNvPr id="107" name="Straight Arrow Connector 106"/>
          <p:cNvCxnSpPr/>
          <p:nvPr/>
        </p:nvCxnSpPr>
        <p:spPr>
          <a:xfrm flipH="1">
            <a:off x="3520977" y="3228412"/>
            <a:ext cx="3886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6914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648A7FA-AB63-4284-974C-0A9A6377A9D3}"/>
              </a:ext>
            </a:extLst>
          </p:cNvPr>
          <p:cNvSpPr txBox="1">
            <a:spLocks/>
          </p:cNvSpPr>
          <p:nvPr/>
        </p:nvSpPr>
        <p:spPr>
          <a:xfrm>
            <a:off x="400982" y="770400"/>
            <a:ext cx="8335108" cy="35301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آیا شما از انجام دادن یک کار تکراری به تعداد زیااااد لذت می‌برید؟</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احتمالا تعداد زیادی از ما از کارهای تکراری خوشمان نمی‌آید، اما می‌دانیم که می‌توانیم از این کارهای تکرارشونده در حل مشکلات زیادی استفاده کنیم. برخی از پدیده‌هایی که اطرافمان می‌بینیم، همیشه در حال تکرار شدن هستند. علاوه بر  آن‌ها، تکرارها را در الگوریتم‌های زیادی نیز می‌توانیم ببینیم.</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مثلا برای به دست آوردن ب.م.م دو عدد یا مرتب کردن تعدادی از اعداد، باید کارهای تکرار شونده‌ای انجام دهیم که می‌توانیم برای انجام‌شان از قالب حلقه‌ها استفاده کنیم. حلقه‌ها می‌توانند قالبی برای چند خط کد باشند که قرار است به تعداد مشخصی، تکرار شوند. در این صورت، یک کار را چند بار انجام می‌دهیم، اما دستورالعمل مربوط به آن را فقط یک بار می‌نویسیم. به همین دلیل، کارگاه این هفته به مبحث مهم حلقه‌ها اختصاص یافته‌است.</a:t>
            </a:r>
          </a:p>
        </p:txBody>
      </p:sp>
      <p:sp>
        <p:nvSpPr>
          <p:cNvPr id="4" name="Slide Number Placeholder 3"/>
          <p:cNvSpPr>
            <a:spLocks noGrp="1"/>
          </p:cNvSpPr>
          <p:nvPr>
            <p:ph type="sldNum" sz="quarter" idx="4"/>
          </p:nvPr>
        </p:nvSpPr>
        <p:spPr>
          <a:xfrm>
            <a:off x="284018" y="4419600"/>
            <a:ext cx="429801" cy="436418"/>
          </a:xfrm>
          <a:prstGeom prst="rect">
            <a:avLst/>
          </a:prstGeom>
        </p:spPr>
        <p:txBody>
          <a:bodyPr/>
          <a:lstStyle/>
          <a:p>
            <a:fld id="{8E2CDA97-BFD5-45CA-9A96-1AD5B5B2566F}" type="slidenum">
              <a:rPr lang="en-US" smtClean="0"/>
              <a:t>2</a:t>
            </a:fld>
            <a:endParaRPr lang="en-US" dirty="0"/>
          </a:p>
        </p:txBody>
      </p:sp>
      <p:grpSp>
        <p:nvGrpSpPr>
          <p:cNvPr id="2" name="Group 1"/>
          <p:cNvGrpSpPr/>
          <p:nvPr/>
        </p:nvGrpSpPr>
        <p:grpSpPr>
          <a:xfrm rot="20815244">
            <a:off x="1101920" y="4167134"/>
            <a:ext cx="429415" cy="537920"/>
            <a:chOff x="3650719" y="3330334"/>
            <a:chExt cx="429415" cy="537920"/>
          </a:xfrm>
        </p:grpSpPr>
        <p:sp>
          <p:nvSpPr>
            <p:cNvPr id="6" name="Google Shape;192;p20"/>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3;p20"/>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4;p20"/>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5;p20"/>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6;p20"/>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7;p20"/>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13;p20"/>
          <p:cNvSpPr/>
          <p:nvPr/>
        </p:nvSpPr>
        <p:spPr>
          <a:xfrm rot="812842">
            <a:off x="876587" y="265331"/>
            <a:ext cx="841296" cy="824754"/>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5;p20"/>
          <p:cNvSpPr/>
          <p:nvPr/>
        </p:nvSpPr>
        <p:spPr>
          <a:xfrm>
            <a:off x="1670035" y="324000"/>
            <a:ext cx="727565" cy="718867"/>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7;p20"/>
          <p:cNvSpPr/>
          <p:nvPr/>
        </p:nvSpPr>
        <p:spPr>
          <a:xfrm>
            <a:off x="5706704" y="4146946"/>
            <a:ext cx="564496" cy="565902"/>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73;p25"/>
          <p:cNvSpPr/>
          <p:nvPr/>
        </p:nvSpPr>
        <p:spPr>
          <a:xfrm rot="7439012">
            <a:off x="5508523" y="4027012"/>
            <a:ext cx="807931" cy="96523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18" name="Group 17"/>
          <p:cNvGrpSpPr/>
          <p:nvPr/>
        </p:nvGrpSpPr>
        <p:grpSpPr>
          <a:xfrm>
            <a:off x="7814822" y="261008"/>
            <a:ext cx="542528" cy="469852"/>
            <a:chOff x="-1249978" y="-58154"/>
            <a:chExt cx="542528" cy="469852"/>
          </a:xfrm>
        </p:grpSpPr>
        <p:sp>
          <p:nvSpPr>
            <p:cNvPr id="16" name="Google Shape;1220;p38"/>
            <p:cNvSpPr/>
            <p:nvPr/>
          </p:nvSpPr>
          <p:spPr>
            <a:xfrm flipH="1">
              <a:off x="-1249978" y="-58154"/>
              <a:ext cx="542528" cy="469852"/>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1;p38"/>
            <p:cNvSpPr/>
            <p:nvPr/>
          </p:nvSpPr>
          <p:spPr>
            <a:xfrm flipH="1">
              <a:off x="-968853" y="27715"/>
              <a:ext cx="105222" cy="246019"/>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roup 18"/>
          <p:cNvGrpSpPr/>
          <p:nvPr/>
        </p:nvGrpSpPr>
        <p:grpSpPr>
          <a:xfrm rot="841845">
            <a:off x="4741031" y="18943"/>
            <a:ext cx="461985" cy="585110"/>
            <a:chOff x="-3656814" y="3396885"/>
            <a:chExt cx="461985" cy="585110"/>
          </a:xfrm>
        </p:grpSpPr>
        <p:sp>
          <p:nvSpPr>
            <p:cNvPr id="20" name="Google Shape;1247;p38"/>
            <p:cNvSpPr/>
            <p:nvPr/>
          </p:nvSpPr>
          <p:spPr>
            <a:xfrm flipH="1">
              <a:off x="-3418438" y="3451748"/>
              <a:ext cx="182512" cy="475412"/>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48;p38"/>
            <p:cNvSpPr/>
            <p:nvPr/>
          </p:nvSpPr>
          <p:spPr>
            <a:xfrm flipH="1">
              <a:off x="-3620647" y="3450077"/>
              <a:ext cx="184164" cy="477082"/>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49;p38"/>
            <p:cNvSpPr/>
            <p:nvPr/>
          </p:nvSpPr>
          <p:spPr>
            <a:xfrm flipH="1">
              <a:off x="-3523634" y="3546491"/>
              <a:ext cx="190721" cy="121365"/>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50;p38"/>
            <p:cNvSpPr/>
            <p:nvPr/>
          </p:nvSpPr>
          <p:spPr>
            <a:xfrm flipH="1">
              <a:off x="-3563105" y="3709381"/>
              <a:ext cx="269638" cy="217778"/>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51;p38"/>
            <p:cNvSpPr/>
            <p:nvPr/>
          </p:nvSpPr>
          <p:spPr>
            <a:xfrm flipH="1">
              <a:off x="-3428299" y="3709381"/>
              <a:ext cx="26" cy="26"/>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52;p38"/>
            <p:cNvSpPr/>
            <p:nvPr/>
          </p:nvSpPr>
          <p:spPr>
            <a:xfrm flipH="1">
              <a:off x="-3656814" y="3396885"/>
              <a:ext cx="461985" cy="41577"/>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53;p38"/>
            <p:cNvSpPr/>
            <p:nvPr/>
          </p:nvSpPr>
          <p:spPr>
            <a:xfrm flipH="1">
              <a:off x="-3656814" y="3940418"/>
              <a:ext cx="461985" cy="41577"/>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3851;p44"/>
          <p:cNvGrpSpPr/>
          <p:nvPr/>
        </p:nvGrpSpPr>
        <p:grpSpPr>
          <a:xfrm>
            <a:off x="220399" y="4337093"/>
            <a:ext cx="557038" cy="562772"/>
            <a:chOff x="4906800" y="1507500"/>
            <a:chExt cx="70350" cy="71075"/>
          </a:xfrm>
        </p:grpSpPr>
        <p:sp>
          <p:nvSpPr>
            <p:cNvPr id="28" name="Google Shape;3852;p44"/>
            <p:cNvSpPr/>
            <p:nvPr/>
          </p:nvSpPr>
          <p:spPr>
            <a:xfrm>
              <a:off x="4916000" y="1507500"/>
              <a:ext cx="30850" cy="24000"/>
            </a:xfrm>
            <a:custGeom>
              <a:avLst/>
              <a:gdLst/>
              <a:ahLst/>
              <a:cxnLst/>
              <a:rect l="l" t="t" r="r" b="b"/>
              <a:pathLst>
                <a:path w="1234" h="960" extrusionOk="0">
                  <a:moveTo>
                    <a:pt x="837" y="1"/>
                  </a:moveTo>
                  <a:lnTo>
                    <a:pt x="837" y="202"/>
                  </a:lnTo>
                  <a:cubicBezTo>
                    <a:pt x="484" y="282"/>
                    <a:pt x="181" y="498"/>
                    <a:pt x="0" y="808"/>
                  </a:cubicBezTo>
                  <a:lnTo>
                    <a:pt x="455" y="960"/>
                  </a:lnTo>
                  <a:cubicBezTo>
                    <a:pt x="556" y="837"/>
                    <a:pt x="686" y="736"/>
                    <a:pt x="837" y="686"/>
                  </a:cubicBezTo>
                  <a:lnTo>
                    <a:pt x="837" y="823"/>
                  </a:lnTo>
                  <a:lnTo>
                    <a:pt x="1234" y="426"/>
                  </a:lnTo>
                  <a:lnTo>
                    <a:pt x="837"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853;p44"/>
            <p:cNvSpPr/>
            <p:nvPr/>
          </p:nvSpPr>
          <p:spPr>
            <a:xfrm>
              <a:off x="4906800" y="1533825"/>
              <a:ext cx="19675" cy="32475"/>
            </a:xfrm>
            <a:custGeom>
              <a:avLst/>
              <a:gdLst/>
              <a:ahLst/>
              <a:cxnLst/>
              <a:rect l="l" t="t" r="r" b="b"/>
              <a:pathLst>
                <a:path w="787" h="1299" extrusionOk="0">
                  <a:moveTo>
                    <a:pt x="527" y="1"/>
                  </a:moveTo>
                  <a:lnTo>
                    <a:pt x="1" y="246"/>
                  </a:lnTo>
                  <a:lnTo>
                    <a:pt x="181" y="303"/>
                  </a:lnTo>
                  <a:cubicBezTo>
                    <a:pt x="181" y="347"/>
                    <a:pt x="174" y="390"/>
                    <a:pt x="174" y="433"/>
                  </a:cubicBezTo>
                  <a:cubicBezTo>
                    <a:pt x="174" y="751"/>
                    <a:pt x="289" y="1061"/>
                    <a:pt x="498" y="1299"/>
                  </a:cubicBezTo>
                  <a:lnTo>
                    <a:pt x="787" y="909"/>
                  </a:lnTo>
                  <a:cubicBezTo>
                    <a:pt x="693" y="772"/>
                    <a:pt x="650" y="614"/>
                    <a:pt x="642" y="455"/>
                  </a:cubicBezTo>
                  <a:lnTo>
                    <a:pt x="642" y="455"/>
                  </a:lnTo>
                  <a:lnTo>
                    <a:pt x="787" y="498"/>
                  </a:lnTo>
                  <a:lnTo>
                    <a:pt x="527"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854;p44"/>
            <p:cNvSpPr/>
            <p:nvPr/>
          </p:nvSpPr>
          <p:spPr>
            <a:xfrm>
              <a:off x="4926625" y="1561950"/>
              <a:ext cx="30675" cy="16625"/>
            </a:xfrm>
            <a:custGeom>
              <a:avLst/>
              <a:gdLst/>
              <a:ahLst/>
              <a:cxnLst/>
              <a:rect l="l" t="t" r="r" b="b"/>
              <a:pathLst>
                <a:path w="1227" h="665" extrusionOk="0">
                  <a:moveTo>
                    <a:pt x="556" y="1"/>
                  </a:moveTo>
                  <a:lnTo>
                    <a:pt x="1" y="87"/>
                  </a:lnTo>
                  <a:lnTo>
                    <a:pt x="66" y="664"/>
                  </a:lnTo>
                  <a:lnTo>
                    <a:pt x="181" y="513"/>
                  </a:lnTo>
                  <a:cubicBezTo>
                    <a:pt x="347" y="585"/>
                    <a:pt x="526" y="621"/>
                    <a:pt x="704" y="621"/>
                  </a:cubicBezTo>
                  <a:cubicBezTo>
                    <a:pt x="883" y="621"/>
                    <a:pt x="1061" y="585"/>
                    <a:pt x="1227" y="513"/>
                  </a:cubicBezTo>
                  <a:lnTo>
                    <a:pt x="946" y="123"/>
                  </a:lnTo>
                  <a:cubicBezTo>
                    <a:pt x="866" y="149"/>
                    <a:pt x="785" y="161"/>
                    <a:pt x="704" y="161"/>
                  </a:cubicBezTo>
                  <a:cubicBezTo>
                    <a:pt x="623" y="161"/>
                    <a:pt x="542" y="149"/>
                    <a:pt x="462" y="123"/>
                  </a:cubicBezTo>
                  <a:lnTo>
                    <a:pt x="55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855;p44"/>
            <p:cNvSpPr/>
            <p:nvPr/>
          </p:nvSpPr>
          <p:spPr>
            <a:xfrm>
              <a:off x="4957475" y="1541400"/>
              <a:ext cx="19675" cy="27800"/>
            </a:xfrm>
            <a:custGeom>
              <a:avLst/>
              <a:gdLst/>
              <a:ahLst/>
              <a:cxnLst/>
              <a:rect l="l" t="t" r="r" b="b"/>
              <a:pathLst>
                <a:path w="787" h="1112" extrusionOk="0">
                  <a:moveTo>
                    <a:pt x="779" y="0"/>
                  </a:moveTo>
                  <a:lnTo>
                    <a:pt x="318" y="145"/>
                  </a:lnTo>
                  <a:cubicBezTo>
                    <a:pt x="318" y="303"/>
                    <a:pt x="274" y="455"/>
                    <a:pt x="188" y="592"/>
                  </a:cubicBezTo>
                  <a:lnTo>
                    <a:pt x="80" y="448"/>
                  </a:lnTo>
                  <a:lnTo>
                    <a:pt x="0" y="1003"/>
                  </a:lnTo>
                  <a:lnTo>
                    <a:pt x="570" y="1111"/>
                  </a:lnTo>
                  <a:lnTo>
                    <a:pt x="469" y="981"/>
                  </a:lnTo>
                  <a:cubicBezTo>
                    <a:pt x="671" y="743"/>
                    <a:pt x="786" y="440"/>
                    <a:pt x="786" y="130"/>
                  </a:cubicBezTo>
                  <a:cubicBezTo>
                    <a:pt x="786" y="87"/>
                    <a:pt x="786" y="44"/>
                    <a:pt x="7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856;p44"/>
            <p:cNvSpPr/>
            <p:nvPr/>
          </p:nvSpPr>
          <p:spPr>
            <a:xfrm>
              <a:off x="4951325" y="1512550"/>
              <a:ext cx="24925" cy="26350"/>
            </a:xfrm>
            <a:custGeom>
              <a:avLst/>
              <a:gdLst/>
              <a:ahLst/>
              <a:cxnLst/>
              <a:rect l="l" t="t" r="r" b="b"/>
              <a:pathLst>
                <a:path w="997" h="1054" extrusionOk="0">
                  <a:moveTo>
                    <a:pt x="1" y="0"/>
                  </a:moveTo>
                  <a:lnTo>
                    <a:pt x="1" y="476"/>
                  </a:lnTo>
                  <a:cubicBezTo>
                    <a:pt x="145" y="534"/>
                    <a:pt x="282" y="628"/>
                    <a:pt x="376" y="751"/>
                  </a:cubicBezTo>
                  <a:lnTo>
                    <a:pt x="210" y="801"/>
                  </a:lnTo>
                  <a:lnTo>
                    <a:pt x="715" y="1053"/>
                  </a:lnTo>
                  <a:lnTo>
                    <a:pt x="996" y="549"/>
                  </a:lnTo>
                  <a:lnTo>
                    <a:pt x="996" y="549"/>
                  </a:lnTo>
                  <a:lnTo>
                    <a:pt x="838" y="599"/>
                  </a:lnTo>
                  <a:cubicBezTo>
                    <a:pt x="650" y="296"/>
                    <a:pt x="347" y="73"/>
                    <a:pt x="1"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3846;p44"/>
          <p:cNvGrpSpPr/>
          <p:nvPr/>
        </p:nvGrpSpPr>
        <p:grpSpPr>
          <a:xfrm>
            <a:off x="8651397" y="3280724"/>
            <a:ext cx="955522" cy="945382"/>
            <a:chOff x="4721450" y="1509475"/>
            <a:chExt cx="79350" cy="74325"/>
          </a:xfrm>
        </p:grpSpPr>
        <p:sp>
          <p:nvSpPr>
            <p:cNvPr id="34" name="Google Shape;3847;p44"/>
            <p:cNvSpPr/>
            <p:nvPr/>
          </p:nvSpPr>
          <p:spPr>
            <a:xfrm>
              <a:off x="4729025" y="1509475"/>
              <a:ext cx="27050" cy="26725"/>
            </a:xfrm>
            <a:custGeom>
              <a:avLst/>
              <a:gdLst/>
              <a:ahLst/>
              <a:cxnLst/>
              <a:rect l="l" t="t" r="r" b="b"/>
              <a:pathLst>
                <a:path w="1082" h="1069" extrusionOk="0">
                  <a:moveTo>
                    <a:pt x="440" y="1"/>
                  </a:moveTo>
                  <a:lnTo>
                    <a:pt x="570" y="224"/>
                  </a:lnTo>
                  <a:cubicBezTo>
                    <a:pt x="296" y="405"/>
                    <a:pt x="94" y="672"/>
                    <a:pt x="0" y="989"/>
                  </a:cubicBezTo>
                  <a:lnTo>
                    <a:pt x="188" y="809"/>
                  </a:lnTo>
                  <a:lnTo>
                    <a:pt x="462" y="1068"/>
                  </a:lnTo>
                  <a:cubicBezTo>
                    <a:pt x="527" y="888"/>
                    <a:pt x="649" y="737"/>
                    <a:pt x="808" y="628"/>
                  </a:cubicBezTo>
                  <a:lnTo>
                    <a:pt x="923" y="823"/>
                  </a:lnTo>
                  <a:lnTo>
                    <a:pt x="1082" y="188"/>
                  </a:lnTo>
                  <a:lnTo>
                    <a:pt x="440" y="1"/>
                  </a:ln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848;p44"/>
            <p:cNvSpPr/>
            <p:nvPr/>
          </p:nvSpPr>
          <p:spPr>
            <a:xfrm>
              <a:off x="4721450" y="1533275"/>
              <a:ext cx="32300" cy="42600"/>
            </a:xfrm>
            <a:custGeom>
              <a:avLst/>
              <a:gdLst/>
              <a:ahLst/>
              <a:cxnLst/>
              <a:rect l="l" t="t" r="r" b="b"/>
              <a:pathLst>
                <a:path w="1292" h="1704" extrusionOk="0">
                  <a:moveTo>
                    <a:pt x="491" y="1"/>
                  </a:moveTo>
                  <a:lnTo>
                    <a:pt x="0" y="455"/>
                  </a:lnTo>
                  <a:lnTo>
                    <a:pt x="238" y="455"/>
                  </a:lnTo>
                  <a:cubicBezTo>
                    <a:pt x="253" y="1025"/>
                    <a:pt x="635" y="1530"/>
                    <a:pt x="1183" y="1703"/>
                  </a:cubicBezTo>
                  <a:lnTo>
                    <a:pt x="1024" y="1530"/>
                  </a:lnTo>
                  <a:lnTo>
                    <a:pt x="1291" y="1256"/>
                  </a:lnTo>
                  <a:cubicBezTo>
                    <a:pt x="952" y="1133"/>
                    <a:pt x="721" y="816"/>
                    <a:pt x="707" y="455"/>
                  </a:cubicBezTo>
                  <a:lnTo>
                    <a:pt x="945" y="455"/>
                  </a:lnTo>
                  <a:lnTo>
                    <a:pt x="49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849;p44"/>
            <p:cNvSpPr/>
            <p:nvPr/>
          </p:nvSpPr>
          <p:spPr>
            <a:xfrm>
              <a:off x="4750650" y="1551675"/>
              <a:ext cx="42950" cy="32125"/>
            </a:xfrm>
            <a:custGeom>
              <a:avLst/>
              <a:gdLst/>
              <a:ahLst/>
              <a:cxnLst/>
              <a:rect l="l" t="t" r="r" b="b"/>
              <a:pathLst>
                <a:path w="1718" h="1285" extrusionOk="0">
                  <a:moveTo>
                    <a:pt x="1256" y="1"/>
                  </a:moveTo>
                  <a:cubicBezTo>
                    <a:pt x="1126" y="332"/>
                    <a:pt x="808" y="556"/>
                    <a:pt x="448" y="570"/>
                  </a:cubicBezTo>
                  <a:lnTo>
                    <a:pt x="448" y="340"/>
                  </a:lnTo>
                  <a:lnTo>
                    <a:pt x="1" y="794"/>
                  </a:lnTo>
                  <a:lnTo>
                    <a:pt x="448" y="1284"/>
                  </a:lnTo>
                  <a:lnTo>
                    <a:pt x="448" y="1032"/>
                  </a:lnTo>
                  <a:cubicBezTo>
                    <a:pt x="1039" y="1025"/>
                    <a:pt x="1551" y="635"/>
                    <a:pt x="1717" y="73"/>
                  </a:cubicBezTo>
                  <a:lnTo>
                    <a:pt x="1717" y="73"/>
                  </a:lnTo>
                  <a:lnTo>
                    <a:pt x="1515" y="260"/>
                  </a:lnTo>
                  <a:lnTo>
                    <a:pt x="125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850;p44"/>
            <p:cNvSpPr/>
            <p:nvPr/>
          </p:nvSpPr>
          <p:spPr>
            <a:xfrm>
              <a:off x="4761300" y="1510025"/>
              <a:ext cx="39500" cy="44375"/>
            </a:xfrm>
            <a:custGeom>
              <a:avLst/>
              <a:gdLst/>
              <a:ahLst/>
              <a:cxnLst/>
              <a:rect l="l" t="t" r="r" b="b"/>
              <a:pathLst>
                <a:path w="1580" h="1775" extrusionOk="0">
                  <a:moveTo>
                    <a:pt x="13" y="0"/>
                  </a:moveTo>
                  <a:cubicBezTo>
                    <a:pt x="9" y="0"/>
                    <a:pt x="5" y="0"/>
                    <a:pt x="0" y="0"/>
                  </a:cubicBezTo>
                  <a:lnTo>
                    <a:pt x="0" y="462"/>
                  </a:lnTo>
                  <a:cubicBezTo>
                    <a:pt x="476" y="462"/>
                    <a:pt x="873" y="844"/>
                    <a:pt x="880" y="1328"/>
                  </a:cubicBezTo>
                  <a:lnTo>
                    <a:pt x="635" y="1328"/>
                  </a:lnTo>
                  <a:lnTo>
                    <a:pt x="1089" y="1775"/>
                  </a:lnTo>
                  <a:lnTo>
                    <a:pt x="1580" y="1328"/>
                  </a:lnTo>
                  <a:lnTo>
                    <a:pt x="1349" y="1328"/>
                  </a:lnTo>
                  <a:cubicBezTo>
                    <a:pt x="1335" y="589"/>
                    <a:pt x="743" y="0"/>
                    <a:pt x="13"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27;p44"/>
          <p:cNvGrpSpPr/>
          <p:nvPr/>
        </p:nvGrpSpPr>
        <p:grpSpPr>
          <a:xfrm>
            <a:off x="2566269" y="3438963"/>
            <a:ext cx="848219" cy="753765"/>
            <a:chOff x="4903200" y="1331525"/>
            <a:chExt cx="73575" cy="67425"/>
          </a:xfrm>
          <a:solidFill>
            <a:schemeClr val="accent6">
              <a:alpha val="24000"/>
            </a:schemeClr>
          </a:solidFill>
        </p:grpSpPr>
        <p:sp>
          <p:nvSpPr>
            <p:cNvPr id="39" name="Google Shape;3828;p44"/>
            <p:cNvSpPr/>
            <p:nvPr/>
          </p:nvSpPr>
          <p:spPr>
            <a:xfrm>
              <a:off x="4903200" y="1331525"/>
              <a:ext cx="73575" cy="67425"/>
            </a:xfrm>
            <a:custGeom>
              <a:avLst/>
              <a:gdLst/>
              <a:ahLst/>
              <a:cxnLst/>
              <a:rect l="l" t="t" r="r" b="b"/>
              <a:pathLst>
                <a:path w="2943" h="2697" extrusionOk="0">
                  <a:moveTo>
                    <a:pt x="1652" y="0"/>
                  </a:moveTo>
                  <a:lnTo>
                    <a:pt x="1652" y="173"/>
                  </a:lnTo>
                  <a:cubicBezTo>
                    <a:pt x="534" y="195"/>
                    <a:pt x="0" y="1551"/>
                    <a:pt x="794" y="2330"/>
                  </a:cubicBezTo>
                  <a:cubicBezTo>
                    <a:pt x="1051" y="2583"/>
                    <a:pt x="1366" y="2696"/>
                    <a:pt x="1674" y="2696"/>
                  </a:cubicBezTo>
                  <a:cubicBezTo>
                    <a:pt x="2323" y="2696"/>
                    <a:pt x="2943" y="2194"/>
                    <a:pt x="2943" y="1435"/>
                  </a:cubicBezTo>
                  <a:lnTo>
                    <a:pt x="2503" y="1435"/>
                  </a:lnTo>
                  <a:cubicBezTo>
                    <a:pt x="2503" y="1928"/>
                    <a:pt x="2093" y="2259"/>
                    <a:pt x="1668" y="2259"/>
                  </a:cubicBezTo>
                  <a:cubicBezTo>
                    <a:pt x="1470" y="2259"/>
                    <a:pt x="1269" y="2187"/>
                    <a:pt x="1104" y="2027"/>
                  </a:cubicBezTo>
                  <a:cubicBezTo>
                    <a:pt x="577" y="1515"/>
                    <a:pt x="923" y="628"/>
                    <a:pt x="1652" y="613"/>
                  </a:cubicBezTo>
                  <a:lnTo>
                    <a:pt x="1652" y="765"/>
                  </a:lnTo>
                  <a:lnTo>
                    <a:pt x="2020" y="390"/>
                  </a:lnTo>
                  <a:lnTo>
                    <a:pt x="165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829;p44"/>
            <p:cNvSpPr/>
            <p:nvPr/>
          </p:nvSpPr>
          <p:spPr>
            <a:xfrm>
              <a:off x="4930250" y="1353150"/>
              <a:ext cx="29775" cy="32475"/>
            </a:xfrm>
            <a:custGeom>
              <a:avLst/>
              <a:gdLst/>
              <a:ahLst/>
              <a:cxnLst/>
              <a:rect l="l" t="t" r="r" b="b"/>
              <a:pathLst>
                <a:path w="1191" h="1299" extrusionOk="0">
                  <a:moveTo>
                    <a:pt x="592" y="1"/>
                  </a:moveTo>
                  <a:cubicBezTo>
                    <a:pt x="274" y="1"/>
                    <a:pt x="15" y="246"/>
                    <a:pt x="0" y="570"/>
                  </a:cubicBezTo>
                  <a:lnTo>
                    <a:pt x="447" y="570"/>
                  </a:lnTo>
                  <a:cubicBezTo>
                    <a:pt x="447" y="479"/>
                    <a:pt x="519" y="416"/>
                    <a:pt x="597" y="416"/>
                  </a:cubicBezTo>
                  <a:cubicBezTo>
                    <a:pt x="624" y="416"/>
                    <a:pt x="652" y="424"/>
                    <a:pt x="678" y="441"/>
                  </a:cubicBezTo>
                  <a:cubicBezTo>
                    <a:pt x="779" y="506"/>
                    <a:pt x="765" y="657"/>
                    <a:pt x="656" y="707"/>
                  </a:cubicBezTo>
                  <a:lnTo>
                    <a:pt x="656" y="534"/>
                  </a:lnTo>
                  <a:lnTo>
                    <a:pt x="289" y="902"/>
                  </a:lnTo>
                  <a:lnTo>
                    <a:pt x="656" y="1299"/>
                  </a:lnTo>
                  <a:lnTo>
                    <a:pt x="656" y="1155"/>
                  </a:lnTo>
                  <a:cubicBezTo>
                    <a:pt x="959" y="1126"/>
                    <a:pt x="1190" y="873"/>
                    <a:pt x="1190" y="570"/>
                  </a:cubicBezTo>
                  <a:cubicBezTo>
                    <a:pt x="1176" y="246"/>
                    <a:pt x="916" y="1"/>
                    <a:pt x="5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3834;p44"/>
          <p:cNvGrpSpPr/>
          <p:nvPr/>
        </p:nvGrpSpPr>
        <p:grpSpPr>
          <a:xfrm>
            <a:off x="5704458" y="1497985"/>
            <a:ext cx="1237362" cy="1176635"/>
            <a:chOff x="4815575" y="1416800"/>
            <a:chExt cx="73750" cy="71400"/>
          </a:xfrm>
          <a:solidFill>
            <a:schemeClr val="accent6">
              <a:alpha val="29000"/>
            </a:schemeClr>
          </a:solidFill>
        </p:grpSpPr>
        <p:sp>
          <p:nvSpPr>
            <p:cNvPr id="42" name="Google Shape;3835;p44"/>
            <p:cNvSpPr/>
            <p:nvPr/>
          </p:nvSpPr>
          <p:spPr>
            <a:xfrm>
              <a:off x="4815575" y="1416800"/>
              <a:ext cx="43100" cy="52150"/>
            </a:xfrm>
            <a:custGeom>
              <a:avLst/>
              <a:gdLst/>
              <a:ahLst/>
              <a:cxnLst/>
              <a:rect l="l" t="t" r="r" b="b"/>
              <a:pathLst>
                <a:path w="1724" h="2086" extrusionOk="0">
                  <a:moveTo>
                    <a:pt x="1327" y="1"/>
                  </a:moveTo>
                  <a:lnTo>
                    <a:pt x="1327" y="181"/>
                  </a:lnTo>
                  <a:cubicBezTo>
                    <a:pt x="469" y="361"/>
                    <a:pt x="0" y="1299"/>
                    <a:pt x="375" y="2085"/>
                  </a:cubicBezTo>
                  <a:lnTo>
                    <a:pt x="772" y="1818"/>
                  </a:lnTo>
                  <a:cubicBezTo>
                    <a:pt x="729" y="1717"/>
                    <a:pt x="707" y="1609"/>
                    <a:pt x="707" y="1501"/>
                  </a:cubicBezTo>
                  <a:cubicBezTo>
                    <a:pt x="714" y="1111"/>
                    <a:pt x="959" y="772"/>
                    <a:pt x="1327" y="657"/>
                  </a:cubicBezTo>
                  <a:lnTo>
                    <a:pt x="1327" y="823"/>
                  </a:lnTo>
                  <a:lnTo>
                    <a:pt x="1724" y="426"/>
                  </a:lnTo>
                  <a:lnTo>
                    <a:pt x="13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836;p44"/>
            <p:cNvSpPr/>
            <p:nvPr/>
          </p:nvSpPr>
          <p:spPr>
            <a:xfrm>
              <a:off x="4861725" y="1421125"/>
              <a:ext cx="27600" cy="51250"/>
            </a:xfrm>
            <a:custGeom>
              <a:avLst/>
              <a:gdLst/>
              <a:ahLst/>
              <a:cxnLst/>
              <a:rect l="l" t="t" r="r" b="b"/>
              <a:pathLst>
                <a:path w="1104" h="2050" extrusionOk="0">
                  <a:moveTo>
                    <a:pt x="0" y="1"/>
                  </a:moveTo>
                  <a:lnTo>
                    <a:pt x="0" y="477"/>
                  </a:lnTo>
                  <a:cubicBezTo>
                    <a:pt x="375" y="592"/>
                    <a:pt x="635" y="938"/>
                    <a:pt x="635" y="1328"/>
                  </a:cubicBezTo>
                  <a:cubicBezTo>
                    <a:pt x="635" y="1429"/>
                    <a:pt x="621" y="1530"/>
                    <a:pt x="585" y="1624"/>
                  </a:cubicBezTo>
                  <a:lnTo>
                    <a:pt x="404" y="1494"/>
                  </a:lnTo>
                  <a:lnTo>
                    <a:pt x="513" y="2049"/>
                  </a:lnTo>
                  <a:lnTo>
                    <a:pt x="1089" y="1963"/>
                  </a:lnTo>
                  <a:lnTo>
                    <a:pt x="981" y="1883"/>
                  </a:lnTo>
                  <a:cubicBezTo>
                    <a:pt x="1061" y="1710"/>
                    <a:pt x="1104" y="1523"/>
                    <a:pt x="1104" y="1328"/>
                  </a:cubicBezTo>
                  <a:cubicBezTo>
                    <a:pt x="1104" y="679"/>
                    <a:pt x="635" y="123"/>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837;p44"/>
            <p:cNvSpPr/>
            <p:nvPr/>
          </p:nvSpPr>
          <p:spPr>
            <a:xfrm>
              <a:off x="4829450" y="1467825"/>
              <a:ext cx="49250" cy="20375"/>
            </a:xfrm>
            <a:custGeom>
              <a:avLst/>
              <a:gdLst/>
              <a:ahLst/>
              <a:cxnLst/>
              <a:rect l="l" t="t" r="r" b="b"/>
              <a:pathLst>
                <a:path w="1970" h="815" extrusionOk="0">
                  <a:moveTo>
                    <a:pt x="109" y="1"/>
                  </a:moveTo>
                  <a:lnTo>
                    <a:pt x="0" y="556"/>
                  </a:lnTo>
                  <a:lnTo>
                    <a:pt x="137" y="462"/>
                  </a:lnTo>
                  <a:cubicBezTo>
                    <a:pt x="394" y="698"/>
                    <a:pt x="720" y="815"/>
                    <a:pt x="1045" y="815"/>
                  </a:cubicBezTo>
                  <a:cubicBezTo>
                    <a:pt x="1378" y="815"/>
                    <a:pt x="1710" y="692"/>
                    <a:pt x="1969" y="448"/>
                  </a:cubicBezTo>
                  <a:lnTo>
                    <a:pt x="1969" y="441"/>
                  </a:lnTo>
                  <a:lnTo>
                    <a:pt x="1573" y="174"/>
                  </a:lnTo>
                  <a:cubicBezTo>
                    <a:pt x="1418" y="292"/>
                    <a:pt x="1232" y="352"/>
                    <a:pt x="1046" y="352"/>
                  </a:cubicBezTo>
                  <a:cubicBezTo>
                    <a:pt x="868" y="352"/>
                    <a:pt x="689" y="297"/>
                    <a:pt x="534" y="188"/>
                  </a:cubicBezTo>
                  <a:lnTo>
                    <a:pt x="678" y="95"/>
                  </a:lnTo>
                  <a:lnTo>
                    <a:pt x="10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60826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20</a:t>
            </a:fld>
            <a:endParaRPr lang="en-US" dirty="0"/>
          </a:p>
        </p:txBody>
      </p:sp>
      <p:sp>
        <p:nvSpPr>
          <p:cNvPr id="5" name="Title 1">
            <a:extLst>
              <a:ext uri="{FF2B5EF4-FFF2-40B4-BE49-F238E27FC236}">
                <a16:creationId xmlns:a16="http://schemas.microsoft.com/office/drawing/2014/main" id="{46CE5E78-EF19-4315-80CB-2F0DB3E80033}"/>
              </a:ext>
            </a:extLst>
          </p:cNvPr>
          <p:cNvSpPr>
            <a:spLocks noGrp="1"/>
          </p:cNvSpPr>
          <p:nvPr>
            <p:ph type="ctrTitle"/>
          </p:nvPr>
        </p:nvSpPr>
        <p:spPr>
          <a:xfrm>
            <a:off x="753836" y="462892"/>
            <a:ext cx="7721513" cy="1202154"/>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به طور خلاصه، وظیفه‌ی</a:t>
            </a:r>
            <a:r>
              <a:rPr lang="en-US" sz="1600" dirty="0">
                <a:solidFill>
                  <a:schemeClr val="bg1"/>
                </a:solidFill>
                <a:latin typeface="Dana" panose="00000500000000000000" pitchFamily="2" charset="-78"/>
                <a:cs typeface="Dana" panose="00000500000000000000" pitchFamily="2" charset="-78"/>
              </a:rPr>
              <a:t>pre-processor </a:t>
            </a:r>
            <a:r>
              <a:rPr lang="fa-IR" sz="1600" dirty="0">
                <a:solidFill>
                  <a:schemeClr val="bg1"/>
                </a:solidFill>
                <a:latin typeface="Dana" panose="00000500000000000000" pitchFamily="2" charset="-78"/>
                <a:cs typeface="Dana" panose="00000500000000000000" pitchFamily="2" charset="-78"/>
              </a:rPr>
              <a:t> یا پیش‌پردازنده، انجام دادن مراحل اولیه مثل حذف کامنت‌ها، یکی کردن فایل‌های کد و تبدیل خط‌هایی از کد که با # شروع می‌شود (ماکروها</a:t>
            </a:r>
            <a:r>
              <a:rPr lang="fa-IR" sz="1600" baseline="30000" dirty="0">
                <a:solidFill>
                  <a:schemeClr val="bg1"/>
                </a:solidFill>
                <a:latin typeface="Dana" panose="00000500000000000000" pitchFamily="2" charset="-78"/>
                <a:cs typeface="Dana" panose="00000500000000000000" pitchFamily="2" charset="-78"/>
              </a:rPr>
              <a:t>۱</a:t>
            </a:r>
            <a:r>
              <a:rPr lang="fa-IR" sz="1600" dirty="0">
                <a:solidFill>
                  <a:schemeClr val="bg1"/>
                </a:solidFill>
                <a:latin typeface="Dana" panose="00000500000000000000" pitchFamily="2" charset="-78"/>
                <a:cs typeface="Dana" panose="00000500000000000000" pitchFamily="2" charset="-78"/>
              </a:rPr>
              <a:t>) به رهنمودهایی برای مراحل بعد کامپایل (در زبان </a:t>
            </a:r>
            <a:r>
              <a:rPr lang="en-US" sz="1600" dirty="0">
                <a:solidFill>
                  <a:schemeClr val="bg1"/>
                </a:solidFill>
                <a:latin typeface="Dana" panose="00000500000000000000" pitchFamily="2" charset="-78"/>
                <a:cs typeface="Dana" panose="00000500000000000000" pitchFamily="2" charset="-78"/>
              </a:rPr>
              <a:t>C</a:t>
            </a:r>
            <a:r>
              <a:rPr lang="fa-IR" sz="1600" dirty="0">
                <a:solidFill>
                  <a:schemeClr val="bg1"/>
                </a:solidFill>
                <a:latin typeface="Dana" panose="00000500000000000000" pitchFamily="2" charset="-78"/>
                <a:cs typeface="Dana" panose="00000500000000000000" pitchFamily="2" charset="-78"/>
              </a:rPr>
              <a:t>) است. مثلا با دیدن خط </a:t>
            </a:r>
          </a:p>
        </p:txBody>
      </p:sp>
      <p:sp>
        <p:nvSpPr>
          <p:cNvPr id="22" name="Title 1">
            <a:extLst>
              <a:ext uri="{FF2B5EF4-FFF2-40B4-BE49-F238E27FC236}">
                <a16:creationId xmlns:a16="http://schemas.microsoft.com/office/drawing/2014/main" id="{23440949-4636-4E05-AC2C-66028F1805B2}"/>
              </a:ext>
            </a:extLst>
          </p:cNvPr>
          <p:cNvSpPr txBox="1">
            <a:spLocks/>
          </p:cNvSpPr>
          <p:nvPr/>
        </p:nvSpPr>
        <p:spPr>
          <a:xfrm>
            <a:off x="753837" y="3484183"/>
            <a:ext cx="7636323" cy="5363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r>
              <a:rPr lang="pt-BR" sz="1600" dirty="0">
                <a:solidFill>
                  <a:schemeClr val="accent1"/>
                </a:solidFill>
                <a:latin typeface="Dana" panose="00000500000000000000" pitchFamily="2" charset="-78"/>
                <a:cs typeface="Dana" panose="00000500000000000000" pitchFamily="2" charset="-78"/>
              </a:rPr>
              <a:t>gcc -E main.c -o main.i</a:t>
            </a:r>
          </a:p>
        </p:txBody>
      </p:sp>
      <p:sp>
        <p:nvSpPr>
          <p:cNvPr id="23" name="Title 1">
            <a:extLst>
              <a:ext uri="{FF2B5EF4-FFF2-40B4-BE49-F238E27FC236}">
                <a16:creationId xmlns:a16="http://schemas.microsoft.com/office/drawing/2014/main" id="{9064BE59-8683-4812-A5B8-860D1255130D}"/>
              </a:ext>
            </a:extLst>
          </p:cNvPr>
          <p:cNvSpPr txBox="1">
            <a:spLocks/>
          </p:cNvSpPr>
          <p:nvPr/>
        </p:nvSpPr>
        <p:spPr>
          <a:xfrm>
            <a:off x="735857" y="2251327"/>
            <a:ext cx="7739491" cy="12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فایل</a:t>
            </a:r>
            <a:r>
              <a:rPr lang="en-US" sz="1600" dirty="0" err="1">
                <a:solidFill>
                  <a:schemeClr val="bg1"/>
                </a:solidFill>
                <a:latin typeface="Dana" panose="00000500000000000000" pitchFamily="2" charset="-78"/>
                <a:cs typeface="Dana" panose="00000500000000000000" pitchFamily="2" charset="-78"/>
              </a:rPr>
              <a:t>stdio.h</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را در کد ما</a:t>
            </a:r>
            <a:r>
              <a:rPr lang="en-US" sz="1600" dirty="0">
                <a:solidFill>
                  <a:schemeClr val="bg1"/>
                </a:solidFill>
                <a:latin typeface="Dana" panose="00000500000000000000" pitchFamily="2" charset="-78"/>
                <a:cs typeface="Dana" panose="00000500000000000000" pitchFamily="2" charset="-78"/>
              </a:rPr>
              <a:t>include </a:t>
            </a:r>
            <a:r>
              <a:rPr lang="fa-IR" sz="1600" dirty="0">
                <a:solidFill>
                  <a:schemeClr val="bg1"/>
                </a:solidFill>
                <a:latin typeface="Dana" panose="00000500000000000000" pitchFamily="2" charset="-78"/>
                <a:cs typeface="Dana" panose="00000500000000000000" pitchFamily="2" charset="-78"/>
              </a:rPr>
              <a:t> می‌کند و این هدر</a:t>
            </a:r>
            <a:r>
              <a:rPr lang="fa-IR" sz="1600" baseline="30000" dirty="0">
                <a:solidFill>
                  <a:schemeClr val="bg1"/>
                </a:solidFill>
                <a:latin typeface="Dana" panose="00000500000000000000" pitchFamily="2" charset="-78"/>
                <a:cs typeface="Dana" panose="00000500000000000000" pitchFamily="2" charset="-78"/>
              </a:rPr>
              <a:t>۲</a:t>
            </a:r>
            <a:r>
              <a:rPr lang="fa-IR" sz="1600" dirty="0">
                <a:solidFill>
                  <a:schemeClr val="bg1"/>
                </a:solidFill>
                <a:latin typeface="Dana" panose="00000500000000000000" pitchFamily="2" charset="-78"/>
                <a:cs typeface="Dana" panose="00000500000000000000" pitchFamily="2" charset="-78"/>
              </a:rPr>
              <a:t> مانند یک قسمت عادی در کنار کد ما قرار می‌گیرد تا به همراه هم کامپایل شوند.</a:t>
            </a:r>
            <a:endParaRPr lang="en-US" sz="16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با اضافه کردن فلگ</a:t>
            </a:r>
            <a:r>
              <a:rPr lang="fa-IR" sz="1600" baseline="30000" dirty="0">
                <a:solidFill>
                  <a:schemeClr val="bg1"/>
                </a:solidFill>
                <a:latin typeface="Dana" panose="00000500000000000000" pitchFamily="2" charset="-78"/>
                <a:cs typeface="Dana" panose="00000500000000000000" pitchFamily="2" charset="-78"/>
              </a:rPr>
              <a:t>۳</a:t>
            </a:r>
            <a:r>
              <a:rPr lang="fa-IR" sz="1600" dirty="0">
                <a:solidFill>
                  <a:schemeClr val="bg1"/>
                </a:solidFill>
                <a:latin typeface="Dana" panose="00000500000000000000" pitchFamily="2" charset="-78"/>
                <a:cs typeface="Dana" panose="00000500000000000000" pitchFamily="2" charset="-78"/>
              </a:rPr>
              <a:t> </a:t>
            </a:r>
            <a:r>
              <a:rPr lang="en-US" sz="1600" dirty="0">
                <a:solidFill>
                  <a:schemeClr val="accent6"/>
                </a:solidFill>
                <a:latin typeface="Dana" panose="00000500000000000000" pitchFamily="2" charset="-78"/>
                <a:cs typeface="Dana" panose="00000500000000000000" pitchFamily="2" charset="-78"/>
              </a:rPr>
              <a:t>-E</a:t>
            </a:r>
            <a:r>
              <a:rPr lang="fa-IR" sz="1600" dirty="0">
                <a:solidFill>
                  <a:schemeClr val="accent6"/>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هنگام فراخوانی دستور</a:t>
            </a:r>
            <a:r>
              <a:rPr lang="en-US" sz="1600" dirty="0" err="1">
                <a:solidFill>
                  <a:schemeClr val="accent6"/>
                </a:solidFill>
                <a:latin typeface="Dana" panose="00000500000000000000" pitchFamily="2" charset="-78"/>
                <a:cs typeface="Dana" panose="00000500000000000000" pitchFamily="2" charset="-78"/>
              </a:rPr>
              <a:t>gcc</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می‌توان این مرحله را به صورت دقیق‌تر دید:</a:t>
            </a:r>
          </a:p>
          <a:p>
            <a:pPr algn="just" rtl="1">
              <a:lnSpc>
                <a:spcPct val="150000"/>
              </a:lnSpc>
            </a:pPr>
            <a:endParaRPr lang="fa-IR" sz="1600" dirty="0">
              <a:solidFill>
                <a:schemeClr val="bg1"/>
              </a:solidFill>
              <a:latin typeface="Dana" panose="00000500000000000000" pitchFamily="2" charset="-78"/>
              <a:cs typeface="Dana" panose="00000500000000000000" pitchFamily="2" charset="-78"/>
            </a:endParaRPr>
          </a:p>
        </p:txBody>
      </p:sp>
      <p:sp>
        <p:nvSpPr>
          <p:cNvPr id="24" name="Title 1">
            <a:extLst>
              <a:ext uri="{FF2B5EF4-FFF2-40B4-BE49-F238E27FC236}">
                <a16:creationId xmlns:a16="http://schemas.microsoft.com/office/drawing/2014/main" id="{486D62BA-51BB-46E0-AE1B-4E447BF75C22}"/>
              </a:ext>
            </a:extLst>
          </p:cNvPr>
          <p:cNvSpPr txBox="1">
            <a:spLocks/>
          </p:cNvSpPr>
          <p:nvPr/>
        </p:nvSpPr>
        <p:spPr>
          <a:xfrm>
            <a:off x="753837" y="1642374"/>
            <a:ext cx="7636323" cy="5363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r>
              <a:rPr lang="pt-BR" sz="1600" dirty="0">
                <a:solidFill>
                  <a:schemeClr val="accent1"/>
                </a:solidFill>
                <a:latin typeface="Dana" panose="00000500000000000000" pitchFamily="2" charset="-78"/>
                <a:cs typeface="Dana" panose="00000500000000000000" pitchFamily="2" charset="-78"/>
              </a:rPr>
              <a:t>#include </a:t>
            </a:r>
            <a:r>
              <a:rPr lang="fa-IR" sz="1600" dirty="0">
                <a:solidFill>
                  <a:schemeClr val="accent1"/>
                </a:solidFill>
                <a:latin typeface="Dana" panose="00000500000000000000" pitchFamily="2" charset="-78"/>
                <a:cs typeface="Dana" panose="00000500000000000000" pitchFamily="2" charset="-78"/>
              </a:rPr>
              <a:t>&gt;</a:t>
            </a:r>
            <a:r>
              <a:rPr lang="pt-BR" sz="1600" dirty="0">
                <a:solidFill>
                  <a:schemeClr val="accent1"/>
                </a:solidFill>
                <a:latin typeface="Dana" panose="00000500000000000000" pitchFamily="2" charset="-78"/>
                <a:cs typeface="Dana" panose="00000500000000000000" pitchFamily="2" charset="-78"/>
              </a:rPr>
              <a:t>stdio.h</a:t>
            </a:r>
            <a:r>
              <a:rPr lang="fa-IR" sz="1600" dirty="0">
                <a:solidFill>
                  <a:schemeClr val="accent1"/>
                </a:solidFill>
                <a:latin typeface="Dana" panose="00000500000000000000" pitchFamily="2" charset="-78"/>
                <a:cs typeface="Dana" panose="00000500000000000000" pitchFamily="2" charset="-78"/>
              </a:rPr>
              <a:t>&lt;</a:t>
            </a:r>
            <a:endParaRPr lang="pt-BR" sz="1600" dirty="0">
              <a:solidFill>
                <a:schemeClr val="accent1"/>
              </a:solidFill>
              <a:latin typeface="Dana" panose="00000500000000000000" pitchFamily="2" charset="-78"/>
              <a:cs typeface="Dana" panose="00000500000000000000" pitchFamily="2" charset="-78"/>
            </a:endParaRPr>
          </a:p>
        </p:txBody>
      </p:sp>
      <p:grpSp>
        <p:nvGrpSpPr>
          <p:cNvPr id="8" name="Google Shape;4800;p45"/>
          <p:cNvGrpSpPr/>
          <p:nvPr/>
        </p:nvGrpSpPr>
        <p:grpSpPr>
          <a:xfrm>
            <a:off x="8475349" y="577198"/>
            <a:ext cx="350734" cy="357171"/>
            <a:chOff x="1492675" y="4992125"/>
            <a:chExt cx="481825" cy="481825"/>
          </a:xfrm>
        </p:grpSpPr>
        <p:sp>
          <p:nvSpPr>
            <p:cNvPr id="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 name="Google Shape;4800;p45"/>
          <p:cNvGrpSpPr/>
          <p:nvPr/>
        </p:nvGrpSpPr>
        <p:grpSpPr>
          <a:xfrm>
            <a:off x="8475349" y="2217749"/>
            <a:ext cx="350734" cy="357171"/>
            <a:chOff x="1492675" y="4992125"/>
            <a:chExt cx="481825" cy="481825"/>
          </a:xfrm>
        </p:grpSpPr>
        <p:sp>
          <p:nvSpPr>
            <p:cNvPr id="1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 name="Google Shape;4800;p45"/>
          <p:cNvGrpSpPr/>
          <p:nvPr/>
        </p:nvGrpSpPr>
        <p:grpSpPr>
          <a:xfrm>
            <a:off x="8475348" y="2949037"/>
            <a:ext cx="350734" cy="357171"/>
            <a:chOff x="1492675" y="4992125"/>
            <a:chExt cx="481825" cy="481825"/>
          </a:xfrm>
        </p:grpSpPr>
        <p:sp>
          <p:nvSpPr>
            <p:cNvPr id="15"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 name="Footer Placeholder 1"/>
          <p:cNvSpPr>
            <a:spLocks noGrp="1"/>
          </p:cNvSpPr>
          <p:nvPr>
            <p:ph type="ftr" sz="quarter" idx="10"/>
          </p:nvPr>
        </p:nvSpPr>
        <p:spPr/>
        <p:txBody>
          <a:bodyPr/>
          <a:lstStyle/>
          <a:p>
            <a:r>
              <a:rPr lang="en-US" dirty="0"/>
              <a:t>1- Macro             3- Flag</a:t>
            </a:r>
          </a:p>
          <a:p>
            <a:r>
              <a:rPr lang="en-US" dirty="0"/>
              <a:t>2- Header</a:t>
            </a:r>
          </a:p>
        </p:txBody>
      </p:sp>
    </p:spTree>
    <p:extLst>
      <p:ext uri="{BB962C8B-B14F-4D97-AF65-F5344CB8AC3E}">
        <p14:creationId xmlns:p14="http://schemas.microsoft.com/office/powerpoint/2010/main" val="959892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21</a:t>
            </a:fld>
            <a:endParaRPr lang="en-US" dirty="0"/>
          </a:p>
        </p:txBody>
      </p:sp>
      <p:sp>
        <p:nvSpPr>
          <p:cNvPr id="5" name="Title 1">
            <a:extLst>
              <a:ext uri="{FF2B5EF4-FFF2-40B4-BE49-F238E27FC236}">
                <a16:creationId xmlns:a16="http://schemas.microsoft.com/office/drawing/2014/main" id="{46CE5E78-EF19-4315-80CB-2F0DB3E80033}"/>
              </a:ext>
            </a:extLst>
          </p:cNvPr>
          <p:cNvSpPr>
            <a:spLocks noGrp="1"/>
          </p:cNvSpPr>
          <p:nvPr>
            <p:ph type="ctrTitle"/>
          </p:nvPr>
        </p:nvSpPr>
        <p:spPr>
          <a:xfrm>
            <a:off x="753836" y="462892"/>
            <a:ext cx="7721513" cy="1202154"/>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در مرحله‌ی بعد،</a:t>
            </a:r>
            <a:r>
              <a:rPr lang="en-US" sz="1600" dirty="0">
                <a:solidFill>
                  <a:schemeClr val="bg1"/>
                </a:solidFill>
                <a:latin typeface="Dana" panose="00000500000000000000" pitchFamily="2" charset="-78"/>
                <a:cs typeface="Dana" panose="00000500000000000000" pitchFamily="2" charset="-78"/>
              </a:rPr>
              <a:t>compiler </a:t>
            </a:r>
            <a:r>
              <a:rPr lang="fa-IR" sz="1600" dirty="0">
                <a:solidFill>
                  <a:schemeClr val="bg1"/>
                </a:solidFill>
                <a:latin typeface="Dana" panose="00000500000000000000" pitchFamily="2" charset="-78"/>
                <a:cs typeface="Dana" panose="00000500000000000000" pitchFamily="2" charset="-78"/>
              </a:rPr>
              <a:t> با دریافت یک فایل واحد از مرحله‌ی قبل، کدی به زبان</a:t>
            </a:r>
            <a:r>
              <a:rPr lang="en-US" sz="1600" dirty="0">
                <a:solidFill>
                  <a:schemeClr val="bg1"/>
                </a:solidFill>
                <a:latin typeface="Dana" panose="00000500000000000000" pitchFamily="2" charset="-78"/>
                <a:cs typeface="Dana" panose="00000500000000000000" pitchFamily="2" charset="-78"/>
              </a:rPr>
              <a:t>assembly </a:t>
            </a:r>
            <a:r>
              <a:rPr lang="fa-IR" sz="1600" dirty="0">
                <a:solidFill>
                  <a:schemeClr val="bg1"/>
                </a:solidFill>
                <a:latin typeface="Dana" panose="00000500000000000000" pitchFamily="2" charset="-78"/>
                <a:cs typeface="Dana" panose="00000500000000000000" pitchFamily="2" charset="-78"/>
              </a:rPr>
              <a:t> تولید می‌کند که می‌توانید آن را به صورت دقیق با اضافه‌کردن فلگ </a:t>
            </a:r>
            <a:r>
              <a:rPr lang="en-US" sz="1600" dirty="0">
                <a:solidFill>
                  <a:schemeClr val="accent6"/>
                </a:solidFill>
                <a:latin typeface="Dana" panose="00000500000000000000" pitchFamily="2" charset="-78"/>
                <a:cs typeface="Dana" panose="00000500000000000000" pitchFamily="2" charset="-78"/>
              </a:rPr>
              <a:t>-S</a:t>
            </a:r>
            <a:r>
              <a:rPr lang="fa-IR" sz="1600" dirty="0">
                <a:solidFill>
                  <a:schemeClr val="accent6"/>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به</a:t>
            </a:r>
            <a:r>
              <a:rPr lang="en-US" sz="1600" dirty="0" err="1">
                <a:solidFill>
                  <a:schemeClr val="accent6"/>
                </a:solidFill>
                <a:latin typeface="Dana" panose="00000500000000000000" pitchFamily="2" charset="-78"/>
                <a:cs typeface="Dana" panose="00000500000000000000" pitchFamily="2" charset="-78"/>
              </a:rPr>
              <a:t>gcc</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هنگام کامپایل ببینید:</a:t>
            </a:r>
          </a:p>
        </p:txBody>
      </p:sp>
      <p:sp>
        <p:nvSpPr>
          <p:cNvPr id="22" name="Title 1">
            <a:extLst>
              <a:ext uri="{FF2B5EF4-FFF2-40B4-BE49-F238E27FC236}">
                <a16:creationId xmlns:a16="http://schemas.microsoft.com/office/drawing/2014/main" id="{23440949-4636-4E05-AC2C-66028F1805B2}"/>
              </a:ext>
            </a:extLst>
          </p:cNvPr>
          <p:cNvSpPr txBox="1">
            <a:spLocks/>
          </p:cNvSpPr>
          <p:nvPr/>
        </p:nvSpPr>
        <p:spPr>
          <a:xfrm>
            <a:off x="945994" y="4269601"/>
            <a:ext cx="7444165" cy="50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r>
              <a:rPr lang="pt-BR" sz="1600" dirty="0">
                <a:solidFill>
                  <a:schemeClr val="accent1"/>
                </a:solidFill>
                <a:latin typeface="Dana" panose="00000500000000000000" pitchFamily="2" charset="-78"/>
                <a:cs typeface="Dana" panose="00000500000000000000" pitchFamily="2" charset="-78"/>
              </a:rPr>
              <a:t>gcc -c main.c -o main.o</a:t>
            </a:r>
          </a:p>
        </p:txBody>
      </p:sp>
      <p:sp>
        <p:nvSpPr>
          <p:cNvPr id="23" name="Title 1">
            <a:extLst>
              <a:ext uri="{FF2B5EF4-FFF2-40B4-BE49-F238E27FC236}">
                <a16:creationId xmlns:a16="http://schemas.microsoft.com/office/drawing/2014/main" id="{9064BE59-8683-4812-A5B8-860D1255130D}"/>
              </a:ext>
            </a:extLst>
          </p:cNvPr>
          <p:cNvSpPr txBox="1">
            <a:spLocks/>
          </p:cNvSpPr>
          <p:nvPr/>
        </p:nvSpPr>
        <p:spPr>
          <a:xfrm>
            <a:off x="735857" y="2251326"/>
            <a:ext cx="7739491" cy="16069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در مرحله‌ی بعد،</a:t>
            </a:r>
            <a:r>
              <a:rPr lang="en-US" sz="1600" dirty="0">
                <a:solidFill>
                  <a:schemeClr val="bg1"/>
                </a:solidFill>
                <a:latin typeface="Dana" panose="00000500000000000000" pitchFamily="2" charset="-78"/>
                <a:cs typeface="Dana" panose="00000500000000000000" pitchFamily="2" charset="-78"/>
              </a:rPr>
              <a:t>assembler </a:t>
            </a:r>
            <a:r>
              <a:rPr lang="fa-IR" sz="1600" dirty="0">
                <a:solidFill>
                  <a:schemeClr val="bg1"/>
                </a:solidFill>
                <a:latin typeface="Dana" panose="00000500000000000000" pitchFamily="2" charset="-78"/>
                <a:cs typeface="Dana" panose="00000500000000000000" pitchFamily="2" charset="-78"/>
              </a:rPr>
              <a:t> کد</a:t>
            </a:r>
            <a:r>
              <a:rPr lang="en-US" sz="1600" dirty="0">
                <a:solidFill>
                  <a:schemeClr val="bg1"/>
                </a:solidFill>
                <a:latin typeface="Dana" panose="00000500000000000000" pitchFamily="2" charset="-78"/>
                <a:cs typeface="Dana" panose="00000500000000000000" pitchFamily="2" charset="-78"/>
              </a:rPr>
              <a:t>assembly </a:t>
            </a:r>
            <a:r>
              <a:rPr lang="fa-IR" sz="1600" dirty="0">
                <a:solidFill>
                  <a:schemeClr val="bg1"/>
                </a:solidFill>
                <a:latin typeface="Dana" panose="00000500000000000000" pitchFamily="2" charset="-78"/>
                <a:cs typeface="Dana" panose="00000500000000000000" pitchFamily="2" charset="-78"/>
              </a:rPr>
              <a:t> تولید شده را به</a:t>
            </a:r>
            <a:r>
              <a:rPr lang="en-US" sz="1600" dirty="0">
                <a:solidFill>
                  <a:schemeClr val="bg1"/>
                </a:solidFill>
                <a:latin typeface="Dana" panose="00000500000000000000" pitchFamily="2" charset="-78"/>
                <a:cs typeface="Dana" panose="00000500000000000000" pitchFamily="2" charset="-78"/>
              </a:rPr>
              <a:t>machine code </a:t>
            </a:r>
            <a:r>
              <a:rPr lang="fa-IR" sz="1600" dirty="0">
                <a:solidFill>
                  <a:schemeClr val="bg1"/>
                </a:solidFill>
                <a:latin typeface="Dana" panose="00000500000000000000" pitchFamily="2" charset="-78"/>
                <a:cs typeface="Dana" panose="00000500000000000000" pitchFamily="2" charset="-78"/>
              </a:rPr>
              <a:t> تبدیل می‌کند.</a:t>
            </a:r>
          </a:p>
          <a:p>
            <a:pPr algn="just" rtl="1">
              <a:lnSpc>
                <a:spcPct val="150000"/>
              </a:lnSpc>
            </a:pPr>
            <a:r>
              <a:rPr lang="en-US" sz="1600" dirty="0">
                <a:solidFill>
                  <a:schemeClr val="bg1"/>
                </a:solidFill>
                <a:latin typeface="Dana" panose="00000500000000000000" pitchFamily="2" charset="-78"/>
                <a:cs typeface="Dana" panose="00000500000000000000" pitchFamily="2" charset="-78"/>
              </a:rPr>
              <a:t>Machine code</a:t>
            </a:r>
            <a:r>
              <a:rPr lang="fa-IR" sz="1600" dirty="0">
                <a:solidFill>
                  <a:schemeClr val="bg1"/>
                </a:solidFill>
                <a:latin typeface="Dana" panose="00000500000000000000" pitchFamily="2" charset="-78"/>
                <a:cs typeface="Dana" panose="00000500000000000000" pitchFamily="2" charset="-78"/>
              </a:rPr>
              <a:t> کدی‌ست که با توجه به معماری پردازنده‌ی کامپیوتر تولید می‌شود و در اکثر اوقات روی سایر پردازنده‌ها قابل اجرا نیست. برای مثال، در اکثر اوقات نمی‌توان کدی که توسط کامپیوتری با پردازنده</a:t>
            </a:r>
            <a:r>
              <a:rPr lang="en-US" sz="1600" dirty="0">
                <a:solidFill>
                  <a:schemeClr val="bg1"/>
                </a:solidFill>
                <a:latin typeface="Dana" panose="00000500000000000000" pitchFamily="2" charset="-78"/>
                <a:cs typeface="Dana" panose="00000500000000000000" pitchFamily="2" charset="-78"/>
              </a:rPr>
              <a:t>Intel </a:t>
            </a:r>
            <a:r>
              <a:rPr lang="fa-IR" sz="1600" dirty="0">
                <a:solidFill>
                  <a:schemeClr val="bg1"/>
                </a:solidFill>
                <a:latin typeface="Dana" panose="00000500000000000000" pitchFamily="2" charset="-78"/>
                <a:cs typeface="Dana" panose="00000500000000000000" pitchFamily="2" charset="-78"/>
              </a:rPr>
              <a:t> تولید شده را بر روی کامپیوتری با پردازنده</a:t>
            </a:r>
            <a:r>
              <a:rPr lang="en-US" sz="1600" dirty="0">
                <a:solidFill>
                  <a:schemeClr val="bg1"/>
                </a:solidFill>
                <a:latin typeface="Dana" panose="00000500000000000000" pitchFamily="2" charset="-78"/>
                <a:cs typeface="Dana" panose="00000500000000000000" pitchFamily="2" charset="-78"/>
              </a:rPr>
              <a:t>AMD </a:t>
            </a:r>
            <a:r>
              <a:rPr lang="fa-IR" sz="1600" dirty="0">
                <a:solidFill>
                  <a:schemeClr val="bg1"/>
                </a:solidFill>
                <a:latin typeface="Dana" panose="00000500000000000000" pitchFamily="2" charset="-78"/>
                <a:cs typeface="Dana" panose="00000500000000000000" pitchFamily="2" charset="-78"/>
              </a:rPr>
              <a:t> اجرا کرد. </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این کدها در فایل‌هایی با پسوند </a:t>
            </a:r>
            <a:r>
              <a:rPr lang="en-US" sz="1600" dirty="0">
                <a:solidFill>
                  <a:schemeClr val="accent6"/>
                </a:solidFill>
                <a:latin typeface="Dana" panose="00000500000000000000" pitchFamily="2" charset="-78"/>
                <a:cs typeface="Dana" panose="00000500000000000000" pitchFamily="2" charset="-78"/>
              </a:rPr>
              <a:t>.o</a:t>
            </a:r>
            <a:r>
              <a:rPr lang="fa-IR" sz="1600" dirty="0">
                <a:solidFill>
                  <a:schemeClr val="bg1"/>
                </a:solidFill>
                <a:latin typeface="Dana" panose="00000500000000000000" pitchFamily="2" charset="-78"/>
                <a:cs typeface="Dana" panose="00000500000000000000" pitchFamily="2" charset="-78"/>
              </a:rPr>
              <a:t> یا </a:t>
            </a:r>
            <a:r>
              <a:rPr lang="en-US" sz="1600" dirty="0">
                <a:solidFill>
                  <a:schemeClr val="accent6"/>
                </a:solidFill>
                <a:latin typeface="Dana" panose="00000500000000000000" pitchFamily="2" charset="-78"/>
                <a:cs typeface="Dana" panose="00000500000000000000" pitchFamily="2" charset="-78"/>
              </a:rPr>
              <a:t>.</a:t>
            </a:r>
            <a:r>
              <a:rPr lang="en-US" sz="1600" dirty="0" err="1">
                <a:solidFill>
                  <a:schemeClr val="accent6"/>
                </a:solidFill>
                <a:latin typeface="Dana" panose="00000500000000000000" pitchFamily="2" charset="-78"/>
                <a:cs typeface="Dana" panose="00000500000000000000" pitchFamily="2" charset="-78"/>
              </a:rPr>
              <a:t>obj</a:t>
            </a:r>
            <a:r>
              <a:rPr lang="fa-IR" sz="1600" dirty="0">
                <a:solidFill>
                  <a:schemeClr val="accent6"/>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به معنای</a:t>
            </a:r>
            <a:r>
              <a:rPr lang="en-US" sz="1600" dirty="0">
                <a:solidFill>
                  <a:schemeClr val="bg1"/>
                </a:solidFill>
                <a:latin typeface="Dana" panose="00000500000000000000" pitchFamily="2" charset="-78"/>
                <a:cs typeface="Dana" panose="00000500000000000000" pitchFamily="2" charset="-78"/>
              </a:rPr>
              <a:t>object code </a:t>
            </a:r>
            <a:r>
              <a:rPr lang="fa-IR" sz="1600" dirty="0">
                <a:solidFill>
                  <a:schemeClr val="bg1"/>
                </a:solidFill>
                <a:latin typeface="Dana" panose="00000500000000000000" pitchFamily="2" charset="-78"/>
                <a:cs typeface="Dana" panose="00000500000000000000" pitchFamily="2" charset="-78"/>
              </a:rPr>
              <a:t> ذخیره می‌شوند و با اضافه کردن فلگ </a:t>
            </a:r>
            <a:r>
              <a:rPr lang="en-US" sz="1600" dirty="0">
                <a:solidFill>
                  <a:schemeClr val="accent6"/>
                </a:solidFill>
                <a:latin typeface="Dana" panose="00000500000000000000" pitchFamily="2" charset="-78"/>
                <a:cs typeface="Dana" panose="00000500000000000000" pitchFamily="2" charset="-78"/>
              </a:rPr>
              <a:t>-c</a:t>
            </a:r>
            <a:r>
              <a:rPr lang="fa-IR" sz="1600" dirty="0">
                <a:solidFill>
                  <a:schemeClr val="accent6"/>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هنگام فراخوانی دستور </a:t>
            </a:r>
            <a:r>
              <a:rPr lang="en-US" sz="1600" dirty="0" err="1">
                <a:solidFill>
                  <a:schemeClr val="accent6"/>
                </a:solidFill>
                <a:latin typeface="Dana" panose="00000500000000000000" pitchFamily="2" charset="-78"/>
                <a:cs typeface="Dana" panose="00000500000000000000" pitchFamily="2" charset="-78"/>
              </a:rPr>
              <a:t>gcc</a:t>
            </a:r>
            <a:r>
              <a:rPr lang="fa-IR" sz="1600" dirty="0">
                <a:solidFill>
                  <a:schemeClr val="bg1"/>
                </a:solidFill>
                <a:latin typeface="Dana" panose="00000500000000000000" pitchFamily="2" charset="-78"/>
                <a:cs typeface="Dana" panose="00000500000000000000" pitchFamily="2" charset="-78"/>
              </a:rPr>
              <a:t> می‌توان این مرحله را به صورت دقیق‌تر دید:</a:t>
            </a:r>
          </a:p>
        </p:txBody>
      </p:sp>
      <p:sp>
        <p:nvSpPr>
          <p:cNvPr id="24" name="Title 1">
            <a:extLst>
              <a:ext uri="{FF2B5EF4-FFF2-40B4-BE49-F238E27FC236}">
                <a16:creationId xmlns:a16="http://schemas.microsoft.com/office/drawing/2014/main" id="{486D62BA-51BB-46E0-AE1B-4E447BF75C22}"/>
              </a:ext>
            </a:extLst>
          </p:cNvPr>
          <p:cNvSpPr txBox="1">
            <a:spLocks/>
          </p:cNvSpPr>
          <p:nvPr/>
        </p:nvSpPr>
        <p:spPr>
          <a:xfrm>
            <a:off x="753836" y="1497600"/>
            <a:ext cx="7636323" cy="435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r>
              <a:rPr lang="pt-BR" sz="1600" dirty="0">
                <a:solidFill>
                  <a:schemeClr val="accent1"/>
                </a:solidFill>
                <a:latin typeface="Dana" panose="00000500000000000000" pitchFamily="2" charset="-78"/>
                <a:cs typeface="Dana" panose="00000500000000000000" pitchFamily="2" charset="-78"/>
              </a:rPr>
              <a:t>gcc -S main.i -o main.s</a:t>
            </a:r>
          </a:p>
        </p:txBody>
      </p:sp>
      <p:grpSp>
        <p:nvGrpSpPr>
          <p:cNvPr id="8" name="Google Shape;4800;p45"/>
          <p:cNvGrpSpPr/>
          <p:nvPr/>
        </p:nvGrpSpPr>
        <p:grpSpPr>
          <a:xfrm>
            <a:off x="8475349" y="577198"/>
            <a:ext cx="350734" cy="357171"/>
            <a:chOff x="1492675" y="4992125"/>
            <a:chExt cx="481825" cy="481825"/>
          </a:xfrm>
        </p:grpSpPr>
        <p:sp>
          <p:nvSpPr>
            <p:cNvPr id="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 name="Google Shape;4800;p45"/>
          <p:cNvGrpSpPr/>
          <p:nvPr/>
        </p:nvGrpSpPr>
        <p:grpSpPr>
          <a:xfrm>
            <a:off x="8475348" y="1982872"/>
            <a:ext cx="350734" cy="357171"/>
            <a:chOff x="1492675" y="4992125"/>
            <a:chExt cx="481825" cy="481825"/>
          </a:xfrm>
        </p:grpSpPr>
        <p:sp>
          <p:nvSpPr>
            <p:cNvPr id="1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 name="Google Shape;4800;p45"/>
          <p:cNvGrpSpPr/>
          <p:nvPr/>
        </p:nvGrpSpPr>
        <p:grpSpPr>
          <a:xfrm>
            <a:off x="8475348" y="3452018"/>
            <a:ext cx="350734" cy="357171"/>
            <a:chOff x="1492675" y="4992125"/>
            <a:chExt cx="481825" cy="481825"/>
          </a:xfrm>
        </p:grpSpPr>
        <p:sp>
          <p:nvSpPr>
            <p:cNvPr id="15"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202827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22</a:t>
            </a:fld>
            <a:endParaRPr lang="en-US" dirty="0"/>
          </a:p>
        </p:txBody>
      </p:sp>
      <p:sp>
        <p:nvSpPr>
          <p:cNvPr id="5" name="Title 1">
            <a:extLst>
              <a:ext uri="{FF2B5EF4-FFF2-40B4-BE49-F238E27FC236}">
                <a16:creationId xmlns:a16="http://schemas.microsoft.com/office/drawing/2014/main" id="{46CE5E78-EF19-4315-80CB-2F0DB3E80033}"/>
              </a:ext>
            </a:extLst>
          </p:cNvPr>
          <p:cNvSpPr>
            <a:spLocks noGrp="1"/>
          </p:cNvSpPr>
          <p:nvPr>
            <p:ph type="ctrTitle"/>
          </p:nvPr>
        </p:nvSpPr>
        <p:spPr>
          <a:xfrm>
            <a:off x="753836" y="462892"/>
            <a:ext cx="7721513" cy="4296308"/>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در مرحله‌ی بعد،</a:t>
            </a:r>
            <a:r>
              <a:rPr lang="en-US" sz="1600" dirty="0">
                <a:solidFill>
                  <a:schemeClr val="bg1"/>
                </a:solidFill>
                <a:latin typeface="Dana" panose="00000500000000000000" pitchFamily="2" charset="-78"/>
                <a:cs typeface="Dana" panose="00000500000000000000" pitchFamily="2" charset="-78"/>
              </a:rPr>
              <a:t>linker </a:t>
            </a:r>
            <a:r>
              <a:rPr lang="fa-IR" sz="1600" dirty="0">
                <a:solidFill>
                  <a:schemeClr val="bg1"/>
                </a:solidFill>
                <a:latin typeface="Dana" panose="00000500000000000000" pitchFamily="2" charset="-78"/>
                <a:cs typeface="Dana" panose="00000500000000000000" pitchFamily="2" charset="-78"/>
              </a:rPr>
              <a:t> تمامی</a:t>
            </a:r>
            <a:r>
              <a:rPr lang="en-US" sz="1600" dirty="0">
                <a:solidFill>
                  <a:schemeClr val="bg1"/>
                </a:solidFill>
                <a:latin typeface="Dana" panose="00000500000000000000" pitchFamily="2" charset="-78"/>
                <a:cs typeface="Dana" panose="00000500000000000000" pitchFamily="2" charset="-78"/>
              </a:rPr>
              <a:t>object code </a:t>
            </a:r>
            <a:r>
              <a:rPr lang="fa-IR" sz="1600" dirty="0">
                <a:solidFill>
                  <a:schemeClr val="bg1"/>
                </a:solidFill>
                <a:latin typeface="Dana" panose="00000500000000000000" pitchFamily="2" charset="-78"/>
                <a:cs typeface="Dana" panose="00000500000000000000" pitchFamily="2" charset="-78"/>
              </a:rPr>
              <a:t> های تولید شده (چه از سمت کد کاربر، چه از سمت سیستم‌عامل) را به هم متصل می‌کند و یک فایل نهایی برای انتقال بر روی پردازنده تولید می‌کند. به طور مثال، تا قبل از اجرای این مرحله، دستور </a:t>
            </a:r>
            <a:r>
              <a:rPr lang="en-US" sz="1600" dirty="0">
                <a:solidFill>
                  <a:schemeClr val="accent1"/>
                </a:solidFill>
                <a:latin typeface="Dana" panose="00000500000000000000" pitchFamily="2" charset="-78"/>
                <a:cs typeface="Dana" panose="00000500000000000000" pitchFamily="2" charset="-78"/>
              </a:rPr>
              <a:t>printf</a:t>
            </a:r>
            <a:r>
              <a:rPr lang="fa-IR" sz="1600" dirty="0">
                <a:solidFill>
                  <a:schemeClr val="bg1"/>
                </a:solidFill>
                <a:latin typeface="Dana" panose="00000500000000000000" pitchFamily="2" charset="-78"/>
                <a:cs typeface="Dana" panose="00000500000000000000" pitchFamily="2" charset="-78"/>
              </a:rPr>
              <a:t> معنای خاصی برای برنامه ندارد، اما بعد از وصل شدن فایل‌های سیستم‌عامل به کد ما در این مرحله، دستور </a:t>
            </a:r>
            <a:r>
              <a:rPr lang="en-US" sz="1600" dirty="0">
                <a:solidFill>
                  <a:schemeClr val="accent1"/>
                </a:solidFill>
                <a:latin typeface="Dana" panose="00000500000000000000" pitchFamily="2" charset="-78"/>
                <a:cs typeface="Dana" panose="00000500000000000000" pitchFamily="2" charset="-78"/>
              </a:rPr>
              <a:t>printf</a:t>
            </a:r>
            <a:r>
              <a:rPr lang="fa-IR" sz="1600" dirty="0">
                <a:solidFill>
                  <a:schemeClr val="bg1"/>
                </a:solidFill>
                <a:latin typeface="Dana" panose="00000500000000000000" pitchFamily="2" charset="-78"/>
                <a:cs typeface="Dana" panose="00000500000000000000" pitchFamily="2" charset="-78"/>
              </a:rPr>
              <a:t> معنای نوشتن در خروجی تهیه شده توسط سیستم‌عامل را پیدا می‌کند.</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و در نهایت،</a:t>
            </a:r>
            <a:r>
              <a:rPr lang="en-US" sz="1600" dirty="0">
                <a:solidFill>
                  <a:schemeClr val="bg1"/>
                </a:solidFill>
                <a:latin typeface="Dana" panose="00000500000000000000" pitchFamily="2" charset="-78"/>
                <a:cs typeface="Dana" panose="00000500000000000000" pitchFamily="2" charset="-78"/>
              </a:rPr>
              <a:t>loader </a:t>
            </a:r>
            <a:r>
              <a:rPr lang="fa-IR" sz="1600" dirty="0">
                <a:solidFill>
                  <a:schemeClr val="bg1"/>
                </a:solidFill>
                <a:latin typeface="Dana" panose="00000500000000000000" pitchFamily="2" charset="-78"/>
                <a:cs typeface="Dana" panose="00000500000000000000" pitchFamily="2" charset="-78"/>
              </a:rPr>
              <a:t> که جزوی از سیستم‌عامل است، حجم برنامه‌ی ساخته شده را آنالیز می‌کند، بر روی مموری (</a:t>
            </a:r>
            <a:r>
              <a:rPr lang="en-US" sz="1600" dirty="0">
                <a:solidFill>
                  <a:schemeClr val="bg1"/>
                </a:solidFill>
                <a:latin typeface="Dana" panose="00000500000000000000" pitchFamily="2" charset="-78"/>
                <a:cs typeface="Dana" panose="00000500000000000000" pitchFamily="2" charset="-78"/>
              </a:rPr>
              <a:t>RAM</a:t>
            </a:r>
            <a:r>
              <a:rPr lang="fa-IR" sz="1600" dirty="0">
                <a:solidFill>
                  <a:schemeClr val="bg1"/>
                </a:solidFill>
                <a:latin typeface="Dana" panose="00000500000000000000" pitchFamily="2" charset="-78"/>
                <a:cs typeface="Dana" panose="00000500000000000000" pitchFamily="2" charset="-78"/>
              </a:rPr>
              <a:t>) کامپیوتر حافظه‌‌ای برای آن تخصیص می‌دهد و آن را در صف اجرا توسط پردازنده قرار می‌دهد.</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توضیحات بیش‌تر درباره‌ی کامپایلر و چگونگی ارتباط آن با سیستم‌عامل را در درس‌های «اصول طراحی کامپایلر» و «سیستم‌عامل‌ها» خواهید خواند.</a:t>
            </a:r>
          </a:p>
        </p:txBody>
      </p:sp>
      <p:grpSp>
        <p:nvGrpSpPr>
          <p:cNvPr id="8" name="Google Shape;4800;p45"/>
          <p:cNvGrpSpPr/>
          <p:nvPr/>
        </p:nvGrpSpPr>
        <p:grpSpPr>
          <a:xfrm>
            <a:off x="8475348" y="462892"/>
            <a:ext cx="350734" cy="357171"/>
            <a:chOff x="1492675" y="4992125"/>
            <a:chExt cx="481825" cy="481825"/>
          </a:xfrm>
        </p:grpSpPr>
        <p:sp>
          <p:nvSpPr>
            <p:cNvPr id="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 name="Google Shape;4800;p45"/>
          <p:cNvGrpSpPr/>
          <p:nvPr/>
        </p:nvGrpSpPr>
        <p:grpSpPr>
          <a:xfrm>
            <a:off x="8475348" y="2631380"/>
            <a:ext cx="350734" cy="357171"/>
            <a:chOff x="1492675" y="4992125"/>
            <a:chExt cx="481825" cy="481825"/>
          </a:xfrm>
        </p:grpSpPr>
        <p:sp>
          <p:nvSpPr>
            <p:cNvPr id="1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 name="Google Shape;4800;p45"/>
          <p:cNvGrpSpPr/>
          <p:nvPr/>
        </p:nvGrpSpPr>
        <p:grpSpPr>
          <a:xfrm>
            <a:off x="8475348" y="4134615"/>
            <a:ext cx="350734" cy="357171"/>
            <a:chOff x="1492675" y="4992125"/>
            <a:chExt cx="481825" cy="481825"/>
          </a:xfrm>
        </p:grpSpPr>
        <p:sp>
          <p:nvSpPr>
            <p:cNvPr id="15"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521803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876989"/>
            <a:ext cx="7896360" cy="3863954"/>
          </a:xfrm>
        </p:spPr>
        <p:txBody>
          <a:bodyPr anchor="ctr"/>
          <a:lstStyle/>
          <a:p>
            <a:pPr algn="just" rtl="1">
              <a:lnSpc>
                <a:spcPct val="150000"/>
              </a:lnSpc>
            </a:pPr>
            <a:r>
              <a:rPr lang="fa-IR" sz="1500" b="0" i="0" u="none" strike="noStrike" dirty="0">
                <a:solidFill>
                  <a:schemeClr val="bg1"/>
                </a:solidFill>
                <a:effectLst/>
                <a:latin typeface="Dana" panose="00000500000000000000" pitchFamily="2" charset="-78"/>
                <a:cs typeface="Dana" panose="00000500000000000000" pitchFamily="2" charset="-78"/>
              </a:rPr>
              <a:t>سلام بچه‌ها. امیدواریم حالتون خوب باشه. امروز می‌خوایم یکم راجع به الگویابی صحبت کنیم.</a:t>
            </a:r>
            <a:r>
              <a:rPr lang="en-US" sz="1500" b="0" i="0" u="none" strike="noStrike" dirty="0">
                <a:solidFill>
                  <a:schemeClr val="bg1"/>
                </a:solidFill>
                <a:effectLst/>
                <a:latin typeface="Dana" panose="00000500000000000000" pitchFamily="2" charset="-78"/>
                <a:cs typeface="Dana" panose="00000500000000000000" pitchFamily="2" charset="-78"/>
              </a:rPr>
              <a:t>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می‌دونیم که توی برنامه‌نویسی، نظم و ترتیب‌ها برای ما خیلی اهمیت داره. اصلا یکی از دلایل به وجود اومدن حلقه‌ها این بوده که بعد از دقت به اطراف دیدیم که خیلی از اتفاقات به صورت تکرارشونده‌ای اتفاق می‌افتن. پس برای ما خیلی اهمیت داره که با تمرین‌هایی ذهنمون رو فعال کنیم و به عنوان برنامه‌نویس دید متفاوتی به اطراف و اتفاقات و مسائل داشته باشیم. یکی از این تمرین‌ها پیدا کردن الگوریتم چاپ الگوها و پترن‌های مختلف است.</a:t>
            </a:r>
            <a:r>
              <a:rPr lang="en-US" sz="1500" b="0" i="0" u="none" strike="noStrike" dirty="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برای چاپ هر یک از این پترن‌ها، با کد باید اول هر کدوم رو طبق مختصات </a:t>
            </a:r>
            <a:r>
              <a:rPr lang="en-US" sz="1500" dirty="0">
                <a:solidFill>
                  <a:schemeClr val="bg1"/>
                </a:solidFill>
                <a:latin typeface="Dana" panose="00000500000000000000" pitchFamily="2" charset="-78"/>
                <a:cs typeface="Dana" panose="00000500000000000000" pitchFamily="2" charset="-78"/>
              </a:rPr>
              <a:t>2</a:t>
            </a:r>
            <a:r>
              <a:rPr lang="fa-IR" sz="1500" dirty="0">
                <a:solidFill>
                  <a:schemeClr val="bg1"/>
                </a:solidFill>
                <a:latin typeface="Dana" panose="00000500000000000000" pitchFamily="2" charset="-78"/>
                <a:cs typeface="Dana" panose="00000500000000000000" pitchFamily="2" charset="-78"/>
              </a:rPr>
              <a:t>^</a:t>
            </a:r>
            <a:r>
              <a:rPr lang="en-US" sz="1500" dirty="0">
                <a:solidFill>
                  <a:schemeClr val="bg1"/>
                </a:solidFill>
                <a:latin typeface="Dana" panose="00000500000000000000" pitchFamily="2" charset="-78"/>
                <a:cs typeface="Dana" panose="00000500000000000000" pitchFamily="2" charset="-78"/>
              </a:rPr>
              <a:t> R</a:t>
            </a:r>
            <a:r>
              <a:rPr lang="fa-IR" sz="1500" b="0" i="0" u="none" strike="noStrike" dirty="0">
                <a:solidFill>
                  <a:schemeClr val="bg1"/>
                </a:solidFill>
                <a:effectLst/>
                <a:latin typeface="Dana" panose="00000500000000000000" pitchFamily="2" charset="-78"/>
                <a:cs typeface="Dana" panose="00000500000000000000" pitchFamily="2" charset="-78"/>
              </a:rPr>
              <a:t>بررسی کنیم و الگوی تکرار شونده‌ی اجزای اون الگو رو بدست آوریم</a:t>
            </a:r>
            <a:r>
              <a:rPr lang="en-US" sz="1500" b="0" i="0" u="none" strike="noStrike" dirty="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(این اجزا می‌تونن فاصله، ستاره، اعداد و یا هر کاراکتر تشکیل دهنده‌ی الگو باشن) بعد با کمک حلقه‌ها، این الگوی تکرار شونده رو پیاده سازی کنیم.</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23</a:t>
            </a:fld>
            <a:endParaRPr lang="en-US" dirty="0"/>
          </a:p>
        </p:txBody>
      </p:sp>
      <p:grpSp>
        <p:nvGrpSpPr>
          <p:cNvPr id="9" name="Google Shape;4771;p45"/>
          <p:cNvGrpSpPr/>
          <p:nvPr/>
        </p:nvGrpSpPr>
        <p:grpSpPr>
          <a:xfrm>
            <a:off x="8559769" y="1559532"/>
            <a:ext cx="347452" cy="397343"/>
            <a:chOff x="3330525" y="4399275"/>
            <a:chExt cx="390650" cy="481850"/>
          </a:xfrm>
        </p:grpSpPr>
        <p:sp>
          <p:nvSpPr>
            <p:cNvPr id="1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 name="Google Shape;4779;p45"/>
          <p:cNvGrpSpPr/>
          <p:nvPr/>
        </p:nvGrpSpPr>
        <p:grpSpPr>
          <a:xfrm>
            <a:off x="8559769" y="982353"/>
            <a:ext cx="319924" cy="397322"/>
            <a:chOff x="3938800" y="4399275"/>
            <a:chExt cx="359700" cy="481825"/>
          </a:xfrm>
        </p:grpSpPr>
        <p:sp>
          <p:nvSpPr>
            <p:cNvPr id="18"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 name="Google Shape;4779;p45"/>
          <p:cNvGrpSpPr/>
          <p:nvPr/>
        </p:nvGrpSpPr>
        <p:grpSpPr>
          <a:xfrm>
            <a:off x="8559769" y="3586563"/>
            <a:ext cx="319924" cy="397322"/>
            <a:chOff x="3938800" y="4399275"/>
            <a:chExt cx="359700" cy="481825"/>
          </a:xfrm>
        </p:grpSpPr>
        <p:sp>
          <p:nvSpPr>
            <p:cNvPr id="2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9" name="TextBox 28">
            <a:extLst>
              <a:ext uri="{FF2B5EF4-FFF2-40B4-BE49-F238E27FC236}">
                <a16:creationId xmlns:a16="http://schemas.microsoft.com/office/drawing/2014/main" id="{D912F2A4-6A53-4224-90C2-5E814C40EE78}"/>
              </a:ext>
            </a:extLst>
          </p:cNvPr>
          <p:cNvSpPr txBox="1"/>
          <p:nvPr/>
        </p:nvSpPr>
        <p:spPr>
          <a:xfrm>
            <a:off x="2310984" y="324190"/>
            <a:ext cx="4515103"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و اما سوال آخر: الگویابی</a:t>
            </a:r>
          </a:p>
        </p:txBody>
      </p:sp>
      <p:grpSp>
        <p:nvGrpSpPr>
          <p:cNvPr id="30" name="Google Shape;7046;p50"/>
          <p:cNvGrpSpPr/>
          <p:nvPr/>
        </p:nvGrpSpPr>
        <p:grpSpPr>
          <a:xfrm>
            <a:off x="6797810" y="417653"/>
            <a:ext cx="516849" cy="520959"/>
            <a:chOff x="-34776500" y="2631825"/>
            <a:chExt cx="291450" cy="291450"/>
          </a:xfrm>
        </p:grpSpPr>
        <p:sp>
          <p:nvSpPr>
            <p:cNvPr id="31"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82744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24</a:t>
            </a:fld>
            <a:endParaRPr lang="en-US" dirty="0"/>
          </a:p>
        </p:txBody>
      </p:sp>
      <p:sp>
        <p:nvSpPr>
          <p:cNvPr id="6" name="Title 1">
            <a:extLst>
              <a:ext uri="{FF2B5EF4-FFF2-40B4-BE49-F238E27FC236}">
                <a16:creationId xmlns:a16="http://schemas.microsoft.com/office/drawing/2014/main" id="{56AD257E-1385-4BF8-9A89-D6FD9813BB57}"/>
              </a:ext>
            </a:extLst>
          </p:cNvPr>
          <p:cNvSpPr txBox="1">
            <a:spLocks/>
          </p:cNvSpPr>
          <p:nvPr/>
        </p:nvSpPr>
        <p:spPr>
          <a:xfrm>
            <a:off x="5909361" y="361716"/>
            <a:ext cx="2561947" cy="54512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شکل‌های روبرو </a:t>
            </a:r>
            <a:r>
              <a:rPr lang="fa-IR" sz="1600">
                <a:solidFill>
                  <a:schemeClr val="bg1"/>
                </a:solidFill>
                <a:latin typeface="Dana" panose="00000500000000000000" pitchFamily="2" charset="-78"/>
                <a:cs typeface="Dana" panose="00000500000000000000" pitchFamily="2" charset="-78"/>
              </a:rPr>
              <a:t>رو ببینین: </a:t>
            </a:r>
            <a:endParaRPr lang="fa-IR" sz="1600" dirty="0">
              <a:solidFill>
                <a:schemeClr val="bg1"/>
              </a:solidFill>
              <a:latin typeface="Dana" panose="00000500000000000000" pitchFamily="2" charset="-78"/>
              <a:cs typeface="Dana" panose="00000500000000000000" pitchFamily="2" charset="-78"/>
            </a:endParaRPr>
          </a:p>
        </p:txBody>
      </p:sp>
      <p:grpSp>
        <p:nvGrpSpPr>
          <p:cNvPr id="2" name="Group 1">
            <a:extLst>
              <a:ext uri="{FF2B5EF4-FFF2-40B4-BE49-F238E27FC236}">
                <a16:creationId xmlns:a16="http://schemas.microsoft.com/office/drawing/2014/main" id="{CF681E69-E080-4286-B0C3-6CB81ACA4255}"/>
              </a:ext>
            </a:extLst>
          </p:cNvPr>
          <p:cNvGrpSpPr/>
          <p:nvPr/>
        </p:nvGrpSpPr>
        <p:grpSpPr>
          <a:xfrm>
            <a:off x="480144" y="361716"/>
            <a:ext cx="2194282" cy="1420698"/>
            <a:chOff x="735858" y="194910"/>
            <a:chExt cx="2905966" cy="1748190"/>
          </a:xfrm>
        </p:grpSpPr>
        <p:sp>
          <p:nvSpPr>
            <p:cNvPr id="14" name="Title 1">
              <a:extLst>
                <a:ext uri="{FF2B5EF4-FFF2-40B4-BE49-F238E27FC236}">
                  <a16:creationId xmlns:a16="http://schemas.microsoft.com/office/drawing/2014/main" id="{6E281D88-52AB-4F94-98EC-2A0B97A3F12A}"/>
                </a:ext>
              </a:extLst>
            </p:cNvPr>
            <p:cNvSpPr txBox="1">
              <a:spLocks/>
            </p:cNvSpPr>
            <p:nvPr/>
          </p:nvSpPr>
          <p:spPr>
            <a:xfrm>
              <a:off x="735858" y="397378"/>
              <a:ext cx="1447801" cy="154572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lnSpc>
                  <a:spcPct val="150000"/>
                </a:lnSpc>
              </a:pPr>
              <a:r>
                <a:rPr lang="en-US" sz="1400" dirty="0">
                  <a:solidFill>
                    <a:schemeClr val="bg1"/>
                  </a:solidFill>
                  <a:latin typeface="Dana" panose="020B0604020202020204" charset="-78"/>
                  <a:cs typeface="Dana" panose="020B0604020202020204" charset="-78"/>
                </a:rPr>
                <a:t>A</a:t>
              </a:r>
            </a:p>
            <a:p>
              <a:pPr algn="l">
                <a:lnSpc>
                  <a:spcPct val="150000"/>
                </a:lnSpc>
              </a:pPr>
              <a:r>
                <a:rPr lang="en-US" sz="1400" dirty="0">
                  <a:solidFill>
                    <a:schemeClr val="bg1"/>
                  </a:solidFill>
                  <a:latin typeface="Dana" panose="020B0604020202020204" charset="-78"/>
                  <a:cs typeface="Dana" panose="020B0604020202020204" charset="-78"/>
                </a:rPr>
                <a:t>B </a:t>
              </a:r>
              <a:r>
                <a:rPr lang="en-US" sz="1400" dirty="0" err="1">
                  <a:solidFill>
                    <a:schemeClr val="bg1"/>
                  </a:solidFill>
                  <a:latin typeface="Dana" panose="020B0604020202020204" charset="-78"/>
                  <a:cs typeface="Dana" panose="020B0604020202020204" charset="-78"/>
                </a:rPr>
                <a:t>B</a:t>
              </a:r>
              <a:endParaRPr lang="en-US" sz="1400" dirty="0">
                <a:solidFill>
                  <a:schemeClr val="bg1"/>
                </a:solidFill>
                <a:latin typeface="Dana" panose="020B0604020202020204" charset="-78"/>
                <a:cs typeface="Dana" panose="020B0604020202020204" charset="-78"/>
              </a:endParaRPr>
            </a:p>
            <a:p>
              <a:pPr algn="l">
                <a:lnSpc>
                  <a:spcPct val="150000"/>
                </a:lnSpc>
              </a:pPr>
              <a:r>
                <a:rPr lang="en-US" sz="1400" dirty="0">
                  <a:solidFill>
                    <a:schemeClr val="bg1"/>
                  </a:solidFill>
                  <a:latin typeface="Dana" panose="020B0604020202020204" charset="-78"/>
                  <a:cs typeface="Dana" panose="020B0604020202020204" charset="-78"/>
                </a:rPr>
                <a:t>C </a:t>
              </a:r>
              <a:r>
                <a:rPr lang="en-US" sz="1400" dirty="0" err="1">
                  <a:solidFill>
                    <a:schemeClr val="bg1"/>
                  </a:solidFill>
                  <a:latin typeface="Dana" panose="020B0604020202020204" charset="-78"/>
                  <a:cs typeface="Dana" panose="020B0604020202020204" charset="-78"/>
                </a:rPr>
                <a:t>C</a:t>
              </a:r>
              <a:r>
                <a:rPr lang="en-US" sz="1400" dirty="0">
                  <a:solidFill>
                    <a:schemeClr val="bg1"/>
                  </a:solidFill>
                  <a:latin typeface="Dana" panose="020B0604020202020204" charset="-78"/>
                  <a:cs typeface="Dana" panose="020B0604020202020204" charset="-78"/>
                </a:rPr>
                <a:t> </a:t>
              </a:r>
              <a:r>
                <a:rPr lang="en-US" sz="1400" dirty="0" err="1">
                  <a:solidFill>
                    <a:schemeClr val="bg1"/>
                  </a:solidFill>
                  <a:latin typeface="Dana" panose="020B0604020202020204" charset="-78"/>
                  <a:cs typeface="Dana" panose="020B0604020202020204" charset="-78"/>
                </a:rPr>
                <a:t>C</a:t>
              </a:r>
              <a:endParaRPr lang="en-US" sz="1400" dirty="0">
                <a:solidFill>
                  <a:schemeClr val="bg1"/>
                </a:solidFill>
                <a:latin typeface="Dana" panose="020B0604020202020204" charset="-78"/>
                <a:cs typeface="Dana" panose="020B0604020202020204" charset="-78"/>
              </a:endParaRPr>
            </a:p>
            <a:p>
              <a:pPr algn="l">
                <a:lnSpc>
                  <a:spcPct val="150000"/>
                </a:lnSpc>
              </a:pPr>
              <a:r>
                <a:rPr lang="en-US" sz="1400" dirty="0">
                  <a:solidFill>
                    <a:schemeClr val="bg1"/>
                  </a:solidFill>
                  <a:latin typeface="Dana" panose="020B0604020202020204" charset="-78"/>
                  <a:cs typeface="Dana" panose="020B0604020202020204" charset="-78"/>
                </a:rPr>
                <a:t>D </a:t>
              </a:r>
              <a:r>
                <a:rPr lang="en-US" sz="1400" dirty="0" err="1">
                  <a:solidFill>
                    <a:schemeClr val="bg1"/>
                  </a:solidFill>
                  <a:latin typeface="Dana" panose="020B0604020202020204" charset="-78"/>
                  <a:cs typeface="Dana" panose="020B0604020202020204" charset="-78"/>
                </a:rPr>
                <a:t>D</a:t>
              </a:r>
              <a:r>
                <a:rPr lang="en-US" sz="1400" dirty="0">
                  <a:solidFill>
                    <a:schemeClr val="bg1"/>
                  </a:solidFill>
                  <a:latin typeface="Dana" panose="020B0604020202020204" charset="-78"/>
                  <a:cs typeface="Dana" panose="020B0604020202020204" charset="-78"/>
                </a:rPr>
                <a:t> </a:t>
              </a:r>
              <a:r>
                <a:rPr lang="en-US" sz="1400" dirty="0" err="1">
                  <a:solidFill>
                    <a:schemeClr val="bg1"/>
                  </a:solidFill>
                  <a:latin typeface="Dana" panose="020B0604020202020204" charset="-78"/>
                  <a:cs typeface="Dana" panose="020B0604020202020204" charset="-78"/>
                </a:rPr>
                <a:t>D</a:t>
              </a:r>
              <a:r>
                <a:rPr lang="en-US" sz="1400" dirty="0">
                  <a:solidFill>
                    <a:schemeClr val="bg1"/>
                  </a:solidFill>
                  <a:latin typeface="Dana" panose="020B0604020202020204" charset="-78"/>
                  <a:cs typeface="Dana" panose="020B0604020202020204" charset="-78"/>
                </a:rPr>
                <a:t> </a:t>
              </a:r>
              <a:r>
                <a:rPr lang="en-US" sz="1400" dirty="0" err="1">
                  <a:solidFill>
                    <a:schemeClr val="bg1"/>
                  </a:solidFill>
                  <a:latin typeface="Dana" panose="020B0604020202020204" charset="-78"/>
                  <a:cs typeface="Dana" panose="020B0604020202020204" charset="-78"/>
                </a:rPr>
                <a:t>D</a:t>
              </a:r>
              <a:endParaRPr lang="en-US" sz="1400" dirty="0">
                <a:solidFill>
                  <a:schemeClr val="bg1"/>
                </a:solidFill>
                <a:latin typeface="Dana" panose="020B0604020202020204" charset="-78"/>
                <a:cs typeface="Dana" panose="020B0604020202020204" charset="-78"/>
              </a:endParaRPr>
            </a:p>
            <a:p>
              <a:pPr algn="l">
                <a:lnSpc>
                  <a:spcPct val="150000"/>
                </a:lnSpc>
              </a:pPr>
              <a:r>
                <a:rPr lang="en-US" sz="1400" dirty="0">
                  <a:solidFill>
                    <a:schemeClr val="bg1"/>
                  </a:solidFill>
                  <a:latin typeface="Dana" panose="020B0604020202020204" charset="-78"/>
                  <a:cs typeface="Dana" panose="020B0604020202020204" charset="-78"/>
                </a:rPr>
                <a:t>E </a:t>
              </a:r>
              <a:r>
                <a:rPr lang="en-US" sz="1400" dirty="0" err="1">
                  <a:solidFill>
                    <a:schemeClr val="bg1"/>
                  </a:solidFill>
                  <a:latin typeface="Dana" panose="020B0604020202020204" charset="-78"/>
                  <a:cs typeface="Dana" panose="020B0604020202020204" charset="-78"/>
                </a:rPr>
                <a:t>E</a:t>
              </a:r>
              <a:r>
                <a:rPr lang="en-US" sz="1400" dirty="0">
                  <a:solidFill>
                    <a:schemeClr val="bg1"/>
                  </a:solidFill>
                  <a:latin typeface="Dana" panose="020B0604020202020204" charset="-78"/>
                  <a:cs typeface="Dana" panose="020B0604020202020204" charset="-78"/>
                </a:rPr>
                <a:t> </a:t>
              </a:r>
              <a:r>
                <a:rPr lang="en-US" sz="1400" dirty="0" err="1">
                  <a:solidFill>
                    <a:schemeClr val="bg1"/>
                  </a:solidFill>
                  <a:latin typeface="Dana" panose="020B0604020202020204" charset="-78"/>
                  <a:cs typeface="Dana" panose="020B0604020202020204" charset="-78"/>
                </a:rPr>
                <a:t>E</a:t>
              </a:r>
              <a:r>
                <a:rPr lang="en-US" sz="1400" dirty="0">
                  <a:solidFill>
                    <a:schemeClr val="bg1"/>
                  </a:solidFill>
                  <a:latin typeface="Dana" panose="020B0604020202020204" charset="-78"/>
                  <a:cs typeface="Dana" panose="020B0604020202020204" charset="-78"/>
                </a:rPr>
                <a:t> </a:t>
              </a:r>
              <a:r>
                <a:rPr lang="en-US" sz="1400" dirty="0" err="1">
                  <a:solidFill>
                    <a:schemeClr val="bg1"/>
                  </a:solidFill>
                  <a:latin typeface="Dana" panose="020B0604020202020204" charset="-78"/>
                  <a:cs typeface="Dana" panose="020B0604020202020204" charset="-78"/>
                </a:rPr>
                <a:t>E</a:t>
              </a:r>
              <a:r>
                <a:rPr lang="en-US" sz="1400" dirty="0">
                  <a:solidFill>
                    <a:schemeClr val="bg1"/>
                  </a:solidFill>
                  <a:latin typeface="Dana" panose="020B0604020202020204" charset="-78"/>
                  <a:cs typeface="Dana" panose="020B0604020202020204" charset="-78"/>
                </a:rPr>
                <a:t> </a:t>
              </a:r>
              <a:r>
                <a:rPr lang="en-US" sz="1400" dirty="0" err="1">
                  <a:solidFill>
                    <a:schemeClr val="bg1"/>
                  </a:solidFill>
                  <a:latin typeface="Dana" panose="020B0604020202020204" charset="-78"/>
                  <a:cs typeface="Dana" panose="020B0604020202020204" charset="-78"/>
                </a:rPr>
                <a:t>E</a:t>
              </a:r>
              <a:endParaRPr lang="en-US" sz="1400" dirty="0">
                <a:solidFill>
                  <a:schemeClr val="bg1"/>
                </a:solidFill>
                <a:latin typeface="Dana" panose="020B0604020202020204" charset="-78"/>
                <a:cs typeface="Dana" panose="020B0604020202020204" charset="-78"/>
              </a:endParaRPr>
            </a:p>
          </p:txBody>
        </p:sp>
        <p:sp>
          <p:nvSpPr>
            <p:cNvPr id="15" name="Title 1">
              <a:extLst>
                <a:ext uri="{FF2B5EF4-FFF2-40B4-BE49-F238E27FC236}">
                  <a16:creationId xmlns:a16="http://schemas.microsoft.com/office/drawing/2014/main" id="{82D596BE-B1E5-446A-B566-66043325E481}"/>
                </a:ext>
              </a:extLst>
            </p:cNvPr>
            <p:cNvSpPr txBox="1">
              <a:spLocks/>
            </p:cNvSpPr>
            <p:nvPr/>
          </p:nvSpPr>
          <p:spPr>
            <a:xfrm>
              <a:off x="2194023" y="194910"/>
              <a:ext cx="1447801" cy="4505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شکل ۲:</a:t>
              </a:r>
            </a:p>
          </p:txBody>
        </p:sp>
      </p:grpSp>
      <p:grpSp>
        <p:nvGrpSpPr>
          <p:cNvPr id="4" name="Group 3">
            <a:extLst>
              <a:ext uri="{FF2B5EF4-FFF2-40B4-BE49-F238E27FC236}">
                <a16:creationId xmlns:a16="http://schemas.microsoft.com/office/drawing/2014/main" id="{D01D65D8-B52D-4660-BF87-2F8EA53C5DF9}"/>
              </a:ext>
            </a:extLst>
          </p:cNvPr>
          <p:cNvGrpSpPr/>
          <p:nvPr/>
        </p:nvGrpSpPr>
        <p:grpSpPr>
          <a:xfrm>
            <a:off x="3485089" y="354832"/>
            <a:ext cx="2091701" cy="1414628"/>
            <a:chOff x="3900853" y="202380"/>
            <a:chExt cx="2770113" cy="1740720"/>
          </a:xfrm>
        </p:grpSpPr>
        <p:sp>
          <p:nvSpPr>
            <p:cNvPr id="16" name="Title 1">
              <a:extLst>
                <a:ext uri="{FF2B5EF4-FFF2-40B4-BE49-F238E27FC236}">
                  <a16:creationId xmlns:a16="http://schemas.microsoft.com/office/drawing/2014/main" id="{556E518D-6811-4BF5-98A2-973587D76E1F}"/>
                </a:ext>
              </a:extLst>
            </p:cNvPr>
            <p:cNvSpPr txBox="1">
              <a:spLocks/>
            </p:cNvSpPr>
            <p:nvPr/>
          </p:nvSpPr>
          <p:spPr>
            <a:xfrm>
              <a:off x="3900853" y="442948"/>
              <a:ext cx="1413890" cy="15001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lnSpc>
                  <a:spcPct val="150000"/>
                </a:lnSpc>
              </a:pPr>
              <a:r>
                <a:rPr lang="fa-IR" sz="1400" dirty="0">
                  <a:solidFill>
                    <a:schemeClr val="bg1"/>
                  </a:solidFill>
                  <a:latin typeface="Dana" panose="00000500000000000000" pitchFamily="2" charset="-78"/>
                  <a:cs typeface="Dana" panose="00000500000000000000" pitchFamily="2" charset="-78"/>
                </a:rPr>
                <a:t>*</a:t>
              </a:r>
            </a:p>
            <a:p>
              <a:pPr algn="l">
                <a:lnSpc>
                  <a:spcPct val="150000"/>
                </a:lnSpc>
              </a:pPr>
              <a:r>
                <a:rPr lang="fa-IR" sz="1400" dirty="0">
                  <a:solidFill>
                    <a:schemeClr val="bg1"/>
                  </a:solidFill>
                  <a:latin typeface="Dana" panose="00000500000000000000" pitchFamily="2" charset="-78"/>
                  <a:cs typeface="Dana" panose="00000500000000000000" pitchFamily="2" charset="-78"/>
                </a:rPr>
                <a:t>* *</a:t>
              </a:r>
            </a:p>
            <a:p>
              <a:pPr algn="l">
                <a:lnSpc>
                  <a:spcPct val="150000"/>
                </a:lnSpc>
              </a:pPr>
              <a:r>
                <a:rPr lang="fa-IR" sz="1400" dirty="0">
                  <a:solidFill>
                    <a:schemeClr val="bg1"/>
                  </a:solidFill>
                  <a:latin typeface="Dana" panose="00000500000000000000" pitchFamily="2" charset="-78"/>
                  <a:cs typeface="Dana" panose="00000500000000000000" pitchFamily="2" charset="-78"/>
                </a:rPr>
                <a:t>* * *</a:t>
              </a:r>
            </a:p>
            <a:p>
              <a:pPr algn="l">
                <a:lnSpc>
                  <a:spcPct val="150000"/>
                </a:lnSpc>
              </a:pPr>
              <a:r>
                <a:rPr lang="fa-IR" sz="1400" dirty="0">
                  <a:solidFill>
                    <a:schemeClr val="bg1"/>
                  </a:solidFill>
                  <a:latin typeface="Dana" panose="00000500000000000000" pitchFamily="2" charset="-78"/>
                  <a:cs typeface="Dana" panose="00000500000000000000" pitchFamily="2" charset="-78"/>
                </a:rPr>
                <a:t>* * * *</a:t>
              </a:r>
            </a:p>
            <a:p>
              <a:pPr algn="l">
                <a:lnSpc>
                  <a:spcPct val="150000"/>
                </a:lnSpc>
              </a:pPr>
              <a:r>
                <a:rPr lang="fa-IR" sz="1400" dirty="0">
                  <a:solidFill>
                    <a:schemeClr val="bg1"/>
                  </a:solidFill>
                  <a:latin typeface="Dana" panose="00000500000000000000" pitchFamily="2" charset="-78"/>
                  <a:cs typeface="Dana" panose="00000500000000000000" pitchFamily="2" charset="-78"/>
                </a:rPr>
                <a:t>* * * * *</a:t>
              </a:r>
            </a:p>
          </p:txBody>
        </p:sp>
        <p:sp>
          <p:nvSpPr>
            <p:cNvPr id="17" name="Title 1">
              <a:extLst>
                <a:ext uri="{FF2B5EF4-FFF2-40B4-BE49-F238E27FC236}">
                  <a16:creationId xmlns:a16="http://schemas.microsoft.com/office/drawing/2014/main" id="{F28DC2CF-A367-448A-AAE6-33825D1097C2}"/>
                </a:ext>
              </a:extLst>
            </p:cNvPr>
            <p:cNvSpPr txBox="1">
              <a:spLocks/>
            </p:cNvSpPr>
            <p:nvPr/>
          </p:nvSpPr>
          <p:spPr>
            <a:xfrm>
              <a:off x="5178574" y="202380"/>
              <a:ext cx="1492392" cy="4505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شکل ۱:</a:t>
              </a:r>
            </a:p>
          </p:txBody>
        </p:sp>
      </p:grpSp>
      <p:sp>
        <p:nvSpPr>
          <p:cNvPr id="18" name="Title 1">
            <a:extLst>
              <a:ext uri="{FF2B5EF4-FFF2-40B4-BE49-F238E27FC236}">
                <a16:creationId xmlns:a16="http://schemas.microsoft.com/office/drawing/2014/main" id="{2458812A-A141-4832-A859-96636061D2DF}"/>
              </a:ext>
            </a:extLst>
          </p:cNvPr>
          <p:cNvSpPr txBox="1">
            <a:spLocks/>
          </p:cNvSpPr>
          <p:nvPr/>
        </p:nvSpPr>
        <p:spPr>
          <a:xfrm>
            <a:off x="4356770" y="1853209"/>
            <a:ext cx="4144924" cy="137369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پیاده‌سازی الگوی شماره ۱ به شکل روبه‌رو هست:</a:t>
            </a:r>
          </a:p>
          <a:p>
            <a:pPr rtl="1">
              <a:lnSpc>
                <a:spcPct val="150000"/>
              </a:lnSpc>
            </a:pPr>
            <a:r>
              <a:rPr lang="fa-IR" sz="1600" dirty="0">
                <a:solidFill>
                  <a:schemeClr val="bg1"/>
                </a:solidFill>
                <a:latin typeface="Dana" panose="00000500000000000000" pitchFamily="2" charset="-78"/>
                <a:cs typeface="Dana" panose="00000500000000000000" pitchFamily="2" charset="-78"/>
              </a:rPr>
              <a:t>فایل کد روبه‌رو رو می‌تونید توی ریپازیتوری کارگاه ببینین.</a:t>
            </a:r>
          </a:p>
        </p:txBody>
      </p:sp>
      <p:grpSp>
        <p:nvGrpSpPr>
          <p:cNvPr id="12" name="Google Shape;4779;p45"/>
          <p:cNvGrpSpPr/>
          <p:nvPr/>
        </p:nvGrpSpPr>
        <p:grpSpPr>
          <a:xfrm>
            <a:off x="8501693" y="2001008"/>
            <a:ext cx="319924" cy="397322"/>
            <a:chOff x="3938800" y="4399275"/>
            <a:chExt cx="359700" cy="481825"/>
          </a:xfrm>
        </p:grpSpPr>
        <p:sp>
          <p:nvSpPr>
            <p:cNvPr id="13"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4771;p45"/>
          <p:cNvGrpSpPr/>
          <p:nvPr/>
        </p:nvGrpSpPr>
        <p:grpSpPr>
          <a:xfrm>
            <a:off x="8476644" y="444336"/>
            <a:ext cx="347452" cy="397343"/>
            <a:chOff x="3330525" y="4399275"/>
            <a:chExt cx="390650" cy="481850"/>
          </a:xfrm>
        </p:grpSpPr>
        <p:sp>
          <p:nvSpPr>
            <p:cNvPr id="25"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 name="Rectangle 4"/>
          <p:cNvSpPr/>
          <p:nvPr/>
        </p:nvSpPr>
        <p:spPr>
          <a:xfrm>
            <a:off x="1026758" y="2059225"/>
            <a:ext cx="4572000" cy="2893100"/>
          </a:xfrm>
          <a:prstGeom prst="rect">
            <a:avLst/>
          </a:prstGeom>
        </p:spPr>
        <p:txBody>
          <a:bodyPr>
            <a:spAutoFit/>
          </a:bodyPr>
          <a:lstStyle/>
          <a:p>
            <a:r>
              <a:rPr lang="en-US" dirty="0">
                <a:solidFill>
                  <a:srgbClr val="0070C0"/>
                </a:solidFill>
                <a:latin typeface="Consolas" panose="020B0609020204030204" pitchFamily="49" charset="0"/>
              </a:rPr>
              <a:t>#include </a:t>
            </a:r>
            <a:r>
              <a:rPr lang="en-US" dirty="0">
                <a:solidFill>
                  <a:srgbClr val="22AA44"/>
                </a:solidFill>
                <a:latin typeface="Consolas" panose="020B0609020204030204" pitchFamily="49" charset="0"/>
              </a:rPr>
              <a:t>&lt;</a:t>
            </a:r>
            <a:r>
              <a:rPr lang="en-US" dirty="0" err="1">
                <a:solidFill>
                  <a:srgbClr val="22AA44"/>
                </a:solidFill>
                <a:latin typeface="Consolas" panose="020B0609020204030204" pitchFamily="49" charset="0"/>
              </a:rPr>
              <a:t>stdio.h</a:t>
            </a:r>
            <a:r>
              <a:rPr lang="en-US" dirty="0">
                <a:solidFill>
                  <a:srgbClr val="22AA44"/>
                </a:solidFill>
                <a:latin typeface="Consolas" panose="020B0609020204030204" pitchFamily="49" charset="0"/>
              </a:rPr>
              <a:t>&gt;</a:t>
            </a:r>
            <a:endParaRPr lang="en-US" dirty="0">
              <a:solidFill>
                <a:srgbClr val="BBBBBB"/>
              </a:solidFill>
              <a:latin typeface="Consolas" panose="020B0609020204030204" pitchFamily="49" charset="0"/>
            </a:endParaRPr>
          </a:p>
          <a:p>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DDBB88"/>
                </a:solidFill>
                <a:latin typeface="Consolas" panose="020B0609020204030204" pitchFamily="49" charset="0"/>
              </a:rPr>
              <a:t>main</a:t>
            </a:r>
            <a:r>
              <a:rPr lang="en-US" dirty="0">
                <a:solidFill>
                  <a:srgbClr val="BBBBBB"/>
                </a:solidFill>
                <a:latin typeface="Consolas" panose="020B0609020204030204" pitchFamily="49" charset="0"/>
              </a:rPr>
              <a:t>(){</a:t>
            </a:r>
          </a:p>
          <a:p>
            <a:r>
              <a:rPr lang="en-US" i="1" dirty="0">
                <a:solidFill>
                  <a:srgbClr val="9966B8"/>
                </a:solidFill>
                <a:latin typeface="Consolas" panose="020B0609020204030204" pitchFamily="49" charset="0"/>
              </a:rPr>
              <a:t>    int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j, rows;</a:t>
            </a:r>
          </a:p>
          <a:p>
            <a:r>
              <a:rPr lang="en-US" dirty="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"Enter the number of rows:"</a:t>
            </a:r>
            <a:r>
              <a:rPr lang="en-US" dirty="0">
                <a:solidFill>
                  <a:srgbClr val="BBBBBB"/>
                </a:solidFill>
                <a:latin typeface="Consolas" panose="020B0609020204030204" pitchFamily="49" charset="0"/>
              </a:rPr>
              <a:t>);</a:t>
            </a:r>
          </a:p>
          <a:p>
            <a:r>
              <a:rPr lang="en-US" dirty="0">
                <a:solidFill>
                  <a:srgbClr val="9966B8"/>
                </a:solidFill>
                <a:latin typeface="Consolas" panose="020B0609020204030204" pitchFamily="49" charset="0"/>
              </a:rPr>
              <a:t>    </a:t>
            </a:r>
            <a:r>
              <a:rPr lang="en-US" dirty="0" err="1">
                <a:solidFill>
                  <a:srgbClr val="9966B8"/>
                </a:solidFill>
                <a:latin typeface="Consolas" panose="020B0609020204030204" pitchFamily="49" charset="0"/>
              </a:rPr>
              <a:t>scanf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a:t>
            </a:r>
            <a:r>
              <a:rPr lang="en-US" dirty="0">
                <a:solidFill>
                  <a:srgbClr val="F280D0"/>
                </a:solidFill>
                <a:latin typeface="Consolas" panose="020B0609020204030204" pitchFamily="49" charset="0"/>
              </a:rPr>
              <a:t>%d</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&amp;</a:t>
            </a:r>
            <a:r>
              <a:rPr lang="en-US" dirty="0">
                <a:solidFill>
                  <a:srgbClr val="BBBBBB"/>
                </a:solidFill>
                <a:latin typeface="Consolas" panose="020B0609020204030204" pitchFamily="49" charset="0"/>
              </a:rPr>
              <a:t>rows);</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for</a:t>
            </a:r>
            <a:r>
              <a:rPr lang="en-US" dirty="0">
                <a:solidFill>
                  <a:srgbClr val="BBBBBB"/>
                </a:solidFill>
                <a:latin typeface="Consolas" panose="020B0609020204030204" pitchFamily="49" charset="0"/>
              </a:rPr>
              <a:t>(</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&lt;=</a:t>
            </a:r>
            <a:r>
              <a:rPr lang="en-US" dirty="0">
                <a:solidFill>
                  <a:srgbClr val="BBBBBB"/>
                </a:solidFill>
                <a:latin typeface="Consolas" panose="020B0609020204030204" pitchFamily="49" charset="0"/>
              </a:rPr>
              <a:t> rows; </a:t>
            </a:r>
            <a:r>
              <a:rPr lang="en-US" dirty="0">
                <a:solidFill>
                  <a:srgbClr val="0070C0"/>
                </a:solidFill>
                <a:latin typeface="Consolas" panose="020B0609020204030204" pitchFamily="49" charset="0"/>
              </a:rPr>
              <a:t>++</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for</a:t>
            </a:r>
            <a:r>
              <a:rPr lang="en-US" dirty="0">
                <a:solidFill>
                  <a:srgbClr val="BBBBBB"/>
                </a:solidFill>
                <a:latin typeface="Consolas" panose="020B0609020204030204" pitchFamily="49" charset="0"/>
              </a:rPr>
              <a:t>(j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j </a:t>
            </a:r>
            <a:r>
              <a:rPr lang="en-US" dirty="0">
                <a:solidFill>
                  <a:srgbClr val="0070C0"/>
                </a:solidFill>
                <a:latin typeface="Consolas" panose="020B0609020204030204" pitchFamily="49" charset="0"/>
              </a:rPr>
              <a:t>&lt;=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j){</a:t>
            </a:r>
          </a:p>
          <a:p>
            <a:r>
              <a:rPr lang="en-US" dirty="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 "</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p>
          <a:p>
            <a:r>
              <a:rPr lang="en-US" dirty="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return</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a:t>
            </a:r>
          </a:p>
        </p:txBody>
      </p:sp>
    </p:spTree>
    <p:extLst>
      <p:ext uri="{BB962C8B-B14F-4D97-AF65-F5344CB8AC3E}">
        <p14:creationId xmlns:p14="http://schemas.microsoft.com/office/powerpoint/2010/main" val="736936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25</a:t>
            </a:fld>
            <a:endParaRPr lang="en-US" dirty="0"/>
          </a:p>
        </p:txBody>
      </p:sp>
      <p:sp>
        <p:nvSpPr>
          <p:cNvPr id="8" name="Google Shape;662;p32">
            <a:extLst>
              <a:ext uri="{FF2B5EF4-FFF2-40B4-BE49-F238E27FC236}">
                <a16:creationId xmlns:a16="http://schemas.microsoft.com/office/drawing/2014/main" id="{109272EF-152C-409B-A369-EF9CA18C69C5}"/>
              </a:ext>
            </a:extLst>
          </p:cNvPr>
          <p:cNvSpPr txBox="1">
            <a:spLocks/>
          </p:cNvSpPr>
          <p:nvPr/>
        </p:nvSpPr>
        <p:spPr>
          <a:xfrm>
            <a:off x="3100113" y="554912"/>
            <a:ext cx="5262015" cy="4480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حالا بعد گرم کردن ذهن‌ها، الگوی زیر رو شما پیاده سازی کنین :)</a:t>
            </a:r>
          </a:p>
        </p:txBody>
      </p:sp>
      <p:grpSp>
        <p:nvGrpSpPr>
          <p:cNvPr id="6" name="Google Shape;4771;p45"/>
          <p:cNvGrpSpPr/>
          <p:nvPr/>
        </p:nvGrpSpPr>
        <p:grpSpPr>
          <a:xfrm>
            <a:off x="8425844" y="580271"/>
            <a:ext cx="347452" cy="397343"/>
            <a:chOff x="3330525" y="4399275"/>
            <a:chExt cx="390650" cy="481850"/>
          </a:xfrm>
        </p:grpSpPr>
        <p:sp>
          <p:nvSpPr>
            <p:cNvPr id="7"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5" name="Rectangle 14"/>
          <p:cNvSpPr/>
          <p:nvPr/>
        </p:nvSpPr>
        <p:spPr>
          <a:xfrm>
            <a:off x="3716047" y="1371218"/>
            <a:ext cx="1619597" cy="1938992"/>
          </a:xfrm>
          <a:prstGeom prst="rect">
            <a:avLst/>
          </a:prstGeom>
        </p:spPr>
        <p:txBody>
          <a:bodyPr wrap="square">
            <a:spAutoFit/>
          </a:bodyPr>
          <a:lstStyle/>
          <a:p>
            <a:r>
              <a:rPr lang="en-US" sz="2400" dirty="0">
                <a:solidFill>
                  <a:srgbClr val="BBBBBB"/>
                </a:solidFill>
                <a:latin typeface="Dana" panose="020B0604020202020204" charset="-78"/>
                <a:cs typeface="Dana" panose="020B0604020202020204" charset="-78"/>
              </a:rPr>
              <a:t>1              1</a:t>
            </a:r>
          </a:p>
          <a:p>
            <a:r>
              <a:rPr lang="en-US" sz="2400" dirty="0">
                <a:solidFill>
                  <a:srgbClr val="BBBBBB"/>
                </a:solidFill>
                <a:latin typeface="Dana" panose="020B0604020202020204" charset="-78"/>
                <a:cs typeface="Dana" panose="020B0604020202020204" charset="-78"/>
              </a:rPr>
              <a:t>12          21</a:t>
            </a:r>
          </a:p>
          <a:p>
            <a:r>
              <a:rPr lang="en-US" sz="2400" dirty="0">
                <a:solidFill>
                  <a:srgbClr val="BBBBBB"/>
                </a:solidFill>
                <a:latin typeface="Dana" panose="020B0604020202020204" charset="-78"/>
                <a:cs typeface="Dana" panose="020B0604020202020204" charset="-78"/>
              </a:rPr>
              <a:t>123      321</a:t>
            </a:r>
          </a:p>
          <a:p>
            <a:r>
              <a:rPr lang="en-US" sz="2400" dirty="0">
                <a:solidFill>
                  <a:srgbClr val="BBBBBB"/>
                </a:solidFill>
                <a:latin typeface="Dana" panose="020B0604020202020204" charset="-78"/>
                <a:cs typeface="Dana" panose="020B0604020202020204" charset="-78"/>
              </a:rPr>
              <a:t>1234  4321</a:t>
            </a:r>
          </a:p>
          <a:p>
            <a:r>
              <a:rPr lang="en-US" sz="2400" dirty="0">
                <a:solidFill>
                  <a:srgbClr val="BBBBBB"/>
                </a:solidFill>
                <a:latin typeface="Dana" panose="020B0604020202020204" charset="-78"/>
                <a:cs typeface="Dana" panose="020B0604020202020204" charset="-78"/>
              </a:rPr>
              <a:t>123454321</a:t>
            </a:r>
          </a:p>
        </p:txBody>
      </p:sp>
      <p:sp>
        <p:nvSpPr>
          <p:cNvPr id="16" name="Title 1">
            <a:extLst>
              <a:ext uri="{FF2B5EF4-FFF2-40B4-BE49-F238E27FC236}">
                <a16:creationId xmlns:a16="http://schemas.microsoft.com/office/drawing/2014/main" id="{2458812A-A141-4832-A859-96636061D2DF}"/>
              </a:ext>
            </a:extLst>
          </p:cNvPr>
          <p:cNvSpPr txBox="1">
            <a:spLocks/>
          </p:cNvSpPr>
          <p:nvPr/>
        </p:nvSpPr>
        <p:spPr>
          <a:xfrm>
            <a:off x="709330" y="3561574"/>
            <a:ext cx="7633032" cy="98766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بعد از پیاده‌سازی شکل بالا، اگر دوست داشتید خودتون رو بیش‌تر به چالش بکشید، می‌تونید شکل بعدی که به مثلث سرپینسکی معروف است را الگویابی کنید.</a:t>
            </a:r>
          </a:p>
          <a:p>
            <a:pPr algn="just" rtl="1">
              <a:lnSpc>
                <a:spcPct val="150000"/>
              </a:lnSpc>
            </a:pPr>
            <a:r>
              <a:rPr lang="fa-IR" sz="1200" dirty="0">
                <a:solidFill>
                  <a:schemeClr val="bg1"/>
                </a:solidFill>
                <a:latin typeface="Dana" panose="00000500000000000000" pitchFamily="2" charset="-78"/>
                <a:cs typeface="Dana" panose="00000500000000000000" pitchFamily="2" charset="-78"/>
              </a:rPr>
              <a:t>(اگه به ساختن موجوداتی مثل مثلث سرپیسنکی علاقه‌مند شدید، بهتون توصیه می‌کنیم درباره‌ی مبحث </a:t>
            </a:r>
            <a:r>
              <a:rPr lang="fa-IR" sz="1200" dirty="0">
                <a:solidFill>
                  <a:schemeClr val="accent1"/>
                </a:solidFill>
                <a:latin typeface="Dana" panose="00000500000000000000" pitchFamily="2" charset="-78"/>
                <a:cs typeface="Dana" panose="00000500000000000000" pitchFamily="2" charset="-78"/>
              </a:rPr>
              <a:t>فراکتال‌ها</a:t>
            </a:r>
            <a:r>
              <a:rPr lang="fa-IR" sz="1200" dirty="0">
                <a:solidFill>
                  <a:schemeClr val="bg1"/>
                </a:solidFill>
                <a:latin typeface="Dana" panose="00000500000000000000" pitchFamily="2" charset="-78"/>
                <a:cs typeface="Dana" panose="00000500000000000000" pitchFamily="2" charset="-78"/>
              </a:rPr>
              <a:t> بیش‌تر مطالعه کنید.)</a:t>
            </a:r>
          </a:p>
        </p:txBody>
      </p:sp>
      <p:grpSp>
        <p:nvGrpSpPr>
          <p:cNvPr id="17" name="Google Shape;4779;p45"/>
          <p:cNvGrpSpPr/>
          <p:nvPr/>
        </p:nvGrpSpPr>
        <p:grpSpPr>
          <a:xfrm>
            <a:off x="8368889" y="3570652"/>
            <a:ext cx="319924" cy="397322"/>
            <a:chOff x="3938800" y="4399275"/>
            <a:chExt cx="359700" cy="481825"/>
          </a:xfrm>
        </p:grpSpPr>
        <p:sp>
          <p:nvSpPr>
            <p:cNvPr id="18"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581334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12F2A4-6A53-4224-90C2-5E814C40EE78}"/>
              </a:ext>
            </a:extLst>
          </p:cNvPr>
          <p:cNvSpPr txBox="1"/>
          <p:nvPr/>
        </p:nvSpPr>
        <p:spPr>
          <a:xfrm>
            <a:off x="1560510" y="298288"/>
            <a:ext cx="5423034"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امتیازی: مثلث سرپینسکی</a:t>
            </a:r>
          </a:p>
        </p:txBody>
      </p:sp>
      <p:grpSp>
        <p:nvGrpSpPr>
          <p:cNvPr id="4" name="Google Shape;7046;p50"/>
          <p:cNvGrpSpPr/>
          <p:nvPr/>
        </p:nvGrpSpPr>
        <p:grpSpPr>
          <a:xfrm>
            <a:off x="6725119" y="337973"/>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26</a:t>
            </a:fld>
            <a:endParaRPr lang="en-US" dirty="0"/>
          </a:p>
        </p:txBody>
      </p:sp>
      <p:pic>
        <p:nvPicPr>
          <p:cNvPr id="9218" name="Picture 2">
            <a:extLst>
              <a:ext uri="{FF2B5EF4-FFF2-40B4-BE49-F238E27FC236}">
                <a16:creationId xmlns:a16="http://schemas.microsoft.com/office/drawing/2014/main" id="{76108CDA-E4AB-4C81-8A07-50EA5E760E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415" y="2503802"/>
            <a:ext cx="609600" cy="70485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FCAFDB31-C537-44AA-AD76-C4DA788229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5428" y="2289490"/>
            <a:ext cx="1009650" cy="113347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765A5EE3-F1DB-4F5E-9B71-E7DFA743F0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3699" y="1837053"/>
            <a:ext cx="1905000" cy="2038350"/>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08356800-1EB2-4BAB-91D3-1B0C0B4105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2111" y="1103323"/>
            <a:ext cx="3212942" cy="3505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188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5473" y="130609"/>
            <a:ext cx="8847138" cy="4826000"/>
          </a:xfrm>
        </p:spPr>
        <p:txBody>
          <a:bodyPr anchor="ctr"/>
          <a:lstStyle/>
          <a:p>
            <a:pPr algn="ctr"/>
            <a:r>
              <a:rPr lang="en-US" sz="9600" dirty="0">
                <a:solidFill>
                  <a:schemeClr val="accent6"/>
                </a:solidFill>
              </a:rPr>
              <a:t>;</a:t>
            </a:r>
          </a:p>
        </p:txBody>
      </p:sp>
    </p:spTree>
    <p:extLst>
      <p:ext uri="{BB962C8B-B14F-4D97-AF65-F5344CB8AC3E}">
        <p14:creationId xmlns:p14="http://schemas.microsoft.com/office/powerpoint/2010/main" val="15916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E2CDA97-BFD5-45CA-9A96-1AD5B5B2566F}" type="slidenum">
              <a:rPr lang="en-US" smtClean="0"/>
              <a:pPr/>
              <a:t>3</a:t>
            </a:fld>
            <a:endParaRPr lang="en-US" dirty="0"/>
          </a:p>
        </p:txBody>
      </p:sp>
      <p:sp>
        <p:nvSpPr>
          <p:cNvPr id="5" name="Google Shape;999;p35"/>
          <p:cNvSpPr txBox="1">
            <a:spLocks/>
          </p:cNvSpPr>
          <p:nvPr/>
        </p:nvSpPr>
        <p:spPr>
          <a:xfrm>
            <a:off x="311700" y="6445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fa-IR" sz="3200" dirty="0">
                <a:latin typeface="Lalezar" panose="00000500000000000000" pitchFamily="2" charset="-78"/>
                <a:cs typeface="Lalezar" panose="00000500000000000000" pitchFamily="2" charset="-78"/>
                <a:sym typeface="Roboto Light"/>
              </a:rPr>
              <a:t>فهرست</a:t>
            </a:r>
            <a:endParaRPr lang="en-US" dirty="0"/>
          </a:p>
        </p:txBody>
      </p:sp>
      <p:cxnSp>
        <p:nvCxnSpPr>
          <p:cNvPr id="63"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2" name="Group 1"/>
          <p:cNvGrpSpPr/>
          <p:nvPr/>
        </p:nvGrpSpPr>
        <p:grpSpPr>
          <a:xfrm>
            <a:off x="1224077" y="1738851"/>
            <a:ext cx="6695846" cy="2323714"/>
            <a:chOff x="1254634" y="1725071"/>
            <a:chExt cx="6695846" cy="2323714"/>
          </a:xfrm>
        </p:grpSpPr>
        <p:sp>
          <p:nvSpPr>
            <p:cNvPr id="7" name="Google Shape;1001;p35"/>
            <p:cNvSpPr/>
            <p:nvPr/>
          </p:nvSpPr>
          <p:spPr>
            <a:xfrm>
              <a:off x="3224520" y="2612773"/>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 name="Google Shape;1002;p35"/>
            <p:cNvSpPr/>
            <p:nvPr/>
          </p:nvSpPr>
          <p:spPr>
            <a:xfrm>
              <a:off x="3480925" y="2568408"/>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 name="Google Shape;1003;p35"/>
            <p:cNvSpPr/>
            <p:nvPr/>
          </p:nvSpPr>
          <p:spPr>
            <a:xfrm>
              <a:off x="3475929" y="2208044"/>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1" name="Google Shape;1005;p35"/>
            <p:cNvSpPr/>
            <p:nvPr/>
          </p:nvSpPr>
          <p:spPr>
            <a:xfrm flipH="1">
              <a:off x="3540879" y="2333564"/>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2" name="Google Shape;1006;p35"/>
            <p:cNvSpPr/>
            <p:nvPr/>
          </p:nvSpPr>
          <p:spPr>
            <a:xfrm>
              <a:off x="3310270" y="269850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3" name="Google Shape;1007;p35"/>
            <p:cNvSpPr/>
            <p:nvPr/>
          </p:nvSpPr>
          <p:spPr>
            <a:xfrm>
              <a:off x="3310270" y="269850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 name="Google Shape;1013;p35"/>
            <p:cNvSpPr/>
            <p:nvPr/>
          </p:nvSpPr>
          <p:spPr>
            <a:xfrm>
              <a:off x="5548867" y="2208044"/>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0" name="Google Shape;1014;p35"/>
            <p:cNvSpPr/>
            <p:nvPr/>
          </p:nvSpPr>
          <p:spPr>
            <a:xfrm>
              <a:off x="5297458" y="2612773"/>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1" name="Google Shape;1015;p35"/>
            <p:cNvSpPr/>
            <p:nvPr/>
          </p:nvSpPr>
          <p:spPr>
            <a:xfrm>
              <a:off x="5553863" y="2568408"/>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2" name="Google Shape;1016;p35"/>
            <p:cNvSpPr/>
            <p:nvPr/>
          </p:nvSpPr>
          <p:spPr>
            <a:xfrm flipH="1">
              <a:off x="5614648" y="2315868"/>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4" name="Google Shape;1018;p35"/>
            <p:cNvSpPr/>
            <p:nvPr/>
          </p:nvSpPr>
          <p:spPr>
            <a:xfrm>
              <a:off x="5384038" y="269850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5" name="Google Shape;1019;p35"/>
            <p:cNvSpPr/>
            <p:nvPr/>
          </p:nvSpPr>
          <p:spPr>
            <a:xfrm>
              <a:off x="5384038" y="269850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7" name="Google Shape;1021;p35"/>
            <p:cNvSpPr/>
            <p:nvPr/>
          </p:nvSpPr>
          <p:spPr>
            <a:xfrm>
              <a:off x="4260981" y="2612773"/>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1" name="Google Shape;1025;p35"/>
            <p:cNvSpPr/>
            <p:nvPr/>
          </p:nvSpPr>
          <p:spPr>
            <a:xfrm>
              <a:off x="4347561" y="2698508"/>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2" name="Google Shape;1026;p35"/>
            <p:cNvSpPr/>
            <p:nvPr/>
          </p:nvSpPr>
          <p:spPr>
            <a:xfrm>
              <a:off x="4347561" y="2698508"/>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4" name="Google Shape;1028;p35"/>
            <p:cNvSpPr/>
            <p:nvPr/>
          </p:nvSpPr>
          <p:spPr>
            <a:xfrm>
              <a:off x="6314879" y="2597769"/>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8" name="Google Shape;1032;p35"/>
            <p:cNvSpPr/>
            <p:nvPr/>
          </p:nvSpPr>
          <p:spPr>
            <a:xfrm>
              <a:off x="6401459" y="2683504"/>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9" name="Google Shape;1033;p35"/>
            <p:cNvSpPr/>
            <p:nvPr/>
          </p:nvSpPr>
          <p:spPr>
            <a:xfrm>
              <a:off x="6401459" y="2683504"/>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2" name="Google Shape;1036;p35"/>
            <p:cNvSpPr txBox="1">
              <a:spLocks/>
            </p:cNvSpPr>
            <p:nvPr/>
          </p:nvSpPr>
          <p:spPr>
            <a:xfrm>
              <a:off x="3756430" y="3632937"/>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مباحث ویژه</a:t>
              </a:r>
            </a:p>
            <a:p>
              <a:pPr algn="ctr" rtl="1"/>
              <a:r>
                <a:rPr lang="fa-IR" sz="1100" dirty="0">
                  <a:solidFill>
                    <a:schemeClr val="bg1"/>
                  </a:solidFill>
                  <a:latin typeface="Dana" panose="00000500000000000000" pitchFamily="2" charset="-78"/>
                  <a:cs typeface="Dana" panose="00000500000000000000" pitchFamily="2" charset="-78"/>
                </a:rPr>
                <a:t> کار با  </a:t>
              </a:r>
              <a:r>
                <a:rPr lang="en-US" sz="1100" dirty="0">
                  <a:solidFill>
                    <a:schemeClr val="bg1"/>
                  </a:solidFill>
                  <a:latin typeface="Dana" panose="00000500000000000000" pitchFamily="2" charset="-78"/>
                  <a:cs typeface="Dana" panose="00000500000000000000" pitchFamily="2" charset="-78"/>
                </a:rPr>
                <a:t>command line</a:t>
              </a:r>
            </a:p>
          </p:txBody>
        </p:sp>
        <p:sp>
          <p:nvSpPr>
            <p:cNvPr id="43" name="Google Shape;1037;p35"/>
            <p:cNvSpPr txBox="1">
              <a:spLocks/>
            </p:cNvSpPr>
            <p:nvPr/>
          </p:nvSpPr>
          <p:spPr>
            <a:xfrm>
              <a:off x="5144729" y="1744184"/>
              <a:ext cx="942245" cy="4116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دوم</a:t>
              </a:r>
            </a:p>
            <a:p>
              <a:pPr algn="ctr" rtl="1"/>
              <a:r>
                <a:rPr lang="fa-IR" sz="1100" dirty="0">
                  <a:solidFill>
                    <a:schemeClr val="bg1"/>
                  </a:solidFill>
                  <a:latin typeface="Dana" panose="00000500000000000000" pitchFamily="2" charset="-78"/>
                  <a:cs typeface="Dana" panose="00000500000000000000" pitchFamily="2" charset="-78"/>
                </a:rPr>
                <a:t>شعبده بازی</a:t>
              </a:r>
            </a:p>
          </p:txBody>
        </p:sp>
        <p:sp>
          <p:nvSpPr>
            <p:cNvPr id="44" name="Google Shape;1038;p35"/>
            <p:cNvSpPr txBox="1">
              <a:spLocks/>
            </p:cNvSpPr>
            <p:nvPr/>
          </p:nvSpPr>
          <p:spPr>
            <a:xfrm>
              <a:off x="6030266" y="3632937"/>
              <a:ext cx="1277562" cy="4141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اول</a:t>
              </a:r>
            </a:p>
            <a:p>
              <a:pPr algn="ctr" rtl="1"/>
              <a:r>
                <a:rPr lang="fa-IR" sz="1100" dirty="0">
                  <a:solidFill>
                    <a:schemeClr val="bg1"/>
                  </a:solidFill>
                  <a:latin typeface="Dana" panose="00000500000000000000" pitchFamily="2" charset="-78"/>
                  <a:cs typeface="Dana" panose="00000500000000000000" pitchFamily="2" charset="-78"/>
                </a:rPr>
                <a:t>اعداد خوش‌شانس</a:t>
              </a:r>
            </a:p>
          </p:txBody>
        </p:sp>
        <p:sp>
          <p:nvSpPr>
            <p:cNvPr id="49" name="Google Shape;1043;p35"/>
            <p:cNvSpPr txBox="1">
              <a:spLocks/>
            </p:cNvSpPr>
            <p:nvPr/>
          </p:nvSpPr>
          <p:spPr>
            <a:xfrm>
              <a:off x="7352584" y="2758374"/>
              <a:ext cx="597896" cy="3136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r" rtl="1"/>
              <a:r>
                <a:rPr lang="fa-IR" sz="1100" dirty="0">
                  <a:solidFill>
                    <a:schemeClr val="bg1"/>
                  </a:solidFill>
                  <a:latin typeface="Dana" panose="00000500000000000000" pitchFamily="2" charset="-78"/>
                  <a:cs typeface="Dana" panose="00000500000000000000" pitchFamily="2" charset="-78"/>
                </a:rPr>
                <a:t>حلقه‌ها</a:t>
              </a:r>
              <a:endParaRPr lang="en-US" sz="1100" dirty="0"/>
            </a:p>
          </p:txBody>
        </p:sp>
        <p:sp>
          <p:nvSpPr>
            <p:cNvPr id="64" name="TextBox 63"/>
            <p:cNvSpPr txBox="1"/>
            <p:nvPr/>
          </p:nvSpPr>
          <p:spPr>
            <a:xfrm>
              <a:off x="6481161" y="2748041"/>
              <a:ext cx="298480" cy="338554"/>
            </a:xfrm>
            <a:prstGeom prst="rect">
              <a:avLst/>
            </a:prstGeom>
            <a:noFill/>
          </p:spPr>
          <p:txBody>
            <a:bodyPr wrap="none" rtlCol="0" anchor="ctr">
              <a:spAutoFit/>
            </a:bodyPr>
            <a:lstStyle/>
            <a:p>
              <a:pPr algn="ctr"/>
              <a:r>
                <a:rPr lang="en-US" sz="1600" b="1" dirty="0">
                  <a:solidFill>
                    <a:schemeClr val="bg1"/>
                  </a:solidFill>
                </a:rPr>
                <a:t>4</a:t>
              </a:r>
            </a:p>
          </p:txBody>
        </p:sp>
        <p:sp>
          <p:nvSpPr>
            <p:cNvPr id="65" name="TextBox 64"/>
            <p:cNvSpPr txBox="1"/>
            <p:nvPr/>
          </p:nvSpPr>
          <p:spPr>
            <a:xfrm>
              <a:off x="5464985" y="2751768"/>
              <a:ext cx="298480" cy="338554"/>
            </a:xfrm>
            <a:prstGeom prst="rect">
              <a:avLst/>
            </a:prstGeom>
            <a:noFill/>
          </p:spPr>
          <p:txBody>
            <a:bodyPr wrap="none" rtlCol="0" anchor="ctr">
              <a:spAutoFit/>
            </a:bodyPr>
            <a:lstStyle/>
            <a:p>
              <a:pPr algn="ctr"/>
              <a:r>
                <a:rPr lang="en-US" sz="1600" b="1" dirty="0">
                  <a:solidFill>
                    <a:schemeClr val="bg1"/>
                  </a:solidFill>
                </a:rPr>
                <a:t>7</a:t>
              </a:r>
            </a:p>
          </p:txBody>
        </p:sp>
        <p:sp>
          <p:nvSpPr>
            <p:cNvPr id="66" name="TextBox 65"/>
            <p:cNvSpPr txBox="1"/>
            <p:nvPr/>
          </p:nvSpPr>
          <p:spPr>
            <a:xfrm>
              <a:off x="4365632" y="2748417"/>
              <a:ext cx="412293" cy="338554"/>
            </a:xfrm>
            <a:prstGeom prst="rect">
              <a:avLst/>
            </a:prstGeom>
            <a:noFill/>
          </p:spPr>
          <p:txBody>
            <a:bodyPr wrap="none" rtlCol="0" anchor="ctr">
              <a:spAutoFit/>
            </a:bodyPr>
            <a:lstStyle/>
            <a:p>
              <a:pPr algn="ctr"/>
              <a:r>
                <a:rPr lang="en-US" sz="1600" b="1" dirty="0">
                  <a:solidFill>
                    <a:schemeClr val="bg1"/>
                  </a:solidFill>
                </a:rPr>
                <a:t>12</a:t>
              </a:r>
            </a:p>
          </p:txBody>
        </p:sp>
        <p:sp>
          <p:nvSpPr>
            <p:cNvPr id="67" name="Google Shape;1036;p35"/>
            <p:cNvSpPr txBox="1">
              <a:spLocks/>
            </p:cNvSpPr>
            <p:nvPr/>
          </p:nvSpPr>
          <p:spPr>
            <a:xfrm>
              <a:off x="1719637" y="3632937"/>
              <a:ext cx="1574085" cy="2935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آخر</a:t>
              </a:r>
            </a:p>
            <a:p>
              <a:pPr algn="ctr" rtl="1"/>
              <a:r>
                <a:rPr lang="fa-IR" sz="1100" dirty="0">
                  <a:solidFill>
                    <a:schemeClr val="bg1"/>
                  </a:solidFill>
                  <a:latin typeface="Dana" panose="00000500000000000000" pitchFamily="2" charset="-78"/>
                  <a:cs typeface="Dana" panose="00000500000000000000" pitchFamily="2" charset="-78"/>
                </a:rPr>
                <a:t>الگویابی+سوال امتیازی</a:t>
              </a:r>
            </a:p>
          </p:txBody>
        </p:sp>
        <p:sp>
          <p:nvSpPr>
            <p:cNvPr id="68" name="TextBox 67"/>
            <p:cNvSpPr txBox="1"/>
            <p:nvPr/>
          </p:nvSpPr>
          <p:spPr>
            <a:xfrm>
              <a:off x="3335038" y="2739684"/>
              <a:ext cx="412293" cy="338554"/>
            </a:xfrm>
            <a:prstGeom prst="rect">
              <a:avLst/>
            </a:prstGeom>
            <a:noFill/>
          </p:spPr>
          <p:txBody>
            <a:bodyPr wrap="square" rtlCol="0" anchor="ctr">
              <a:spAutoFit/>
            </a:bodyPr>
            <a:lstStyle/>
            <a:p>
              <a:pPr algn="ctr"/>
              <a:r>
                <a:rPr lang="en-US" sz="1600" b="1" dirty="0">
                  <a:solidFill>
                    <a:schemeClr val="bg1"/>
                  </a:solidFill>
                </a:rPr>
                <a:t>19</a:t>
              </a:r>
            </a:p>
          </p:txBody>
        </p:sp>
        <p:pic>
          <p:nvPicPr>
            <p:cNvPr id="15" name="Picture 14">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3901722" y="2887509"/>
              <a:ext cx="1094656" cy="430684"/>
            </a:xfrm>
            <a:prstGeom prst="rect">
              <a:avLst/>
            </a:prstGeom>
          </p:spPr>
        </p:pic>
        <p:pic>
          <p:nvPicPr>
            <p:cNvPr id="17" name="Picture 16">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4919184" y="2517364"/>
              <a:ext cx="1118428" cy="440038"/>
            </a:xfrm>
            <a:prstGeom prst="rect">
              <a:avLst/>
            </a:prstGeom>
          </p:spPr>
        </p:pic>
        <p:pic>
          <p:nvPicPr>
            <p:cNvPr id="40" name="Picture 39">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flipH="1" flipV="1">
              <a:off x="5949244" y="2875596"/>
              <a:ext cx="1415292" cy="451689"/>
            </a:xfrm>
            <a:prstGeom prst="rect">
              <a:avLst/>
            </a:prstGeom>
          </p:spPr>
        </p:pic>
        <p:pic>
          <p:nvPicPr>
            <p:cNvPr id="84" name="Picture 83">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2853644" y="2528398"/>
              <a:ext cx="1118428" cy="440038"/>
            </a:xfrm>
            <a:prstGeom prst="rect">
              <a:avLst/>
            </a:prstGeom>
          </p:spPr>
        </p:pic>
        <p:sp>
          <p:nvSpPr>
            <p:cNvPr id="96" name="Google Shape;1036;p35">
              <a:extLst>
                <a:ext uri="{FF2B5EF4-FFF2-40B4-BE49-F238E27FC236}">
                  <a16:creationId xmlns:a16="http://schemas.microsoft.com/office/drawing/2014/main" id="{87313AFD-2B98-4913-BDF8-07FF49C08609}"/>
                </a:ext>
              </a:extLst>
            </p:cNvPr>
            <p:cNvSpPr txBox="1">
              <a:spLocks/>
            </p:cNvSpPr>
            <p:nvPr/>
          </p:nvSpPr>
          <p:spPr>
            <a:xfrm>
              <a:off x="1254634" y="2757282"/>
              <a:ext cx="581990" cy="303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پایان</a:t>
              </a:r>
              <a:endParaRPr lang="en-US" sz="1100" dirty="0">
                <a:solidFill>
                  <a:schemeClr val="bg1"/>
                </a:solidFill>
                <a:latin typeface="Dana" panose="00000500000000000000" pitchFamily="2" charset="-78"/>
                <a:cs typeface="Dana" panose="00000500000000000000" pitchFamily="2" charset="-78"/>
              </a:endParaRPr>
            </a:p>
          </p:txBody>
        </p:sp>
        <p:sp>
          <p:nvSpPr>
            <p:cNvPr id="91" name="Google Shape;1002;p35"/>
            <p:cNvSpPr/>
            <p:nvPr/>
          </p:nvSpPr>
          <p:spPr>
            <a:xfrm flipV="1">
              <a:off x="4512465" y="3222365"/>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2" name="Google Shape;1003;p35"/>
            <p:cNvSpPr/>
            <p:nvPr/>
          </p:nvSpPr>
          <p:spPr>
            <a:xfrm flipV="1">
              <a:off x="4507469" y="3503066"/>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3" name="Google Shape;1005;p35"/>
            <p:cNvSpPr/>
            <p:nvPr/>
          </p:nvSpPr>
          <p:spPr>
            <a:xfrm flipH="1" flipV="1">
              <a:off x="4572419" y="3207392"/>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4" name="Google Shape;1013;p35"/>
            <p:cNvSpPr/>
            <p:nvPr/>
          </p:nvSpPr>
          <p:spPr>
            <a:xfrm flipV="1">
              <a:off x="6580407" y="3503066"/>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5" name="Google Shape;1015;p35"/>
            <p:cNvSpPr/>
            <p:nvPr/>
          </p:nvSpPr>
          <p:spPr>
            <a:xfrm flipV="1">
              <a:off x="6585403" y="3222365"/>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7" name="Google Shape;1016;p35"/>
            <p:cNvSpPr/>
            <p:nvPr/>
          </p:nvSpPr>
          <p:spPr>
            <a:xfrm flipH="1" flipV="1">
              <a:off x="6646188" y="3189897"/>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5" name="Google Shape;1021;p35"/>
            <p:cNvSpPr/>
            <p:nvPr/>
          </p:nvSpPr>
          <p:spPr>
            <a:xfrm>
              <a:off x="2195883" y="2612773"/>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6" name="Google Shape;1025;p35"/>
            <p:cNvSpPr/>
            <p:nvPr/>
          </p:nvSpPr>
          <p:spPr>
            <a:xfrm>
              <a:off x="2282463" y="2698508"/>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7" name="Google Shape;1026;p35"/>
            <p:cNvSpPr/>
            <p:nvPr/>
          </p:nvSpPr>
          <p:spPr>
            <a:xfrm>
              <a:off x="2282463" y="2698508"/>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8" name="Google Shape;1036;p35"/>
            <p:cNvSpPr txBox="1">
              <a:spLocks/>
            </p:cNvSpPr>
            <p:nvPr/>
          </p:nvSpPr>
          <p:spPr>
            <a:xfrm>
              <a:off x="2701617" y="1725071"/>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 زیر ذره‌بین</a:t>
              </a:r>
              <a:endParaRPr lang="en-US" sz="1100" dirty="0">
                <a:solidFill>
                  <a:schemeClr val="bg1"/>
                </a:solidFill>
                <a:latin typeface="Dana" panose="00000500000000000000" pitchFamily="2" charset="-78"/>
                <a:cs typeface="Dana" panose="00000500000000000000" pitchFamily="2" charset="-78"/>
              </a:endParaRPr>
            </a:p>
            <a:p>
              <a:pPr algn="ctr" rtl="1"/>
              <a:r>
                <a:rPr lang="fa-IR" sz="1100" dirty="0">
                  <a:solidFill>
                    <a:schemeClr val="bg1"/>
                  </a:solidFill>
                  <a:latin typeface="Dana" panose="00000500000000000000" pitchFamily="2" charset="-78"/>
                  <a:cs typeface="Dana" panose="00000500000000000000" pitchFamily="2" charset="-78"/>
                </a:rPr>
                <a:t>کامپایلر</a:t>
              </a:r>
            </a:p>
          </p:txBody>
        </p:sp>
        <p:sp>
          <p:nvSpPr>
            <p:cNvPr id="59" name="TextBox 58"/>
            <p:cNvSpPr txBox="1"/>
            <p:nvPr/>
          </p:nvSpPr>
          <p:spPr>
            <a:xfrm>
              <a:off x="2300534" y="2748417"/>
              <a:ext cx="412293" cy="338554"/>
            </a:xfrm>
            <a:prstGeom prst="rect">
              <a:avLst/>
            </a:prstGeom>
            <a:noFill/>
          </p:spPr>
          <p:txBody>
            <a:bodyPr wrap="none" rtlCol="0" anchor="ctr">
              <a:spAutoFit/>
            </a:bodyPr>
            <a:lstStyle/>
            <a:p>
              <a:pPr algn="ctr"/>
              <a:r>
                <a:rPr lang="en-US" sz="1600" b="1" dirty="0">
                  <a:solidFill>
                    <a:schemeClr val="bg1"/>
                  </a:solidFill>
                </a:rPr>
                <a:t>23</a:t>
              </a:r>
            </a:p>
          </p:txBody>
        </p:sp>
        <p:pic>
          <p:nvPicPr>
            <p:cNvPr id="60" name="Picture 59">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1836624" y="2887509"/>
              <a:ext cx="1094656" cy="430684"/>
            </a:xfrm>
            <a:prstGeom prst="rect">
              <a:avLst/>
            </a:prstGeom>
          </p:spPr>
        </p:pic>
        <p:sp>
          <p:nvSpPr>
            <p:cNvPr id="61" name="Google Shape;1002;p35"/>
            <p:cNvSpPr/>
            <p:nvPr/>
          </p:nvSpPr>
          <p:spPr>
            <a:xfrm flipV="1">
              <a:off x="2447367" y="3222365"/>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62" name="Google Shape;1003;p35"/>
            <p:cNvSpPr/>
            <p:nvPr/>
          </p:nvSpPr>
          <p:spPr>
            <a:xfrm flipV="1">
              <a:off x="2442371" y="3503066"/>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69" name="Google Shape;1005;p35"/>
            <p:cNvSpPr/>
            <p:nvPr/>
          </p:nvSpPr>
          <p:spPr>
            <a:xfrm flipH="1" flipV="1">
              <a:off x="2507321" y="3207392"/>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grpSp>
    </p:spTree>
    <p:extLst>
      <p:ext uri="{BB962C8B-B14F-4D97-AF65-F5344CB8AC3E}">
        <p14:creationId xmlns:p14="http://schemas.microsoft.com/office/powerpoint/2010/main" val="6881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2246159"/>
            <a:ext cx="7739128" cy="1535881"/>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بیاید اول یک مثال حل شده را با هم ببینیم (به لینک صفحه‌ی بعدی مراجعه کنید).</a:t>
            </a:r>
            <a:r>
              <a:rPr lang="en-US" sz="1600" b="0" i="0" u="none" strike="noStrike" dirty="0">
                <a:solidFill>
                  <a:schemeClr val="bg1"/>
                </a:solidFill>
                <a:effectLst/>
                <a:latin typeface="Dana" panose="00000500000000000000" pitchFamily="2" charset="-78"/>
                <a:cs typeface="Dana" panose="00000500000000000000" pitchFamily="2" charset="-78"/>
              </a:rPr>
              <a:t>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اگر اعدادی که تنها از عوامل اول 2، 3 و 5 تشکیل شده‌اند را اعداد زشت بدانیم، می‌خواهیم برنامه‌ای بنویسیم که در تشخیص زشت بودن یا نبودن یک عدد به ما کمک کند.</a:t>
            </a:r>
            <a:r>
              <a:rPr lang="en-US" sz="1600" b="0" i="0" u="none" strike="noStrike" dirty="0">
                <a:solidFill>
                  <a:schemeClr val="bg1"/>
                </a:solidFill>
                <a:effectLst/>
                <a:latin typeface="Dana" panose="00000500000000000000" pitchFamily="2" charset="-78"/>
                <a:cs typeface="Dana" panose="00000500000000000000" pitchFamily="2" charset="-78"/>
              </a:rPr>
              <a:t>		    </a:t>
            </a:r>
            <a:br>
              <a:rPr lang="en-US" sz="1600" b="0" i="0" u="none" strike="noStrike" dirty="0">
                <a:solidFill>
                  <a:schemeClr val="bg1"/>
                </a:solidFill>
                <a:effectLst/>
                <a:latin typeface="Dana" panose="00000500000000000000" pitchFamily="2" charset="-78"/>
                <a:cs typeface="Dana" panose="00000500000000000000" pitchFamily="2" charset="-78"/>
              </a:rPr>
            </a:b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برای پیاده‌سازی چنین سوالی، باید تمام مقسوم‌علیه‌های یک عدد بررسی شوند تا ببینیم آیا برابر با یکی از اعداد </a:t>
            </a:r>
            <a:r>
              <a:rPr lang="en-US" sz="1600" dirty="0">
                <a:solidFill>
                  <a:schemeClr val="bg1"/>
                </a:solidFill>
                <a:latin typeface="Dana" panose="00000500000000000000" pitchFamily="2" charset="-78"/>
                <a:cs typeface="Dana" panose="00000500000000000000" pitchFamily="2" charset="-78"/>
              </a:rPr>
              <a:t>2</a:t>
            </a:r>
            <a:r>
              <a:rPr lang="fa-IR" sz="1600" dirty="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3</a:t>
            </a:r>
            <a:r>
              <a:rPr lang="fa-IR" sz="1600" dirty="0">
                <a:solidFill>
                  <a:schemeClr val="bg1"/>
                </a:solidFill>
                <a:latin typeface="Dana" panose="00000500000000000000" pitchFamily="2" charset="-78"/>
                <a:cs typeface="Dana" panose="00000500000000000000" pitchFamily="2" charset="-78"/>
              </a:rPr>
              <a:t> یا </a:t>
            </a:r>
            <a:r>
              <a:rPr lang="en-US" sz="1600" dirty="0">
                <a:solidFill>
                  <a:schemeClr val="bg1"/>
                </a:solidFill>
                <a:latin typeface="Dana" panose="00000500000000000000" pitchFamily="2" charset="-78"/>
                <a:cs typeface="Dana" panose="00000500000000000000" pitchFamily="2" charset="-78"/>
              </a:rPr>
              <a:t>5</a:t>
            </a:r>
            <a:r>
              <a:rPr lang="fa-IR" sz="1600" dirty="0">
                <a:solidFill>
                  <a:schemeClr val="bg1"/>
                </a:solidFill>
                <a:latin typeface="Dana" panose="00000500000000000000" pitchFamily="2" charset="-78"/>
                <a:cs typeface="Dana" panose="00000500000000000000" pitchFamily="2" charset="-78"/>
              </a:rPr>
              <a:t> هست؟ هر گاه یکی از این مقسوم‌علیه‌ها چنین شرطی نداشت، متوجه می‌شویم که عدد ما زشت نیست.</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پس باید کاری را به صورت تکراری انجام دهیم که شرط پایان آن، رسیدن به یک مقسوم‌علیه دیگر است یا بررسی شدن تمام مقسوم علیه‌ها.</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1601030" y="580673"/>
            <a:ext cx="5441694"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اول: اعداد خوش‌شانس</a:t>
            </a:r>
          </a:p>
        </p:txBody>
      </p:sp>
      <p:grpSp>
        <p:nvGrpSpPr>
          <p:cNvPr id="4" name="Google Shape;7046;p50"/>
          <p:cNvGrpSpPr/>
          <p:nvPr/>
        </p:nvGrpSpPr>
        <p:grpSpPr>
          <a:xfrm>
            <a:off x="7048769" y="655514"/>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4</a:t>
            </a:fld>
            <a:endParaRPr lang="en-US" dirty="0"/>
          </a:p>
        </p:txBody>
      </p:sp>
      <p:grpSp>
        <p:nvGrpSpPr>
          <p:cNvPr id="9" name="Google Shape;8830;p54"/>
          <p:cNvGrpSpPr/>
          <p:nvPr/>
        </p:nvGrpSpPr>
        <p:grpSpPr>
          <a:xfrm>
            <a:off x="8437991" y="1407957"/>
            <a:ext cx="318930" cy="303359"/>
            <a:chOff x="-6690625" y="3631325"/>
            <a:chExt cx="307225" cy="292225"/>
          </a:xfrm>
        </p:grpSpPr>
        <p:sp>
          <p:nvSpPr>
            <p:cNvPr id="10" name="Google Shape;8831;p54"/>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832;p54"/>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833;p54"/>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834;p54"/>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835;p54"/>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9359;p55"/>
          <p:cNvGrpSpPr/>
          <p:nvPr/>
        </p:nvGrpSpPr>
        <p:grpSpPr>
          <a:xfrm>
            <a:off x="8419888" y="1812653"/>
            <a:ext cx="334346" cy="332168"/>
            <a:chOff x="580725" y="3617925"/>
            <a:chExt cx="299325" cy="297375"/>
          </a:xfrm>
        </p:grpSpPr>
        <p:sp>
          <p:nvSpPr>
            <p:cNvPr id="16"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4800;p45"/>
          <p:cNvGrpSpPr/>
          <p:nvPr/>
        </p:nvGrpSpPr>
        <p:grpSpPr>
          <a:xfrm>
            <a:off x="8453153" y="2886762"/>
            <a:ext cx="350734" cy="357171"/>
            <a:chOff x="1492675" y="4992125"/>
            <a:chExt cx="481825" cy="481825"/>
          </a:xfrm>
        </p:grpSpPr>
        <p:sp>
          <p:nvSpPr>
            <p:cNvPr id="2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5104;p45"/>
          <p:cNvGrpSpPr/>
          <p:nvPr/>
        </p:nvGrpSpPr>
        <p:grpSpPr>
          <a:xfrm>
            <a:off x="8437991" y="3985874"/>
            <a:ext cx="351680" cy="358133"/>
            <a:chOff x="1487200" y="4993750"/>
            <a:chExt cx="483125" cy="483125"/>
          </a:xfrm>
        </p:grpSpPr>
        <p:sp>
          <p:nvSpPr>
            <p:cNvPr id="25"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82571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016357"/>
            <a:ext cx="7739128" cy="554399"/>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برای انجام این کار، را‌ه‌های مختلفی پیش‌رو داریم. برای مثال، در کد زیر ابتدا عدد مورد نظر تا جایی که بر</a:t>
            </a:r>
            <a:r>
              <a:rPr lang="fa-IR" sz="1600" dirty="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2</a:t>
            </a:r>
            <a:r>
              <a:rPr lang="fa-IR" sz="1600" b="0" i="0" u="none" strike="noStrike" dirty="0">
                <a:solidFill>
                  <a:schemeClr val="bg1"/>
                </a:solidFill>
                <a:effectLst/>
                <a:latin typeface="Dana" panose="00000500000000000000" pitchFamily="2" charset="-78"/>
                <a:cs typeface="Dana" panose="00000500000000000000" pitchFamily="2" charset="-78"/>
              </a:rPr>
              <a:t> بخش‌پذیر است بر </a:t>
            </a:r>
            <a:r>
              <a:rPr lang="en-US" sz="1600" b="0" i="0" u="none" strike="noStrike" dirty="0">
                <a:solidFill>
                  <a:schemeClr val="bg1"/>
                </a:solidFill>
                <a:effectLst/>
                <a:latin typeface="Dana" panose="00000500000000000000" pitchFamily="2" charset="-78"/>
                <a:cs typeface="Dana" panose="00000500000000000000" pitchFamily="2" charset="-78"/>
              </a:rPr>
              <a:t>2</a:t>
            </a:r>
            <a:r>
              <a:rPr lang="fa-IR" sz="1600" b="0" i="0" u="none" strike="noStrike" dirty="0">
                <a:solidFill>
                  <a:schemeClr val="bg1"/>
                </a:solidFill>
                <a:effectLst/>
                <a:latin typeface="Dana" panose="00000500000000000000" pitchFamily="2" charset="-78"/>
                <a:cs typeface="Dana" panose="00000500000000000000" pitchFamily="2" charset="-78"/>
              </a:rPr>
              <a:t> تقسیم شده. سپس همین روند برای </a:t>
            </a:r>
            <a:r>
              <a:rPr lang="en-US" sz="1600" b="0" i="0" u="none" strike="noStrike" dirty="0">
                <a:solidFill>
                  <a:schemeClr val="bg1"/>
                </a:solidFill>
                <a:effectLst/>
                <a:latin typeface="Dana" panose="00000500000000000000" pitchFamily="2" charset="-78"/>
                <a:cs typeface="Dana" panose="00000500000000000000" pitchFamily="2" charset="-78"/>
              </a:rPr>
              <a:t>3</a:t>
            </a:r>
            <a:r>
              <a:rPr lang="fa-IR" sz="1600" b="0" i="0" u="none" strike="noStrike" dirty="0">
                <a:solidFill>
                  <a:schemeClr val="bg1"/>
                </a:solidFill>
                <a:effectLst/>
                <a:latin typeface="Dana" panose="00000500000000000000" pitchFamily="2" charset="-78"/>
                <a:cs typeface="Dana" panose="00000500000000000000" pitchFamily="2" charset="-78"/>
              </a:rPr>
              <a:t> و </a:t>
            </a:r>
            <a:r>
              <a:rPr lang="en-US" sz="1600" b="0" i="0" u="none" strike="noStrike" dirty="0">
                <a:solidFill>
                  <a:schemeClr val="bg1"/>
                </a:solidFill>
                <a:effectLst/>
                <a:latin typeface="Dana" panose="00000500000000000000" pitchFamily="2" charset="-78"/>
                <a:cs typeface="Dana" panose="00000500000000000000" pitchFamily="2" charset="-78"/>
              </a:rPr>
              <a:t>5</a:t>
            </a:r>
            <a:r>
              <a:rPr lang="fa-IR" sz="1600" b="0" i="0" u="none" strike="noStrike" dirty="0">
                <a:solidFill>
                  <a:schemeClr val="bg1"/>
                </a:solidFill>
                <a:effectLst/>
                <a:latin typeface="Dana" panose="00000500000000000000" pitchFamily="2" charset="-78"/>
                <a:cs typeface="Dana" panose="00000500000000000000" pitchFamily="2" charset="-78"/>
              </a:rPr>
              <a:t> هم اتفاق افتاده. حالا که دیگر عدد ما بر هیچ کدام از این ارقام بخش‌پذیر نیست، اگر حاصل </a:t>
            </a:r>
            <a:r>
              <a:rPr lang="en-US" sz="1600" b="0" i="0" u="none" strike="noStrike" dirty="0">
                <a:solidFill>
                  <a:schemeClr val="bg1"/>
                </a:solidFill>
                <a:effectLst/>
                <a:latin typeface="Dana" panose="00000500000000000000" pitchFamily="2" charset="-78"/>
                <a:cs typeface="Dana" panose="00000500000000000000" pitchFamily="2" charset="-78"/>
              </a:rPr>
              <a:t>1</a:t>
            </a:r>
            <a:r>
              <a:rPr lang="fa-IR" sz="1600" b="0" i="0" u="none" strike="noStrike" dirty="0">
                <a:solidFill>
                  <a:schemeClr val="bg1"/>
                </a:solidFill>
                <a:effectLst/>
                <a:latin typeface="Dana" panose="00000500000000000000" pitchFamily="2" charset="-78"/>
                <a:cs typeface="Dana" panose="00000500000000000000" pitchFamily="2" charset="-78"/>
              </a:rPr>
              <a:t> باشد یعنی عدد ما زشت بوده و اگر </a:t>
            </a:r>
            <a:r>
              <a:rPr lang="en-US" sz="1600" b="0" i="0" u="none" strike="noStrike" dirty="0">
                <a:solidFill>
                  <a:schemeClr val="bg1"/>
                </a:solidFill>
                <a:effectLst/>
                <a:latin typeface="Dana" panose="00000500000000000000" pitchFamily="2" charset="-78"/>
                <a:cs typeface="Dana" panose="00000500000000000000" pitchFamily="2" charset="-78"/>
              </a:rPr>
              <a:t>1</a:t>
            </a:r>
            <a:r>
              <a:rPr lang="fa-IR" sz="1600" b="0" i="0" u="none" strike="noStrike" dirty="0">
                <a:solidFill>
                  <a:schemeClr val="bg1"/>
                </a:solidFill>
                <a:effectLst/>
                <a:latin typeface="Dana" panose="00000500000000000000" pitchFamily="2" charset="-78"/>
                <a:cs typeface="Dana" panose="00000500000000000000" pitchFamily="2" charset="-78"/>
              </a:rPr>
              <a:t> نباشد یعنی مقسوم‌علیه‌های اول دیگری هم داشته و نمی‌تواند یک عدد زشت باشد.</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5</a:t>
            </a:fld>
            <a:endParaRPr lang="en-US" dirty="0"/>
          </a:p>
        </p:txBody>
      </p:sp>
      <p:grpSp>
        <p:nvGrpSpPr>
          <p:cNvPr id="21" name="Google Shape;4800;p45"/>
          <p:cNvGrpSpPr/>
          <p:nvPr/>
        </p:nvGrpSpPr>
        <p:grpSpPr>
          <a:xfrm>
            <a:off x="8419888" y="445008"/>
            <a:ext cx="350734" cy="357171"/>
            <a:chOff x="1492675" y="4992125"/>
            <a:chExt cx="481825" cy="481825"/>
          </a:xfrm>
        </p:grpSpPr>
        <p:sp>
          <p:nvSpPr>
            <p:cNvPr id="2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7" name="Rectangle 26"/>
          <p:cNvSpPr/>
          <p:nvPr/>
        </p:nvSpPr>
        <p:spPr>
          <a:xfrm>
            <a:off x="698863" y="1970464"/>
            <a:ext cx="2687476" cy="1384995"/>
          </a:xfrm>
          <a:prstGeom prst="rect">
            <a:avLst/>
          </a:prstGeom>
        </p:spPr>
        <p:txBody>
          <a:bodyPr wrap="square">
            <a:spAutoFit/>
          </a:bodyPr>
          <a:lstStyle/>
          <a:p>
            <a:r>
              <a:rPr lang="en-US" dirty="0">
                <a:solidFill>
                  <a:srgbClr val="0070C0"/>
                </a:solidFill>
                <a:latin typeface="Consolas" panose="020B0609020204030204" pitchFamily="49" charset="0"/>
              </a:rPr>
              <a:t>while </a:t>
            </a:r>
            <a:r>
              <a:rPr lang="en-US" dirty="0">
                <a:solidFill>
                  <a:srgbClr val="BBBBBB"/>
                </a:solidFill>
                <a:latin typeface="Consolas" panose="020B0609020204030204" pitchFamily="49" charset="0"/>
              </a:rPr>
              <a:t>(n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n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a:t>
            </a:r>
          </a:p>
          <a:p>
            <a:r>
              <a:rPr lang="en-US" dirty="0">
                <a:solidFill>
                  <a:srgbClr val="0070C0"/>
                </a:solidFill>
                <a:latin typeface="Consolas" panose="020B0609020204030204" pitchFamily="49" charset="0"/>
              </a:rPr>
              <a:t>while </a:t>
            </a:r>
            <a:r>
              <a:rPr lang="en-US" dirty="0">
                <a:solidFill>
                  <a:srgbClr val="BBBBBB"/>
                </a:solidFill>
                <a:latin typeface="Consolas" panose="020B0609020204030204" pitchFamily="49" charset="0"/>
              </a:rPr>
              <a:t>(n</a:t>
            </a:r>
            <a:r>
              <a:rPr lang="en-US" dirty="0">
                <a:solidFill>
                  <a:srgbClr val="0070C0"/>
                </a:solidFill>
                <a:latin typeface="Consolas" panose="020B0609020204030204" pitchFamily="49" charset="0"/>
              </a:rPr>
              <a:t> %</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3</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n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3</a:t>
            </a:r>
            <a:r>
              <a:rPr lang="en-US" dirty="0">
                <a:solidFill>
                  <a:srgbClr val="BBBBBB"/>
                </a:solidFill>
                <a:latin typeface="Consolas" panose="020B0609020204030204" pitchFamily="49" charset="0"/>
              </a:rPr>
              <a:t>;</a:t>
            </a:r>
          </a:p>
          <a:p>
            <a:r>
              <a:rPr lang="en-US" dirty="0">
                <a:solidFill>
                  <a:srgbClr val="0070C0"/>
                </a:solidFill>
                <a:latin typeface="Consolas" panose="020B0609020204030204" pitchFamily="49" charset="0"/>
              </a:rPr>
              <a:t>while </a:t>
            </a:r>
            <a:r>
              <a:rPr lang="en-US" dirty="0">
                <a:solidFill>
                  <a:srgbClr val="BBBBBB"/>
                </a:solidFill>
                <a:latin typeface="Consolas" panose="020B0609020204030204" pitchFamily="49" charset="0"/>
              </a:rPr>
              <a:t>(n</a:t>
            </a:r>
            <a:r>
              <a:rPr lang="en-US" dirty="0">
                <a:solidFill>
                  <a:srgbClr val="0070C0"/>
                </a:solidFill>
                <a:latin typeface="Consolas" panose="020B0609020204030204" pitchFamily="49" charset="0"/>
              </a:rPr>
              <a:t> %</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5</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n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5</a:t>
            </a:r>
            <a:r>
              <a:rPr lang="en-US" dirty="0">
                <a:solidFill>
                  <a:srgbClr val="BBBBBB"/>
                </a:solidFill>
                <a:latin typeface="Consolas" panose="020B0609020204030204" pitchFamily="49" charset="0"/>
              </a:rPr>
              <a:t>;</a:t>
            </a:r>
          </a:p>
        </p:txBody>
      </p:sp>
      <p:sp>
        <p:nvSpPr>
          <p:cNvPr id="28" name="Rectangle 27"/>
          <p:cNvSpPr/>
          <p:nvPr/>
        </p:nvSpPr>
        <p:spPr>
          <a:xfrm>
            <a:off x="698863" y="3355459"/>
            <a:ext cx="4572000" cy="954107"/>
          </a:xfrm>
          <a:prstGeom prst="rect">
            <a:avLst/>
          </a:prstGeom>
        </p:spPr>
        <p:txBody>
          <a:bodyPr>
            <a:spAutoFit/>
          </a:bodyPr>
          <a:lstStyle/>
          <a:p>
            <a:r>
              <a:rPr lang="en-US" dirty="0">
                <a:solidFill>
                  <a:srgbClr val="0070C0"/>
                </a:solidFill>
                <a:latin typeface="Consolas" panose="020B0609020204030204" pitchFamily="49" charset="0"/>
              </a:rPr>
              <a:t>if</a:t>
            </a:r>
            <a:r>
              <a:rPr lang="en-US" dirty="0">
                <a:solidFill>
                  <a:srgbClr val="BBBBBB"/>
                </a:solidFill>
                <a:latin typeface="Consolas" panose="020B0609020204030204" pitchFamily="49" charset="0"/>
              </a:rPr>
              <a:t> (n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a:t>
            </a:r>
          </a:p>
          <a:p>
            <a:r>
              <a:rPr lang="en-US" dirty="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"The number is ugly"</a:t>
            </a:r>
            <a:r>
              <a:rPr lang="en-US" dirty="0">
                <a:solidFill>
                  <a:srgbClr val="BBBBBB"/>
                </a:solidFill>
                <a:latin typeface="Consolas" panose="020B0609020204030204" pitchFamily="49" charset="0"/>
              </a:rPr>
              <a:t>);</a:t>
            </a:r>
          </a:p>
          <a:p>
            <a:r>
              <a:rPr lang="en-US" dirty="0">
                <a:solidFill>
                  <a:srgbClr val="0070C0"/>
                </a:solidFill>
                <a:latin typeface="Consolas" panose="020B0609020204030204" pitchFamily="49" charset="0"/>
              </a:rPr>
              <a:t>else</a:t>
            </a:r>
            <a:r>
              <a:rPr lang="en-US" dirty="0">
                <a:solidFill>
                  <a:srgbClr val="BBBBBB"/>
                </a:solidFill>
                <a:latin typeface="Consolas" panose="020B0609020204030204" pitchFamily="49" charset="0"/>
              </a:rPr>
              <a:t> </a:t>
            </a:r>
          </a:p>
          <a:p>
            <a:r>
              <a:rPr lang="en-US" dirty="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"The number is not ugly"</a:t>
            </a:r>
            <a:r>
              <a:rPr lang="en-US" dirty="0">
                <a:solidFill>
                  <a:srgbClr val="BBBBBB"/>
                </a:solidFill>
                <a:latin typeface="Consolas" panose="020B0609020204030204" pitchFamily="49" charset="0"/>
              </a:rPr>
              <a:t>);</a:t>
            </a:r>
          </a:p>
        </p:txBody>
      </p:sp>
      <p:sp>
        <p:nvSpPr>
          <p:cNvPr id="9" name="Title 1">
            <a:extLst>
              <a:ext uri="{FF2B5EF4-FFF2-40B4-BE49-F238E27FC236}">
                <a16:creationId xmlns:a16="http://schemas.microsoft.com/office/drawing/2014/main" id="{846E5198-7AF0-44E1-803C-BC2DB5C8B697}"/>
              </a:ext>
            </a:extLst>
          </p:cNvPr>
          <p:cNvSpPr txBox="1">
            <a:spLocks/>
          </p:cNvSpPr>
          <p:nvPr/>
        </p:nvSpPr>
        <p:spPr>
          <a:xfrm>
            <a:off x="4158456" y="2384665"/>
            <a:ext cx="4279535" cy="97079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اگر خواستید می‌توانید کد روش روبه‌رو و همچنین روش بازگشتی این سوال را در ریپازیتوری زیر و در پوشه‌ی مربوط به کارگاه هفتم بیابید.</a:t>
            </a:r>
          </a:p>
        </p:txBody>
      </p:sp>
      <p:grpSp>
        <p:nvGrpSpPr>
          <p:cNvPr id="10" name="Google Shape;5104;p45"/>
          <p:cNvGrpSpPr/>
          <p:nvPr/>
        </p:nvGrpSpPr>
        <p:grpSpPr>
          <a:xfrm>
            <a:off x="8418942" y="2362483"/>
            <a:ext cx="351680" cy="358133"/>
            <a:chOff x="1487200" y="4993750"/>
            <a:chExt cx="483125" cy="483125"/>
          </a:xfrm>
        </p:grpSpPr>
        <p:sp>
          <p:nvSpPr>
            <p:cNvPr id="11"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3" name="TextBox 12"/>
          <p:cNvSpPr txBox="1"/>
          <p:nvPr/>
        </p:nvSpPr>
        <p:spPr>
          <a:xfrm>
            <a:off x="6038637" y="3930399"/>
            <a:ext cx="2380305" cy="369332"/>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2"/>
              </a:rPr>
              <a:t>CE102-C-Lab</a:t>
            </a:r>
            <a:endParaRPr lang="en-US" sz="1800" dirty="0">
              <a:solidFill>
                <a:schemeClr val="bg1"/>
              </a:solidFill>
              <a:latin typeface="Dana" panose="00000500000000000000" pitchFamily="2" charset="-78"/>
              <a:cs typeface="Dana" panose="00000500000000000000" pitchFamily="2" charset="-78"/>
            </a:endParaRPr>
          </a:p>
        </p:txBody>
      </p:sp>
      <p:grpSp>
        <p:nvGrpSpPr>
          <p:cNvPr id="14" name="Group 13"/>
          <p:cNvGrpSpPr/>
          <p:nvPr/>
        </p:nvGrpSpPr>
        <p:grpSpPr>
          <a:xfrm>
            <a:off x="4685157" y="3915111"/>
            <a:ext cx="1353480" cy="381000"/>
            <a:chOff x="695739" y="3357688"/>
            <a:chExt cx="1353480" cy="381000"/>
          </a:xfrm>
        </p:grpSpPr>
        <p:sp>
          <p:nvSpPr>
            <p:cNvPr id="15" name="Freeform 14"/>
            <p:cNvSpPr/>
            <p:nvPr/>
          </p:nvSpPr>
          <p:spPr>
            <a:xfrm>
              <a:off x="900384" y="3357688"/>
              <a:ext cx="1148835" cy="381000"/>
            </a:xfrm>
            <a:custGeom>
              <a:avLst/>
              <a:gdLst>
                <a:gd name="connsiteX0" fmla="*/ 0 w 1148835"/>
                <a:gd name="connsiteY0" fmla="*/ 0 h 381000"/>
                <a:gd name="connsiteX1" fmla="*/ 958335 w 1148835"/>
                <a:gd name="connsiteY1" fmla="*/ 0 h 381000"/>
                <a:gd name="connsiteX2" fmla="*/ 1148835 w 1148835"/>
                <a:gd name="connsiteY2" fmla="*/ 190500 h 381000"/>
                <a:gd name="connsiteX3" fmla="*/ 958335 w 1148835"/>
                <a:gd name="connsiteY3" fmla="*/ 381000 h 381000"/>
                <a:gd name="connsiteX4" fmla="*/ 0 w 1148835"/>
                <a:gd name="connsiteY4" fmla="*/ 381000 h 381000"/>
                <a:gd name="connsiteX5" fmla="*/ 0 w 1148835"/>
                <a:gd name="connsiteY5" fmla="*/ 375327 h 381000"/>
                <a:gd name="connsiteX6" fmla="*/ 12218 w 1148835"/>
                <a:gd name="connsiteY6" fmla="*/ 374052 h 381000"/>
                <a:gd name="connsiteX7" fmla="*/ 157046 w 1148835"/>
                <a:gd name="connsiteY7" fmla="*/ 190123 h 381000"/>
                <a:gd name="connsiteX8" fmla="*/ 12218 w 1148835"/>
                <a:gd name="connsiteY8" fmla="*/ 6194 h 381000"/>
                <a:gd name="connsiteX9" fmla="*/ 0 w 1148835"/>
                <a:gd name="connsiteY9" fmla="*/ 491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835" h="381000">
                  <a:moveTo>
                    <a:pt x="0" y="0"/>
                  </a:moveTo>
                  <a:lnTo>
                    <a:pt x="958335" y="0"/>
                  </a:lnTo>
                  <a:lnTo>
                    <a:pt x="1148835" y="190500"/>
                  </a:lnTo>
                  <a:lnTo>
                    <a:pt x="958335" y="381000"/>
                  </a:lnTo>
                  <a:lnTo>
                    <a:pt x="0" y="381000"/>
                  </a:lnTo>
                  <a:lnTo>
                    <a:pt x="0" y="375327"/>
                  </a:lnTo>
                  <a:lnTo>
                    <a:pt x="12218" y="374052"/>
                  </a:lnTo>
                  <a:cubicBezTo>
                    <a:pt x="94871" y="356546"/>
                    <a:pt x="157046" y="280850"/>
                    <a:pt x="157046" y="190123"/>
                  </a:cubicBezTo>
                  <a:cubicBezTo>
                    <a:pt x="157046" y="99396"/>
                    <a:pt x="94871" y="23701"/>
                    <a:pt x="12218" y="6194"/>
                  </a:cubicBezTo>
                  <a:lnTo>
                    <a:pt x="0" y="4919"/>
                  </a:lnTo>
                  <a:close/>
                </a:path>
              </a:pathLst>
            </a:custGeom>
            <a:gradFill flip="none" rotWithShape="1">
              <a:gsLst>
                <a:gs pos="0">
                  <a:srgbClr val="48FFD5"/>
                </a:gs>
                <a:gs pos="73000">
                  <a:schemeClr val="accent6">
                    <a:lumMod val="40000"/>
                    <a:lumOff val="60000"/>
                  </a:schemeClr>
                </a:gs>
                <a:gs pos="100000">
                  <a:schemeClr val="accent6">
                    <a:lumMod val="20000"/>
                    <a:lumOff val="80000"/>
                  </a:schemeClr>
                </a:gs>
              </a:gsLst>
              <a:lin ang="10800000" scaled="1"/>
              <a:tileRect/>
            </a:gradFill>
            <a:ln>
              <a:noFill/>
            </a:ln>
            <a:effectLst>
              <a:softEdge rad="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16" name="Group 15"/>
            <p:cNvGrpSpPr/>
            <p:nvPr/>
          </p:nvGrpSpPr>
          <p:grpSpPr>
            <a:xfrm>
              <a:off x="695739" y="3379943"/>
              <a:ext cx="328772" cy="323851"/>
              <a:chOff x="383988" y="2894540"/>
              <a:chExt cx="314875" cy="320323"/>
            </a:xfrm>
            <a:solidFill>
              <a:schemeClr val="accent6">
                <a:lumMod val="20000"/>
                <a:lumOff val="80000"/>
              </a:schemeClr>
            </a:solidFill>
          </p:grpSpPr>
          <p:sp>
            <p:nvSpPr>
              <p:cNvPr id="17"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18"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19"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grpSp>
    </p:spTree>
    <p:extLst>
      <p:ext uri="{BB962C8B-B14F-4D97-AF65-F5344CB8AC3E}">
        <p14:creationId xmlns:p14="http://schemas.microsoft.com/office/powerpoint/2010/main" val="2883553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0C1130-E03C-44BA-9C17-99B948898131}"/>
              </a:ext>
            </a:extLst>
          </p:cNvPr>
          <p:cNvSpPr>
            <a:spLocks noGrp="1"/>
          </p:cNvSpPr>
          <p:nvPr>
            <p:ph type="sldNum" sz="quarter" idx="4"/>
          </p:nvPr>
        </p:nvSpPr>
        <p:spPr/>
        <p:txBody>
          <a:bodyPr/>
          <a:lstStyle/>
          <a:p>
            <a:fld id="{8E2CDA97-BFD5-45CA-9A96-1AD5B5B2566F}" type="slidenum">
              <a:rPr lang="en-US" smtClean="0"/>
              <a:pPr/>
              <a:t>6</a:t>
            </a:fld>
            <a:endParaRPr lang="en-US" dirty="0"/>
          </a:p>
        </p:txBody>
      </p:sp>
      <p:sp>
        <p:nvSpPr>
          <p:cNvPr id="8" name="Title 1">
            <a:extLst>
              <a:ext uri="{FF2B5EF4-FFF2-40B4-BE49-F238E27FC236}">
                <a16:creationId xmlns:a16="http://schemas.microsoft.com/office/drawing/2014/main" id="{E6F3F390-D6E4-4782-B2C5-0707E629DE06}"/>
              </a:ext>
            </a:extLst>
          </p:cNvPr>
          <p:cNvSpPr txBox="1">
            <a:spLocks/>
          </p:cNvSpPr>
          <p:nvPr/>
        </p:nvSpPr>
        <p:spPr>
          <a:xfrm>
            <a:off x="735858" y="448966"/>
            <a:ext cx="7772396" cy="424556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در ادامه، سوالی تقریبا مشابه مثال قبل را می‌بینید که </a:t>
            </a:r>
            <a:r>
              <a:rPr lang="en-US" sz="1600" dirty="0" err="1">
                <a:solidFill>
                  <a:schemeClr val="bg1"/>
                </a:solidFill>
                <a:latin typeface="Dana" panose="00000500000000000000" pitchFamily="2" charset="-78"/>
                <a:cs typeface="Dana" panose="00000500000000000000" pitchFamily="2" charset="-78"/>
              </a:rPr>
              <a:t>Numfather</a:t>
            </a:r>
            <a:r>
              <a:rPr lang="fa-IR" sz="1600" dirty="0">
                <a:solidFill>
                  <a:schemeClr val="bg1"/>
                </a:solidFill>
                <a:latin typeface="Dana" panose="00000500000000000000" pitchFamily="2" charset="-78"/>
                <a:cs typeface="Dana" panose="00000500000000000000" pitchFamily="2" charset="-78"/>
              </a:rPr>
              <a:t> آن را برای کارگاه طرح کرده. </a:t>
            </a:r>
            <a:r>
              <a:rPr lang="en-US" sz="1600" dirty="0" err="1">
                <a:solidFill>
                  <a:schemeClr val="bg1"/>
                </a:solidFill>
                <a:latin typeface="Dana" panose="00000500000000000000" pitchFamily="2" charset="-78"/>
                <a:cs typeface="Dana" panose="00000500000000000000" pitchFamily="2" charset="-78"/>
              </a:rPr>
              <a:t>Numfather</a:t>
            </a:r>
            <a:r>
              <a:rPr lang="fa-IR" sz="1600" dirty="0">
                <a:solidFill>
                  <a:schemeClr val="bg1"/>
                </a:solidFill>
                <a:latin typeface="Dana" panose="00000500000000000000" pitchFamily="2" charset="-78"/>
                <a:cs typeface="Dana" panose="00000500000000000000" pitchFamily="2" charset="-78"/>
              </a:rPr>
              <a:t> به دلیل علاقه‌ی شدیدی که به اعداد </a:t>
            </a:r>
            <a:r>
              <a:rPr lang="en-US" sz="1600" dirty="0">
                <a:solidFill>
                  <a:schemeClr val="bg1"/>
                </a:solidFill>
                <a:latin typeface="Dana" panose="00000500000000000000" pitchFamily="2" charset="-78"/>
                <a:cs typeface="Dana" panose="00000500000000000000" pitchFamily="2" charset="-78"/>
              </a:rPr>
              <a:t>4</a:t>
            </a:r>
            <a:r>
              <a:rPr lang="fa-IR" sz="1600" dirty="0">
                <a:solidFill>
                  <a:schemeClr val="bg1"/>
                </a:solidFill>
                <a:latin typeface="Dana" panose="00000500000000000000" pitchFamily="2" charset="-78"/>
                <a:cs typeface="Dana" panose="00000500000000000000" pitchFamily="2" charset="-78"/>
              </a:rPr>
              <a:t> و </a:t>
            </a:r>
            <a:r>
              <a:rPr lang="en-US" sz="1600" dirty="0">
                <a:solidFill>
                  <a:schemeClr val="bg1"/>
                </a:solidFill>
                <a:latin typeface="Dana" panose="00000500000000000000" pitchFamily="2" charset="-78"/>
                <a:cs typeface="Dana" panose="00000500000000000000" pitchFamily="2" charset="-78"/>
              </a:rPr>
              <a:t>7</a:t>
            </a:r>
            <a:r>
              <a:rPr lang="fa-IR" sz="1600" dirty="0">
                <a:solidFill>
                  <a:schemeClr val="bg1"/>
                </a:solidFill>
                <a:latin typeface="Dana" panose="00000500000000000000" pitchFamily="2" charset="-78"/>
                <a:cs typeface="Dana" panose="00000500000000000000" pitchFamily="2" charset="-78"/>
              </a:rPr>
              <a:t> دارد، تمام عددهایی که ارقامشان فقط از این دو رقم تشکیل شده باشد را </a:t>
            </a:r>
            <a:r>
              <a:rPr lang="fa-IR" sz="1600" dirty="0">
                <a:solidFill>
                  <a:schemeClr val="accent6"/>
                </a:solidFill>
                <a:latin typeface="Dana" panose="00000500000000000000" pitchFamily="2" charset="-78"/>
                <a:cs typeface="Dana" panose="00000500000000000000" pitchFamily="2" charset="-78"/>
              </a:rPr>
              <a:t>خوش‌شانس</a:t>
            </a:r>
            <a:r>
              <a:rPr lang="fa-IR" sz="1600" dirty="0">
                <a:solidFill>
                  <a:schemeClr val="bg1"/>
                </a:solidFill>
                <a:latin typeface="Dana" panose="00000500000000000000" pitchFamily="2" charset="-78"/>
                <a:cs typeface="Dana" panose="00000500000000000000" pitchFamily="2" charset="-78"/>
              </a:rPr>
              <a:t> می‌نامد. مثلا عدد 47، 744 یا 4 به نظر او اعداد خوش‌شانسی بوده‌اند که تمام رقم‌هایشان </a:t>
            </a:r>
            <a:r>
              <a:rPr lang="en-US" sz="1600" dirty="0">
                <a:solidFill>
                  <a:schemeClr val="bg1"/>
                </a:solidFill>
                <a:latin typeface="Dana" panose="00000500000000000000" pitchFamily="2" charset="-78"/>
                <a:cs typeface="Dana" panose="00000500000000000000" pitchFamily="2" charset="-78"/>
              </a:rPr>
              <a:t>4</a:t>
            </a:r>
            <a:r>
              <a:rPr lang="fa-IR" sz="1600" dirty="0">
                <a:solidFill>
                  <a:schemeClr val="bg1"/>
                </a:solidFill>
                <a:latin typeface="Dana" panose="00000500000000000000" pitchFamily="2" charset="-78"/>
                <a:cs typeface="Dana" panose="00000500000000000000" pitchFamily="2" charset="-78"/>
              </a:rPr>
              <a:t> و </a:t>
            </a:r>
            <a:r>
              <a:rPr lang="en-US" sz="1600" dirty="0">
                <a:solidFill>
                  <a:schemeClr val="bg1"/>
                </a:solidFill>
                <a:latin typeface="Dana" panose="00000500000000000000" pitchFamily="2" charset="-78"/>
                <a:cs typeface="Dana" panose="00000500000000000000" pitchFamily="2" charset="-78"/>
              </a:rPr>
              <a:t>7</a:t>
            </a:r>
            <a:r>
              <a:rPr lang="fa-IR" sz="1600" dirty="0">
                <a:solidFill>
                  <a:schemeClr val="bg1"/>
                </a:solidFill>
                <a:latin typeface="Dana" panose="00000500000000000000" pitchFamily="2" charset="-78"/>
                <a:cs typeface="Dana" panose="00000500000000000000" pitchFamily="2" charset="-78"/>
              </a:rPr>
              <a:t> است اما عدد 17، 467 یا 6 این شانس را نداشته‌اند. </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او می‌خواهد تخفیفی برای برخی اعداد قائل شود و آن‌ها را به عنوان </a:t>
            </a:r>
            <a:r>
              <a:rPr lang="fa-IR" sz="1600" dirty="0">
                <a:solidFill>
                  <a:schemeClr val="accent6"/>
                </a:solidFill>
                <a:latin typeface="Dana" panose="00000500000000000000" pitchFamily="2" charset="-78"/>
                <a:cs typeface="Dana" panose="00000500000000000000" pitchFamily="2" charset="-78"/>
              </a:rPr>
              <a:t>همسایه‌ی اعداد خوش‌شانس</a:t>
            </a:r>
            <a:r>
              <a:rPr lang="fa-IR" sz="1600" dirty="0">
                <a:solidFill>
                  <a:schemeClr val="bg1"/>
                </a:solidFill>
                <a:latin typeface="Dana" panose="00000500000000000000" pitchFamily="2" charset="-78"/>
                <a:cs typeface="Dana" panose="00000500000000000000" pitchFamily="2" charset="-78"/>
              </a:rPr>
              <a:t> حساب کند و تشخیص این اعداد را به عهده‌ی ما گذاشته است. طبق گفته‌ی او، ما می‌توانیم اعدادی را همسایه‌ی اعداد خوش‌شانس بنامیم که "جمع تعداد </a:t>
            </a:r>
            <a:r>
              <a:rPr lang="en-US" sz="1600" dirty="0">
                <a:solidFill>
                  <a:schemeClr val="bg1"/>
                </a:solidFill>
                <a:latin typeface="Dana" panose="00000500000000000000" pitchFamily="2" charset="-78"/>
                <a:cs typeface="Dana" panose="00000500000000000000" pitchFamily="2" charset="-78"/>
              </a:rPr>
              <a:t>4</a:t>
            </a:r>
            <a:r>
              <a:rPr lang="fa-IR" sz="1600" dirty="0">
                <a:solidFill>
                  <a:schemeClr val="bg1"/>
                </a:solidFill>
                <a:latin typeface="Dana" panose="00000500000000000000" pitchFamily="2" charset="-78"/>
                <a:cs typeface="Dana" panose="00000500000000000000" pitchFamily="2" charset="-78"/>
              </a:rPr>
              <a:t> و </a:t>
            </a:r>
            <a:r>
              <a:rPr lang="en-US" sz="1600" dirty="0">
                <a:solidFill>
                  <a:schemeClr val="bg1"/>
                </a:solidFill>
                <a:latin typeface="Dana" panose="00000500000000000000" pitchFamily="2" charset="-78"/>
                <a:cs typeface="Dana" panose="00000500000000000000" pitchFamily="2" charset="-78"/>
              </a:rPr>
              <a:t>7</a:t>
            </a:r>
            <a:r>
              <a:rPr lang="fa-IR" sz="1600" dirty="0">
                <a:solidFill>
                  <a:schemeClr val="bg1"/>
                </a:solidFill>
                <a:latin typeface="Dana" panose="00000500000000000000" pitchFamily="2" charset="-78"/>
                <a:cs typeface="Dana" panose="00000500000000000000" pitchFamily="2" charset="-78"/>
              </a:rPr>
              <a:t>های آن‌ها یک عدد خوش‌شانس باشد". مثلا عدد </a:t>
            </a:r>
            <a:r>
              <a:rPr lang="en-US" sz="1600" dirty="0">
                <a:solidFill>
                  <a:schemeClr val="bg1"/>
                </a:solidFill>
                <a:latin typeface="Dana" panose="00000500000000000000" pitchFamily="2" charset="-78"/>
                <a:cs typeface="Dana" panose="00000500000000000000" pitchFamily="2" charset="-78"/>
              </a:rPr>
              <a:t>44647</a:t>
            </a:r>
            <a:r>
              <a:rPr lang="fa-IR" sz="1600" dirty="0">
                <a:solidFill>
                  <a:schemeClr val="bg1"/>
                </a:solidFill>
                <a:latin typeface="Dana" panose="00000500000000000000" pitchFamily="2" charset="-78"/>
                <a:cs typeface="Dana" panose="00000500000000000000" pitchFamily="2" charset="-78"/>
              </a:rPr>
              <a:t> همسایه‌ی اعداد خوش‌شانس است، زیرا سه رقم </a:t>
            </a:r>
            <a:r>
              <a:rPr lang="en-US" sz="1600" dirty="0">
                <a:solidFill>
                  <a:schemeClr val="bg1"/>
                </a:solidFill>
                <a:latin typeface="Dana" panose="00000500000000000000" pitchFamily="2" charset="-78"/>
                <a:cs typeface="Dana" panose="00000500000000000000" pitchFamily="2" charset="-78"/>
              </a:rPr>
              <a:t>4</a:t>
            </a:r>
            <a:r>
              <a:rPr lang="fa-IR" sz="1600" dirty="0">
                <a:solidFill>
                  <a:schemeClr val="bg1"/>
                </a:solidFill>
                <a:latin typeface="Dana" panose="00000500000000000000" pitchFamily="2" charset="-78"/>
                <a:cs typeface="Dana" panose="00000500000000000000" pitchFamily="2" charset="-78"/>
              </a:rPr>
              <a:t> و یک رقم </a:t>
            </a:r>
            <a:r>
              <a:rPr lang="en-US" sz="1600" dirty="0">
                <a:solidFill>
                  <a:schemeClr val="bg1"/>
                </a:solidFill>
                <a:latin typeface="Dana" panose="00000500000000000000" pitchFamily="2" charset="-78"/>
                <a:cs typeface="Dana" panose="00000500000000000000" pitchFamily="2" charset="-78"/>
              </a:rPr>
              <a:t>7</a:t>
            </a:r>
            <a:r>
              <a:rPr lang="fa-IR" sz="1600" dirty="0">
                <a:solidFill>
                  <a:schemeClr val="bg1"/>
                </a:solidFill>
                <a:latin typeface="Dana" panose="00000500000000000000" pitchFamily="2" charset="-78"/>
                <a:cs typeface="Dana" panose="00000500000000000000" pitchFamily="2" charset="-78"/>
              </a:rPr>
              <a:t> دارد که روی هم می‌شود چهار رقم و عدد </a:t>
            </a:r>
            <a:r>
              <a:rPr lang="en-US" sz="1600" dirty="0">
                <a:solidFill>
                  <a:schemeClr val="bg1"/>
                </a:solidFill>
                <a:latin typeface="Dana" panose="00000500000000000000" pitchFamily="2" charset="-78"/>
                <a:cs typeface="Dana" panose="00000500000000000000" pitchFamily="2" charset="-78"/>
              </a:rPr>
              <a:t>4</a:t>
            </a:r>
            <a:r>
              <a:rPr lang="fa-IR" sz="1600" dirty="0">
                <a:solidFill>
                  <a:schemeClr val="bg1"/>
                </a:solidFill>
                <a:latin typeface="Dana" panose="00000500000000000000" pitchFamily="2" charset="-78"/>
                <a:cs typeface="Dana" panose="00000500000000000000" pitchFamily="2" charset="-78"/>
              </a:rPr>
              <a:t> هم یک عدد خوش‌شانس است.</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بنابراین، باید برنامه‌ای نوشته شود که با دریافت ورودی</a:t>
            </a:r>
            <a:r>
              <a:rPr lang="en-US" sz="1600" dirty="0">
                <a:solidFill>
                  <a:schemeClr val="bg1"/>
                </a:solidFill>
                <a:latin typeface="Dana" panose="00000500000000000000" pitchFamily="2" charset="-78"/>
                <a:cs typeface="Dana" panose="00000500000000000000" pitchFamily="2" charset="-78"/>
              </a:rPr>
              <a:t> n </a:t>
            </a:r>
            <a:r>
              <a:rPr lang="fa-IR" sz="1600" dirty="0">
                <a:solidFill>
                  <a:schemeClr val="bg1"/>
                </a:solidFill>
                <a:latin typeface="Dana" panose="00000500000000000000" pitchFamily="2" charset="-78"/>
                <a:cs typeface="Dana" panose="00000500000000000000" pitchFamily="2" charset="-78"/>
              </a:rPr>
              <a:t>تشخیص دهد که آیا این عدد یک همسایه برای اعداد خوش‌شانس هست یا خیر.</a:t>
            </a:r>
          </a:p>
        </p:txBody>
      </p:sp>
      <p:grpSp>
        <p:nvGrpSpPr>
          <p:cNvPr id="4" name="Google Shape;9359;p55"/>
          <p:cNvGrpSpPr/>
          <p:nvPr/>
        </p:nvGrpSpPr>
        <p:grpSpPr>
          <a:xfrm>
            <a:off x="8508254" y="4102253"/>
            <a:ext cx="334346" cy="332168"/>
            <a:chOff x="580725" y="3617925"/>
            <a:chExt cx="299325" cy="297375"/>
          </a:xfrm>
        </p:grpSpPr>
        <p:sp>
          <p:nvSpPr>
            <p:cNvPr id="5"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5104;p45"/>
          <p:cNvGrpSpPr/>
          <p:nvPr/>
        </p:nvGrpSpPr>
        <p:grpSpPr>
          <a:xfrm>
            <a:off x="8508369" y="2255882"/>
            <a:ext cx="351680" cy="358133"/>
            <a:chOff x="1487200" y="4993750"/>
            <a:chExt cx="483125" cy="483125"/>
          </a:xfrm>
        </p:grpSpPr>
        <p:sp>
          <p:nvSpPr>
            <p:cNvPr id="12"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 name="Google Shape;5104;p45"/>
          <p:cNvGrpSpPr/>
          <p:nvPr/>
        </p:nvGrpSpPr>
        <p:grpSpPr>
          <a:xfrm>
            <a:off x="8508369" y="795543"/>
            <a:ext cx="351680" cy="358133"/>
            <a:chOff x="1487200" y="4993750"/>
            <a:chExt cx="483125" cy="483125"/>
          </a:xfrm>
        </p:grpSpPr>
        <p:sp>
          <p:nvSpPr>
            <p:cNvPr id="15"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26220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970" y="1156510"/>
            <a:ext cx="7739128" cy="1806643"/>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در حیطه‌ی کامپیوتر و زیرشاخه‌‌های آن، قضیه‌ای به نام</a:t>
            </a:r>
            <a:r>
              <a:rPr lang="en-US" sz="1600" b="0" i="0" u="none" strike="noStrike" dirty="0">
                <a:solidFill>
                  <a:schemeClr val="bg1"/>
                </a:solidFill>
                <a:effectLst/>
                <a:latin typeface="Dana" panose="00000500000000000000" pitchFamily="2" charset="-78"/>
                <a:cs typeface="Dana" panose="00000500000000000000" pitchFamily="2" charset="-78"/>
              </a:rPr>
              <a:t> </a:t>
            </a:r>
            <a:r>
              <a:rPr lang="en-US" sz="1600" b="0" i="0" u="none" strike="noStrike" dirty="0">
                <a:solidFill>
                  <a:schemeClr val="accent6"/>
                </a:solidFill>
                <a:effectLst/>
                <a:latin typeface="Dana" panose="00000500000000000000" pitchFamily="2" charset="-78"/>
                <a:cs typeface="Dana" panose="00000500000000000000" pitchFamily="2" charset="-78"/>
              </a:rPr>
              <a:t>No Free Lunch </a:t>
            </a:r>
            <a:r>
              <a:rPr lang="fa-IR" sz="1600" b="0" i="0" u="none" strike="noStrike" dirty="0">
                <a:solidFill>
                  <a:schemeClr val="bg1"/>
                </a:solidFill>
                <a:effectLst/>
                <a:latin typeface="Dana" panose="00000500000000000000" pitchFamily="2" charset="-78"/>
                <a:cs typeface="Dana" panose="00000500000000000000" pitchFamily="2" charset="-78"/>
              </a:rPr>
              <a:t>می‌گوید که نمی‌توان بدون از دست دادن قابلیتی، قابلیت دیگری را به دست آورد. این قضیه فراتر از مسائلی مانند مصرف انرژی برای انجام محاسبات بر روی یک کامپیوتر است.</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برای فهم بهتر آن، برنامه‌ای بنویسید که با دریافت عدد</a:t>
            </a:r>
            <a:r>
              <a:rPr lang="en-US" sz="1600" b="0" i="0" u="none" strike="noStrike" dirty="0">
                <a:solidFill>
                  <a:schemeClr val="bg1"/>
                </a:solidFill>
                <a:effectLst/>
                <a:latin typeface="Dana" panose="00000500000000000000" pitchFamily="2" charset="-78"/>
                <a:cs typeface="Dana" panose="00000500000000000000" pitchFamily="2" charset="-78"/>
              </a:rPr>
              <a:t>n </a:t>
            </a:r>
            <a:r>
              <a:rPr lang="fa-IR" sz="1600" b="0" i="0" u="none" strike="noStrike" dirty="0">
                <a:solidFill>
                  <a:schemeClr val="bg1"/>
                </a:solidFill>
                <a:effectLst/>
                <a:latin typeface="Dana" panose="00000500000000000000" pitchFamily="2" charset="-78"/>
                <a:cs typeface="Dana" panose="00000500000000000000" pitchFamily="2" charset="-78"/>
              </a:rPr>
              <a:t> از کاربر، مقدار جمع زیر را یک‌بار از راست به چپ و یک‌بار از چپ به راست محاسبه کند:</a:t>
            </a:r>
          </a:p>
        </p:txBody>
      </p:sp>
      <p:sp>
        <p:nvSpPr>
          <p:cNvPr id="6" name="TextBox 5">
            <a:extLst>
              <a:ext uri="{FF2B5EF4-FFF2-40B4-BE49-F238E27FC236}">
                <a16:creationId xmlns:a16="http://schemas.microsoft.com/office/drawing/2014/main" id="{D912F2A4-6A53-4224-90C2-5E814C40EE78}"/>
              </a:ext>
            </a:extLst>
          </p:cNvPr>
          <p:cNvSpPr txBox="1"/>
          <p:nvPr/>
        </p:nvSpPr>
        <p:spPr>
          <a:xfrm>
            <a:off x="1101853" y="438962"/>
            <a:ext cx="6546299"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دوم: شعبده بازی</a:t>
            </a:r>
          </a:p>
        </p:txBody>
      </p:sp>
      <p:grpSp>
        <p:nvGrpSpPr>
          <p:cNvPr id="4" name="Google Shape;7046;p50"/>
          <p:cNvGrpSpPr/>
          <p:nvPr/>
        </p:nvGrpSpPr>
        <p:grpSpPr>
          <a:xfrm>
            <a:off x="6547628" y="488465"/>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7</a:t>
            </a:fld>
            <a:endParaRPr lang="en-US" dirty="0"/>
          </a:p>
        </p:txBody>
      </p:sp>
      <mc:AlternateContent xmlns:mc="http://schemas.openxmlformats.org/markup-compatibility/2006" xmlns:a14="http://schemas.microsoft.com/office/drawing/2010/main">
        <mc:Choice Requires="a14">
          <p:sp>
            <p:nvSpPr>
              <p:cNvPr id="10" name="Title 1">
                <a:extLst>
                  <a:ext uri="{FF2B5EF4-FFF2-40B4-BE49-F238E27FC236}">
                    <a16:creationId xmlns:a16="http://schemas.microsoft.com/office/drawing/2014/main" id="{D230F522-C134-4969-BCCC-E7373F7CA802}"/>
                  </a:ext>
                </a:extLst>
              </p:cNvPr>
              <p:cNvSpPr txBox="1">
                <a:spLocks/>
              </p:cNvSpPr>
              <p:nvPr/>
            </p:nvSpPr>
            <p:spPr>
              <a:xfrm>
                <a:off x="705609" y="2540083"/>
                <a:ext cx="7670437" cy="8406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lnSpc>
                    <a:spcPct val="150000"/>
                  </a:lnSpc>
                </a:pPr>
                <a14:m>
                  <m:oMath xmlns:m="http://schemas.openxmlformats.org/officeDocument/2006/math">
                    <m:r>
                      <a:rPr lang="pt-BR" sz="1800" i="1" dirty="0" smtClean="0">
                        <a:solidFill>
                          <a:schemeClr val="accent1"/>
                        </a:solidFill>
                        <a:latin typeface="Cambria Math" panose="02040503050406030204" pitchFamily="18" charset="0"/>
                        <a:cs typeface="Dana" panose="00000500000000000000" pitchFamily="2" charset="-78"/>
                      </a:rPr>
                      <m:t>𝐹</m:t>
                    </m:r>
                    <m:r>
                      <a:rPr lang="pt-BR" sz="1800" i="1" dirty="0" smtClean="0">
                        <a:solidFill>
                          <a:schemeClr val="accent1"/>
                        </a:solidFill>
                        <a:latin typeface="Cambria Math" panose="02040503050406030204" pitchFamily="18" charset="0"/>
                        <a:cs typeface="Dana" panose="00000500000000000000" pitchFamily="2" charset="-78"/>
                      </a:rPr>
                      <m:t>(</m:t>
                    </m:r>
                    <m:r>
                      <a:rPr lang="pt-BR" sz="1800" i="1" dirty="0" smtClean="0">
                        <a:solidFill>
                          <a:schemeClr val="accent1"/>
                        </a:solidFill>
                        <a:latin typeface="Cambria Math" panose="02040503050406030204" pitchFamily="18" charset="0"/>
                        <a:cs typeface="Dana" panose="00000500000000000000" pitchFamily="2" charset="-78"/>
                      </a:rPr>
                      <m:t>𝑛</m:t>
                    </m:r>
                    <m:r>
                      <a:rPr lang="pt-BR" sz="1800" i="1" dirty="0" smtClean="0">
                        <a:solidFill>
                          <a:schemeClr val="accent1"/>
                        </a:solidFill>
                        <a:latin typeface="Cambria Math" panose="02040503050406030204" pitchFamily="18" charset="0"/>
                        <a:cs typeface="Dana" panose="00000500000000000000" pitchFamily="2" charset="-78"/>
                      </a:rPr>
                      <m:t>) </m:t>
                    </m:r>
                  </m:oMath>
                </a14:m>
                <a:r>
                  <a:rPr lang="pt-BR" sz="1800" dirty="0">
                    <a:solidFill>
                      <a:schemeClr val="accent1"/>
                    </a:solidFill>
                    <a:latin typeface="Dana" panose="00000500000000000000" pitchFamily="2" charset="-78"/>
                    <a:cs typeface="Dana" panose="00000500000000000000" pitchFamily="2" charset="-78"/>
                  </a:rPr>
                  <a:t>= </a:t>
                </a:r>
                <a14:m>
                  <m:oMath xmlns:m="http://schemas.openxmlformats.org/officeDocument/2006/math">
                    <m:r>
                      <a:rPr lang="fa-IR" sz="1800" i="1" dirty="0" smtClean="0">
                        <a:solidFill>
                          <a:schemeClr val="accent1"/>
                        </a:solidFill>
                        <a:latin typeface="Cambria Math" panose="02040503050406030204" pitchFamily="18" charset="0"/>
                        <a:cs typeface="Dana" panose="00000500000000000000" pitchFamily="2" charset="-78"/>
                      </a:rPr>
                      <m:t>1</m:t>
                    </m:r>
                    <m:r>
                      <a:rPr lang="pt-BR" sz="1800" i="1" dirty="0">
                        <a:solidFill>
                          <a:schemeClr val="accent1"/>
                        </a:solidFill>
                        <a:latin typeface="Cambria Math" panose="02040503050406030204" pitchFamily="18" charset="0"/>
                        <a:cs typeface="Dana" panose="00000500000000000000" pitchFamily="2" charset="-78"/>
                      </a:rPr>
                      <m:t> +</m:t>
                    </m:r>
                    <m:r>
                      <a:rPr lang="fa-IR" sz="1800" b="0" i="1" dirty="0" smtClean="0">
                        <a:solidFill>
                          <a:schemeClr val="accent1"/>
                        </a:solidFill>
                        <a:latin typeface="Cambria Math" panose="02040503050406030204" pitchFamily="18" charset="0"/>
                        <a:cs typeface="Dana" panose="00000500000000000000" pitchFamily="2" charset="-78"/>
                      </a:rPr>
                      <m:t> </m:t>
                    </m:r>
                    <m:f>
                      <m:fPr>
                        <m:ctrlPr>
                          <a:rPr lang="en-SE" sz="1800" b="0" i="1" dirty="0" smtClean="0">
                            <a:solidFill>
                              <a:schemeClr val="accent1"/>
                            </a:solidFill>
                            <a:latin typeface="Cambria Math" panose="02040503050406030204" pitchFamily="18" charset="0"/>
                            <a:cs typeface="Dana" panose="00000500000000000000" pitchFamily="2" charset="-78"/>
                          </a:rPr>
                        </m:ctrlPr>
                      </m:fPr>
                      <m:num>
                        <m:r>
                          <a:rPr lang="en-US" sz="1800" b="0" i="1" dirty="0" smtClean="0">
                            <a:solidFill>
                              <a:schemeClr val="accent1"/>
                            </a:solidFill>
                            <a:latin typeface="Cambria Math" panose="02040503050406030204" pitchFamily="18" charset="0"/>
                            <a:cs typeface="Dana" panose="00000500000000000000" pitchFamily="2" charset="-78"/>
                          </a:rPr>
                          <m:t>1</m:t>
                        </m:r>
                      </m:num>
                      <m:den>
                        <m:r>
                          <a:rPr lang="en-US" sz="1800" b="0" i="1" dirty="0" smtClean="0">
                            <a:solidFill>
                              <a:schemeClr val="accent1"/>
                            </a:solidFill>
                            <a:latin typeface="Cambria Math" panose="02040503050406030204" pitchFamily="18" charset="0"/>
                            <a:cs typeface="Dana" panose="00000500000000000000" pitchFamily="2" charset="-78"/>
                          </a:rPr>
                          <m:t>2</m:t>
                        </m:r>
                      </m:den>
                    </m:f>
                    <m:r>
                      <a:rPr lang="pt-BR" sz="1800" i="1" dirty="0">
                        <a:solidFill>
                          <a:schemeClr val="accent1"/>
                        </a:solidFill>
                        <a:latin typeface="Cambria Math" panose="02040503050406030204" pitchFamily="18" charset="0"/>
                        <a:cs typeface="Dana" panose="00000500000000000000" pitchFamily="2" charset="-78"/>
                      </a:rPr>
                      <m:t> + </m:t>
                    </m:r>
                    <m:f>
                      <m:fPr>
                        <m:ctrlPr>
                          <a:rPr lang="en-SE" sz="1800" i="1" dirty="0" smtClean="0">
                            <a:solidFill>
                              <a:schemeClr val="accent1"/>
                            </a:solidFill>
                            <a:latin typeface="Cambria Math" panose="02040503050406030204" pitchFamily="18" charset="0"/>
                            <a:cs typeface="Dana" panose="00000500000000000000" pitchFamily="2" charset="-78"/>
                          </a:rPr>
                        </m:ctrlPr>
                      </m:fPr>
                      <m:num>
                        <m:r>
                          <a:rPr lang="en-US" sz="1800" b="0" i="1" dirty="0" smtClean="0">
                            <a:solidFill>
                              <a:schemeClr val="accent1"/>
                            </a:solidFill>
                            <a:latin typeface="Cambria Math" panose="02040503050406030204" pitchFamily="18" charset="0"/>
                            <a:cs typeface="Dana" panose="00000500000000000000" pitchFamily="2" charset="-78"/>
                          </a:rPr>
                          <m:t>1</m:t>
                        </m:r>
                      </m:num>
                      <m:den>
                        <m:r>
                          <a:rPr lang="en-US" sz="1800" b="0" i="1" dirty="0" smtClean="0">
                            <a:solidFill>
                              <a:schemeClr val="accent1"/>
                            </a:solidFill>
                            <a:latin typeface="Cambria Math" panose="02040503050406030204" pitchFamily="18" charset="0"/>
                            <a:cs typeface="Dana" panose="00000500000000000000" pitchFamily="2" charset="-78"/>
                          </a:rPr>
                          <m:t>3</m:t>
                        </m:r>
                      </m:den>
                    </m:f>
                    <m:r>
                      <a:rPr lang="pt-BR" sz="1800" i="1" dirty="0">
                        <a:solidFill>
                          <a:schemeClr val="accent1"/>
                        </a:solidFill>
                        <a:latin typeface="Cambria Math" panose="02040503050406030204" pitchFamily="18" charset="0"/>
                        <a:cs typeface="Dana" panose="00000500000000000000" pitchFamily="2" charset="-78"/>
                      </a:rPr>
                      <m:t> + … + </m:t>
                    </m:r>
                    <m:f>
                      <m:fPr>
                        <m:ctrlPr>
                          <a:rPr lang="en-SE" sz="1800" i="1" dirty="0" smtClean="0">
                            <a:solidFill>
                              <a:schemeClr val="accent1"/>
                            </a:solidFill>
                            <a:latin typeface="Cambria Math" panose="02040503050406030204" pitchFamily="18" charset="0"/>
                            <a:cs typeface="Dana" panose="00000500000000000000" pitchFamily="2" charset="-78"/>
                          </a:rPr>
                        </m:ctrlPr>
                      </m:fPr>
                      <m:num>
                        <m:r>
                          <a:rPr lang="en-US" sz="1800" b="0" i="1" dirty="0" smtClean="0">
                            <a:solidFill>
                              <a:schemeClr val="accent1"/>
                            </a:solidFill>
                            <a:latin typeface="Cambria Math" panose="02040503050406030204" pitchFamily="18" charset="0"/>
                            <a:cs typeface="Dana" panose="00000500000000000000" pitchFamily="2" charset="-78"/>
                          </a:rPr>
                          <m:t>1</m:t>
                        </m:r>
                      </m:num>
                      <m:den>
                        <m:sSup>
                          <m:sSupPr>
                            <m:ctrlPr>
                              <a:rPr lang="en-SE" sz="1800" i="1" dirty="0" smtClean="0">
                                <a:solidFill>
                                  <a:schemeClr val="accent1"/>
                                </a:solidFill>
                                <a:latin typeface="Cambria Math" panose="02040503050406030204" pitchFamily="18" charset="0"/>
                                <a:cs typeface="Dana" panose="00000500000000000000" pitchFamily="2" charset="-78"/>
                              </a:rPr>
                            </m:ctrlPr>
                          </m:sSupPr>
                          <m:e>
                            <m:r>
                              <a:rPr lang="en-US" sz="1800" b="0" i="1" dirty="0" smtClean="0">
                                <a:solidFill>
                                  <a:schemeClr val="accent1"/>
                                </a:solidFill>
                                <a:latin typeface="Cambria Math" panose="02040503050406030204" pitchFamily="18" charset="0"/>
                                <a:cs typeface="Dana" panose="00000500000000000000" pitchFamily="2" charset="-78"/>
                              </a:rPr>
                              <m:t>2</m:t>
                            </m:r>
                          </m:e>
                          <m:sup>
                            <m:r>
                              <a:rPr lang="en-US" sz="1800" b="0" i="1" dirty="0" smtClean="0">
                                <a:solidFill>
                                  <a:schemeClr val="accent1"/>
                                </a:solidFill>
                                <a:latin typeface="Cambria Math" panose="02040503050406030204" pitchFamily="18" charset="0"/>
                                <a:cs typeface="Dana" panose="00000500000000000000" pitchFamily="2" charset="-78"/>
                              </a:rPr>
                              <m:t>𝑛</m:t>
                            </m:r>
                          </m:sup>
                        </m:sSup>
                      </m:den>
                    </m:f>
                  </m:oMath>
                </a14:m>
                <a:r>
                  <a:rPr lang="pt-BR" sz="1800" dirty="0">
                    <a:solidFill>
                      <a:schemeClr val="accent1"/>
                    </a:solidFill>
                    <a:latin typeface="Dana" panose="00000500000000000000" pitchFamily="2" charset="-78"/>
                    <a:cs typeface="Dana" panose="00000500000000000000" pitchFamily="2" charset="-78"/>
                  </a:rPr>
                  <a:t> </a:t>
                </a:r>
                <a:endParaRPr lang="fa-IR" sz="1800" dirty="0">
                  <a:solidFill>
                    <a:schemeClr val="accent1"/>
                  </a:solidFill>
                  <a:latin typeface="Dana" panose="00000500000000000000" pitchFamily="2" charset="-78"/>
                  <a:cs typeface="Dana" panose="00000500000000000000" pitchFamily="2" charset="-78"/>
                </a:endParaRPr>
              </a:p>
            </p:txBody>
          </p:sp>
        </mc:Choice>
        <mc:Fallback xmlns="">
          <p:sp>
            <p:nvSpPr>
              <p:cNvPr id="10" name="Title 1">
                <a:extLst>
                  <a:ext uri="{FF2B5EF4-FFF2-40B4-BE49-F238E27FC236}">
                    <a16:creationId xmlns:a16="http://schemas.microsoft.com/office/drawing/2014/main" id="{D230F522-C134-4969-BCCC-E7373F7CA802}"/>
                  </a:ext>
                </a:extLst>
              </p:cNvPr>
              <p:cNvSpPr txBox="1">
                <a:spLocks noRot="1" noChangeAspect="1" noMove="1" noResize="1" noEditPoints="1" noAdjustHandles="1" noChangeArrowheads="1" noChangeShapeType="1" noTextEdit="1"/>
              </p:cNvSpPr>
              <p:nvPr/>
            </p:nvSpPr>
            <p:spPr>
              <a:xfrm>
                <a:off x="705609" y="2540083"/>
                <a:ext cx="7670437" cy="840638"/>
              </a:xfrm>
              <a:prstGeom prst="rect">
                <a:avLst/>
              </a:prstGeom>
              <a:blipFill>
                <a:blip r:embed="rId2"/>
                <a:stretch>
                  <a:fillRect/>
                </a:stretch>
              </a:blipFill>
              <a:ln>
                <a:noFill/>
              </a:ln>
            </p:spPr>
            <p:txBody>
              <a:bodyPr/>
              <a:lstStyle/>
              <a:p>
                <a:r>
                  <a:rPr lang="en-US">
                    <a:noFill/>
                  </a:rPr>
                  <a:t> </a:t>
                </a:r>
              </a:p>
            </p:txBody>
          </p:sp>
        </mc:Fallback>
      </mc:AlternateContent>
      <p:sp>
        <p:nvSpPr>
          <p:cNvPr id="11" name="Title 1">
            <a:extLst>
              <a:ext uri="{FF2B5EF4-FFF2-40B4-BE49-F238E27FC236}">
                <a16:creationId xmlns:a16="http://schemas.microsoft.com/office/drawing/2014/main" id="{07A525FC-0BBF-444F-B096-71111A357BCA}"/>
              </a:ext>
            </a:extLst>
          </p:cNvPr>
          <p:cNvSpPr txBox="1">
            <a:spLocks/>
          </p:cNvSpPr>
          <p:nvPr/>
        </p:nvSpPr>
        <p:spPr>
          <a:xfrm>
            <a:off x="698970" y="3418015"/>
            <a:ext cx="7739128" cy="11300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این برنامه را به ازای </a:t>
            </a:r>
            <a:r>
              <a:rPr lang="en-US" sz="1600" dirty="0">
                <a:solidFill>
                  <a:schemeClr val="bg1"/>
                </a:solidFill>
                <a:latin typeface="Dana" panose="00000500000000000000" pitchFamily="2" charset="-78"/>
                <a:cs typeface="Dana" panose="00000500000000000000" pitchFamily="2" charset="-78"/>
              </a:rPr>
              <a:t>n</a:t>
            </a:r>
            <a:r>
              <a:rPr lang="fa-IR" sz="1600" dirty="0">
                <a:solidFill>
                  <a:schemeClr val="bg1"/>
                </a:solidFill>
                <a:latin typeface="Dana" panose="00000500000000000000" pitchFamily="2" charset="-78"/>
                <a:cs typeface="Dana" panose="00000500000000000000" pitchFamily="2" charset="-78"/>
              </a:rPr>
              <a:t>های مختلف اجرا کنید. آیا دو مقدار محاسبه‌شده یکسان هستند؟ در مورد علت آن با مدرس کارگاه خود گفت‌وگو نمایید. کوچک‌ترین مقدار </a:t>
            </a:r>
            <a:r>
              <a:rPr lang="en-US" sz="1600" dirty="0">
                <a:solidFill>
                  <a:schemeClr val="bg1"/>
                </a:solidFill>
                <a:latin typeface="Dana" panose="00000500000000000000" pitchFamily="2" charset="-78"/>
                <a:cs typeface="Dana" panose="00000500000000000000" pitchFamily="2" charset="-78"/>
              </a:rPr>
              <a:t>n</a:t>
            </a:r>
            <a:r>
              <a:rPr lang="fa-IR" sz="1600" dirty="0">
                <a:solidFill>
                  <a:schemeClr val="bg1"/>
                </a:solidFill>
                <a:latin typeface="Dana" panose="00000500000000000000" pitchFamily="2" charset="-78"/>
                <a:cs typeface="Dana" panose="00000500000000000000" pitchFamily="2" charset="-78"/>
              </a:rPr>
              <a:t>ای که به ازای آن این دو جمع با هم مساوی نیستند را بیابید.</a:t>
            </a:r>
          </a:p>
          <a:p>
            <a:pPr algn="just" rtl="1">
              <a:lnSpc>
                <a:spcPct val="150000"/>
              </a:lnSpc>
            </a:pPr>
            <a:r>
              <a:rPr lang="fa-IR" sz="1100" dirty="0">
                <a:solidFill>
                  <a:schemeClr val="bg1"/>
                </a:solidFill>
                <a:latin typeface="Dana" panose="00000500000000000000" pitchFamily="2" charset="-78"/>
                <a:cs typeface="Dana" panose="00000500000000000000" pitchFamily="2" charset="-78"/>
              </a:rPr>
              <a:t>در ادامه می‌توانید علت کامل آن را بخوانید. اما در آینده، در درس معماری کامپیوتر به طور کامل‌تری علت این اتفاق را درک خواهید کرد.</a:t>
            </a:r>
          </a:p>
        </p:txBody>
      </p:sp>
      <p:grpSp>
        <p:nvGrpSpPr>
          <p:cNvPr id="12" name="Google Shape;4800;p45"/>
          <p:cNvGrpSpPr/>
          <p:nvPr/>
        </p:nvGrpSpPr>
        <p:grpSpPr>
          <a:xfrm>
            <a:off x="8423274" y="1190949"/>
            <a:ext cx="350734" cy="357171"/>
            <a:chOff x="1492675" y="4992125"/>
            <a:chExt cx="481825" cy="481825"/>
          </a:xfrm>
        </p:grpSpPr>
        <p:sp>
          <p:nvSpPr>
            <p:cNvPr id="1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 name="Google Shape;9359;p55"/>
          <p:cNvGrpSpPr/>
          <p:nvPr/>
        </p:nvGrpSpPr>
        <p:grpSpPr>
          <a:xfrm>
            <a:off x="8426616" y="2315351"/>
            <a:ext cx="334346" cy="332168"/>
            <a:chOff x="580725" y="3617925"/>
            <a:chExt cx="299325" cy="297375"/>
          </a:xfrm>
        </p:grpSpPr>
        <p:sp>
          <p:nvSpPr>
            <p:cNvPr id="16"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9359;p55"/>
          <p:cNvGrpSpPr/>
          <p:nvPr/>
        </p:nvGrpSpPr>
        <p:grpSpPr>
          <a:xfrm>
            <a:off x="8426616" y="3338501"/>
            <a:ext cx="334346" cy="332168"/>
            <a:chOff x="580725" y="3617925"/>
            <a:chExt cx="299325" cy="297375"/>
          </a:xfrm>
        </p:grpSpPr>
        <p:sp>
          <p:nvSpPr>
            <p:cNvPr id="22"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5104;p45"/>
          <p:cNvGrpSpPr/>
          <p:nvPr/>
        </p:nvGrpSpPr>
        <p:grpSpPr>
          <a:xfrm>
            <a:off x="8434228" y="4378641"/>
            <a:ext cx="351680" cy="358133"/>
            <a:chOff x="1487200" y="4993750"/>
            <a:chExt cx="483125" cy="483125"/>
          </a:xfrm>
        </p:grpSpPr>
        <p:sp>
          <p:nvSpPr>
            <p:cNvPr id="28"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009873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8</a:t>
            </a:fld>
            <a:endParaRPr lang="en-US" dirty="0"/>
          </a:p>
        </p:txBody>
      </p:sp>
      <p:sp>
        <p:nvSpPr>
          <p:cNvPr id="26" name="Title 1">
            <a:extLst>
              <a:ext uri="{FF2B5EF4-FFF2-40B4-BE49-F238E27FC236}">
                <a16:creationId xmlns:a16="http://schemas.microsoft.com/office/drawing/2014/main" id="{8DD52BF7-1D14-4588-9935-E04725DE26AA}"/>
              </a:ext>
            </a:extLst>
          </p:cNvPr>
          <p:cNvSpPr>
            <a:spLocks noGrp="1"/>
          </p:cNvSpPr>
          <p:nvPr>
            <p:ph type="ctrTitle"/>
          </p:nvPr>
        </p:nvSpPr>
        <p:spPr>
          <a:xfrm>
            <a:off x="735858" y="337763"/>
            <a:ext cx="7796992" cy="716901"/>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مساوی نبودن برخی از این جمع‌ها می‌تواند دو علت داشته‌باشد، چراکه ممکن است کامپیوترها از دو روش متفاوت برای ذخیره‌سازی اعداد در کامپیوتر استفاده کنند.</a:t>
            </a:r>
            <a:r>
              <a:rPr lang="en-US" sz="1600" dirty="0">
                <a:solidFill>
                  <a:schemeClr val="bg1"/>
                </a:solidFill>
                <a:latin typeface="Dana" panose="00000500000000000000" pitchFamily="2" charset="-78"/>
                <a:cs typeface="Dana" panose="00000500000000000000" pitchFamily="2" charset="-78"/>
              </a:rPr>
              <a:t>			     </a:t>
            </a:r>
            <a:endParaRPr lang="fa-IR" sz="1600" dirty="0">
              <a:solidFill>
                <a:schemeClr val="bg1"/>
              </a:solidFill>
              <a:latin typeface="Dana" panose="00000500000000000000" pitchFamily="2" charset="-78"/>
              <a:cs typeface="Dana" panose="00000500000000000000" pitchFamily="2" charset="-78"/>
            </a:endParaRPr>
          </a:p>
        </p:txBody>
      </p:sp>
      <p:grpSp>
        <p:nvGrpSpPr>
          <p:cNvPr id="11" name="Google Shape;4800;p45"/>
          <p:cNvGrpSpPr/>
          <p:nvPr/>
        </p:nvGrpSpPr>
        <p:grpSpPr>
          <a:xfrm>
            <a:off x="8532850" y="339042"/>
            <a:ext cx="350734" cy="357171"/>
            <a:chOff x="1492675" y="4992125"/>
            <a:chExt cx="481825" cy="481825"/>
          </a:xfrm>
        </p:grpSpPr>
        <p:sp>
          <p:nvSpPr>
            <p:cNvPr id="1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aphicFrame>
        <p:nvGraphicFramePr>
          <p:cNvPr id="2" name="Table 1"/>
          <p:cNvGraphicFramePr>
            <a:graphicFrameLocks noGrp="1"/>
          </p:cNvGraphicFramePr>
          <p:nvPr>
            <p:extLst>
              <p:ext uri="{D42A27DB-BD31-4B8C-83A1-F6EECF244321}">
                <p14:modId xmlns:p14="http://schemas.microsoft.com/office/powerpoint/2010/main" val="1629694299"/>
              </p:ext>
            </p:extLst>
          </p:nvPr>
        </p:nvGraphicFramePr>
        <p:xfrm>
          <a:off x="1048216" y="2087880"/>
          <a:ext cx="7047567" cy="1112520"/>
        </p:xfrm>
        <a:graphic>
          <a:graphicData uri="http://schemas.openxmlformats.org/drawingml/2006/table">
            <a:tbl>
              <a:tblPr firstRow="1" bandRow="1">
                <a:tableStyleId>{BC89EF96-8CEA-46FF-86C4-4CE0E7609802}</a:tableStyleId>
              </a:tblPr>
              <a:tblGrid>
                <a:gridCol w="783063">
                  <a:extLst>
                    <a:ext uri="{9D8B030D-6E8A-4147-A177-3AD203B41FA5}">
                      <a16:colId xmlns:a16="http://schemas.microsoft.com/office/drawing/2014/main" val="581343237"/>
                    </a:ext>
                  </a:extLst>
                </a:gridCol>
                <a:gridCol w="783063">
                  <a:extLst>
                    <a:ext uri="{9D8B030D-6E8A-4147-A177-3AD203B41FA5}">
                      <a16:colId xmlns:a16="http://schemas.microsoft.com/office/drawing/2014/main" val="3784537685"/>
                    </a:ext>
                  </a:extLst>
                </a:gridCol>
                <a:gridCol w="783063">
                  <a:extLst>
                    <a:ext uri="{9D8B030D-6E8A-4147-A177-3AD203B41FA5}">
                      <a16:colId xmlns:a16="http://schemas.microsoft.com/office/drawing/2014/main" val="968704476"/>
                    </a:ext>
                  </a:extLst>
                </a:gridCol>
                <a:gridCol w="783063">
                  <a:extLst>
                    <a:ext uri="{9D8B030D-6E8A-4147-A177-3AD203B41FA5}">
                      <a16:colId xmlns:a16="http://schemas.microsoft.com/office/drawing/2014/main" val="189592091"/>
                    </a:ext>
                  </a:extLst>
                </a:gridCol>
                <a:gridCol w="783063">
                  <a:extLst>
                    <a:ext uri="{9D8B030D-6E8A-4147-A177-3AD203B41FA5}">
                      <a16:colId xmlns:a16="http://schemas.microsoft.com/office/drawing/2014/main" val="2248108813"/>
                    </a:ext>
                  </a:extLst>
                </a:gridCol>
                <a:gridCol w="783063">
                  <a:extLst>
                    <a:ext uri="{9D8B030D-6E8A-4147-A177-3AD203B41FA5}">
                      <a16:colId xmlns:a16="http://schemas.microsoft.com/office/drawing/2014/main" val="469612086"/>
                    </a:ext>
                  </a:extLst>
                </a:gridCol>
                <a:gridCol w="783063">
                  <a:extLst>
                    <a:ext uri="{9D8B030D-6E8A-4147-A177-3AD203B41FA5}">
                      <a16:colId xmlns:a16="http://schemas.microsoft.com/office/drawing/2014/main" val="3796284318"/>
                    </a:ext>
                  </a:extLst>
                </a:gridCol>
                <a:gridCol w="783063">
                  <a:extLst>
                    <a:ext uri="{9D8B030D-6E8A-4147-A177-3AD203B41FA5}">
                      <a16:colId xmlns:a16="http://schemas.microsoft.com/office/drawing/2014/main" val="2524688735"/>
                    </a:ext>
                  </a:extLst>
                </a:gridCol>
                <a:gridCol w="783063">
                  <a:extLst>
                    <a:ext uri="{9D8B030D-6E8A-4147-A177-3AD203B41FA5}">
                      <a16:colId xmlns:a16="http://schemas.microsoft.com/office/drawing/2014/main" val="886715087"/>
                    </a:ext>
                  </a:extLst>
                </a:gridCol>
              </a:tblGrid>
              <a:tr h="370840">
                <a:tc>
                  <a:txBody>
                    <a:bodyPr/>
                    <a:lstStyle/>
                    <a:p>
                      <a:pPr algn="ctr"/>
                      <a:endParaRPr lang="en-US" dirty="0">
                        <a:solidFill>
                          <a:schemeClr val="bg1"/>
                        </a:solidFill>
                      </a:endParaRPr>
                    </a:p>
                  </a:txBody>
                  <a:tcPr>
                    <a:solidFill>
                      <a:schemeClr val="accent1">
                        <a:alpha val="38000"/>
                      </a:schemeClr>
                    </a:solidFill>
                  </a:tcPr>
                </a:tc>
                <a:tc>
                  <a:txBody>
                    <a:bodyPr/>
                    <a:lstStyle/>
                    <a:p>
                      <a:pPr algn="ctr"/>
                      <a:r>
                        <a:rPr lang="en-US" dirty="0">
                          <a:solidFill>
                            <a:schemeClr val="bg1"/>
                          </a:solidFill>
                        </a:rPr>
                        <a:t>Col 8</a:t>
                      </a:r>
                    </a:p>
                  </a:txBody>
                  <a:tcPr>
                    <a:solidFill>
                      <a:schemeClr val="accent1">
                        <a:alpha val="38000"/>
                      </a:schemeClr>
                    </a:solidFill>
                  </a:tcPr>
                </a:tc>
                <a:tc>
                  <a:txBody>
                    <a:bodyPr/>
                    <a:lstStyle/>
                    <a:p>
                      <a:pPr algn="ctr"/>
                      <a:r>
                        <a:rPr lang="en-US" dirty="0">
                          <a:solidFill>
                            <a:schemeClr val="bg1"/>
                          </a:solidFill>
                        </a:rPr>
                        <a:t>Col 7</a:t>
                      </a:r>
                    </a:p>
                  </a:txBody>
                  <a:tcPr>
                    <a:solidFill>
                      <a:schemeClr val="accent1">
                        <a:alpha val="38000"/>
                      </a:schemeClr>
                    </a:solidFill>
                  </a:tcPr>
                </a:tc>
                <a:tc>
                  <a:txBody>
                    <a:bodyPr/>
                    <a:lstStyle/>
                    <a:p>
                      <a:pPr algn="ctr"/>
                      <a:r>
                        <a:rPr lang="en-US" dirty="0">
                          <a:solidFill>
                            <a:schemeClr val="bg1"/>
                          </a:solidFill>
                        </a:rPr>
                        <a:t>Col 6</a:t>
                      </a:r>
                    </a:p>
                  </a:txBody>
                  <a:tcPr>
                    <a:solidFill>
                      <a:schemeClr val="accent1">
                        <a:alpha val="38000"/>
                      </a:schemeClr>
                    </a:solidFill>
                  </a:tcPr>
                </a:tc>
                <a:tc>
                  <a:txBody>
                    <a:bodyPr/>
                    <a:lstStyle/>
                    <a:p>
                      <a:pPr algn="ctr"/>
                      <a:r>
                        <a:rPr lang="en-US" dirty="0">
                          <a:solidFill>
                            <a:schemeClr val="bg1"/>
                          </a:solidFill>
                        </a:rPr>
                        <a:t>Col 5</a:t>
                      </a:r>
                    </a:p>
                  </a:txBody>
                  <a:tcPr>
                    <a:solidFill>
                      <a:schemeClr val="accent1">
                        <a:alpha val="38000"/>
                      </a:schemeClr>
                    </a:solidFill>
                  </a:tcPr>
                </a:tc>
                <a:tc>
                  <a:txBody>
                    <a:bodyPr/>
                    <a:lstStyle/>
                    <a:p>
                      <a:pPr algn="ctr"/>
                      <a:r>
                        <a:rPr lang="en-US" dirty="0">
                          <a:solidFill>
                            <a:schemeClr val="bg1"/>
                          </a:solidFill>
                        </a:rPr>
                        <a:t>Col 4</a:t>
                      </a:r>
                    </a:p>
                  </a:txBody>
                  <a:tcPr>
                    <a:solidFill>
                      <a:schemeClr val="accent1">
                        <a:alpha val="38000"/>
                      </a:schemeClr>
                    </a:solidFill>
                  </a:tcPr>
                </a:tc>
                <a:tc>
                  <a:txBody>
                    <a:bodyPr/>
                    <a:lstStyle/>
                    <a:p>
                      <a:pPr algn="ctr"/>
                      <a:r>
                        <a:rPr lang="en-US" dirty="0">
                          <a:solidFill>
                            <a:schemeClr val="bg1"/>
                          </a:solidFill>
                        </a:rPr>
                        <a:t>Col 3</a:t>
                      </a:r>
                    </a:p>
                  </a:txBody>
                  <a:tcPr>
                    <a:solidFill>
                      <a:schemeClr val="accent1">
                        <a:alpha val="38000"/>
                      </a:schemeClr>
                    </a:solidFill>
                  </a:tcPr>
                </a:tc>
                <a:tc>
                  <a:txBody>
                    <a:bodyPr/>
                    <a:lstStyle/>
                    <a:p>
                      <a:pPr algn="ctr"/>
                      <a:r>
                        <a:rPr lang="en-US" dirty="0">
                          <a:solidFill>
                            <a:schemeClr val="bg1"/>
                          </a:solidFill>
                        </a:rPr>
                        <a:t>Col 2</a:t>
                      </a:r>
                    </a:p>
                  </a:txBody>
                  <a:tcPr>
                    <a:solidFill>
                      <a:schemeClr val="accent1">
                        <a:alpha val="38000"/>
                      </a:schemeClr>
                    </a:solidFill>
                  </a:tcPr>
                </a:tc>
                <a:tc>
                  <a:txBody>
                    <a:bodyPr/>
                    <a:lstStyle/>
                    <a:p>
                      <a:pPr algn="ctr"/>
                      <a:r>
                        <a:rPr lang="en-US" dirty="0">
                          <a:solidFill>
                            <a:schemeClr val="bg1"/>
                          </a:solidFill>
                        </a:rPr>
                        <a:t>Col 1</a:t>
                      </a:r>
                    </a:p>
                  </a:txBody>
                  <a:tcPr>
                    <a:solidFill>
                      <a:schemeClr val="accent1">
                        <a:alpha val="38000"/>
                      </a:schemeClr>
                    </a:solidFill>
                  </a:tcPr>
                </a:tc>
                <a:extLst>
                  <a:ext uri="{0D108BD9-81ED-4DB2-BD59-A6C34878D82A}">
                    <a16:rowId xmlns:a16="http://schemas.microsoft.com/office/drawing/2014/main" val="2543765664"/>
                  </a:ext>
                </a:extLst>
              </a:tr>
              <a:tr h="370840">
                <a:tc>
                  <a:txBody>
                    <a:bodyPr/>
                    <a:lstStyle/>
                    <a:p>
                      <a:pPr algn="ctr"/>
                      <a:r>
                        <a:rPr lang="en-US" dirty="0" err="1">
                          <a:solidFill>
                            <a:schemeClr val="bg1"/>
                          </a:solidFill>
                        </a:rPr>
                        <a:t>Base</a:t>
                      </a:r>
                      <a:r>
                        <a:rPr lang="en-US" baseline="30000" dirty="0" err="1">
                          <a:solidFill>
                            <a:schemeClr val="bg1"/>
                          </a:solidFill>
                        </a:rPr>
                        <a:t>exp</a:t>
                      </a:r>
                      <a:endParaRPr lang="en-US" baseline="30000" dirty="0">
                        <a:solidFill>
                          <a:schemeClr val="bg1"/>
                        </a:solidFill>
                      </a:endParaRPr>
                    </a:p>
                  </a:txBody>
                  <a:tcPr/>
                </a:tc>
                <a:tc>
                  <a:txBody>
                    <a:bodyPr/>
                    <a:lstStyle/>
                    <a:p>
                      <a:pPr algn="ctr"/>
                      <a:r>
                        <a:rPr lang="en-US" dirty="0">
                          <a:solidFill>
                            <a:schemeClr val="bg1"/>
                          </a:solidFill>
                        </a:rPr>
                        <a:t>2</a:t>
                      </a:r>
                      <a:r>
                        <a:rPr lang="en-US" baseline="30000" dirty="0">
                          <a:solidFill>
                            <a:schemeClr val="bg1"/>
                          </a:solidFill>
                        </a:rPr>
                        <a:t>7</a:t>
                      </a:r>
                    </a:p>
                  </a:txBody>
                  <a:tcPr/>
                </a:tc>
                <a:tc>
                  <a:txBody>
                    <a:bodyPr/>
                    <a:lstStyle/>
                    <a:p>
                      <a:pPr marR="0" algn="ctr" rtl="0">
                        <a:lnSpc>
                          <a:spcPct val="100000"/>
                        </a:lnSpc>
                        <a:spcBef>
                          <a:spcPts val="0"/>
                        </a:spcBef>
                        <a:spcAft>
                          <a:spcPts val="0"/>
                        </a:spcAft>
                        <a:buClr>
                          <a:srgbClr val="000000"/>
                        </a:buClr>
                        <a:buFont typeface="Arial"/>
                      </a:pPr>
                      <a:r>
                        <a:rPr lang="en-US" dirty="0">
                          <a:solidFill>
                            <a:schemeClr val="bg1"/>
                          </a:solidFill>
                        </a:rPr>
                        <a:t>2</a:t>
                      </a:r>
                      <a:r>
                        <a:rPr lang="en-US" sz="1400" b="0" i="0" u="none" strike="noStrike" cap="none" baseline="30000" dirty="0">
                          <a:solidFill>
                            <a:schemeClr val="bg1"/>
                          </a:solidFill>
                          <a:latin typeface="+mn-lt"/>
                          <a:ea typeface="+mn-ea"/>
                          <a:cs typeface="+mn-cs"/>
                          <a:sym typeface="Arial"/>
                        </a:rPr>
                        <a:t>6</a:t>
                      </a:r>
                    </a:p>
                  </a:txBody>
                  <a:tcPr/>
                </a:tc>
                <a:tc>
                  <a:txBody>
                    <a:bodyPr/>
                    <a:lstStyle/>
                    <a:p>
                      <a:pPr marR="0" algn="ctr" rtl="0">
                        <a:lnSpc>
                          <a:spcPct val="100000"/>
                        </a:lnSpc>
                        <a:spcBef>
                          <a:spcPts val="0"/>
                        </a:spcBef>
                        <a:spcAft>
                          <a:spcPts val="0"/>
                        </a:spcAft>
                        <a:buClr>
                          <a:srgbClr val="000000"/>
                        </a:buClr>
                        <a:buFont typeface="Arial"/>
                      </a:pPr>
                      <a:r>
                        <a:rPr lang="en-US" dirty="0">
                          <a:solidFill>
                            <a:schemeClr val="bg1"/>
                          </a:solidFill>
                        </a:rPr>
                        <a:t>2</a:t>
                      </a:r>
                      <a:r>
                        <a:rPr lang="en-US" sz="1400" b="0" i="0" u="none" strike="noStrike" cap="none" baseline="30000" dirty="0">
                          <a:solidFill>
                            <a:schemeClr val="bg1"/>
                          </a:solidFill>
                          <a:latin typeface="+mn-lt"/>
                          <a:ea typeface="+mn-ea"/>
                          <a:cs typeface="+mn-cs"/>
                          <a:sym typeface="Arial"/>
                        </a:rPr>
                        <a:t>5</a:t>
                      </a:r>
                    </a:p>
                  </a:txBody>
                  <a:tcPr/>
                </a:tc>
                <a:tc>
                  <a:txBody>
                    <a:bodyPr/>
                    <a:lstStyle/>
                    <a:p>
                      <a:pPr marR="0" algn="ctr" rtl="0">
                        <a:lnSpc>
                          <a:spcPct val="100000"/>
                        </a:lnSpc>
                        <a:spcBef>
                          <a:spcPts val="0"/>
                        </a:spcBef>
                        <a:spcAft>
                          <a:spcPts val="0"/>
                        </a:spcAft>
                        <a:buClr>
                          <a:srgbClr val="000000"/>
                        </a:buClr>
                        <a:buFont typeface="Arial"/>
                      </a:pPr>
                      <a:r>
                        <a:rPr lang="en-US" dirty="0">
                          <a:solidFill>
                            <a:schemeClr val="bg1"/>
                          </a:solidFill>
                        </a:rPr>
                        <a:t>2</a:t>
                      </a:r>
                      <a:r>
                        <a:rPr lang="en-US" sz="1400" b="0" i="0" u="none" strike="noStrike" cap="none" baseline="30000" dirty="0">
                          <a:solidFill>
                            <a:schemeClr val="bg1"/>
                          </a:solidFill>
                          <a:latin typeface="+mn-lt"/>
                          <a:ea typeface="+mn-ea"/>
                          <a:cs typeface="+mn-cs"/>
                          <a:sym typeface="Arial"/>
                        </a:rPr>
                        <a:t>4</a:t>
                      </a:r>
                    </a:p>
                  </a:txBody>
                  <a:tcPr/>
                </a:tc>
                <a:tc>
                  <a:txBody>
                    <a:bodyPr/>
                    <a:lstStyle/>
                    <a:p>
                      <a:pPr marR="0" algn="ctr" rtl="0">
                        <a:lnSpc>
                          <a:spcPct val="100000"/>
                        </a:lnSpc>
                        <a:spcBef>
                          <a:spcPts val="0"/>
                        </a:spcBef>
                        <a:spcAft>
                          <a:spcPts val="0"/>
                        </a:spcAft>
                        <a:buClr>
                          <a:srgbClr val="000000"/>
                        </a:buClr>
                        <a:buFont typeface="Arial"/>
                      </a:pPr>
                      <a:r>
                        <a:rPr lang="en-US" dirty="0">
                          <a:solidFill>
                            <a:schemeClr val="bg1"/>
                          </a:solidFill>
                        </a:rPr>
                        <a:t>2</a:t>
                      </a:r>
                      <a:r>
                        <a:rPr lang="en-US" sz="1400" b="0" i="0" u="none" strike="noStrike" cap="none" baseline="30000" dirty="0">
                          <a:solidFill>
                            <a:schemeClr val="bg1"/>
                          </a:solidFill>
                          <a:latin typeface="+mn-lt"/>
                          <a:ea typeface="+mn-ea"/>
                          <a:cs typeface="+mn-cs"/>
                          <a:sym typeface="Arial"/>
                        </a:rPr>
                        <a:t>3</a:t>
                      </a:r>
                    </a:p>
                  </a:txBody>
                  <a:tcPr/>
                </a:tc>
                <a:tc>
                  <a:txBody>
                    <a:bodyPr/>
                    <a:lstStyle/>
                    <a:p>
                      <a:pPr marR="0" algn="ctr" rtl="0">
                        <a:lnSpc>
                          <a:spcPct val="100000"/>
                        </a:lnSpc>
                        <a:spcBef>
                          <a:spcPts val="0"/>
                        </a:spcBef>
                        <a:spcAft>
                          <a:spcPts val="0"/>
                        </a:spcAft>
                        <a:buClr>
                          <a:srgbClr val="000000"/>
                        </a:buClr>
                        <a:buFont typeface="Arial"/>
                      </a:pPr>
                      <a:r>
                        <a:rPr lang="en-US" dirty="0">
                          <a:solidFill>
                            <a:schemeClr val="bg1"/>
                          </a:solidFill>
                        </a:rPr>
                        <a:t>2</a:t>
                      </a:r>
                      <a:r>
                        <a:rPr lang="en-US" sz="1400" b="0" i="0" u="none" strike="noStrike" cap="none" baseline="30000" dirty="0">
                          <a:solidFill>
                            <a:schemeClr val="bg1"/>
                          </a:solidFill>
                          <a:latin typeface="+mn-lt"/>
                          <a:ea typeface="+mn-ea"/>
                          <a:cs typeface="+mn-cs"/>
                          <a:sym typeface="Arial"/>
                        </a:rPr>
                        <a:t>2</a:t>
                      </a:r>
                    </a:p>
                  </a:txBody>
                  <a:tcPr/>
                </a:tc>
                <a:tc>
                  <a:txBody>
                    <a:bodyPr/>
                    <a:lstStyle/>
                    <a:p>
                      <a:pPr algn="ctr"/>
                      <a:r>
                        <a:rPr lang="en-US" dirty="0">
                          <a:solidFill>
                            <a:schemeClr val="bg1"/>
                          </a:solidFill>
                        </a:rPr>
                        <a:t>2</a:t>
                      </a:r>
                      <a:r>
                        <a:rPr lang="en-US" sz="1400" b="0" i="0" u="none" strike="noStrike" cap="none" baseline="30000" dirty="0">
                          <a:solidFill>
                            <a:schemeClr val="bg1"/>
                          </a:solidFill>
                          <a:latin typeface="+mn-lt"/>
                          <a:ea typeface="+mn-ea"/>
                          <a:cs typeface="+mn-cs"/>
                          <a:sym typeface="Arial"/>
                        </a:rPr>
                        <a:t>1</a:t>
                      </a:r>
                    </a:p>
                  </a:txBody>
                  <a:tcPr/>
                </a:tc>
                <a:tc>
                  <a:txBody>
                    <a:bodyPr/>
                    <a:lstStyle/>
                    <a:p>
                      <a:pPr algn="ctr"/>
                      <a:r>
                        <a:rPr lang="en-US" dirty="0">
                          <a:solidFill>
                            <a:schemeClr val="bg1"/>
                          </a:solidFill>
                        </a:rPr>
                        <a:t>2</a:t>
                      </a:r>
                      <a:r>
                        <a:rPr lang="en-US" sz="1400" b="0" i="0" u="none" strike="noStrike" cap="none" baseline="30000" dirty="0">
                          <a:solidFill>
                            <a:schemeClr val="bg1"/>
                          </a:solidFill>
                          <a:latin typeface="+mn-lt"/>
                          <a:ea typeface="+mn-ea"/>
                          <a:cs typeface="+mn-cs"/>
                          <a:sym typeface="Arial"/>
                        </a:rPr>
                        <a:t>0</a:t>
                      </a:r>
                    </a:p>
                  </a:txBody>
                  <a:tcPr/>
                </a:tc>
                <a:extLst>
                  <a:ext uri="{0D108BD9-81ED-4DB2-BD59-A6C34878D82A}">
                    <a16:rowId xmlns:a16="http://schemas.microsoft.com/office/drawing/2014/main" val="606077829"/>
                  </a:ext>
                </a:extLst>
              </a:tr>
              <a:tr h="370840">
                <a:tc>
                  <a:txBody>
                    <a:bodyPr/>
                    <a:lstStyle/>
                    <a:p>
                      <a:pPr algn="ctr"/>
                      <a:r>
                        <a:rPr lang="en-US" dirty="0">
                          <a:solidFill>
                            <a:schemeClr val="bg1"/>
                          </a:solidFill>
                        </a:rPr>
                        <a:t>Weight</a:t>
                      </a:r>
                    </a:p>
                  </a:txBody>
                  <a:tcPr>
                    <a:solidFill>
                      <a:schemeClr val="accent1">
                        <a:alpha val="20000"/>
                      </a:schemeClr>
                    </a:solidFill>
                  </a:tcPr>
                </a:tc>
                <a:tc>
                  <a:txBody>
                    <a:bodyPr/>
                    <a:lstStyle/>
                    <a:p>
                      <a:pPr algn="ctr"/>
                      <a:r>
                        <a:rPr lang="en-US" dirty="0">
                          <a:solidFill>
                            <a:schemeClr val="bg1"/>
                          </a:solidFill>
                        </a:rPr>
                        <a:t>128</a:t>
                      </a:r>
                    </a:p>
                  </a:txBody>
                  <a:tcPr>
                    <a:solidFill>
                      <a:schemeClr val="accent1">
                        <a:alpha val="20000"/>
                      </a:schemeClr>
                    </a:solidFill>
                  </a:tcPr>
                </a:tc>
                <a:tc>
                  <a:txBody>
                    <a:bodyPr/>
                    <a:lstStyle/>
                    <a:p>
                      <a:pPr algn="ctr"/>
                      <a:r>
                        <a:rPr lang="en-US" dirty="0">
                          <a:solidFill>
                            <a:schemeClr val="bg1"/>
                          </a:solidFill>
                        </a:rPr>
                        <a:t>64</a:t>
                      </a:r>
                    </a:p>
                  </a:txBody>
                  <a:tcPr>
                    <a:solidFill>
                      <a:schemeClr val="accent1">
                        <a:alpha val="20000"/>
                      </a:schemeClr>
                    </a:solidFill>
                  </a:tcPr>
                </a:tc>
                <a:tc>
                  <a:txBody>
                    <a:bodyPr/>
                    <a:lstStyle/>
                    <a:p>
                      <a:pPr algn="ctr"/>
                      <a:r>
                        <a:rPr lang="en-US" dirty="0">
                          <a:solidFill>
                            <a:schemeClr val="bg1"/>
                          </a:solidFill>
                        </a:rPr>
                        <a:t>32</a:t>
                      </a:r>
                    </a:p>
                  </a:txBody>
                  <a:tcPr>
                    <a:solidFill>
                      <a:schemeClr val="accent1">
                        <a:alpha val="20000"/>
                      </a:schemeClr>
                    </a:solidFill>
                  </a:tcPr>
                </a:tc>
                <a:tc>
                  <a:txBody>
                    <a:bodyPr/>
                    <a:lstStyle/>
                    <a:p>
                      <a:pPr algn="ctr"/>
                      <a:r>
                        <a:rPr lang="en-US" dirty="0">
                          <a:solidFill>
                            <a:schemeClr val="bg1"/>
                          </a:solidFill>
                        </a:rPr>
                        <a:t>16</a:t>
                      </a:r>
                    </a:p>
                  </a:txBody>
                  <a:tcPr>
                    <a:solidFill>
                      <a:schemeClr val="accent1">
                        <a:alpha val="20000"/>
                      </a:schemeClr>
                    </a:solidFill>
                  </a:tcPr>
                </a:tc>
                <a:tc>
                  <a:txBody>
                    <a:bodyPr/>
                    <a:lstStyle/>
                    <a:p>
                      <a:pPr algn="ctr"/>
                      <a:r>
                        <a:rPr lang="en-US" dirty="0">
                          <a:solidFill>
                            <a:schemeClr val="bg1"/>
                          </a:solidFill>
                        </a:rPr>
                        <a:t>8</a:t>
                      </a:r>
                    </a:p>
                  </a:txBody>
                  <a:tcPr>
                    <a:solidFill>
                      <a:schemeClr val="accent1">
                        <a:alpha val="20000"/>
                      </a:schemeClr>
                    </a:solidFill>
                  </a:tcPr>
                </a:tc>
                <a:tc>
                  <a:txBody>
                    <a:bodyPr/>
                    <a:lstStyle/>
                    <a:p>
                      <a:pPr algn="ctr"/>
                      <a:r>
                        <a:rPr lang="en-US" dirty="0">
                          <a:solidFill>
                            <a:schemeClr val="bg1"/>
                          </a:solidFill>
                        </a:rPr>
                        <a:t>4</a:t>
                      </a:r>
                    </a:p>
                  </a:txBody>
                  <a:tcPr>
                    <a:solidFill>
                      <a:schemeClr val="accent1">
                        <a:alpha val="20000"/>
                      </a:schemeClr>
                    </a:solidFill>
                  </a:tcPr>
                </a:tc>
                <a:tc>
                  <a:txBody>
                    <a:bodyPr/>
                    <a:lstStyle/>
                    <a:p>
                      <a:pPr algn="ctr"/>
                      <a:r>
                        <a:rPr lang="en-US" dirty="0">
                          <a:solidFill>
                            <a:schemeClr val="bg1"/>
                          </a:solidFill>
                        </a:rPr>
                        <a:t>2</a:t>
                      </a:r>
                    </a:p>
                  </a:txBody>
                  <a:tcPr>
                    <a:solidFill>
                      <a:schemeClr val="accent1">
                        <a:alpha val="20000"/>
                      </a:schemeClr>
                    </a:solidFill>
                  </a:tcPr>
                </a:tc>
                <a:tc>
                  <a:txBody>
                    <a:bodyPr/>
                    <a:lstStyle/>
                    <a:p>
                      <a:pPr algn="ctr"/>
                      <a:r>
                        <a:rPr lang="en-US" dirty="0">
                          <a:solidFill>
                            <a:schemeClr val="bg1"/>
                          </a:solidFill>
                        </a:rPr>
                        <a:t>1</a:t>
                      </a:r>
                    </a:p>
                  </a:txBody>
                  <a:tcPr>
                    <a:solidFill>
                      <a:schemeClr val="accent1">
                        <a:alpha val="20000"/>
                      </a:schemeClr>
                    </a:solidFill>
                  </a:tcPr>
                </a:tc>
                <a:extLst>
                  <a:ext uri="{0D108BD9-81ED-4DB2-BD59-A6C34878D82A}">
                    <a16:rowId xmlns:a16="http://schemas.microsoft.com/office/drawing/2014/main" val="3231738039"/>
                  </a:ext>
                </a:extLst>
              </a:tr>
            </a:tbl>
          </a:graphicData>
        </a:graphic>
      </p:graphicFrame>
      <p:sp>
        <p:nvSpPr>
          <p:cNvPr id="20" name="TextBox 19"/>
          <p:cNvSpPr txBox="1"/>
          <p:nvPr/>
        </p:nvSpPr>
        <p:spPr>
          <a:xfrm rot="16200000" flipH="1">
            <a:off x="7493195" y="3197127"/>
            <a:ext cx="270450" cy="276999"/>
          </a:xfrm>
          <a:prstGeom prst="rect">
            <a:avLst/>
          </a:prstGeom>
          <a:noFill/>
        </p:spPr>
        <p:txBody>
          <a:bodyPr wrap="square" rtlCol="0">
            <a:spAutoFit/>
          </a:bodyPr>
          <a:lstStyle/>
          <a:p>
            <a:pPr algn="r"/>
            <a:r>
              <a:rPr lang="en-US" sz="1200" dirty="0">
                <a:solidFill>
                  <a:schemeClr val="bg1"/>
                </a:solidFill>
              </a:rPr>
              <a:t>1</a:t>
            </a:r>
          </a:p>
        </p:txBody>
      </p:sp>
      <p:sp>
        <p:nvSpPr>
          <p:cNvPr id="43" name="TextBox 42"/>
          <p:cNvSpPr txBox="1"/>
          <p:nvPr/>
        </p:nvSpPr>
        <p:spPr>
          <a:xfrm rot="16200000" flipH="1">
            <a:off x="6723936" y="3197127"/>
            <a:ext cx="270452" cy="277001"/>
          </a:xfrm>
          <a:prstGeom prst="rect">
            <a:avLst/>
          </a:prstGeom>
          <a:noFill/>
        </p:spPr>
        <p:txBody>
          <a:bodyPr wrap="square" rtlCol="0">
            <a:spAutoFit/>
          </a:bodyPr>
          <a:lstStyle/>
          <a:p>
            <a:pPr algn="r"/>
            <a:r>
              <a:rPr lang="en-US" sz="1200" dirty="0">
                <a:solidFill>
                  <a:schemeClr val="bg1"/>
                </a:solidFill>
              </a:rPr>
              <a:t>2</a:t>
            </a:r>
          </a:p>
        </p:txBody>
      </p:sp>
      <p:sp>
        <p:nvSpPr>
          <p:cNvPr id="44" name="TextBox 43"/>
          <p:cNvSpPr txBox="1"/>
          <p:nvPr/>
        </p:nvSpPr>
        <p:spPr>
          <a:xfrm rot="16200000" flipH="1">
            <a:off x="5481114" y="3670693"/>
            <a:ext cx="1217582" cy="276999"/>
          </a:xfrm>
          <a:prstGeom prst="rect">
            <a:avLst/>
          </a:prstGeom>
          <a:noFill/>
        </p:spPr>
        <p:txBody>
          <a:bodyPr wrap="square" rtlCol="0">
            <a:spAutoFit/>
          </a:bodyPr>
          <a:lstStyle/>
          <a:p>
            <a:pPr algn="r"/>
            <a:r>
              <a:rPr lang="en-US" sz="1200" dirty="0">
                <a:solidFill>
                  <a:schemeClr val="bg1"/>
                </a:solidFill>
              </a:rPr>
              <a:t>2 * 2</a:t>
            </a:r>
          </a:p>
        </p:txBody>
      </p:sp>
      <p:sp>
        <p:nvSpPr>
          <p:cNvPr id="45" name="TextBox 44"/>
          <p:cNvSpPr txBox="1"/>
          <p:nvPr/>
        </p:nvSpPr>
        <p:spPr>
          <a:xfrm rot="16200000" flipH="1">
            <a:off x="4711854" y="3670696"/>
            <a:ext cx="1217587" cy="276999"/>
          </a:xfrm>
          <a:prstGeom prst="rect">
            <a:avLst/>
          </a:prstGeom>
          <a:noFill/>
        </p:spPr>
        <p:txBody>
          <a:bodyPr wrap="square" rtlCol="0">
            <a:spAutoFit/>
          </a:bodyPr>
          <a:lstStyle/>
          <a:p>
            <a:pPr algn="r"/>
            <a:r>
              <a:rPr lang="en-US" sz="1200" dirty="0">
                <a:solidFill>
                  <a:schemeClr val="bg1"/>
                </a:solidFill>
              </a:rPr>
              <a:t>2 * 2 * 2</a:t>
            </a:r>
          </a:p>
        </p:txBody>
      </p:sp>
      <p:sp>
        <p:nvSpPr>
          <p:cNvPr id="46" name="TextBox 45"/>
          <p:cNvSpPr txBox="1"/>
          <p:nvPr/>
        </p:nvSpPr>
        <p:spPr>
          <a:xfrm rot="16200000" flipH="1">
            <a:off x="3942596" y="3670695"/>
            <a:ext cx="1217585" cy="276999"/>
          </a:xfrm>
          <a:prstGeom prst="rect">
            <a:avLst/>
          </a:prstGeom>
          <a:noFill/>
        </p:spPr>
        <p:txBody>
          <a:bodyPr wrap="square" rtlCol="0">
            <a:spAutoFit/>
          </a:bodyPr>
          <a:lstStyle/>
          <a:p>
            <a:pPr algn="r"/>
            <a:r>
              <a:rPr lang="en-US" sz="1200" dirty="0">
                <a:solidFill>
                  <a:schemeClr val="bg1"/>
                </a:solidFill>
              </a:rPr>
              <a:t>2 * 2 * 2 * 2</a:t>
            </a:r>
          </a:p>
        </p:txBody>
      </p:sp>
      <p:sp>
        <p:nvSpPr>
          <p:cNvPr id="47" name="TextBox 46"/>
          <p:cNvSpPr txBox="1"/>
          <p:nvPr/>
        </p:nvSpPr>
        <p:spPr>
          <a:xfrm rot="16200000" flipH="1">
            <a:off x="3173348" y="3670706"/>
            <a:ext cx="1217567" cy="276999"/>
          </a:xfrm>
          <a:prstGeom prst="rect">
            <a:avLst/>
          </a:prstGeom>
          <a:noFill/>
        </p:spPr>
        <p:txBody>
          <a:bodyPr wrap="square" rtlCol="0">
            <a:spAutoFit/>
          </a:bodyPr>
          <a:lstStyle/>
          <a:p>
            <a:pPr algn="r"/>
            <a:r>
              <a:rPr lang="en-US" sz="1200" dirty="0">
                <a:solidFill>
                  <a:schemeClr val="bg1"/>
                </a:solidFill>
              </a:rPr>
              <a:t>2 * 2 * 2 * 2 * 2</a:t>
            </a:r>
          </a:p>
        </p:txBody>
      </p:sp>
      <p:sp>
        <p:nvSpPr>
          <p:cNvPr id="48" name="TextBox 47"/>
          <p:cNvSpPr txBox="1"/>
          <p:nvPr/>
        </p:nvSpPr>
        <p:spPr>
          <a:xfrm rot="16200000" flipH="1">
            <a:off x="1368918" y="3929129"/>
            <a:ext cx="1734457" cy="276999"/>
          </a:xfrm>
          <a:prstGeom prst="rect">
            <a:avLst/>
          </a:prstGeom>
          <a:noFill/>
        </p:spPr>
        <p:txBody>
          <a:bodyPr wrap="square" rtlCol="0">
            <a:spAutoFit/>
          </a:bodyPr>
          <a:lstStyle/>
          <a:p>
            <a:pPr algn="r"/>
            <a:r>
              <a:rPr lang="en-US" sz="1200" dirty="0">
                <a:solidFill>
                  <a:schemeClr val="bg1"/>
                </a:solidFill>
              </a:rPr>
              <a:t>2 * 2 * 2 * 2 * 2 * 2 * 2</a:t>
            </a:r>
          </a:p>
        </p:txBody>
      </p:sp>
      <p:sp>
        <p:nvSpPr>
          <p:cNvPr id="49" name="TextBox 48"/>
          <p:cNvSpPr txBox="1"/>
          <p:nvPr/>
        </p:nvSpPr>
        <p:spPr>
          <a:xfrm rot="16200000" flipH="1">
            <a:off x="2276368" y="3796915"/>
            <a:ext cx="1470028" cy="276999"/>
          </a:xfrm>
          <a:prstGeom prst="rect">
            <a:avLst/>
          </a:prstGeom>
          <a:noFill/>
        </p:spPr>
        <p:txBody>
          <a:bodyPr wrap="square" rtlCol="0">
            <a:spAutoFit/>
          </a:bodyPr>
          <a:lstStyle/>
          <a:p>
            <a:pPr algn="r"/>
            <a:r>
              <a:rPr lang="en-US" sz="1200" dirty="0">
                <a:solidFill>
                  <a:schemeClr val="bg1"/>
                </a:solidFill>
              </a:rPr>
              <a:t>2 * 2 * 2 * 2 * 2 * 2</a:t>
            </a:r>
          </a:p>
        </p:txBody>
      </p:sp>
      <p:sp>
        <p:nvSpPr>
          <p:cNvPr id="69" name="Title 1">
            <a:extLst>
              <a:ext uri="{FF2B5EF4-FFF2-40B4-BE49-F238E27FC236}">
                <a16:creationId xmlns:a16="http://schemas.microsoft.com/office/drawing/2014/main" id="{8DD52BF7-1D14-4588-9935-E04725DE26AA}"/>
              </a:ext>
            </a:extLst>
          </p:cNvPr>
          <p:cNvSpPr txBox="1">
            <a:spLocks/>
          </p:cNvSpPr>
          <p:nvPr/>
        </p:nvSpPr>
        <p:spPr>
          <a:xfrm>
            <a:off x="735858" y="1077350"/>
            <a:ext cx="7796992" cy="9878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u="sng" dirty="0">
                <a:solidFill>
                  <a:schemeClr val="bg1"/>
                </a:solidFill>
                <a:latin typeface="Dana" panose="00000500000000000000" pitchFamily="2" charset="-78"/>
                <a:cs typeface="Dana" panose="00000500000000000000" pitchFamily="2" charset="-78"/>
              </a:rPr>
              <a:t>روش اول</a:t>
            </a:r>
            <a:r>
              <a:rPr lang="fa-IR" sz="1600" dirty="0">
                <a:solidFill>
                  <a:schemeClr val="bg1"/>
                </a:solidFill>
                <a:latin typeface="Dana" panose="00000500000000000000" pitchFamily="2" charset="-78"/>
                <a:cs typeface="Dana" panose="00000500000000000000" pitchFamily="2" charset="-78"/>
              </a:rPr>
              <a:t> همانند ذخیره‌سازی اعداد ده‌دهی است، اما در مبنای دو. برای اعداد صحیح، این محاسبه را به خاطر داریم:</a:t>
            </a:r>
          </a:p>
        </p:txBody>
      </p:sp>
    </p:spTree>
    <p:extLst>
      <p:ext uri="{BB962C8B-B14F-4D97-AF65-F5344CB8AC3E}">
        <p14:creationId xmlns:p14="http://schemas.microsoft.com/office/powerpoint/2010/main" val="494322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9</a:t>
            </a:fld>
            <a:endParaRPr lang="en-US" dirty="0"/>
          </a:p>
        </p:txBody>
      </p:sp>
      <p:sp>
        <p:nvSpPr>
          <p:cNvPr id="26" name="Title 1">
            <a:extLst>
              <a:ext uri="{FF2B5EF4-FFF2-40B4-BE49-F238E27FC236}">
                <a16:creationId xmlns:a16="http://schemas.microsoft.com/office/drawing/2014/main" id="{8DD52BF7-1D14-4588-9935-E04725DE26AA}"/>
              </a:ext>
            </a:extLst>
          </p:cNvPr>
          <p:cNvSpPr>
            <a:spLocks noGrp="1"/>
          </p:cNvSpPr>
          <p:nvPr>
            <p:ph type="ctrTitle"/>
          </p:nvPr>
        </p:nvSpPr>
        <p:spPr>
          <a:xfrm>
            <a:off x="792000" y="451451"/>
            <a:ext cx="7762450" cy="1000321"/>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حال فرض کنید می‌خواهیم همین محاسبات را برای اعداد اعشاری حساب کنیم. چون قسمت اعشاری اعداد کمتر از ۱ هستند و توان کمتر از ۰ دارند، بدین صورت آن‌ها را ذخیره می‌کنیم:</a:t>
            </a:r>
          </a:p>
        </p:txBody>
      </p:sp>
      <p:sp>
        <p:nvSpPr>
          <p:cNvPr id="6" name="Title 1">
            <a:extLst>
              <a:ext uri="{FF2B5EF4-FFF2-40B4-BE49-F238E27FC236}">
                <a16:creationId xmlns:a16="http://schemas.microsoft.com/office/drawing/2014/main" id="{7234B975-D9D5-4A37-9D15-CAFB7EFD28A5}"/>
              </a:ext>
            </a:extLst>
          </p:cNvPr>
          <p:cNvSpPr txBox="1">
            <a:spLocks/>
          </p:cNvSpPr>
          <p:nvPr/>
        </p:nvSpPr>
        <p:spPr>
          <a:xfrm>
            <a:off x="791999" y="3144791"/>
            <a:ext cx="7762450" cy="11245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پس مثلا عدد 2.25 در مبنای ده، تبدیل می‌شود به عدد 10.01 در مبنای دو.</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حالا، چون مکان ذخیره سازی ما برای هر عدد محدود است (مثلا به هر عدد تنها هشت بیت اختصاص دهیم)، پس نمی‌توان این اعداد را با دقت بی‌نهایت ذخیره کرد.</a:t>
            </a:r>
          </a:p>
          <a:p>
            <a:pPr algn="just" rtl="1">
              <a:lnSpc>
                <a:spcPct val="150000"/>
              </a:lnSpc>
            </a:pPr>
            <a:r>
              <a:rPr lang="fa-IR" sz="1200" dirty="0">
                <a:solidFill>
                  <a:schemeClr val="bg1"/>
                </a:solidFill>
                <a:latin typeface="Dana" panose="00000500000000000000" pitchFamily="2" charset="-78"/>
                <a:cs typeface="Dana" panose="00000500000000000000" pitchFamily="2" charset="-78"/>
              </a:rPr>
              <a:t>(به عنوان یک مثال ملموس‌تر، می‌توانید به عدد </a:t>
            </a:r>
            <a:r>
              <a:rPr lang="el-GR" sz="1200" dirty="0">
                <a:solidFill>
                  <a:schemeClr val="accent1"/>
                </a:solidFill>
                <a:latin typeface="Dana" panose="00000500000000000000" pitchFamily="2" charset="-78"/>
                <a:cs typeface="Dana" panose="00000500000000000000" pitchFamily="2" charset="-78"/>
              </a:rPr>
              <a:t>π</a:t>
            </a:r>
            <a:r>
              <a:rPr lang="fa-IR" sz="1200" dirty="0">
                <a:solidFill>
                  <a:schemeClr val="bg1"/>
                </a:solidFill>
                <a:latin typeface="Dana" panose="00000500000000000000" pitchFamily="2" charset="-78"/>
                <a:cs typeface="Dana" panose="00000500000000000000" pitchFamily="2" charset="-78"/>
              </a:rPr>
              <a:t> فکر کنید؛ چون اعشار این عدد بی‌پایان هستند، ما در هنگام کار با آن، اعشارش را به تعداد محدودی رقم تقریب می‌زنیم.)</a:t>
            </a:r>
          </a:p>
        </p:txBody>
      </p:sp>
      <p:graphicFrame>
        <p:nvGraphicFramePr>
          <p:cNvPr id="7" name="Table 6"/>
          <p:cNvGraphicFramePr>
            <a:graphicFrameLocks noGrp="1"/>
          </p:cNvGraphicFramePr>
          <p:nvPr>
            <p:extLst>
              <p:ext uri="{D42A27DB-BD31-4B8C-83A1-F6EECF244321}">
                <p14:modId xmlns:p14="http://schemas.microsoft.com/office/powerpoint/2010/main" val="252658466"/>
              </p:ext>
            </p:extLst>
          </p:nvPr>
        </p:nvGraphicFramePr>
        <p:xfrm>
          <a:off x="2232992" y="1548719"/>
          <a:ext cx="4709796" cy="1112520"/>
        </p:xfrm>
        <a:graphic>
          <a:graphicData uri="http://schemas.openxmlformats.org/drawingml/2006/table">
            <a:tbl>
              <a:tblPr firstRow="1" bandRow="1">
                <a:tableStyleId>{BC89EF96-8CEA-46FF-86C4-4CE0E7609802}</a:tableStyleId>
              </a:tblPr>
              <a:tblGrid>
                <a:gridCol w="784966">
                  <a:extLst>
                    <a:ext uri="{9D8B030D-6E8A-4147-A177-3AD203B41FA5}">
                      <a16:colId xmlns:a16="http://schemas.microsoft.com/office/drawing/2014/main" val="581343237"/>
                    </a:ext>
                  </a:extLst>
                </a:gridCol>
                <a:gridCol w="784966">
                  <a:extLst>
                    <a:ext uri="{9D8B030D-6E8A-4147-A177-3AD203B41FA5}">
                      <a16:colId xmlns:a16="http://schemas.microsoft.com/office/drawing/2014/main" val="3784537685"/>
                    </a:ext>
                  </a:extLst>
                </a:gridCol>
                <a:gridCol w="784966">
                  <a:extLst>
                    <a:ext uri="{9D8B030D-6E8A-4147-A177-3AD203B41FA5}">
                      <a16:colId xmlns:a16="http://schemas.microsoft.com/office/drawing/2014/main" val="968704476"/>
                    </a:ext>
                  </a:extLst>
                </a:gridCol>
                <a:gridCol w="784966">
                  <a:extLst>
                    <a:ext uri="{9D8B030D-6E8A-4147-A177-3AD203B41FA5}">
                      <a16:colId xmlns:a16="http://schemas.microsoft.com/office/drawing/2014/main" val="189592091"/>
                    </a:ext>
                  </a:extLst>
                </a:gridCol>
                <a:gridCol w="784966">
                  <a:extLst>
                    <a:ext uri="{9D8B030D-6E8A-4147-A177-3AD203B41FA5}">
                      <a16:colId xmlns:a16="http://schemas.microsoft.com/office/drawing/2014/main" val="2248108813"/>
                    </a:ext>
                  </a:extLst>
                </a:gridCol>
                <a:gridCol w="784966">
                  <a:extLst>
                    <a:ext uri="{9D8B030D-6E8A-4147-A177-3AD203B41FA5}">
                      <a16:colId xmlns:a16="http://schemas.microsoft.com/office/drawing/2014/main" val="469612086"/>
                    </a:ext>
                  </a:extLst>
                </a:gridCol>
              </a:tblGrid>
              <a:tr h="370840">
                <a:tc>
                  <a:txBody>
                    <a:bodyPr/>
                    <a:lstStyle/>
                    <a:p>
                      <a:pPr algn="ctr"/>
                      <a:endParaRPr lang="en-US" dirty="0">
                        <a:solidFill>
                          <a:schemeClr val="bg1"/>
                        </a:solidFill>
                      </a:endParaRPr>
                    </a:p>
                  </a:txBody>
                  <a:tcPr>
                    <a:solidFill>
                      <a:schemeClr val="accent1">
                        <a:alpha val="38000"/>
                      </a:schemeClr>
                    </a:solidFill>
                  </a:tcPr>
                </a:tc>
                <a:tc>
                  <a:txBody>
                    <a:bodyPr/>
                    <a:lstStyle/>
                    <a:p>
                      <a:pPr algn="ctr"/>
                      <a:r>
                        <a:rPr lang="en-US" dirty="0">
                          <a:solidFill>
                            <a:schemeClr val="bg1"/>
                          </a:solidFill>
                        </a:rPr>
                        <a:t>Col 1</a:t>
                      </a:r>
                    </a:p>
                  </a:txBody>
                  <a:tcPr>
                    <a:solidFill>
                      <a:schemeClr val="accent1">
                        <a:alpha val="38000"/>
                      </a:schemeClr>
                    </a:solidFill>
                  </a:tcPr>
                </a:tc>
                <a:tc>
                  <a:txBody>
                    <a:bodyPr/>
                    <a:lstStyle/>
                    <a:p>
                      <a:pPr algn="ctr"/>
                      <a:r>
                        <a:rPr lang="en-US" dirty="0">
                          <a:solidFill>
                            <a:schemeClr val="bg1"/>
                          </a:solidFill>
                        </a:rPr>
                        <a:t>Col 2</a:t>
                      </a:r>
                    </a:p>
                  </a:txBody>
                  <a:tcPr>
                    <a:solidFill>
                      <a:schemeClr val="accent1">
                        <a:alpha val="38000"/>
                      </a:schemeClr>
                    </a:solidFill>
                  </a:tcPr>
                </a:tc>
                <a:tc>
                  <a:txBody>
                    <a:bodyPr/>
                    <a:lstStyle/>
                    <a:p>
                      <a:pPr algn="ctr"/>
                      <a:r>
                        <a:rPr lang="en-US" dirty="0">
                          <a:solidFill>
                            <a:schemeClr val="bg1"/>
                          </a:solidFill>
                        </a:rPr>
                        <a:t>Col 3</a:t>
                      </a:r>
                    </a:p>
                  </a:txBody>
                  <a:tcPr>
                    <a:solidFill>
                      <a:schemeClr val="accent1">
                        <a:alpha val="38000"/>
                      </a:schemeClr>
                    </a:solidFill>
                  </a:tcPr>
                </a:tc>
                <a:tc>
                  <a:txBody>
                    <a:bodyPr/>
                    <a:lstStyle/>
                    <a:p>
                      <a:pPr algn="ctr"/>
                      <a:r>
                        <a:rPr lang="en-US" dirty="0">
                          <a:solidFill>
                            <a:schemeClr val="bg1"/>
                          </a:solidFill>
                        </a:rPr>
                        <a:t>Col 4</a:t>
                      </a:r>
                    </a:p>
                  </a:txBody>
                  <a:tcPr>
                    <a:solidFill>
                      <a:schemeClr val="accent1">
                        <a:alpha val="38000"/>
                      </a:schemeClr>
                    </a:solidFill>
                  </a:tcPr>
                </a:tc>
                <a:tc>
                  <a:txBody>
                    <a:bodyPr/>
                    <a:lstStyle/>
                    <a:p>
                      <a:pPr algn="ctr"/>
                      <a:r>
                        <a:rPr lang="en-SE" dirty="0">
                          <a:solidFill>
                            <a:schemeClr val="bg1"/>
                          </a:solidFill>
                        </a:rPr>
                        <a:t>…</a:t>
                      </a:r>
                      <a:endParaRPr lang="en-US" dirty="0">
                        <a:solidFill>
                          <a:schemeClr val="bg1"/>
                        </a:solidFill>
                      </a:endParaRPr>
                    </a:p>
                  </a:txBody>
                  <a:tcPr>
                    <a:solidFill>
                      <a:schemeClr val="accent1">
                        <a:alpha val="38000"/>
                      </a:schemeClr>
                    </a:solidFill>
                  </a:tcPr>
                </a:tc>
                <a:extLst>
                  <a:ext uri="{0D108BD9-81ED-4DB2-BD59-A6C34878D82A}">
                    <a16:rowId xmlns:a16="http://schemas.microsoft.com/office/drawing/2014/main" val="2543765664"/>
                  </a:ext>
                </a:extLst>
              </a:tr>
              <a:tr h="370840">
                <a:tc>
                  <a:txBody>
                    <a:bodyPr/>
                    <a:lstStyle/>
                    <a:p>
                      <a:pPr algn="ctr"/>
                      <a:r>
                        <a:rPr lang="en-US" dirty="0" err="1">
                          <a:solidFill>
                            <a:schemeClr val="bg1"/>
                          </a:solidFill>
                        </a:rPr>
                        <a:t>Base</a:t>
                      </a:r>
                      <a:r>
                        <a:rPr lang="en-US" baseline="30000" dirty="0" err="1">
                          <a:solidFill>
                            <a:schemeClr val="bg1"/>
                          </a:solidFill>
                        </a:rPr>
                        <a:t>exp</a:t>
                      </a:r>
                      <a:endParaRPr lang="en-US" baseline="30000" dirty="0">
                        <a:solidFill>
                          <a:schemeClr val="bg1"/>
                        </a:solidFill>
                      </a:endParaRPr>
                    </a:p>
                  </a:txBody>
                  <a:tcPr/>
                </a:tc>
                <a:tc>
                  <a:txBody>
                    <a:bodyPr/>
                    <a:lstStyle/>
                    <a:p>
                      <a:pPr algn="ctr"/>
                      <a:r>
                        <a:rPr lang="en-US" dirty="0">
                          <a:solidFill>
                            <a:schemeClr val="bg1"/>
                          </a:solidFill>
                        </a:rPr>
                        <a:t>2</a:t>
                      </a:r>
                      <a:r>
                        <a:rPr lang="en-US" baseline="30000" dirty="0">
                          <a:solidFill>
                            <a:schemeClr val="bg1"/>
                          </a:solidFill>
                        </a:rPr>
                        <a:t>-1</a:t>
                      </a:r>
                    </a:p>
                  </a:txBody>
                  <a:tcPr/>
                </a:tc>
                <a:tc>
                  <a:txBody>
                    <a:bodyPr/>
                    <a:lstStyle/>
                    <a:p>
                      <a:pPr marR="0" algn="ctr" rtl="0">
                        <a:lnSpc>
                          <a:spcPct val="100000"/>
                        </a:lnSpc>
                        <a:spcBef>
                          <a:spcPts val="0"/>
                        </a:spcBef>
                        <a:spcAft>
                          <a:spcPts val="0"/>
                        </a:spcAft>
                        <a:buClr>
                          <a:srgbClr val="000000"/>
                        </a:buClr>
                        <a:buFont typeface="Arial"/>
                      </a:pPr>
                      <a:r>
                        <a:rPr lang="en-US" dirty="0">
                          <a:solidFill>
                            <a:schemeClr val="bg1"/>
                          </a:solidFill>
                        </a:rPr>
                        <a:t>2</a:t>
                      </a:r>
                      <a:r>
                        <a:rPr lang="en-US" sz="1400" b="0" i="0" u="none" strike="noStrike" cap="none" baseline="30000" dirty="0">
                          <a:solidFill>
                            <a:schemeClr val="bg1"/>
                          </a:solidFill>
                          <a:latin typeface="+mn-lt"/>
                          <a:ea typeface="+mn-ea"/>
                          <a:cs typeface="+mn-cs"/>
                          <a:sym typeface="Arial"/>
                        </a:rPr>
                        <a:t>-2</a:t>
                      </a:r>
                    </a:p>
                  </a:txBody>
                  <a:tcPr/>
                </a:tc>
                <a:tc>
                  <a:txBody>
                    <a:bodyPr/>
                    <a:lstStyle/>
                    <a:p>
                      <a:pPr marR="0" algn="ctr" rtl="0">
                        <a:lnSpc>
                          <a:spcPct val="100000"/>
                        </a:lnSpc>
                        <a:spcBef>
                          <a:spcPts val="0"/>
                        </a:spcBef>
                        <a:spcAft>
                          <a:spcPts val="0"/>
                        </a:spcAft>
                        <a:buClr>
                          <a:srgbClr val="000000"/>
                        </a:buClr>
                        <a:buFont typeface="Arial"/>
                      </a:pPr>
                      <a:r>
                        <a:rPr lang="en-US" dirty="0">
                          <a:solidFill>
                            <a:schemeClr val="bg1"/>
                          </a:solidFill>
                        </a:rPr>
                        <a:t>2</a:t>
                      </a:r>
                      <a:r>
                        <a:rPr lang="en-US" sz="1400" b="0" i="0" u="none" strike="noStrike" cap="none" baseline="30000" dirty="0">
                          <a:solidFill>
                            <a:schemeClr val="bg1"/>
                          </a:solidFill>
                          <a:latin typeface="+mn-lt"/>
                          <a:ea typeface="+mn-ea"/>
                          <a:cs typeface="+mn-cs"/>
                          <a:sym typeface="Arial"/>
                        </a:rPr>
                        <a:t>-3</a:t>
                      </a:r>
                    </a:p>
                  </a:txBody>
                  <a:tcPr/>
                </a:tc>
                <a:tc>
                  <a:txBody>
                    <a:bodyPr/>
                    <a:lstStyle/>
                    <a:p>
                      <a:pPr marR="0" algn="ctr" rtl="0">
                        <a:lnSpc>
                          <a:spcPct val="100000"/>
                        </a:lnSpc>
                        <a:spcBef>
                          <a:spcPts val="0"/>
                        </a:spcBef>
                        <a:spcAft>
                          <a:spcPts val="0"/>
                        </a:spcAft>
                        <a:buClr>
                          <a:srgbClr val="000000"/>
                        </a:buClr>
                        <a:buFont typeface="Arial"/>
                      </a:pPr>
                      <a:r>
                        <a:rPr lang="en-US" dirty="0">
                          <a:solidFill>
                            <a:schemeClr val="bg1"/>
                          </a:solidFill>
                        </a:rPr>
                        <a:t>2</a:t>
                      </a:r>
                      <a:r>
                        <a:rPr lang="en-US" sz="1400" b="0" i="0" u="none" strike="noStrike" cap="none" baseline="30000" dirty="0">
                          <a:solidFill>
                            <a:schemeClr val="bg1"/>
                          </a:solidFill>
                          <a:latin typeface="+mn-lt"/>
                          <a:ea typeface="+mn-ea"/>
                          <a:cs typeface="+mn-cs"/>
                          <a:sym typeface="Arial"/>
                        </a:rPr>
                        <a:t>-4</a:t>
                      </a:r>
                    </a:p>
                  </a:txBody>
                  <a:tcPr/>
                </a:tc>
                <a:tc>
                  <a:txBody>
                    <a:bodyPr/>
                    <a:lstStyle/>
                    <a:p>
                      <a:pPr marR="0" algn="ctr" rtl="0">
                        <a:lnSpc>
                          <a:spcPct val="100000"/>
                        </a:lnSpc>
                        <a:spcBef>
                          <a:spcPts val="0"/>
                        </a:spcBef>
                        <a:spcAft>
                          <a:spcPts val="0"/>
                        </a:spcAft>
                        <a:buClr>
                          <a:srgbClr val="000000"/>
                        </a:buClr>
                        <a:buFont typeface="Arial"/>
                      </a:pPr>
                      <a:r>
                        <a:rPr lang="en-SE" sz="1400" b="0" i="0" u="none" strike="noStrike" cap="none" dirty="0">
                          <a:solidFill>
                            <a:schemeClr val="bg1"/>
                          </a:solidFill>
                          <a:latin typeface="+mn-lt"/>
                          <a:ea typeface="+mn-ea"/>
                          <a:cs typeface="+mn-cs"/>
                          <a:sym typeface="Arial"/>
                        </a:rPr>
                        <a:t>…</a:t>
                      </a:r>
                      <a:endParaRPr lang="en-US" sz="1400" b="0" i="0" u="none" strike="noStrike" cap="none" dirty="0">
                        <a:solidFill>
                          <a:schemeClr val="bg1"/>
                        </a:solidFill>
                        <a:latin typeface="+mn-lt"/>
                        <a:ea typeface="+mn-ea"/>
                        <a:cs typeface="+mn-cs"/>
                        <a:sym typeface="Arial"/>
                      </a:endParaRPr>
                    </a:p>
                  </a:txBody>
                  <a:tcPr/>
                </a:tc>
                <a:extLst>
                  <a:ext uri="{0D108BD9-81ED-4DB2-BD59-A6C34878D82A}">
                    <a16:rowId xmlns:a16="http://schemas.microsoft.com/office/drawing/2014/main" val="606077829"/>
                  </a:ext>
                </a:extLst>
              </a:tr>
              <a:tr h="370840">
                <a:tc>
                  <a:txBody>
                    <a:bodyPr/>
                    <a:lstStyle/>
                    <a:p>
                      <a:pPr algn="ctr"/>
                      <a:r>
                        <a:rPr lang="en-US" dirty="0">
                          <a:solidFill>
                            <a:schemeClr val="bg1"/>
                          </a:solidFill>
                        </a:rPr>
                        <a:t>Weight</a:t>
                      </a:r>
                    </a:p>
                  </a:txBody>
                  <a:tcPr>
                    <a:solidFill>
                      <a:schemeClr val="accent1">
                        <a:alpha val="20000"/>
                      </a:schemeClr>
                    </a:solidFill>
                  </a:tcPr>
                </a:tc>
                <a:tc>
                  <a:txBody>
                    <a:bodyPr/>
                    <a:lstStyle/>
                    <a:p>
                      <a:pPr algn="ctr"/>
                      <a:r>
                        <a:rPr lang="en-US" dirty="0">
                          <a:solidFill>
                            <a:schemeClr val="bg1"/>
                          </a:solidFill>
                        </a:rPr>
                        <a:t>0.5</a:t>
                      </a:r>
                    </a:p>
                  </a:txBody>
                  <a:tcPr>
                    <a:solidFill>
                      <a:schemeClr val="accent1">
                        <a:alpha val="20000"/>
                      </a:schemeClr>
                    </a:solidFill>
                  </a:tcPr>
                </a:tc>
                <a:tc>
                  <a:txBody>
                    <a:bodyPr/>
                    <a:lstStyle/>
                    <a:p>
                      <a:pPr algn="ctr"/>
                      <a:r>
                        <a:rPr lang="en-US" dirty="0">
                          <a:solidFill>
                            <a:schemeClr val="bg1"/>
                          </a:solidFill>
                        </a:rPr>
                        <a:t>0.25</a:t>
                      </a:r>
                    </a:p>
                  </a:txBody>
                  <a:tcPr>
                    <a:solidFill>
                      <a:schemeClr val="accent1">
                        <a:alpha val="20000"/>
                      </a:schemeClr>
                    </a:solidFill>
                  </a:tcPr>
                </a:tc>
                <a:tc>
                  <a:txBody>
                    <a:bodyPr/>
                    <a:lstStyle/>
                    <a:p>
                      <a:pPr algn="ctr"/>
                      <a:r>
                        <a:rPr lang="en-US" dirty="0">
                          <a:solidFill>
                            <a:schemeClr val="bg1"/>
                          </a:solidFill>
                        </a:rPr>
                        <a:t>0.125</a:t>
                      </a:r>
                    </a:p>
                  </a:txBody>
                  <a:tcPr>
                    <a:solidFill>
                      <a:schemeClr val="accent1">
                        <a:alpha val="20000"/>
                      </a:schemeClr>
                    </a:solidFill>
                  </a:tcPr>
                </a:tc>
                <a:tc>
                  <a:txBody>
                    <a:bodyPr/>
                    <a:lstStyle/>
                    <a:p>
                      <a:pPr algn="ctr"/>
                      <a:r>
                        <a:rPr lang="en-US" dirty="0">
                          <a:solidFill>
                            <a:schemeClr val="bg1"/>
                          </a:solidFill>
                        </a:rPr>
                        <a:t>0.0625</a:t>
                      </a:r>
                    </a:p>
                  </a:txBody>
                  <a:tcPr>
                    <a:solidFill>
                      <a:schemeClr val="accent1">
                        <a:alpha val="20000"/>
                      </a:schemeClr>
                    </a:solidFill>
                  </a:tcPr>
                </a:tc>
                <a:tc>
                  <a:txBody>
                    <a:bodyPr/>
                    <a:lstStyle/>
                    <a:p>
                      <a:pPr algn="ctr"/>
                      <a:r>
                        <a:rPr lang="en-SE" dirty="0">
                          <a:solidFill>
                            <a:schemeClr val="bg1"/>
                          </a:solidFill>
                        </a:rPr>
                        <a:t>…</a:t>
                      </a:r>
                      <a:endParaRPr lang="en-US" dirty="0">
                        <a:solidFill>
                          <a:schemeClr val="bg1"/>
                        </a:solidFill>
                      </a:endParaRPr>
                    </a:p>
                  </a:txBody>
                  <a:tcPr>
                    <a:solidFill>
                      <a:schemeClr val="accent1">
                        <a:alpha val="20000"/>
                      </a:schemeClr>
                    </a:solidFill>
                  </a:tcPr>
                </a:tc>
                <a:extLst>
                  <a:ext uri="{0D108BD9-81ED-4DB2-BD59-A6C34878D82A}">
                    <a16:rowId xmlns:a16="http://schemas.microsoft.com/office/drawing/2014/main" val="3231738039"/>
                  </a:ext>
                </a:extLst>
              </a:tr>
            </a:tbl>
          </a:graphicData>
        </a:graphic>
      </p:graphicFrame>
      <p:grpSp>
        <p:nvGrpSpPr>
          <p:cNvPr id="8" name="Google Shape;4800;p45"/>
          <p:cNvGrpSpPr/>
          <p:nvPr/>
        </p:nvGrpSpPr>
        <p:grpSpPr>
          <a:xfrm>
            <a:off x="8561499" y="638120"/>
            <a:ext cx="343683" cy="357171"/>
            <a:chOff x="1492675" y="4992125"/>
            <a:chExt cx="481825" cy="481825"/>
          </a:xfrm>
        </p:grpSpPr>
        <p:sp>
          <p:nvSpPr>
            <p:cNvPr id="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 name="Google Shape;4800;p45"/>
          <p:cNvGrpSpPr/>
          <p:nvPr/>
        </p:nvGrpSpPr>
        <p:grpSpPr>
          <a:xfrm>
            <a:off x="8561499" y="3012805"/>
            <a:ext cx="343683" cy="357171"/>
            <a:chOff x="1492675" y="4992125"/>
            <a:chExt cx="481825" cy="481825"/>
          </a:xfrm>
        </p:grpSpPr>
        <p:sp>
          <p:nvSpPr>
            <p:cNvPr id="1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819933793"/>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solidFill>
            <a:schemeClr val="accent1">
              <a:shade val="50000"/>
              <a:alpha val="80000"/>
            </a:schemeClr>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4989</TotalTime>
  <Words>2932</Words>
  <Application>Microsoft Office PowerPoint</Application>
  <PresentationFormat>On-screen Show (16:9)</PresentationFormat>
  <Paragraphs>235</Paragraphs>
  <Slides>27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Dana</vt:lpstr>
      <vt:lpstr>Roboto Thin</vt:lpstr>
      <vt:lpstr>Roboto Black</vt:lpstr>
      <vt:lpstr>Cambria Math</vt:lpstr>
      <vt:lpstr>Arial</vt:lpstr>
      <vt:lpstr>Consolas</vt:lpstr>
      <vt:lpstr>Didact Gothic</vt:lpstr>
      <vt:lpstr>Roboto Light</vt:lpstr>
      <vt:lpstr>Lalezar</vt:lpstr>
      <vt:lpstr>WEB PROPOSAL</vt:lpstr>
      <vt:lpstr>بسم الله الرحمن الرحیم</vt:lpstr>
      <vt:lpstr>PowerPoint Presentation</vt:lpstr>
      <vt:lpstr>PowerPoint Presentation</vt:lpstr>
      <vt:lpstr>بیاید اول یک مثال حل شده را با هم ببینیم (به لینک صفحه‌ی بعدی مراجعه کنید).      اگر اعدادی که تنها از عوامل اول 2، 3 و 5 تشکیل شده‌اند را اعداد زشت بدانیم، می‌خواهیم برنامه‌ای بنویسیم که در تشخیص زشت بودن یا نبودن یک عدد به ما کمک کند.        برای پیاده‌سازی چنین سوالی، باید تمام مقسوم‌علیه‌های یک عدد بررسی شوند تا ببینیم آیا برابر با یکی از اعداد 2، 3 یا 5 هست؟ هر گاه یکی از این مقسوم‌علیه‌ها چنین شرطی نداشت، متوجه می‌شویم که عدد ما زشت نیست.           پس باید کاری را به صورت تکراری انجام دهیم که شرط پایان آن، رسیدن به یک مقسوم‌علیه دیگر است یا بررسی شدن تمام مقسوم علیه‌ها.</vt:lpstr>
      <vt:lpstr>برای انجام این کار، را‌ه‌های مختلفی پیش‌رو داریم. برای مثال، در کد زیر ابتدا عدد مورد نظر تا جایی که بر 2 بخش‌پذیر است بر 2 تقسیم شده. سپس همین روند برای 3 و 5 هم اتفاق افتاده. حالا که دیگر عدد ما بر هیچ کدام از این ارقام بخش‌پذیر نیست، اگر حاصل 1 باشد یعنی عدد ما زشت بوده و اگر 1 نباشد یعنی مقسوم‌علیه‌های اول دیگری هم داشته و نمی‌تواند یک عدد زشت باشد.</vt:lpstr>
      <vt:lpstr>PowerPoint Presentation</vt:lpstr>
      <vt:lpstr>در حیطه‌ی کامپیوتر و زیرشاخه‌‌های آن، قضیه‌ای به نام No Free Lunch می‌گوید که نمی‌توان بدون از دست دادن قابلیتی، قابلیت دیگری را به دست آورد. این قضیه فراتر از مسائلی مانند مصرف انرژی برای انجام محاسبات بر روی یک کامپیوتر است.         برای فهم بهتر آن، برنامه‌ای بنویسید که با دریافت عددn  از کاربر، مقدار جمع زیر را یک‌بار از راست به چپ و یک‌بار از چپ به راست محاسبه کند:</vt:lpstr>
      <vt:lpstr>مساوی نبودن برخی از این جمع‌ها می‌تواند دو علت داشته‌باشد، چراکه ممکن است کامپیوترها از دو روش متفاوت برای ذخیره‌سازی اعداد در کامپیوتر استفاده کنند.        </vt:lpstr>
      <vt:lpstr>حال فرض کنید می‌خواهیم همین محاسبات را برای اعداد اعشاری حساب کنیم. چون قسمت اعشاری اعداد کمتر از ۱ هستند و توان کمتر از ۰ دارند، بدین صورت آن‌ها را ذخیره می‌کنیم:</vt:lpstr>
      <vt:lpstr>فرض کنید عدد 10.0000564 را می‌خواهیم به مبنای دو ببریم، اما صرفا 6 بیت برای ذخیره‌سازی این عدد داریم. چون قسمت صحیح آن ارزش بیش‌تری دارد، سعی می‌کنیم تمامی آن را ذخیره کنیم. این باعث می‌شود تعداد بیت کافی برای ذخیره‌کردن قسمت اعشاری عددمان نداشته‌باشیم، پس تنها می‌توانیم آن را به صورت 1010.00 (باینری) تقریب بزنیم که قسمت اعشاری را کاملا از دست می‌دهیم. روش‌های تقریب‌زدن متفاوتی برای ذخیره‌کردن این نوع اعداد اعشاری وجود دارد و هنگامی که کامپیوتر در حال محاسبه‌ی این جمع از چپ و از راست است، این تقریب را در مراحل متفاوتی انجام می‌دهد که منجر به نتیجه‌های متفاوتی می‌شود.           پس همان‌طور که دیدیم، There is no free lunch! یا مجبوریم تمامی حافظه‌ی کامپیوتر را برای ذخیره کردن اعداد به صورت کاملا دقیق اختصاص دهیم، یا می‌توانیم از دقت محاسبات‌مان کم کرده و حافظه‌ی کامپیوتر را برای موارد دیگری مصرف کنیم.</vt:lpstr>
      <vt:lpstr>روش اول بیش‌تر جنبه‌ی آموزشی داشت. در روش دوم که اکثرا توسط کامپیوترهای امروزی استفاده می‌شود، اعداد اعشاری به صورت نماد علمی، یعنی a ∗ 10^b ذخیره می‌شوند. مثلا عدد 0.000002 را می‌توان به صورت 2 ×10^(-6) ذخیره کرد و کامپیوترها نیز همین کار را (اما با مبنای دو) انجام می‌دهند.              با وارد شدن اعداد بزرگ‌تر به جمع در هنگام جمع از سمت راست، کامپیوتر در برخی زمان‌ها تصمیم می‌گیرد که توان این نماد علمی را یک واحد افزایش دهد که باعث از دست دادن دقت می‌شود و در هنگام جمع از سمت چپ، چون از همان ابتدا داریم با توان بزرگ اعداد را محاسبه می‌کنیم، ممکن است بعضی اعداد اصلا در جمع حساب نشوند (تفاوت این دو این است که هنگام جمع از سمت راست، جمع دو عدد ممکن است نتیجه‌ی بزرگ‌تری بدهد که در هنگام بالا رفتن عدد توان، از دست نرود ولی در حالت دوم از همان ابتدا جمع‌شان حساب نخواهد شد).</vt:lpstr>
      <vt:lpstr>در این جلسه قصد داریم مروری برای مباحثی ویژه خارج از آنچه در کلاس آموخته‌اید داشته باشیم. در اولین قسمت قصد داریم از gcc برای کامپایل کردن برنامه به صورت دستی استفاده کنیم. همانطور که در درس آموخته‌اید، عملیات کامپایل کردن از مراحل زیر تشکیل شده است:           ۱. پیش‌پردازش              ۲. کامپایل کردن              ۳. اسمبلر               ۴. لینکر               </vt:lpstr>
      <vt:lpstr>در محیطcommand prompt  شما می‌توانید تمام آنچه را که در محیط گرافیکی انجام می‌دهید، انجام دهید. یکی از ویژگی‌های این محیط، قابلیت‌های اجرایی آن است که از محیط گرافیکی بسیار بیش‌تر است. در ابتدا اندکی با این محیط بیش‌تر آشنا می‌شویم.         همانند محیط گرافیکی، command prompt هم در یک پوشه از سیستم شما اجرا می‌شود.        پوشه‌ای که در آن قرار دارید را می‌توانید در خط فرمان ببینید:</vt:lpstr>
      <vt:lpstr>PowerPoint Presentation</vt:lpstr>
      <vt:lpstr>با دستور زیر می‌توانید به پوشه‌ی دیگری منتقل شوید:</vt:lpstr>
      <vt:lpstr>این مسیرها در پنجره‌ی روبه‌رو قابل تنظیم هستند:</vt:lpstr>
      <vt:lpstr>در صورتی که می‌خواهیداز gcc در محیط خط فرمان استفاده کنید، می‌بایست آدرس محل نصب آن را به این متغیر (Path) اضافه کنید.</vt:lpstr>
      <vt:lpstr>یک برنامه ساده را در فایل hello.c می‌نویسیم:</vt:lpstr>
      <vt:lpstr>در اکثر مواقع، کامپایل و اجرای برنامه با زدن یک دکمه در IDEها انجام می‌شود. اما بیاید کمی دقیق‌تر به این پروسه نگاه کنیم. به طور کلی، مراحلی که از زدن کد تا اجرای آن رویCPU  طی می‌شود، این‌ها هستند:</vt:lpstr>
      <vt:lpstr>به طور خلاصه، وظیفه‌یpre-processor  یا پیش‌پردازنده، انجام دادن مراحل اولیه مثل حذف کامنت‌ها، یکی کردن فایل‌های کد و تبدیل خط‌هایی از کد که با # شروع می‌شود (ماکروها۱) به رهنمودهایی برای مراحل بعد کامپایل (در زبان C) است. مثلا با دیدن خط </vt:lpstr>
      <vt:lpstr>در مرحله‌ی بعد،compiler  با دریافت یک فایل واحد از مرحله‌ی قبل، کدی به زبانassembly  تولید می‌کند که می‌توانید آن را به صورت دقیق با اضافه‌کردن فلگ -S بهgcc ، هنگام کامپایل ببینید:</vt:lpstr>
      <vt:lpstr>در مرحله‌ی بعد،linker  تمامیobject code  های تولید شده (چه از سمت کد کاربر، چه از سمت سیستم‌عامل) را به هم متصل می‌کند و یک فایل نهایی برای انتقال بر روی پردازنده تولید می‌کند. به طور مثال، تا قبل از اجرای این مرحله، دستور printf معنای خاصی برای برنامه ندارد، اما بعد از وصل شدن فایل‌های سیستم‌عامل به کد ما در این مرحله، دستور printf معنای نوشتن در خروجی تهیه شده توسط سیستم‌عامل را پیدا می‌کند.           و در نهایت،loader  که جزوی از سیستم‌عامل است، حجم برنامه‌ی ساخته شده را آنالیز می‌کند، بر روی مموری (RAM) کامپیوتر حافظه‌‌ای برای آن تخصیص می‌دهد و آن را در صف اجرا توسط پردازنده قرار می‌دهد.             توضیحات بیش‌تر درباره‌ی کامپایلر و چگونگی ارتباط آن با سیستم‌عامل را در درس‌های «اصول طراحی کامپایلر» و «سیستم‌عامل‌ها» خواهید خواند.</vt:lpstr>
      <vt:lpstr>سلام بچه‌ها. امیدواریم حالتون خوب باشه. امروز می‌خوایم یکم راجع به الگویابی صحبت کنیم.             می‌دونیم که توی برنامه‌نویسی، نظم و ترتیب‌ها برای ما خیلی اهمیت داره. اصلا یکی از دلایل به وجود اومدن حلقه‌ها این بوده که بعد از دقت به اطراف دیدیم که خیلی از اتفاقات به صورت تکرارشونده‌ای اتفاق می‌افتن. پس برای ما خیلی اهمیت داره که با تمرین‌هایی ذهنمون رو فعال کنیم و به عنوان برنامه‌نویس دید متفاوتی به اطراف و اتفاقات و مسائل داشته باشیم. یکی از این تمرین‌ها پیدا کردن الگوریتم چاپ الگوها و پترن‌های مختلف است.                   برای چاپ هر یک از این پترن‌ها، با کد باید اول هر کدوم رو طبق مختصات 2^ Rبررسی کنیم و الگوی تکرار شونده‌ی اجزای اون الگو رو بدست آوریم (این اجزا می‌تونن فاصله، ستاره، اعداد و یا هر کاراکتر تشکیل دهنده‌ی الگو باشن) بعد با کمک حلقه‌ها، این الگوی تکرار شونده رو پیاده سازی کنیم.</vt:lpstr>
      <vt:lpstr>PowerPoint Presentation</vt:lpstr>
      <vt:lpstr>PowerPoint Presentation</vt:lpstr>
      <vt:lpstr>PowerPoint Presentation</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حلقه‌ها</dc:title>
  <dc:creator>Bahar Kaviani;Korosh Rouhi;Ali Nazari</dc:creator>
  <cp:lastModifiedBy>Alireza Nasoodi</cp:lastModifiedBy>
  <cp:revision>361</cp:revision>
  <dcterms:modified xsi:type="dcterms:W3CDTF">2024-10-08T14:00:07Z</dcterms:modified>
</cp:coreProperties>
</file>