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0"/>
  </p:notesMasterIdLst>
  <p:handoutMasterIdLst>
    <p:handoutMasterId r:id="rId21"/>
  </p:handoutMasterIdLst>
  <p:sldIdLst>
    <p:sldId id="294" r:id="rId2"/>
    <p:sldId id="295" r:id="rId3"/>
    <p:sldId id="325" r:id="rId4"/>
    <p:sldId id="378" r:id="rId5"/>
    <p:sldId id="388" r:id="rId6"/>
    <p:sldId id="389" r:id="rId7"/>
    <p:sldId id="336" r:id="rId8"/>
    <p:sldId id="391" r:id="rId9"/>
    <p:sldId id="380" r:id="rId10"/>
    <p:sldId id="381" r:id="rId11"/>
    <p:sldId id="398" r:id="rId12"/>
    <p:sldId id="392" r:id="rId13"/>
    <p:sldId id="393" r:id="rId14"/>
    <p:sldId id="394" r:id="rId15"/>
    <p:sldId id="395" r:id="rId16"/>
    <p:sldId id="396" r:id="rId17"/>
    <p:sldId id="397" r:id="rId18"/>
    <p:sldId id="326" r:id="rId19"/>
  </p:sldIdLst>
  <p:sldSz cx="9144000" cy="5143500" type="screen16x9"/>
  <p:notesSz cx="6858000" cy="9144000"/>
  <p:embeddedFontLst>
    <p:embeddedFont>
      <p:font typeface="Cambria Math" panose="02040503050406030204" pitchFamily="18" charset="0"/>
      <p:regular r:id="rId22"/>
    </p:embeddedFont>
    <p:embeddedFont>
      <p:font typeface="Consolas" panose="020B0609020204030204" pitchFamily="49" charset="0"/>
      <p:regular r:id="rId23"/>
      <p:bold r:id="rId24"/>
      <p:italic r:id="rId25"/>
      <p:boldItalic r:id="rId26"/>
    </p:embeddedFont>
    <p:embeddedFont>
      <p:font typeface="Dana" panose="020B0604020202020204" charset="-78"/>
      <p:regular r:id="rId27"/>
      <p:bold r:id="rId28"/>
      <p:italic r:id="rId29"/>
      <p:boldItalic r:id="rId30"/>
    </p:embeddedFont>
    <p:embeddedFont>
      <p:font typeface="Didact Gothic" panose="00000500000000000000" pitchFamily="2" charset="0"/>
      <p:regular r:id="rId31"/>
    </p:embeddedFont>
    <p:embeddedFont>
      <p:font typeface="Lalezar" panose="00000500000000000000" pitchFamily="2" charset="-78"/>
      <p:regular r:id="rId32"/>
    </p:embeddedFont>
    <p:embeddedFont>
      <p:font typeface="Roboto Black" panose="02000000000000000000" pitchFamily="2" charset="0"/>
      <p:bold r:id="rId33"/>
      <p:boldItalic r:id="rId34"/>
    </p:embeddedFont>
    <p:embeddedFont>
      <p:font typeface="Roboto Light" panose="02000000000000000000" pitchFamily="2" charset="0"/>
      <p:regular r:id="rId35"/>
      <p:bold r:id="rId36"/>
      <p:italic r:id="rId37"/>
      <p:boldItalic r:id="rId38"/>
    </p:embeddedFont>
    <p:embeddedFont>
      <p:font typeface="Roboto Thin"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EEB94FF-AF98-44AA-AF31-4748F49D0CE1}">
          <p14:sldIdLst>
            <p14:sldId id="294"/>
            <p14:sldId id="295"/>
            <p14:sldId id="325"/>
            <p14:sldId id="378"/>
            <p14:sldId id="388"/>
            <p14:sldId id="389"/>
            <p14:sldId id="336"/>
            <p14:sldId id="391"/>
            <p14:sldId id="380"/>
            <p14:sldId id="381"/>
            <p14:sldId id="398"/>
            <p14:sldId id="392"/>
            <p14:sldId id="393"/>
            <p14:sldId id="394"/>
            <p14:sldId id="395"/>
            <p14:sldId id="396"/>
            <p14:sldId id="397"/>
            <p14:sldId id="32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A47"/>
    <a:srgbClr val="2EAE91"/>
    <a:srgbClr val="48FFD5"/>
    <a:srgbClr val="041C3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295" autoAdjust="0"/>
  </p:normalViewPr>
  <p:slideViewPr>
    <p:cSldViewPr snapToGrid="0">
      <p:cViewPr varScale="1">
        <p:scale>
          <a:sx n="132" d="100"/>
          <a:sy n="132" d="100"/>
        </p:scale>
        <p:origin x="996" y="96"/>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handoutMaster" Target="handoutMasters/handoutMaster1.xml"/><Relationship Id="rId34" Type="http://schemas.openxmlformats.org/officeDocument/2006/relationships/font" Target="fonts/font13.fntdata"/><Relationship Id="rId42" Type="http://schemas.openxmlformats.org/officeDocument/2006/relationships/font" Target="fonts/font21.fntdata"/><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tableStyles" Target="tableStyles.xml"/><Relationship Id="rId20" Type="http://schemas.openxmlformats.org/officeDocument/2006/relationships/notesMaster" Target="notesMasters/notesMaster1.xml"/><Relationship Id="rId41" Type="http://schemas.openxmlformats.org/officeDocument/2006/relationships/font" Target="fonts/font20.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reza Nasoodi" userId="60aef50a-bb0f-40c3-b599-6659aefdef61" providerId="ADAL" clId="{1207124E-29CD-44E9-9995-10D3F30F9BB0}"/>
    <pc:docChg chg="modSld">
      <pc:chgData name="Alireza Nasoodi" userId="60aef50a-bb0f-40c3-b599-6659aefdef61" providerId="ADAL" clId="{1207124E-29CD-44E9-9995-10D3F30F9BB0}" dt="2024-10-08T14:00:52.780" v="2" actId="1076"/>
      <pc:docMkLst>
        <pc:docMk/>
      </pc:docMkLst>
      <pc:sldChg chg="modSp mod">
        <pc:chgData name="Alireza Nasoodi" userId="60aef50a-bb0f-40c3-b599-6659aefdef61" providerId="ADAL" clId="{1207124E-29CD-44E9-9995-10D3F30F9BB0}" dt="2024-10-08T14:00:52.780" v="2" actId="1076"/>
        <pc:sldMkLst>
          <pc:docMk/>
          <pc:sldMk cId="2057405145" sldId="294"/>
        </pc:sldMkLst>
        <pc:spChg chg="mod">
          <ac:chgData name="Alireza Nasoodi" userId="60aef50a-bb0f-40c3-b599-6659aefdef61" providerId="ADAL" clId="{1207124E-29CD-44E9-9995-10D3F30F9BB0}" dt="2024-10-08T14:00:52.780" v="2" actId="1076"/>
          <ac:spMkLst>
            <pc:docMk/>
            <pc:sldMk cId="2057405145" sldId="294"/>
            <ac:spMk id="50" creationId="{D720BD60-4AD0-47C5-B1ED-066AF4DAD7B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35479-EBFD-40F3-9978-325B11083506}" type="datetimeFigureOut">
              <a:rPr lang="en-US" smtClean="0"/>
              <a:t>10/8/2024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54B54-6600-45EE-810A-4B3BA6A39187}" type="slidenum">
              <a:rPr lang="en-US" smtClean="0"/>
              <a:t>‹#›</a:t>
            </a:fld>
            <a:endParaRPr lang="en-US"/>
          </a:p>
        </p:txBody>
      </p:sp>
    </p:spTree>
    <p:extLst>
      <p:ext uri="{BB962C8B-B14F-4D97-AF65-F5344CB8AC3E}">
        <p14:creationId xmlns:p14="http://schemas.microsoft.com/office/powerpoint/2010/main" val="31871682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702681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preserve="1" userDrawn="1">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2"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lstStyle>
            <a:lvl1pPr algn="l">
              <a:defRPr>
                <a:ln>
                  <a:noFill/>
                </a:ln>
                <a:solidFill>
                  <a:schemeClr val="tx1">
                    <a:tint val="75000"/>
                  </a:schemeClr>
                </a:solidFill>
              </a:defRPr>
            </a:lvl1pPr>
          </a:lstStyle>
          <a:p>
            <a:endParaRPr lang="en-US" dirty="0"/>
          </a:p>
        </p:txBody>
      </p:sp>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dirty="0"/>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818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PENING TITLE" preserve="1" userDrawn="1">
  <p:cSld name="THE END">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7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reserve="1">
  <p:cSld name="QUOTE">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115352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2907863" y="2439880"/>
            <a:ext cx="5700551" cy="2325006"/>
          </a:xfrm>
          <a:prstGeom prst="rect">
            <a:avLst/>
          </a:prstGeom>
          <a:no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74404" y="4807969"/>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58537" y="4838061"/>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95615" y="4807969"/>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25708" y="444544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18047" y="4387995"/>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99166" y="4645175"/>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208078" y="5047652"/>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42406" y="5017560"/>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72512" y="4906071"/>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35259" y="438862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73717" y="4747770"/>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roup 20"/>
          <p:cNvGrpSpPr/>
          <p:nvPr userDrawn="1"/>
        </p:nvGrpSpPr>
        <p:grpSpPr>
          <a:xfrm>
            <a:off x="1976195" y="3207311"/>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620009" y="119257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099611" y="4545932"/>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662" y="389352"/>
            <a:ext cx="3696420" cy="1878042"/>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43350" y="922810"/>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63559" y="2030439"/>
            <a:ext cx="865344"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5681" y="1912412"/>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52283" y="2234588"/>
            <a:ext cx="991791" cy="725731"/>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114" name="Google Shape;325;p24"/>
          <p:cNvSpPr/>
          <p:nvPr/>
        </p:nvSpPr>
        <p:spPr>
          <a:xfrm rot="16200000" flipH="1">
            <a:off x="666945" y="4592237"/>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3;p24"/>
          <p:cNvSpPr/>
          <p:nvPr/>
        </p:nvSpPr>
        <p:spPr>
          <a:xfrm rot="16200000">
            <a:off x="861921" y="4531482"/>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9;p24"/>
          <p:cNvSpPr/>
          <p:nvPr/>
        </p:nvSpPr>
        <p:spPr>
          <a:xfrm rot="16200000" flipH="1">
            <a:off x="849336" y="4385139"/>
            <a:ext cx="343669" cy="5307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0;p24"/>
          <p:cNvSpPr/>
          <p:nvPr/>
        </p:nvSpPr>
        <p:spPr>
          <a:xfrm rot="16200000" flipH="1">
            <a:off x="1017598" y="462607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5;p24"/>
          <p:cNvSpPr/>
          <p:nvPr/>
        </p:nvSpPr>
        <p:spPr>
          <a:xfrm rot="5400000" flipV="1">
            <a:off x="1061507" y="4107677"/>
            <a:ext cx="45719" cy="94717"/>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0;p24"/>
          <p:cNvSpPr/>
          <p:nvPr/>
        </p:nvSpPr>
        <p:spPr>
          <a:xfrm rot="16200000" flipH="1">
            <a:off x="1391935" y="3873608"/>
            <a:ext cx="45719" cy="474704"/>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8;p24"/>
          <p:cNvSpPr/>
          <p:nvPr userDrawn="1"/>
        </p:nvSpPr>
        <p:spPr>
          <a:xfrm>
            <a:off x="1715248" y="413381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6763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RESOURCES" preserve="1">
  <p:cSld name="RESOURCES">
    <p:bg>
      <p:bgPr>
        <a:solidFill>
          <a:schemeClr val="accent1">
            <a:alpha val="54000"/>
          </a:schemeClr>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chemeClr val="accent6">
                    <a:lumMod val="60000"/>
                    <a:lumOff val="40000"/>
                  </a:schemeClr>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dirty="0"/>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extLst>
      <p:ext uri="{BB962C8B-B14F-4D97-AF65-F5344CB8AC3E}">
        <p14:creationId xmlns:p14="http://schemas.microsoft.com/office/powerpoint/2010/main" val="265731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PENING TITLE" userDrawn="1">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nchor="ctr"/>
          <a:lstStyle>
            <a:lvl1pPr algn="l">
              <a:defRPr sz="1200">
                <a:ln>
                  <a:noFill/>
                </a:ln>
                <a:solidFill>
                  <a:schemeClr val="tx1">
                    <a:tint val="75000"/>
                  </a:schemeClr>
                </a:solidFill>
              </a:defRPr>
            </a:lvl1p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
        <p:nvSpPr>
          <p:cNvPr id="2" name="Slide Number Placeholder 1"/>
          <p:cNvSpPr>
            <a:spLocks noGrp="1"/>
          </p:cNvSpPr>
          <p:nvPr>
            <p:ph type="sldNum" sz="quarter" idx="4"/>
          </p:nvPr>
        </p:nvSpPr>
        <p:spPr>
          <a:xfrm>
            <a:off x="285352" y="4456239"/>
            <a:ext cx="450505" cy="450505"/>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3" name="Google Shape;770;p34"/>
          <p:cNvSpPr/>
          <p:nvPr userDrawn="1"/>
        </p:nvSpPr>
        <p:spPr>
          <a:xfrm>
            <a:off x="285353" y="4681910"/>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71;p34"/>
          <p:cNvSpPr/>
          <p:nvPr userDrawn="1"/>
        </p:nvSpPr>
        <p:spPr>
          <a:xfrm>
            <a:off x="285750" y="4456239"/>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2;p34"/>
          <p:cNvSpPr/>
          <p:nvPr userDrawn="1"/>
        </p:nvSpPr>
        <p:spPr>
          <a:xfrm>
            <a:off x="511003" y="4456656"/>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3;p34"/>
          <p:cNvSpPr/>
          <p:nvPr userDrawn="1"/>
        </p:nvSpPr>
        <p:spPr>
          <a:xfrm>
            <a:off x="511003" y="4682326"/>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PENING TITLE" type="title">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3884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Tree>
  </p:cSld>
  <p:clrMap bg1="lt1" tx1="dk1" bg2="dk2" tx2="lt2" accent1="accent1" accent2="accent2" accent3="accent3" accent4="accent4" accent5="accent5" accent6="accent6" hlink="hlink" folHlink="folHlink"/>
  <p:sldLayoutIdLst>
    <p:sldLayoutId id="2147483680" r:id="rId1"/>
    <p:sldLayoutId id="2147483678" r:id="rId2"/>
    <p:sldLayoutId id="2147483660" r:id="rId3"/>
    <p:sldLayoutId id="2147483681" r:id="rId4"/>
    <p:sldLayoutId id="2147483682" r:id="rId5"/>
    <p:sldLayoutId id="2147483684" r:id="rId6"/>
    <p:sldLayoutId id="2147483648" r:id="rId7"/>
    <p:sldLayoutId id="2147483663" r:id="rId8"/>
    <p:sldLayoutId id="2147483683"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0F22-F3DD-484C-BF25-A6F2E8242974}"/>
              </a:ext>
            </a:extLst>
          </p:cNvPr>
          <p:cNvSpPr>
            <a:spLocks noGrp="1"/>
          </p:cNvSpPr>
          <p:nvPr>
            <p:ph type="ctrTitle"/>
          </p:nvPr>
        </p:nvSpPr>
        <p:spPr>
          <a:xfrm>
            <a:off x="3833032" y="684542"/>
            <a:ext cx="5104266" cy="1240658"/>
          </a:xfrm>
        </p:spPr>
        <p:txBody>
          <a:bodyPr/>
          <a:lstStyle/>
          <a:p>
            <a:pPr algn="ctr"/>
            <a:r>
              <a:rPr lang="fa-IR" sz="4400" dirty="0">
                <a:latin typeface="Lalezar" panose="00000500000000000000" pitchFamily="2" charset="-78"/>
                <a:cs typeface="Lalezar" panose="00000500000000000000" pitchFamily="2" charset="-78"/>
                <a:sym typeface="Roboto Light"/>
              </a:rPr>
              <a:t>بسم الله الرحمن الرحیم</a:t>
            </a:r>
            <a:endParaRPr lang="en-US" sz="4400" dirty="0">
              <a:latin typeface="Lalezar" panose="00000500000000000000" pitchFamily="2" charset="-78"/>
              <a:cs typeface="Lalezar" panose="00000500000000000000" pitchFamily="2" charset="-78"/>
              <a:sym typeface="Roboto Light"/>
            </a:endParaRPr>
          </a:p>
        </p:txBody>
      </p:sp>
      <p:sp>
        <p:nvSpPr>
          <p:cNvPr id="6" name="Subtitle 2">
            <a:extLst>
              <a:ext uri="{FF2B5EF4-FFF2-40B4-BE49-F238E27FC236}">
                <a16:creationId xmlns:a16="http://schemas.microsoft.com/office/drawing/2014/main" id="{D720BD60-4AD0-47C5-B1ED-066AF4DAD7BE}"/>
              </a:ext>
            </a:extLst>
          </p:cNvPr>
          <p:cNvSpPr txBox="1">
            <a:spLocks/>
          </p:cNvSpPr>
          <p:nvPr/>
        </p:nvSpPr>
        <p:spPr>
          <a:xfrm>
            <a:off x="3493067" y="2091328"/>
            <a:ext cx="1331338"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rgbClr val="0E2A47"/>
                </a:solidFill>
                <a:latin typeface="Lalezar" panose="00000500000000000000" pitchFamily="2" charset="-78"/>
                <a:cs typeface="Lalezar" panose="00000500000000000000" pitchFamily="2" charset="-78"/>
                <a:sym typeface="Roboto Black"/>
              </a:rPr>
              <a:t>تابع </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
        <p:nvSpPr>
          <p:cNvPr id="9" name="Subtitle 2">
            <a:extLst>
              <a:ext uri="{FF2B5EF4-FFF2-40B4-BE49-F238E27FC236}">
                <a16:creationId xmlns:a16="http://schemas.microsoft.com/office/drawing/2014/main" id="{BE51B20A-1E94-44B9-BAE4-9C718C1CC3D7}"/>
              </a:ext>
            </a:extLst>
          </p:cNvPr>
          <p:cNvSpPr txBox="1">
            <a:spLocks/>
          </p:cNvSpPr>
          <p:nvPr/>
        </p:nvSpPr>
        <p:spPr>
          <a:xfrm>
            <a:off x="1883535" y="3908385"/>
            <a:ext cx="1609716" cy="5127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E2A47"/>
              </a:buClr>
              <a:buSzPts val="1000"/>
              <a:buFont typeface="Roboto Light"/>
              <a:buNone/>
              <a:defRPr sz="1000" b="0" i="0" u="none" strike="noStrike" cap="none">
                <a:solidFill>
                  <a:srgbClr val="0E2A47"/>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2pPr>
            <a:lvl3pPr marL="1371600" marR="0" lvl="2"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3pPr>
            <a:lvl4pPr marL="1828800" marR="0" lvl="3"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4pPr>
            <a:lvl5pPr marL="2286000" marR="0" lvl="4"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5pPr>
            <a:lvl6pPr marL="2743200" marR="0" lvl="5"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6pPr>
            <a:lvl7pPr marL="3200400" marR="0" lvl="6"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7pPr>
            <a:lvl8pPr marL="3657600" marR="0" lvl="7"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8pPr>
            <a:lvl9pPr marL="4114800" marR="0" lvl="8"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9pPr>
          </a:lstStyle>
          <a:p>
            <a:pPr algn="ctr" rtl="1"/>
            <a:r>
              <a:rPr lang="fa-IR" sz="2400" dirty="0">
                <a:solidFill>
                  <a:schemeClr val="accent6"/>
                </a:solidFill>
                <a:latin typeface="Lalezar" panose="00000500000000000000" pitchFamily="2" charset="-78"/>
                <a:ea typeface="Roboto Black"/>
                <a:cs typeface="Lalezar" panose="00000500000000000000" pitchFamily="2" charset="-78"/>
                <a:sym typeface="Roboto Black"/>
              </a:rPr>
              <a:t>جلسه هشتم</a:t>
            </a:r>
            <a:endParaRPr lang="en-US" sz="2400" dirty="0">
              <a:solidFill>
                <a:schemeClr val="accent6"/>
              </a:solidFill>
              <a:latin typeface="Lalezar" panose="00000500000000000000" pitchFamily="2" charset="-78"/>
              <a:ea typeface="Roboto Black"/>
              <a:cs typeface="Lalezar" panose="00000500000000000000" pitchFamily="2" charset="-78"/>
              <a:sym typeface="Roboto Black"/>
            </a:endParaRPr>
          </a:p>
        </p:txBody>
      </p:sp>
      <p:sp>
        <p:nvSpPr>
          <p:cNvPr id="19" name="Google Shape;1136;p38"/>
          <p:cNvSpPr/>
          <p:nvPr/>
        </p:nvSpPr>
        <p:spPr>
          <a:xfrm flipH="1">
            <a:off x="956914" y="1945114"/>
            <a:ext cx="458707" cy="46210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p38"/>
          <p:cNvSpPr/>
          <p:nvPr/>
        </p:nvSpPr>
        <p:spPr>
          <a:xfrm flipH="1">
            <a:off x="603455" y="1895263"/>
            <a:ext cx="323901" cy="324136"/>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38"/>
          <p:cNvSpPr/>
          <p:nvPr/>
        </p:nvSpPr>
        <p:spPr>
          <a:xfrm flipH="1">
            <a:off x="636343" y="3050449"/>
            <a:ext cx="790791" cy="1618957"/>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38"/>
          <p:cNvSpPr/>
          <p:nvPr/>
        </p:nvSpPr>
        <p:spPr>
          <a:xfrm flipH="1">
            <a:off x="989802" y="4192350"/>
            <a:ext cx="82221" cy="415564"/>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8"/>
          <p:cNvSpPr/>
          <p:nvPr/>
        </p:nvSpPr>
        <p:spPr>
          <a:xfrm flipH="1">
            <a:off x="315932" y="2181492"/>
            <a:ext cx="251567" cy="21759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8"/>
          <p:cNvSpPr/>
          <p:nvPr/>
        </p:nvSpPr>
        <p:spPr>
          <a:xfrm flipH="1">
            <a:off x="378245" y="3073122"/>
            <a:ext cx="210444" cy="152421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8"/>
          <p:cNvSpPr/>
          <p:nvPr/>
        </p:nvSpPr>
        <p:spPr>
          <a:xfrm>
            <a:off x="213804" y="704455"/>
            <a:ext cx="1081814" cy="779581"/>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8"/>
          <p:cNvSpPr/>
          <p:nvPr/>
        </p:nvSpPr>
        <p:spPr>
          <a:xfrm flipH="1">
            <a:off x="1598081" y="1961661"/>
            <a:ext cx="231819" cy="452209"/>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1;p38"/>
          <p:cNvSpPr/>
          <p:nvPr/>
        </p:nvSpPr>
        <p:spPr>
          <a:xfrm flipH="1">
            <a:off x="1550401" y="2606827"/>
            <a:ext cx="94405" cy="112883"/>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2;p38"/>
          <p:cNvSpPr/>
          <p:nvPr/>
        </p:nvSpPr>
        <p:spPr>
          <a:xfrm flipH="1">
            <a:off x="1629317" y="2454534"/>
            <a:ext cx="74012" cy="118912"/>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3;p38"/>
          <p:cNvSpPr/>
          <p:nvPr/>
        </p:nvSpPr>
        <p:spPr>
          <a:xfrm flipH="1">
            <a:off x="1600172" y="1807332"/>
            <a:ext cx="83434" cy="117868"/>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4;p38"/>
          <p:cNvSpPr/>
          <p:nvPr/>
        </p:nvSpPr>
        <p:spPr>
          <a:xfrm flipH="1">
            <a:off x="1312025" y="1451458"/>
            <a:ext cx="230192" cy="232734"/>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p38"/>
          <p:cNvSpPr/>
          <p:nvPr/>
        </p:nvSpPr>
        <p:spPr>
          <a:xfrm flipH="1">
            <a:off x="1515886" y="1668428"/>
            <a:ext cx="93734" cy="108837"/>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p38"/>
          <p:cNvSpPr/>
          <p:nvPr/>
        </p:nvSpPr>
        <p:spPr>
          <a:xfrm flipH="1">
            <a:off x="1315304" y="2743174"/>
            <a:ext cx="239512" cy="24581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4;p38"/>
          <p:cNvSpPr/>
          <p:nvPr/>
        </p:nvSpPr>
        <p:spPr>
          <a:xfrm flipH="1">
            <a:off x="328913" y="4735517"/>
            <a:ext cx="332936" cy="342797"/>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5;p38"/>
          <p:cNvSpPr/>
          <p:nvPr/>
        </p:nvSpPr>
        <p:spPr>
          <a:xfrm flipH="1">
            <a:off x="31343" y="5139963"/>
            <a:ext cx="135090" cy="63005"/>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6;p38"/>
          <p:cNvSpPr/>
          <p:nvPr/>
        </p:nvSpPr>
        <p:spPr>
          <a:xfrm flipH="1">
            <a:off x="700468" y="4421143"/>
            <a:ext cx="57697" cy="121939"/>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7;p38"/>
          <p:cNvSpPr/>
          <p:nvPr/>
        </p:nvSpPr>
        <p:spPr>
          <a:xfrm flipH="1">
            <a:off x="647857" y="4582858"/>
            <a:ext cx="77316" cy="119799"/>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8;p38"/>
          <p:cNvSpPr/>
          <p:nvPr/>
        </p:nvSpPr>
        <p:spPr>
          <a:xfrm flipH="1">
            <a:off x="659370" y="4194021"/>
            <a:ext cx="162764" cy="186171"/>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9;p38"/>
          <p:cNvSpPr/>
          <p:nvPr/>
        </p:nvSpPr>
        <p:spPr>
          <a:xfrm flipH="1">
            <a:off x="182593" y="5078184"/>
            <a:ext cx="135580" cy="76577"/>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0;p38"/>
          <p:cNvSpPr/>
          <p:nvPr/>
        </p:nvSpPr>
        <p:spPr>
          <a:xfrm flipH="1">
            <a:off x="-249782" y="5119840"/>
            <a:ext cx="244984" cy="164561"/>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p38"/>
          <p:cNvSpPr/>
          <p:nvPr/>
        </p:nvSpPr>
        <p:spPr>
          <a:xfrm flipH="1">
            <a:off x="-187311" y="4223932"/>
            <a:ext cx="540601" cy="604378"/>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6;p38"/>
          <p:cNvSpPr/>
          <p:nvPr/>
        </p:nvSpPr>
        <p:spPr>
          <a:xfrm flipH="1">
            <a:off x="-90297" y="4330315"/>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7;p38"/>
          <p:cNvSpPr/>
          <p:nvPr/>
        </p:nvSpPr>
        <p:spPr>
          <a:xfrm flipH="1">
            <a:off x="-90297" y="4410102"/>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8;p38"/>
          <p:cNvSpPr/>
          <p:nvPr/>
        </p:nvSpPr>
        <p:spPr>
          <a:xfrm flipH="1">
            <a:off x="-29477" y="4489864"/>
            <a:ext cx="228540" cy="41603"/>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3;p38"/>
          <p:cNvSpPr/>
          <p:nvPr/>
        </p:nvSpPr>
        <p:spPr>
          <a:xfrm flipH="1">
            <a:off x="743993" y="2390242"/>
            <a:ext cx="177581" cy="181186"/>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4;p38"/>
          <p:cNvSpPr/>
          <p:nvPr/>
        </p:nvSpPr>
        <p:spPr>
          <a:xfrm flipH="1">
            <a:off x="139844" y="1373341"/>
            <a:ext cx="156207" cy="157931"/>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3;p38"/>
          <p:cNvSpPr/>
          <p:nvPr/>
        </p:nvSpPr>
        <p:spPr>
          <a:xfrm flipH="1">
            <a:off x="981593" y="324513"/>
            <a:ext cx="139762" cy="3287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4;p38"/>
          <p:cNvSpPr/>
          <p:nvPr/>
        </p:nvSpPr>
        <p:spPr>
          <a:xfrm flipH="1">
            <a:off x="95468" y="3713650"/>
            <a:ext cx="139762" cy="329121"/>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5;p38"/>
          <p:cNvSpPr/>
          <p:nvPr/>
        </p:nvSpPr>
        <p:spPr>
          <a:xfrm flipH="1">
            <a:off x="787594" y="324513"/>
            <a:ext cx="138110" cy="3287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6;p38"/>
          <p:cNvSpPr/>
          <p:nvPr/>
        </p:nvSpPr>
        <p:spPr>
          <a:xfrm flipH="1">
            <a:off x="95468" y="1911889"/>
            <a:ext cx="139762" cy="174194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0;p38"/>
          <p:cNvSpPr/>
          <p:nvPr/>
        </p:nvSpPr>
        <p:spPr>
          <a:xfrm flipH="1">
            <a:off x="1025969" y="2590045"/>
            <a:ext cx="203887" cy="175418"/>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1;p38"/>
          <p:cNvSpPr/>
          <p:nvPr/>
        </p:nvSpPr>
        <p:spPr>
          <a:xfrm flipH="1">
            <a:off x="547566" y="1557842"/>
            <a:ext cx="639541" cy="141305"/>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2;p38"/>
          <p:cNvSpPr/>
          <p:nvPr/>
        </p:nvSpPr>
        <p:spPr>
          <a:xfrm flipH="1">
            <a:off x="523938" y="253051"/>
            <a:ext cx="167720" cy="22109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3;p38"/>
          <p:cNvSpPr/>
          <p:nvPr/>
        </p:nvSpPr>
        <p:spPr>
          <a:xfrm flipH="1">
            <a:off x="283911" y="144997"/>
            <a:ext cx="213748" cy="397294"/>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p38"/>
          <p:cNvSpPr/>
          <p:nvPr/>
        </p:nvSpPr>
        <p:spPr>
          <a:xfrm flipH="1">
            <a:off x="93215" y="253051"/>
            <a:ext cx="169346" cy="221093"/>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34874" y="764585"/>
            <a:ext cx="1011707" cy="400110"/>
          </a:xfrm>
          <a:prstGeom prst="rect">
            <a:avLst/>
          </a:prstGeom>
          <a:noFill/>
        </p:spPr>
        <p:txBody>
          <a:bodyPr wrap="square" rtlCol="0">
            <a:spAutoFit/>
          </a:bodyPr>
          <a:lstStyle/>
          <a:p>
            <a:r>
              <a:rPr lang="en-US" sz="2000" b="1" dirty="0">
                <a:solidFill>
                  <a:schemeClr val="accent6"/>
                </a:solidFill>
              </a:rPr>
              <a:t>Code</a:t>
            </a:r>
          </a:p>
        </p:txBody>
      </p:sp>
      <p:sp>
        <p:nvSpPr>
          <p:cNvPr id="151" name="TextBox 150"/>
          <p:cNvSpPr txBox="1"/>
          <p:nvPr/>
        </p:nvSpPr>
        <p:spPr>
          <a:xfrm>
            <a:off x="749039" y="3098552"/>
            <a:ext cx="553860" cy="707886"/>
          </a:xfrm>
          <a:prstGeom prst="rect">
            <a:avLst/>
          </a:prstGeom>
          <a:noFill/>
        </p:spPr>
        <p:txBody>
          <a:bodyPr wrap="square" rtlCol="0">
            <a:spAutoFit/>
          </a:bodyPr>
          <a:lstStyle/>
          <a:p>
            <a:r>
              <a:rPr lang="en-US" sz="4000" b="1" dirty="0">
                <a:solidFill>
                  <a:srgbClr val="0E2A47"/>
                </a:solidFill>
              </a:rPr>
              <a:t>C</a:t>
            </a:r>
          </a:p>
        </p:txBody>
      </p:sp>
      <p:sp>
        <p:nvSpPr>
          <p:cNvPr id="44" name="Google Shape;108;p20"/>
          <p:cNvSpPr/>
          <p:nvPr/>
        </p:nvSpPr>
        <p:spPr>
          <a:xfrm>
            <a:off x="435015" y="276546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p20"/>
          <p:cNvSpPr/>
          <p:nvPr/>
        </p:nvSpPr>
        <p:spPr>
          <a:xfrm>
            <a:off x="523652" y="289304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p20"/>
          <p:cNvSpPr/>
          <p:nvPr/>
        </p:nvSpPr>
        <p:spPr>
          <a:xfrm>
            <a:off x="589351" y="301033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p20"/>
          <p:cNvSpPr/>
          <p:nvPr/>
        </p:nvSpPr>
        <p:spPr>
          <a:xfrm>
            <a:off x="343330" y="263250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745"/>
          <a:stretch/>
        </p:blipFill>
        <p:spPr>
          <a:xfrm>
            <a:off x="5636101" y="1531272"/>
            <a:ext cx="2926008" cy="3300861"/>
          </a:xfrm>
          <a:prstGeom prst="rect">
            <a:avLst/>
          </a:prstGeom>
        </p:spPr>
      </p:pic>
      <p:sp>
        <p:nvSpPr>
          <p:cNvPr id="50" name="Subtitle 2">
            <a:extLst>
              <a:ext uri="{FF2B5EF4-FFF2-40B4-BE49-F238E27FC236}">
                <a16:creationId xmlns:a16="http://schemas.microsoft.com/office/drawing/2014/main" id="{D720BD60-4AD0-47C5-B1ED-066AF4DAD7BE}"/>
              </a:ext>
            </a:extLst>
          </p:cNvPr>
          <p:cNvSpPr txBox="1">
            <a:spLocks/>
          </p:cNvSpPr>
          <p:nvPr/>
        </p:nvSpPr>
        <p:spPr>
          <a:xfrm>
            <a:off x="3011714" y="4669406"/>
            <a:ext cx="6132286" cy="41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1600" dirty="0">
                <a:solidFill>
                  <a:schemeClr val="accent6"/>
                </a:solidFill>
                <a:latin typeface="Lalezar" panose="00000500000000000000" pitchFamily="2" charset="-78"/>
                <a:cs typeface="Lalezar" panose="00000500000000000000" pitchFamily="2" charset="-78"/>
                <a:sym typeface="Roboto Black"/>
              </a:rPr>
              <a:t>کارگاه مبانی برنامه‌نویسی - دانشکده مهندسی کامپیوتر دانشگاه هوایی شهید ستاری</a:t>
            </a:r>
            <a:endParaRPr lang="en-US" sz="1600" dirty="0">
              <a:solidFill>
                <a:schemeClr val="accent6"/>
              </a:solidFill>
              <a:latin typeface="Lalezar" panose="00000500000000000000" pitchFamily="2" charset="-78"/>
              <a:cs typeface="Lalezar" panose="00000500000000000000" pitchFamily="2" charset="-78"/>
              <a:sym typeface="Roboto Black"/>
            </a:endParaRPr>
          </a:p>
        </p:txBody>
      </p:sp>
      <p:sp>
        <p:nvSpPr>
          <p:cNvPr id="51" name="Subtitle 2">
            <a:extLst>
              <a:ext uri="{FF2B5EF4-FFF2-40B4-BE49-F238E27FC236}">
                <a16:creationId xmlns:a16="http://schemas.microsoft.com/office/drawing/2014/main" id="{A73F8FBF-9164-4242-8AF8-F4CB70A3D2F5}"/>
              </a:ext>
            </a:extLst>
          </p:cNvPr>
          <p:cNvSpPr txBox="1">
            <a:spLocks/>
          </p:cNvSpPr>
          <p:nvPr/>
        </p:nvSpPr>
        <p:spPr>
          <a:xfrm>
            <a:off x="1865327" y="2690654"/>
            <a:ext cx="1982898"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chemeClr val="accent1"/>
                </a:solidFill>
                <a:latin typeface="Lalezar" panose="00000500000000000000" pitchFamily="2" charset="-78"/>
                <a:cs typeface="Lalezar" panose="00000500000000000000" pitchFamily="2" charset="-78"/>
                <a:sym typeface="Roboto Black"/>
              </a:rPr>
              <a:t>بازگشتی</a:t>
            </a:r>
            <a:r>
              <a:rPr lang="fa-IR" sz="4400" dirty="0">
                <a:solidFill>
                  <a:srgbClr val="0E2A47"/>
                </a:solidFill>
                <a:latin typeface="Lalezar" panose="00000500000000000000" pitchFamily="2" charset="-78"/>
                <a:cs typeface="Lalezar" panose="00000500000000000000" pitchFamily="2" charset="-78"/>
                <a:sym typeface="Roboto Black"/>
              </a:rPr>
              <a:t> </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Tree>
    <p:extLst>
      <p:ext uri="{BB962C8B-B14F-4D97-AF65-F5344CB8AC3E}">
        <p14:creationId xmlns:p14="http://schemas.microsoft.com/office/powerpoint/2010/main" val="20574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10</a:t>
            </a:fld>
            <a:endParaRPr lang="en-US" dirty="0"/>
          </a:p>
        </p:txBody>
      </p:sp>
      <p:sp>
        <p:nvSpPr>
          <p:cNvPr id="26" name="Title 1">
            <a:extLst>
              <a:ext uri="{FF2B5EF4-FFF2-40B4-BE49-F238E27FC236}">
                <a16:creationId xmlns:a16="http://schemas.microsoft.com/office/drawing/2014/main" id="{8DD52BF7-1D14-4588-9935-E04725DE26AA}"/>
              </a:ext>
            </a:extLst>
          </p:cNvPr>
          <p:cNvSpPr>
            <a:spLocks noGrp="1"/>
          </p:cNvSpPr>
          <p:nvPr>
            <p:ph type="ctrTitle"/>
          </p:nvPr>
        </p:nvSpPr>
        <p:spPr>
          <a:xfrm>
            <a:off x="735858" y="511745"/>
            <a:ext cx="7752749" cy="367745"/>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در جدول زیر رشد این تابع کمی ملموس‌تر است.</a:t>
            </a:r>
          </a:p>
        </p:txBody>
      </p:sp>
      <p:sp>
        <p:nvSpPr>
          <p:cNvPr id="6" name="Title 1">
            <a:extLst>
              <a:ext uri="{FF2B5EF4-FFF2-40B4-BE49-F238E27FC236}">
                <a16:creationId xmlns:a16="http://schemas.microsoft.com/office/drawing/2014/main" id="{97DC0CE6-0CC8-41C4-8FC8-CE905559D2F5}"/>
              </a:ext>
            </a:extLst>
          </p:cNvPr>
          <p:cNvSpPr txBox="1">
            <a:spLocks/>
          </p:cNvSpPr>
          <p:nvPr/>
        </p:nvSpPr>
        <p:spPr>
          <a:xfrm>
            <a:off x="726195" y="3635566"/>
            <a:ext cx="7752749" cy="8555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حال از شما می‌خواهیم برنامه‌ای بنویسید که با دریافت دو عدد</a:t>
            </a:r>
            <a:r>
              <a:rPr lang="en-US" sz="1600" dirty="0">
                <a:solidFill>
                  <a:schemeClr val="bg1"/>
                </a:solidFill>
                <a:latin typeface="Dana" panose="00000500000000000000" pitchFamily="2" charset="-78"/>
                <a:cs typeface="Dana" panose="00000500000000000000" pitchFamily="2" charset="-78"/>
              </a:rPr>
              <a:t>m, n </a:t>
            </a:r>
            <a:r>
              <a:rPr lang="fa-IR" sz="1600" dirty="0">
                <a:solidFill>
                  <a:schemeClr val="bg1"/>
                </a:solidFill>
                <a:latin typeface="Dana" panose="00000500000000000000" pitchFamily="2" charset="-78"/>
                <a:cs typeface="Dana" panose="00000500000000000000" pitchFamily="2" charset="-78"/>
              </a:rPr>
              <a:t> به عنوان ورودی، مقدار تابع اکرمن را برای آن دو مقدار در خروجی نشان دهد.</a:t>
            </a:r>
          </a:p>
        </p:txBody>
      </p:sp>
      <p:grpSp>
        <p:nvGrpSpPr>
          <p:cNvPr id="10" name="Google Shape;4800;p45"/>
          <p:cNvGrpSpPr/>
          <p:nvPr/>
        </p:nvGrpSpPr>
        <p:grpSpPr>
          <a:xfrm>
            <a:off x="8488607" y="522319"/>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9359;p55"/>
          <p:cNvGrpSpPr/>
          <p:nvPr/>
        </p:nvGrpSpPr>
        <p:grpSpPr>
          <a:xfrm>
            <a:off x="8488607" y="3732717"/>
            <a:ext cx="334346" cy="332168"/>
            <a:chOff x="580725" y="3617925"/>
            <a:chExt cx="299325" cy="297375"/>
          </a:xfrm>
        </p:grpSpPr>
        <p:sp>
          <p:nvSpPr>
            <p:cNvPr id="14"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190500554"/>
                  </p:ext>
                </p:extLst>
              </p:nvPr>
            </p:nvGraphicFramePr>
            <p:xfrm>
              <a:off x="781044" y="1060610"/>
              <a:ext cx="7662376" cy="2518728"/>
            </p:xfrm>
            <a:graphic>
              <a:graphicData uri="http://schemas.openxmlformats.org/drawingml/2006/table">
                <a:tbl>
                  <a:tblPr firstRow="1" bandRow="1">
                    <a:tableStyleId>{BC89EF96-8CEA-46FF-86C4-4CE0E7609802}</a:tableStyleId>
                  </a:tblPr>
                  <a:tblGrid>
                    <a:gridCol w="505521">
                      <a:extLst>
                        <a:ext uri="{9D8B030D-6E8A-4147-A177-3AD203B41FA5}">
                          <a16:colId xmlns:a16="http://schemas.microsoft.com/office/drawing/2014/main" val="2041315723"/>
                        </a:ext>
                      </a:extLst>
                    </a:gridCol>
                    <a:gridCol w="505522">
                      <a:extLst>
                        <a:ext uri="{9D8B030D-6E8A-4147-A177-3AD203B41FA5}">
                          <a16:colId xmlns:a16="http://schemas.microsoft.com/office/drawing/2014/main" val="3381135322"/>
                        </a:ext>
                      </a:extLst>
                    </a:gridCol>
                    <a:gridCol w="884663">
                      <a:extLst>
                        <a:ext uri="{9D8B030D-6E8A-4147-A177-3AD203B41FA5}">
                          <a16:colId xmlns:a16="http://schemas.microsoft.com/office/drawing/2014/main" val="2121808605"/>
                        </a:ext>
                      </a:extLst>
                    </a:gridCol>
                    <a:gridCol w="1107688">
                      <a:extLst>
                        <a:ext uri="{9D8B030D-6E8A-4147-A177-3AD203B41FA5}">
                          <a16:colId xmlns:a16="http://schemas.microsoft.com/office/drawing/2014/main" val="3373382754"/>
                        </a:ext>
                      </a:extLst>
                    </a:gridCol>
                    <a:gridCol w="1137424">
                      <a:extLst>
                        <a:ext uri="{9D8B030D-6E8A-4147-A177-3AD203B41FA5}">
                          <a16:colId xmlns:a16="http://schemas.microsoft.com/office/drawing/2014/main" val="3436967415"/>
                        </a:ext>
                      </a:extLst>
                    </a:gridCol>
                    <a:gridCol w="1182030">
                      <a:extLst>
                        <a:ext uri="{9D8B030D-6E8A-4147-A177-3AD203B41FA5}">
                          <a16:colId xmlns:a16="http://schemas.microsoft.com/office/drawing/2014/main" val="3621072786"/>
                        </a:ext>
                      </a:extLst>
                    </a:gridCol>
                    <a:gridCol w="2339528">
                      <a:extLst>
                        <a:ext uri="{9D8B030D-6E8A-4147-A177-3AD203B41FA5}">
                          <a16:colId xmlns:a16="http://schemas.microsoft.com/office/drawing/2014/main" val="3636015107"/>
                        </a:ext>
                      </a:extLst>
                    </a:gridCol>
                  </a:tblGrid>
                  <a:tr h="370840">
                    <a:tc>
                      <a:txBody>
                        <a:bodyPr/>
                        <a:lstStyle/>
                        <a:p>
                          <a:pPr algn="ctr"/>
                          <a:r>
                            <a:rPr lang="en-US" dirty="0">
                              <a:solidFill>
                                <a:schemeClr val="tx1"/>
                              </a:solidFill>
                            </a:rPr>
                            <a:t>m/n</a:t>
                          </a:r>
                        </a:p>
                      </a:txBody>
                      <a:tcPr>
                        <a:solidFill>
                          <a:srgbClr val="2EAE91"/>
                        </a:solidFill>
                      </a:tcPr>
                    </a:tc>
                    <a:tc>
                      <a:txBody>
                        <a:bodyPr/>
                        <a:lstStyle/>
                        <a:p>
                          <a:pPr algn="ctr"/>
                          <a:r>
                            <a:rPr lang="en-US" dirty="0">
                              <a:solidFill>
                                <a:schemeClr val="tx1"/>
                              </a:solidFill>
                            </a:rPr>
                            <a:t>0</a:t>
                          </a:r>
                        </a:p>
                      </a:txBody>
                      <a:tcPr>
                        <a:solidFill>
                          <a:srgbClr val="2EAE91"/>
                        </a:solidFill>
                      </a:tcPr>
                    </a:tc>
                    <a:tc>
                      <a:txBody>
                        <a:bodyPr/>
                        <a:lstStyle/>
                        <a:p>
                          <a:pPr algn="ctr"/>
                          <a:r>
                            <a:rPr lang="en-US" dirty="0">
                              <a:solidFill>
                                <a:schemeClr val="tx1"/>
                              </a:solidFill>
                            </a:rPr>
                            <a:t>1</a:t>
                          </a:r>
                        </a:p>
                      </a:txBody>
                      <a:tcPr>
                        <a:solidFill>
                          <a:srgbClr val="2EAE91"/>
                        </a:solidFill>
                      </a:tcPr>
                    </a:tc>
                    <a:tc>
                      <a:txBody>
                        <a:bodyPr/>
                        <a:lstStyle/>
                        <a:p>
                          <a:pPr algn="ctr"/>
                          <a:r>
                            <a:rPr lang="en-US" dirty="0">
                              <a:solidFill>
                                <a:schemeClr val="tx1"/>
                              </a:solidFill>
                            </a:rPr>
                            <a:t>2</a:t>
                          </a:r>
                        </a:p>
                      </a:txBody>
                      <a:tcPr>
                        <a:solidFill>
                          <a:srgbClr val="2EAE91"/>
                        </a:solidFill>
                      </a:tcPr>
                    </a:tc>
                    <a:tc>
                      <a:txBody>
                        <a:bodyPr/>
                        <a:lstStyle/>
                        <a:p>
                          <a:pPr algn="ctr"/>
                          <a:r>
                            <a:rPr lang="en-US" dirty="0">
                              <a:solidFill>
                                <a:schemeClr val="tx1"/>
                              </a:solidFill>
                            </a:rPr>
                            <a:t>3</a:t>
                          </a:r>
                        </a:p>
                      </a:txBody>
                      <a:tcPr>
                        <a:solidFill>
                          <a:srgbClr val="2EAE91"/>
                        </a:solidFill>
                      </a:tcPr>
                    </a:tc>
                    <a:tc>
                      <a:txBody>
                        <a:bodyPr/>
                        <a:lstStyle/>
                        <a:p>
                          <a:pPr algn="ctr"/>
                          <a:r>
                            <a:rPr lang="en-US" dirty="0">
                              <a:solidFill>
                                <a:schemeClr val="tx1"/>
                              </a:solidFill>
                            </a:rPr>
                            <a:t>4</a:t>
                          </a:r>
                        </a:p>
                      </a:txBody>
                      <a:tcPr>
                        <a:solidFill>
                          <a:srgbClr val="2EAE91"/>
                        </a:solidFill>
                      </a:tcPr>
                    </a:tc>
                    <a:tc>
                      <a:txBody>
                        <a:bodyPr/>
                        <a:lstStyle/>
                        <a:p>
                          <a:pPr algn="ctr"/>
                          <a:r>
                            <a:rPr lang="en-US" dirty="0">
                              <a:solidFill>
                                <a:schemeClr val="tx1"/>
                              </a:solidFill>
                            </a:rPr>
                            <a:t>n</a:t>
                          </a:r>
                        </a:p>
                      </a:txBody>
                      <a:tcPr>
                        <a:solidFill>
                          <a:srgbClr val="2EAE91"/>
                        </a:solidFill>
                      </a:tcPr>
                    </a:tc>
                    <a:extLst>
                      <a:ext uri="{0D108BD9-81ED-4DB2-BD59-A6C34878D82A}">
                        <a16:rowId xmlns:a16="http://schemas.microsoft.com/office/drawing/2014/main" val="2056137034"/>
                      </a:ext>
                    </a:extLst>
                  </a:tr>
                  <a:tr h="370840">
                    <a:tc>
                      <a:txBody>
                        <a:bodyPr/>
                        <a:lstStyle/>
                        <a:p>
                          <a:pPr algn="ctr"/>
                          <a:r>
                            <a:rPr lang="en-US" i="0" dirty="0">
                              <a:solidFill>
                                <a:schemeClr val="bg1"/>
                              </a:solidFill>
                              <a:latin typeface="+mj-lt"/>
                            </a:rPr>
                            <a:t>0</a:t>
                          </a:r>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1</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2</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3</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4</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5</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𝑛</m:t>
                                </m:r>
                                <m:r>
                                  <a:rPr lang="en-US" i="1" dirty="0" smtClean="0">
                                    <a:solidFill>
                                      <a:schemeClr val="bg1"/>
                                    </a:solidFill>
                                    <a:latin typeface="Cambria Math" panose="02040503050406030204" pitchFamily="18" charset="0"/>
                                  </a:rPr>
                                  <m:t>+1</m:t>
                                </m:r>
                              </m:oMath>
                            </m:oMathPara>
                          </a14:m>
                          <a:endParaRPr lang="en-US" dirty="0">
                            <a:solidFill>
                              <a:schemeClr val="bg1"/>
                            </a:solidFill>
                          </a:endParaRPr>
                        </a:p>
                      </a:txBody>
                      <a:tcPr/>
                    </a:tc>
                    <a:extLst>
                      <a:ext uri="{0D108BD9-81ED-4DB2-BD59-A6C34878D82A}">
                        <a16:rowId xmlns:a16="http://schemas.microsoft.com/office/drawing/2014/main" val="2613258460"/>
                      </a:ext>
                    </a:extLst>
                  </a:tr>
                  <a:tr h="370840">
                    <a:tc>
                      <a:txBody>
                        <a:bodyPr/>
                        <a:lstStyle/>
                        <a:p>
                          <a:pPr algn="ctr"/>
                          <a:r>
                            <a:rPr lang="en-US" i="0" dirty="0">
                              <a:solidFill>
                                <a:schemeClr val="bg1"/>
                              </a:solidFill>
                              <a:latin typeface="+mj-lt"/>
                            </a:rPr>
                            <a:t>1</a:t>
                          </a:r>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2</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3</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4</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5</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6</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+2=2+</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+3</m:t>
                                    </m:r>
                                  </m:e>
                                </m:d>
                                <m:r>
                                  <a:rPr lang="en-US" b="0" i="1" smtClean="0">
                                    <a:solidFill>
                                      <a:schemeClr val="bg1"/>
                                    </a:solidFill>
                                    <a:latin typeface="Cambria Math" panose="02040503050406030204" pitchFamily="18" charset="0"/>
                                  </a:rPr>
                                  <m:t>−3</m:t>
                                </m:r>
                              </m:oMath>
                            </m:oMathPara>
                          </a14:m>
                          <a:endParaRPr lang="en-US" dirty="0">
                            <a:solidFill>
                              <a:schemeClr val="bg1"/>
                            </a:solidFill>
                          </a:endParaRPr>
                        </a:p>
                      </a:txBody>
                      <a:tcPr/>
                    </a:tc>
                    <a:extLst>
                      <a:ext uri="{0D108BD9-81ED-4DB2-BD59-A6C34878D82A}">
                        <a16:rowId xmlns:a16="http://schemas.microsoft.com/office/drawing/2014/main" val="1823392067"/>
                      </a:ext>
                    </a:extLst>
                  </a:tr>
                  <a:tr h="370840">
                    <a:tc>
                      <a:txBody>
                        <a:bodyPr/>
                        <a:lstStyle/>
                        <a:p>
                          <a:pPr algn="ctr"/>
                          <a:r>
                            <a:rPr lang="en-US" i="0" dirty="0">
                              <a:solidFill>
                                <a:schemeClr val="bg1"/>
                              </a:solidFill>
                              <a:latin typeface="+mj-lt"/>
                            </a:rPr>
                            <a:t>2</a:t>
                          </a:r>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3</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5</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7</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9</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11</m:t>
                                </m:r>
                              </m:oMath>
                            </m:oMathPara>
                          </a14:m>
                          <a:endParaRPr lang="en-US" dirty="0">
                            <a:solidFill>
                              <a:schemeClr val="bg1"/>
                            </a:solidFill>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2</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+3=2</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+3</m:t>
                                    </m:r>
                                  </m:e>
                                </m:d>
                                <m:r>
                                  <a:rPr lang="en-US" b="0" i="1" smtClean="0">
                                    <a:solidFill>
                                      <a:schemeClr val="bg1"/>
                                    </a:solidFill>
                                    <a:latin typeface="Cambria Math" panose="02040503050406030204" pitchFamily="18" charset="0"/>
                                  </a:rPr>
                                  <m:t>−3</m:t>
                                </m:r>
                              </m:oMath>
                            </m:oMathPara>
                          </a14:m>
                          <a:endParaRPr lang="en-US" dirty="0">
                            <a:solidFill>
                              <a:schemeClr val="bg1"/>
                            </a:solidFill>
                          </a:endParaRPr>
                        </a:p>
                      </a:txBody>
                      <a:tcPr/>
                    </a:tc>
                    <a:extLst>
                      <a:ext uri="{0D108BD9-81ED-4DB2-BD59-A6C34878D82A}">
                        <a16:rowId xmlns:a16="http://schemas.microsoft.com/office/drawing/2014/main" val="1764278954"/>
                      </a:ext>
                    </a:extLst>
                  </a:tr>
                  <a:tr h="370840">
                    <a:tc>
                      <a:txBody>
                        <a:bodyPr/>
                        <a:lstStyle/>
                        <a:p>
                          <a:pPr algn="ctr"/>
                          <a:r>
                            <a:rPr lang="en-US" dirty="0">
                              <a:solidFill>
                                <a:schemeClr val="bg1"/>
                              </a:solidFill>
                            </a:rPr>
                            <a:t>3</a:t>
                          </a: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5</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13</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29</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61</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125</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SE"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+3)</m:t>
                                    </m:r>
                                  </m:sup>
                                </m:sSup>
                                <m:r>
                                  <a:rPr lang="en-US" b="0" i="1" smtClean="0">
                                    <a:solidFill>
                                      <a:schemeClr val="bg1"/>
                                    </a:solidFill>
                                    <a:latin typeface="Cambria Math" panose="02040503050406030204" pitchFamily="18" charset="0"/>
                                  </a:rPr>
                                  <m:t>−3</m:t>
                                </m:r>
                              </m:oMath>
                            </m:oMathPara>
                          </a14:m>
                          <a:endParaRPr lang="en-US" dirty="0">
                            <a:solidFill>
                              <a:schemeClr val="bg1"/>
                            </a:solidFill>
                          </a:endParaRPr>
                        </a:p>
                      </a:txBody>
                      <a:tcPr/>
                    </a:tc>
                    <a:extLst>
                      <a:ext uri="{0D108BD9-81ED-4DB2-BD59-A6C34878D82A}">
                        <a16:rowId xmlns:a16="http://schemas.microsoft.com/office/drawing/2014/main" val="2235825222"/>
                      </a:ext>
                    </a:extLst>
                  </a:tr>
                  <a:tr h="370840">
                    <a:tc>
                      <a:txBody>
                        <a:bodyPr/>
                        <a:lstStyle/>
                        <a:p>
                          <a:pPr algn="ctr"/>
                          <a:r>
                            <a:rPr lang="en-US" dirty="0">
                              <a:solidFill>
                                <a:schemeClr val="bg1"/>
                              </a:solidFill>
                            </a:rPr>
                            <a:t>4</a:t>
                          </a: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13</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chemeClr val="bg1"/>
                                    </a:solidFill>
                                    <a:latin typeface="Cambria Math" panose="02040503050406030204" pitchFamily="18" charset="0"/>
                                  </a:rPr>
                                  <m:t>65533</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SE"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65536</m:t>
                                    </m:r>
                                  </m:sup>
                                </m:sSup>
                                <m:r>
                                  <a:rPr lang="en-US" b="0" i="1" smtClean="0">
                                    <a:solidFill>
                                      <a:schemeClr val="bg1"/>
                                    </a:solidFill>
                                    <a:latin typeface="Cambria Math" panose="02040503050406030204" pitchFamily="18" charset="0"/>
                                  </a:rPr>
                                  <m:t>−3</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SE"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sSup>
                                      <m:sSupPr>
                                        <m:ctrlPr>
                                          <a:rPr lang="en-SE"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65536</m:t>
                                        </m:r>
                                      </m:sup>
                                    </m:sSup>
                                  </m:sup>
                                </m:sSup>
                                <m:r>
                                  <a:rPr lang="en-US" b="0" i="1" smtClean="0">
                                    <a:solidFill>
                                      <a:schemeClr val="bg1"/>
                                    </a:solidFill>
                                    <a:latin typeface="Cambria Math" panose="02040503050406030204" pitchFamily="18" charset="0"/>
                                  </a:rPr>
                                  <m:t>−3</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SE"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sSup>
                                      <m:sSupPr>
                                        <m:ctrlPr>
                                          <a:rPr lang="en-SE"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sSup>
                                          <m:sSupPr>
                                            <m:ctrlPr>
                                              <a:rPr lang="en-SE"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65536</m:t>
                                            </m:r>
                                          </m:sup>
                                        </m:sSup>
                                      </m:sup>
                                    </m:sSup>
                                  </m:sup>
                                </m:sSup>
                                <m:r>
                                  <a:rPr lang="en-US" b="0" i="1" smtClean="0">
                                    <a:solidFill>
                                      <a:schemeClr val="bg1"/>
                                    </a:solidFill>
                                    <a:latin typeface="Cambria Math" panose="02040503050406030204" pitchFamily="18" charset="0"/>
                                  </a:rPr>
                                  <m:t>−3</m:t>
                                </m:r>
                              </m:oMath>
                            </m:oMathPara>
                          </a14:m>
                          <a:endParaRPr lang="en-US"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SE"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sSup>
                                      <m:sSupPr>
                                        <m:ctrlPr>
                                          <a:rPr lang="en-SE"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sSup>
                                          <m:sSupPr>
                                            <m:ctrlPr>
                                              <a:rPr lang="en-SE"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m:t>
                                            </m:r>
                                          </m:e>
                                          <m:sup>
                                            <m:sSup>
                                              <m:sSupPr>
                                                <m:ctrlPr>
                                                  <a:rPr lang="en-SE"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m:t>
                                                </m:r>
                                              </m:e>
                                              <m:sup>
                                                <m:sSup>
                                                  <m:sSupPr>
                                                    <m:ctrlPr>
                                                      <a:rPr lang="en-SE"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m:t>
                                                    </m:r>
                                                  </m:e>
                                                  <m:sup>
                                                    <m:r>
                                                      <a:rPr lang="en-US" b="0" i="1" smtClean="0">
                                                        <a:solidFill>
                                                          <a:schemeClr val="bg1"/>
                                                        </a:solidFill>
                                                        <a:latin typeface="Cambria Math" panose="02040503050406030204" pitchFamily="18" charset="0"/>
                                                      </a:rPr>
                                                      <m:t>2</m:t>
                                                    </m:r>
                                                  </m:sup>
                                                </m:sSup>
                                              </m:sup>
                                            </m:sSup>
                                          </m:sup>
                                        </m:sSup>
                                      </m:sup>
                                    </m:sSup>
                                  </m:sup>
                                </m:sSup>
                                <m:r>
                                  <a:rPr lang="en-US" b="0" i="1" smtClean="0">
                                    <a:solidFill>
                                      <a:schemeClr val="bg1"/>
                                    </a:solidFill>
                                    <a:latin typeface="Cambria Math" panose="02040503050406030204" pitchFamily="18" charset="0"/>
                                  </a:rPr>
                                  <m:t>−3</m:t>
                                </m:r>
                              </m:oMath>
                            </m:oMathPara>
                          </a14:m>
                          <a:endParaRPr lang="en-US" dirty="0">
                            <a:solidFill>
                              <a:schemeClr val="bg1"/>
                            </a:solidFill>
                          </a:endParaRPr>
                        </a:p>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+3         </m:t>
                                </m:r>
                              </m:oMath>
                            </m:oMathPara>
                          </a14:m>
                          <a:endParaRPr lang="en-US" dirty="0">
                            <a:solidFill>
                              <a:schemeClr val="bg1"/>
                            </a:solidFill>
                          </a:endParaRPr>
                        </a:p>
                      </a:txBody>
                      <a:tcPr/>
                    </a:tc>
                    <a:extLst>
                      <a:ext uri="{0D108BD9-81ED-4DB2-BD59-A6C34878D82A}">
                        <a16:rowId xmlns:a16="http://schemas.microsoft.com/office/drawing/2014/main" val="2271931053"/>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190500554"/>
                  </p:ext>
                </p:extLst>
              </p:nvPr>
            </p:nvGraphicFramePr>
            <p:xfrm>
              <a:off x="781044" y="1060610"/>
              <a:ext cx="7662376" cy="2518728"/>
            </p:xfrm>
            <a:graphic>
              <a:graphicData uri="http://schemas.openxmlformats.org/drawingml/2006/table">
                <a:tbl>
                  <a:tblPr firstRow="1" bandRow="1">
                    <a:tableStyleId>{BC89EF96-8CEA-46FF-86C4-4CE0E7609802}</a:tableStyleId>
                  </a:tblPr>
                  <a:tblGrid>
                    <a:gridCol w="505521">
                      <a:extLst>
                        <a:ext uri="{9D8B030D-6E8A-4147-A177-3AD203B41FA5}">
                          <a16:colId xmlns:a16="http://schemas.microsoft.com/office/drawing/2014/main" val="2041315723"/>
                        </a:ext>
                      </a:extLst>
                    </a:gridCol>
                    <a:gridCol w="505522">
                      <a:extLst>
                        <a:ext uri="{9D8B030D-6E8A-4147-A177-3AD203B41FA5}">
                          <a16:colId xmlns:a16="http://schemas.microsoft.com/office/drawing/2014/main" val="3381135322"/>
                        </a:ext>
                      </a:extLst>
                    </a:gridCol>
                    <a:gridCol w="884663">
                      <a:extLst>
                        <a:ext uri="{9D8B030D-6E8A-4147-A177-3AD203B41FA5}">
                          <a16:colId xmlns:a16="http://schemas.microsoft.com/office/drawing/2014/main" val="2121808605"/>
                        </a:ext>
                      </a:extLst>
                    </a:gridCol>
                    <a:gridCol w="1107688">
                      <a:extLst>
                        <a:ext uri="{9D8B030D-6E8A-4147-A177-3AD203B41FA5}">
                          <a16:colId xmlns:a16="http://schemas.microsoft.com/office/drawing/2014/main" val="3373382754"/>
                        </a:ext>
                      </a:extLst>
                    </a:gridCol>
                    <a:gridCol w="1137424">
                      <a:extLst>
                        <a:ext uri="{9D8B030D-6E8A-4147-A177-3AD203B41FA5}">
                          <a16:colId xmlns:a16="http://schemas.microsoft.com/office/drawing/2014/main" val="3436967415"/>
                        </a:ext>
                      </a:extLst>
                    </a:gridCol>
                    <a:gridCol w="1182030">
                      <a:extLst>
                        <a:ext uri="{9D8B030D-6E8A-4147-A177-3AD203B41FA5}">
                          <a16:colId xmlns:a16="http://schemas.microsoft.com/office/drawing/2014/main" val="3621072786"/>
                        </a:ext>
                      </a:extLst>
                    </a:gridCol>
                    <a:gridCol w="2339528">
                      <a:extLst>
                        <a:ext uri="{9D8B030D-6E8A-4147-A177-3AD203B41FA5}">
                          <a16:colId xmlns:a16="http://schemas.microsoft.com/office/drawing/2014/main" val="3636015107"/>
                        </a:ext>
                      </a:extLst>
                    </a:gridCol>
                  </a:tblGrid>
                  <a:tr h="370840">
                    <a:tc>
                      <a:txBody>
                        <a:bodyPr/>
                        <a:lstStyle/>
                        <a:p>
                          <a:pPr algn="ctr"/>
                          <a:r>
                            <a:rPr lang="en-US" dirty="0" smtClean="0">
                              <a:solidFill>
                                <a:schemeClr val="tx1"/>
                              </a:solidFill>
                            </a:rPr>
                            <a:t>m/n</a:t>
                          </a:r>
                          <a:endParaRPr lang="en-US" dirty="0">
                            <a:solidFill>
                              <a:schemeClr val="tx1"/>
                            </a:solidFill>
                          </a:endParaRPr>
                        </a:p>
                      </a:txBody>
                      <a:tcPr>
                        <a:solidFill>
                          <a:srgbClr val="2EAE91"/>
                        </a:solidFill>
                      </a:tcPr>
                    </a:tc>
                    <a:tc>
                      <a:txBody>
                        <a:bodyPr/>
                        <a:lstStyle/>
                        <a:p>
                          <a:pPr algn="ctr"/>
                          <a:r>
                            <a:rPr lang="en-US" dirty="0" smtClean="0">
                              <a:solidFill>
                                <a:schemeClr val="tx1"/>
                              </a:solidFill>
                            </a:rPr>
                            <a:t>0</a:t>
                          </a:r>
                          <a:endParaRPr lang="en-US" dirty="0">
                            <a:solidFill>
                              <a:schemeClr val="tx1"/>
                            </a:solidFill>
                          </a:endParaRPr>
                        </a:p>
                      </a:txBody>
                      <a:tcPr>
                        <a:solidFill>
                          <a:srgbClr val="2EAE91"/>
                        </a:solidFill>
                      </a:tcPr>
                    </a:tc>
                    <a:tc>
                      <a:txBody>
                        <a:bodyPr/>
                        <a:lstStyle/>
                        <a:p>
                          <a:pPr algn="ctr"/>
                          <a:r>
                            <a:rPr lang="en-US" dirty="0" smtClean="0">
                              <a:solidFill>
                                <a:schemeClr val="tx1"/>
                              </a:solidFill>
                            </a:rPr>
                            <a:t>1</a:t>
                          </a:r>
                          <a:endParaRPr lang="en-US" dirty="0">
                            <a:solidFill>
                              <a:schemeClr val="tx1"/>
                            </a:solidFill>
                          </a:endParaRPr>
                        </a:p>
                      </a:txBody>
                      <a:tcPr>
                        <a:solidFill>
                          <a:srgbClr val="2EAE91"/>
                        </a:solidFill>
                      </a:tcPr>
                    </a:tc>
                    <a:tc>
                      <a:txBody>
                        <a:bodyPr/>
                        <a:lstStyle/>
                        <a:p>
                          <a:pPr algn="ctr"/>
                          <a:r>
                            <a:rPr lang="en-US" dirty="0" smtClean="0">
                              <a:solidFill>
                                <a:schemeClr val="tx1"/>
                              </a:solidFill>
                            </a:rPr>
                            <a:t>2</a:t>
                          </a:r>
                          <a:endParaRPr lang="en-US" dirty="0">
                            <a:solidFill>
                              <a:schemeClr val="tx1"/>
                            </a:solidFill>
                          </a:endParaRPr>
                        </a:p>
                      </a:txBody>
                      <a:tcPr>
                        <a:solidFill>
                          <a:srgbClr val="2EAE91"/>
                        </a:solidFill>
                      </a:tcPr>
                    </a:tc>
                    <a:tc>
                      <a:txBody>
                        <a:bodyPr/>
                        <a:lstStyle/>
                        <a:p>
                          <a:pPr algn="ctr"/>
                          <a:r>
                            <a:rPr lang="en-US" dirty="0" smtClean="0">
                              <a:solidFill>
                                <a:schemeClr val="tx1"/>
                              </a:solidFill>
                            </a:rPr>
                            <a:t>3</a:t>
                          </a:r>
                          <a:endParaRPr lang="en-US" dirty="0">
                            <a:solidFill>
                              <a:schemeClr val="tx1"/>
                            </a:solidFill>
                          </a:endParaRPr>
                        </a:p>
                      </a:txBody>
                      <a:tcPr>
                        <a:solidFill>
                          <a:srgbClr val="2EAE91"/>
                        </a:solidFill>
                      </a:tcPr>
                    </a:tc>
                    <a:tc>
                      <a:txBody>
                        <a:bodyPr/>
                        <a:lstStyle/>
                        <a:p>
                          <a:pPr algn="ctr"/>
                          <a:r>
                            <a:rPr lang="en-US" dirty="0" smtClean="0">
                              <a:solidFill>
                                <a:schemeClr val="tx1"/>
                              </a:solidFill>
                            </a:rPr>
                            <a:t>4</a:t>
                          </a:r>
                          <a:endParaRPr lang="en-US" dirty="0">
                            <a:solidFill>
                              <a:schemeClr val="tx1"/>
                            </a:solidFill>
                          </a:endParaRPr>
                        </a:p>
                      </a:txBody>
                      <a:tcPr>
                        <a:solidFill>
                          <a:srgbClr val="2EAE91"/>
                        </a:solidFill>
                      </a:tcPr>
                    </a:tc>
                    <a:tc>
                      <a:txBody>
                        <a:bodyPr/>
                        <a:lstStyle/>
                        <a:p>
                          <a:pPr algn="ctr"/>
                          <a:r>
                            <a:rPr lang="en-US" dirty="0" smtClean="0">
                              <a:solidFill>
                                <a:schemeClr val="tx1"/>
                              </a:solidFill>
                            </a:rPr>
                            <a:t>n</a:t>
                          </a:r>
                          <a:endParaRPr lang="en-US" dirty="0">
                            <a:solidFill>
                              <a:schemeClr val="tx1"/>
                            </a:solidFill>
                          </a:endParaRPr>
                        </a:p>
                      </a:txBody>
                      <a:tcPr>
                        <a:solidFill>
                          <a:srgbClr val="2EAE91"/>
                        </a:solidFill>
                      </a:tcPr>
                    </a:tc>
                    <a:extLst>
                      <a:ext uri="{0D108BD9-81ED-4DB2-BD59-A6C34878D82A}">
                        <a16:rowId xmlns:a16="http://schemas.microsoft.com/office/drawing/2014/main" val="2056137034"/>
                      </a:ext>
                    </a:extLst>
                  </a:tr>
                  <a:tr h="370840">
                    <a:tc>
                      <a:txBody>
                        <a:bodyPr/>
                        <a:lstStyle/>
                        <a:p>
                          <a:pPr algn="ctr"/>
                          <a:r>
                            <a:rPr lang="en-US" i="0" dirty="0" smtClean="0">
                              <a:solidFill>
                                <a:schemeClr val="bg1"/>
                              </a:solidFill>
                              <a:latin typeface="+mj-lt"/>
                            </a:rPr>
                            <a:t>0</a:t>
                          </a:r>
                          <a:endParaRPr lang="en-US" dirty="0">
                            <a:solidFill>
                              <a:schemeClr val="bg1"/>
                            </a:solidFill>
                          </a:endParaRPr>
                        </a:p>
                      </a:txBody>
                      <a:tcPr/>
                    </a:tc>
                    <a:tc>
                      <a:txBody>
                        <a:bodyPr/>
                        <a:lstStyle/>
                        <a:p>
                          <a:endParaRPr lang="en-US"/>
                        </a:p>
                      </a:txBody>
                      <a:tcPr>
                        <a:blipFill>
                          <a:blip r:embed="rId2"/>
                          <a:stretch>
                            <a:fillRect l="-101205" t="-101639" r="-1319277" b="-483607"/>
                          </a:stretch>
                        </a:blipFill>
                      </a:tcPr>
                    </a:tc>
                    <a:tc>
                      <a:txBody>
                        <a:bodyPr/>
                        <a:lstStyle/>
                        <a:p>
                          <a:endParaRPr lang="en-US"/>
                        </a:p>
                      </a:txBody>
                      <a:tcPr>
                        <a:blipFill>
                          <a:blip r:embed="rId2"/>
                          <a:stretch>
                            <a:fillRect l="-115172" t="-101639" r="-655172" b="-483607"/>
                          </a:stretch>
                        </a:blipFill>
                      </a:tcPr>
                    </a:tc>
                    <a:tc>
                      <a:txBody>
                        <a:bodyPr/>
                        <a:lstStyle/>
                        <a:p>
                          <a:endParaRPr lang="en-US"/>
                        </a:p>
                      </a:txBody>
                      <a:tcPr>
                        <a:blipFill>
                          <a:blip r:embed="rId2"/>
                          <a:stretch>
                            <a:fillRect l="-171429" t="-101639" r="-421978" b="-483607"/>
                          </a:stretch>
                        </a:blipFill>
                      </a:tcPr>
                    </a:tc>
                    <a:tc>
                      <a:txBody>
                        <a:bodyPr/>
                        <a:lstStyle/>
                        <a:p>
                          <a:endParaRPr lang="en-US"/>
                        </a:p>
                      </a:txBody>
                      <a:tcPr>
                        <a:blipFill>
                          <a:blip r:embed="rId2"/>
                          <a:stretch>
                            <a:fillRect l="-264171" t="-101639" r="-310695" b="-483607"/>
                          </a:stretch>
                        </a:blipFill>
                      </a:tcPr>
                    </a:tc>
                    <a:tc>
                      <a:txBody>
                        <a:bodyPr/>
                        <a:lstStyle/>
                        <a:p>
                          <a:endParaRPr lang="en-US"/>
                        </a:p>
                      </a:txBody>
                      <a:tcPr>
                        <a:blipFill>
                          <a:blip r:embed="rId2"/>
                          <a:stretch>
                            <a:fillRect l="-351031" t="-101639" r="-199485" b="-483607"/>
                          </a:stretch>
                        </a:blipFill>
                      </a:tcPr>
                    </a:tc>
                    <a:tc>
                      <a:txBody>
                        <a:bodyPr/>
                        <a:lstStyle/>
                        <a:p>
                          <a:endParaRPr lang="en-US"/>
                        </a:p>
                      </a:txBody>
                      <a:tcPr>
                        <a:blipFill>
                          <a:blip r:embed="rId2"/>
                          <a:stretch>
                            <a:fillRect l="-227865" t="-101639" r="-781" b="-483607"/>
                          </a:stretch>
                        </a:blipFill>
                      </a:tcPr>
                    </a:tc>
                    <a:extLst>
                      <a:ext uri="{0D108BD9-81ED-4DB2-BD59-A6C34878D82A}">
                        <a16:rowId xmlns:a16="http://schemas.microsoft.com/office/drawing/2014/main" val="2613258460"/>
                      </a:ext>
                    </a:extLst>
                  </a:tr>
                  <a:tr h="370840">
                    <a:tc>
                      <a:txBody>
                        <a:bodyPr/>
                        <a:lstStyle/>
                        <a:p>
                          <a:pPr algn="ctr"/>
                          <a:r>
                            <a:rPr lang="en-US" i="0" dirty="0" smtClean="0">
                              <a:solidFill>
                                <a:schemeClr val="bg1"/>
                              </a:solidFill>
                              <a:latin typeface="+mj-lt"/>
                            </a:rPr>
                            <a:t>1</a:t>
                          </a:r>
                          <a:endParaRPr lang="en-US" dirty="0">
                            <a:solidFill>
                              <a:schemeClr val="bg1"/>
                            </a:solidFill>
                          </a:endParaRPr>
                        </a:p>
                      </a:txBody>
                      <a:tcPr/>
                    </a:tc>
                    <a:tc>
                      <a:txBody>
                        <a:bodyPr/>
                        <a:lstStyle/>
                        <a:p>
                          <a:endParaRPr lang="en-US"/>
                        </a:p>
                      </a:txBody>
                      <a:tcPr>
                        <a:blipFill>
                          <a:blip r:embed="rId2"/>
                          <a:stretch>
                            <a:fillRect l="-101205" t="-201639" r="-1319277" b="-383607"/>
                          </a:stretch>
                        </a:blipFill>
                      </a:tcPr>
                    </a:tc>
                    <a:tc>
                      <a:txBody>
                        <a:bodyPr/>
                        <a:lstStyle/>
                        <a:p>
                          <a:endParaRPr lang="en-US"/>
                        </a:p>
                      </a:txBody>
                      <a:tcPr>
                        <a:blipFill>
                          <a:blip r:embed="rId2"/>
                          <a:stretch>
                            <a:fillRect l="-115172" t="-201639" r="-655172" b="-383607"/>
                          </a:stretch>
                        </a:blipFill>
                      </a:tcPr>
                    </a:tc>
                    <a:tc>
                      <a:txBody>
                        <a:bodyPr/>
                        <a:lstStyle/>
                        <a:p>
                          <a:endParaRPr lang="en-US"/>
                        </a:p>
                      </a:txBody>
                      <a:tcPr>
                        <a:blipFill>
                          <a:blip r:embed="rId2"/>
                          <a:stretch>
                            <a:fillRect l="-171429" t="-201639" r="-421978" b="-383607"/>
                          </a:stretch>
                        </a:blipFill>
                      </a:tcPr>
                    </a:tc>
                    <a:tc>
                      <a:txBody>
                        <a:bodyPr/>
                        <a:lstStyle/>
                        <a:p>
                          <a:endParaRPr lang="en-US"/>
                        </a:p>
                      </a:txBody>
                      <a:tcPr>
                        <a:blipFill>
                          <a:blip r:embed="rId2"/>
                          <a:stretch>
                            <a:fillRect l="-264171" t="-201639" r="-310695" b="-383607"/>
                          </a:stretch>
                        </a:blipFill>
                      </a:tcPr>
                    </a:tc>
                    <a:tc>
                      <a:txBody>
                        <a:bodyPr/>
                        <a:lstStyle/>
                        <a:p>
                          <a:endParaRPr lang="en-US"/>
                        </a:p>
                      </a:txBody>
                      <a:tcPr>
                        <a:blipFill>
                          <a:blip r:embed="rId2"/>
                          <a:stretch>
                            <a:fillRect l="-351031" t="-201639" r="-199485" b="-383607"/>
                          </a:stretch>
                        </a:blipFill>
                      </a:tcPr>
                    </a:tc>
                    <a:tc>
                      <a:txBody>
                        <a:bodyPr/>
                        <a:lstStyle/>
                        <a:p>
                          <a:endParaRPr lang="en-US"/>
                        </a:p>
                      </a:txBody>
                      <a:tcPr>
                        <a:blipFill>
                          <a:blip r:embed="rId2"/>
                          <a:stretch>
                            <a:fillRect l="-227865" t="-201639" r="-781" b="-383607"/>
                          </a:stretch>
                        </a:blipFill>
                      </a:tcPr>
                    </a:tc>
                    <a:extLst>
                      <a:ext uri="{0D108BD9-81ED-4DB2-BD59-A6C34878D82A}">
                        <a16:rowId xmlns:a16="http://schemas.microsoft.com/office/drawing/2014/main" val="1823392067"/>
                      </a:ext>
                    </a:extLst>
                  </a:tr>
                  <a:tr h="370840">
                    <a:tc>
                      <a:txBody>
                        <a:bodyPr/>
                        <a:lstStyle/>
                        <a:p>
                          <a:pPr algn="ctr"/>
                          <a:r>
                            <a:rPr lang="en-US" i="0" dirty="0" smtClean="0">
                              <a:solidFill>
                                <a:schemeClr val="bg1"/>
                              </a:solidFill>
                              <a:latin typeface="+mj-lt"/>
                            </a:rPr>
                            <a:t>2</a:t>
                          </a:r>
                          <a:endParaRPr lang="en-US" dirty="0">
                            <a:solidFill>
                              <a:schemeClr val="bg1"/>
                            </a:solidFill>
                          </a:endParaRPr>
                        </a:p>
                      </a:txBody>
                      <a:tcPr/>
                    </a:tc>
                    <a:tc>
                      <a:txBody>
                        <a:bodyPr/>
                        <a:lstStyle/>
                        <a:p>
                          <a:endParaRPr lang="en-US"/>
                        </a:p>
                      </a:txBody>
                      <a:tcPr>
                        <a:blipFill>
                          <a:blip r:embed="rId2"/>
                          <a:stretch>
                            <a:fillRect l="-101205" t="-301639" r="-1319277" b="-283607"/>
                          </a:stretch>
                        </a:blipFill>
                      </a:tcPr>
                    </a:tc>
                    <a:tc>
                      <a:txBody>
                        <a:bodyPr/>
                        <a:lstStyle/>
                        <a:p>
                          <a:endParaRPr lang="en-US"/>
                        </a:p>
                      </a:txBody>
                      <a:tcPr>
                        <a:blipFill>
                          <a:blip r:embed="rId2"/>
                          <a:stretch>
                            <a:fillRect l="-115172" t="-301639" r="-655172" b="-283607"/>
                          </a:stretch>
                        </a:blipFill>
                      </a:tcPr>
                    </a:tc>
                    <a:tc>
                      <a:txBody>
                        <a:bodyPr/>
                        <a:lstStyle/>
                        <a:p>
                          <a:endParaRPr lang="en-US"/>
                        </a:p>
                      </a:txBody>
                      <a:tcPr>
                        <a:blipFill>
                          <a:blip r:embed="rId2"/>
                          <a:stretch>
                            <a:fillRect l="-171429" t="-301639" r="-421978" b="-283607"/>
                          </a:stretch>
                        </a:blipFill>
                      </a:tcPr>
                    </a:tc>
                    <a:tc>
                      <a:txBody>
                        <a:bodyPr/>
                        <a:lstStyle/>
                        <a:p>
                          <a:endParaRPr lang="en-US"/>
                        </a:p>
                      </a:txBody>
                      <a:tcPr>
                        <a:blipFill>
                          <a:blip r:embed="rId2"/>
                          <a:stretch>
                            <a:fillRect l="-264171" t="-301639" r="-310695" b="-283607"/>
                          </a:stretch>
                        </a:blipFill>
                      </a:tcPr>
                    </a:tc>
                    <a:tc>
                      <a:txBody>
                        <a:bodyPr/>
                        <a:lstStyle/>
                        <a:p>
                          <a:endParaRPr lang="en-US"/>
                        </a:p>
                      </a:txBody>
                      <a:tcPr>
                        <a:blipFill>
                          <a:blip r:embed="rId2"/>
                          <a:stretch>
                            <a:fillRect l="-351031" t="-301639" r="-199485" b="-283607"/>
                          </a:stretch>
                        </a:blipFill>
                      </a:tcPr>
                    </a:tc>
                    <a:tc>
                      <a:txBody>
                        <a:bodyPr/>
                        <a:lstStyle/>
                        <a:p>
                          <a:endParaRPr lang="en-US"/>
                        </a:p>
                      </a:txBody>
                      <a:tcPr>
                        <a:blipFill>
                          <a:blip r:embed="rId2"/>
                          <a:stretch>
                            <a:fillRect l="-227865" t="-301639" r="-781" b="-283607"/>
                          </a:stretch>
                        </a:blipFill>
                      </a:tcPr>
                    </a:tc>
                    <a:extLst>
                      <a:ext uri="{0D108BD9-81ED-4DB2-BD59-A6C34878D82A}">
                        <a16:rowId xmlns:a16="http://schemas.microsoft.com/office/drawing/2014/main" val="1764278954"/>
                      </a:ext>
                    </a:extLst>
                  </a:tr>
                  <a:tr h="370840">
                    <a:tc>
                      <a:txBody>
                        <a:bodyPr/>
                        <a:lstStyle/>
                        <a:p>
                          <a:pPr algn="ctr"/>
                          <a:r>
                            <a:rPr lang="en-US" dirty="0" smtClean="0">
                              <a:solidFill>
                                <a:schemeClr val="bg1"/>
                              </a:solidFill>
                            </a:rPr>
                            <a:t>3</a:t>
                          </a:r>
                          <a:endParaRPr lang="en-US" dirty="0">
                            <a:solidFill>
                              <a:schemeClr val="bg1"/>
                            </a:solidFill>
                          </a:endParaRPr>
                        </a:p>
                      </a:txBody>
                      <a:tcPr/>
                    </a:tc>
                    <a:tc>
                      <a:txBody>
                        <a:bodyPr/>
                        <a:lstStyle/>
                        <a:p>
                          <a:endParaRPr lang="en-US"/>
                        </a:p>
                      </a:txBody>
                      <a:tcPr>
                        <a:blipFill>
                          <a:blip r:embed="rId2"/>
                          <a:stretch>
                            <a:fillRect l="-101205" t="-395161" r="-1319277" b="-179032"/>
                          </a:stretch>
                        </a:blipFill>
                      </a:tcPr>
                    </a:tc>
                    <a:tc>
                      <a:txBody>
                        <a:bodyPr/>
                        <a:lstStyle/>
                        <a:p>
                          <a:endParaRPr lang="en-US"/>
                        </a:p>
                      </a:txBody>
                      <a:tcPr>
                        <a:blipFill>
                          <a:blip r:embed="rId2"/>
                          <a:stretch>
                            <a:fillRect l="-115172" t="-395161" r="-655172" b="-179032"/>
                          </a:stretch>
                        </a:blipFill>
                      </a:tcPr>
                    </a:tc>
                    <a:tc>
                      <a:txBody>
                        <a:bodyPr/>
                        <a:lstStyle/>
                        <a:p>
                          <a:endParaRPr lang="en-US"/>
                        </a:p>
                      </a:txBody>
                      <a:tcPr>
                        <a:blipFill>
                          <a:blip r:embed="rId2"/>
                          <a:stretch>
                            <a:fillRect l="-171429" t="-395161" r="-421978" b="-179032"/>
                          </a:stretch>
                        </a:blipFill>
                      </a:tcPr>
                    </a:tc>
                    <a:tc>
                      <a:txBody>
                        <a:bodyPr/>
                        <a:lstStyle/>
                        <a:p>
                          <a:endParaRPr lang="en-US"/>
                        </a:p>
                      </a:txBody>
                      <a:tcPr>
                        <a:blipFill>
                          <a:blip r:embed="rId2"/>
                          <a:stretch>
                            <a:fillRect l="-264171" t="-395161" r="-310695" b="-179032"/>
                          </a:stretch>
                        </a:blipFill>
                      </a:tcPr>
                    </a:tc>
                    <a:tc>
                      <a:txBody>
                        <a:bodyPr/>
                        <a:lstStyle/>
                        <a:p>
                          <a:endParaRPr lang="en-US"/>
                        </a:p>
                      </a:txBody>
                      <a:tcPr>
                        <a:blipFill>
                          <a:blip r:embed="rId2"/>
                          <a:stretch>
                            <a:fillRect l="-351031" t="-395161" r="-199485" b="-179032"/>
                          </a:stretch>
                        </a:blipFill>
                      </a:tcPr>
                    </a:tc>
                    <a:tc>
                      <a:txBody>
                        <a:bodyPr/>
                        <a:lstStyle/>
                        <a:p>
                          <a:endParaRPr lang="en-US"/>
                        </a:p>
                      </a:txBody>
                      <a:tcPr>
                        <a:blipFill>
                          <a:blip r:embed="rId2"/>
                          <a:stretch>
                            <a:fillRect l="-227865" t="-395161" r="-781" b="-179032"/>
                          </a:stretch>
                        </a:blipFill>
                      </a:tcPr>
                    </a:tc>
                    <a:extLst>
                      <a:ext uri="{0D108BD9-81ED-4DB2-BD59-A6C34878D82A}">
                        <a16:rowId xmlns:a16="http://schemas.microsoft.com/office/drawing/2014/main" val="2235825222"/>
                      </a:ext>
                    </a:extLst>
                  </a:tr>
                  <a:tr h="664528">
                    <a:tc>
                      <a:txBody>
                        <a:bodyPr/>
                        <a:lstStyle/>
                        <a:p>
                          <a:pPr algn="ctr"/>
                          <a:r>
                            <a:rPr lang="en-US" dirty="0" smtClean="0">
                              <a:solidFill>
                                <a:schemeClr val="bg1"/>
                              </a:solidFill>
                            </a:rPr>
                            <a:t>4</a:t>
                          </a:r>
                          <a:endParaRPr lang="en-US" dirty="0">
                            <a:solidFill>
                              <a:schemeClr val="bg1"/>
                            </a:solidFill>
                          </a:endParaRPr>
                        </a:p>
                      </a:txBody>
                      <a:tcPr/>
                    </a:tc>
                    <a:tc>
                      <a:txBody>
                        <a:bodyPr/>
                        <a:lstStyle/>
                        <a:p>
                          <a:endParaRPr lang="en-US"/>
                        </a:p>
                      </a:txBody>
                      <a:tcPr>
                        <a:blipFill>
                          <a:blip r:embed="rId2"/>
                          <a:stretch>
                            <a:fillRect l="-101205" t="-281651" r="-1319277" b="-1835"/>
                          </a:stretch>
                        </a:blipFill>
                      </a:tcPr>
                    </a:tc>
                    <a:tc>
                      <a:txBody>
                        <a:bodyPr/>
                        <a:lstStyle/>
                        <a:p>
                          <a:endParaRPr lang="en-US"/>
                        </a:p>
                      </a:txBody>
                      <a:tcPr>
                        <a:blipFill>
                          <a:blip r:embed="rId2"/>
                          <a:stretch>
                            <a:fillRect l="-115172" t="-281651" r="-655172" b="-1835"/>
                          </a:stretch>
                        </a:blipFill>
                      </a:tcPr>
                    </a:tc>
                    <a:tc>
                      <a:txBody>
                        <a:bodyPr/>
                        <a:lstStyle/>
                        <a:p>
                          <a:endParaRPr lang="en-US"/>
                        </a:p>
                      </a:txBody>
                      <a:tcPr>
                        <a:blipFill>
                          <a:blip r:embed="rId2"/>
                          <a:stretch>
                            <a:fillRect l="-171429" t="-281651" r="-421978" b="-1835"/>
                          </a:stretch>
                        </a:blipFill>
                      </a:tcPr>
                    </a:tc>
                    <a:tc>
                      <a:txBody>
                        <a:bodyPr/>
                        <a:lstStyle/>
                        <a:p>
                          <a:endParaRPr lang="en-US"/>
                        </a:p>
                      </a:txBody>
                      <a:tcPr>
                        <a:blipFill>
                          <a:blip r:embed="rId2"/>
                          <a:stretch>
                            <a:fillRect l="-264171" t="-281651" r="-310695" b="-1835"/>
                          </a:stretch>
                        </a:blipFill>
                      </a:tcPr>
                    </a:tc>
                    <a:tc>
                      <a:txBody>
                        <a:bodyPr/>
                        <a:lstStyle/>
                        <a:p>
                          <a:endParaRPr lang="en-US"/>
                        </a:p>
                      </a:txBody>
                      <a:tcPr>
                        <a:blipFill>
                          <a:blip r:embed="rId2"/>
                          <a:stretch>
                            <a:fillRect l="-351031" t="-281651" r="-199485" b="-1835"/>
                          </a:stretch>
                        </a:blipFill>
                      </a:tcPr>
                    </a:tc>
                    <a:tc>
                      <a:txBody>
                        <a:bodyPr/>
                        <a:lstStyle/>
                        <a:p>
                          <a:endParaRPr lang="en-US"/>
                        </a:p>
                      </a:txBody>
                      <a:tcPr>
                        <a:blipFill>
                          <a:blip r:embed="rId2"/>
                          <a:stretch>
                            <a:fillRect l="-227865" t="-281651" r="-781" b="-1835"/>
                          </a:stretch>
                        </a:blipFill>
                      </a:tcPr>
                    </a:tc>
                    <a:extLst>
                      <a:ext uri="{0D108BD9-81ED-4DB2-BD59-A6C34878D82A}">
                        <a16:rowId xmlns:a16="http://schemas.microsoft.com/office/drawing/2014/main" val="2271931053"/>
                      </a:ext>
                    </a:extLst>
                  </a:tr>
                </a:tbl>
              </a:graphicData>
            </a:graphic>
          </p:graphicFrame>
        </mc:Fallback>
      </mc:AlternateContent>
      <p:sp>
        <p:nvSpPr>
          <p:cNvPr id="5" name="Right Brace 4"/>
          <p:cNvSpPr/>
          <p:nvPr/>
        </p:nvSpPr>
        <p:spPr>
          <a:xfrm rot="5400000">
            <a:off x="7026058" y="3112501"/>
            <a:ext cx="96643" cy="425329"/>
          </a:xfrm>
          <a:prstGeom prst="rightBrace">
            <a:avLst>
              <a:gd name="adj1" fmla="val 1987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24484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prstGeom prst="rect">
            <a:avLst/>
          </a:prstGeom>
        </p:spPr>
        <p:txBody>
          <a:bodyPr/>
          <a:lstStyle/>
          <a:p>
            <a:fld id="{8E2CDA97-BFD5-45CA-9A96-1AD5B5B2566F}" type="slidenum">
              <a:rPr lang="en-US" smtClean="0"/>
              <a:t>11</a:t>
            </a:fld>
            <a:endParaRPr lang="en-US" dirty="0"/>
          </a:p>
        </p:txBody>
      </p:sp>
      <p:sp>
        <p:nvSpPr>
          <p:cNvPr id="6" name="TextBox 5">
            <a:extLst>
              <a:ext uri="{FF2B5EF4-FFF2-40B4-BE49-F238E27FC236}">
                <a16:creationId xmlns:a16="http://schemas.microsoft.com/office/drawing/2014/main" id="{D912F2A4-6A53-4224-90C2-5E814C40EE78}"/>
              </a:ext>
            </a:extLst>
          </p:cNvPr>
          <p:cNvSpPr txBox="1"/>
          <p:nvPr/>
        </p:nvSpPr>
        <p:spPr>
          <a:xfrm>
            <a:off x="5328000" y="533655"/>
            <a:ext cx="2974300" cy="1323439"/>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آیا می‌دانستید که می‌دانستید؟</a:t>
            </a:r>
          </a:p>
        </p:txBody>
      </p:sp>
      <p:sp>
        <p:nvSpPr>
          <p:cNvPr id="18" name="Google Shape;662;p32">
            <a:extLst>
              <a:ext uri="{FF2B5EF4-FFF2-40B4-BE49-F238E27FC236}">
                <a16:creationId xmlns:a16="http://schemas.microsoft.com/office/drawing/2014/main" id="{B957EAD6-0918-4D17-9080-26488AA630E8}"/>
              </a:ext>
            </a:extLst>
          </p:cNvPr>
          <p:cNvSpPr txBox="1">
            <a:spLocks/>
          </p:cNvSpPr>
          <p:nvPr/>
        </p:nvSpPr>
        <p:spPr>
          <a:xfrm>
            <a:off x="735858" y="533655"/>
            <a:ext cx="3656143" cy="15128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200" dirty="0">
                <a:solidFill>
                  <a:srgbClr val="0E2A47"/>
                </a:solidFill>
                <a:latin typeface="Dana" panose="00000500000000000000" pitchFamily="2" charset="-78"/>
                <a:cs typeface="Dana" panose="00000500000000000000" pitchFamily="2" charset="-78"/>
              </a:rPr>
              <a:t>تا حالا دقت کرده بودین می‌شه برای یه تابع، به تعداد متغیری ورودی تعریف کرد؟ تابع </a:t>
            </a:r>
            <a:r>
              <a:rPr lang="en-US" sz="1200" dirty="0">
                <a:solidFill>
                  <a:srgbClr val="0E2A47"/>
                </a:solidFill>
                <a:latin typeface="Dana" panose="00000500000000000000" pitchFamily="2" charset="-78"/>
                <a:cs typeface="Dana" panose="00000500000000000000" pitchFamily="2" charset="-78"/>
              </a:rPr>
              <a:t>dynamic</a:t>
            </a:r>
            <a:r>
              <a:rPr lang="fa-IR" sz="1200" dirty="0">
                <a:solidFill>
                  <a:srgbClr val="0E2A47"/>
                </a:solidFill>
                <a:latin typeface="Dana" panose="00000500000000000000" pitchFamily="2" charset="-78"/>
                <a:cs typeface="Dana" panose="00000500000000000000" pitchFamily="2" charset="-78"/>
              </a:rPr>
              <a:t> رو ببینین. این تابع در هر فراخوانی، تعداد ورودی‌های متفاوتی داره. حالا به تابع‌های</a:t>
            </a:r>
            <a:r>
              <a:rPr lang="en-US" sz="1200" dirty="0">
                <a:solidFill>
                  <a:srgbClr val="0E2A47"/>
                </a:solidFill>
                <a:latin typeface="Dana" panose="00000500000000000000" pitchFamily="2" charset="-78"/>
                <a:cs typeface="Dana" panose="00000500000000000000" pitchFamily="2" charset="-78"/>
              </a:rPr>
              <a:t>printf </a:t>
            </a:r>
            <a:r>
              <a:rPr lang="fa-IR" sz="1200" dirty="0">
                <a:solidFill>
                  <a:srgbClr val="0E2A47"/>
                </a:solidFill>
                <a:latin typeface="Dana" panose="00000500000000000000" pitchFamily="2" charset="-78"/>
                <a:cs typeface="Dana" panose="00000500000000000000" pitchFamily="2" charset="-78"/>
              </a:rPr>
              <a:t> داخل کد دقت کنین. تابع </a:t>
            </a:r>
            <a:r>
              <a:rPr lang="en-US" sz="1200" dirty="0">
                <a:solidFill>
                  <a:srgbClr val="0E2A47"/>
                </a:solidFill>
                <a:latin typeface="Dana" panose="00000500000000000000" pitchFamily="2" charset="-78"/>
                <a:cs typeface="Dana" panose="00000500000000000000" pitchFamily="2" charset="-78"/>
              </a:rPr>
              <a:t>printf</a:t>
            </a:r>
            <a:r>
              <a:rPr lang="fa-IR" sz="1200" dirty="0">
                <a:solidFill>
                  <a:srgbClr val="0E2A47"/>
                </a:solidFill>
                <a:latin typeface="Dana" panose="00000500000000000000" pitchFamily="2" charset="-78"/>
                <a:cs typeface="Dana" panose="00000500000000000000" pitchFamily="2" charset="-78"/>
              </a:rPr>
              <a:t> داخل </a:t>
            </a:r>
            <a:r>
              <a:rPr lang="en-US" sz="1200" dirty="0">
                <a:solidFill>
                  <a:srgbClr val="0E2A47"/>
                </a:solidFill>
                <a:latin typeface="Dana" panose="00000500000000000000" pitchFamily="2" charset="-78"/>
                <a:cs typeface="Dana" panose="00000500000000000000" pitchFamily="2" charset="-78"/>
              </a:rPr>
              <a:t>main</a:t>
            </a:r>
            <a:r>
              <a:rPr lang="fa-IR" sz="1200" dirty="0">
                <a:solidFill>
                  <a:srgbClr val="0E2A47"/>
                </a:solidFill>
                <a:latin typeface="Dana" panose="00000500000000000000" pitchFamily="2" charset="-78"/>
                <a:cs typeface="Dana" panose="00000500000000000000" pitchFamily="2" charset="-78"/>
              </a:rPr>
              <a:t> با تابع</a:t>
            </a:r>
            <a:r>
              <a:rPr lang="en-US" sz="1200" dirty="0">
                <a:solidFill>
                  <a:srgbClr val="0E2A47"/>
                </a:solidFill>
                <a:latin typeface="Dana" panose="00000500000000000000" pitchFamily="2" charset="-78"/>
                <a:cs typeface="Dana" panose="00000500000000000000" pitchFamily="2" charset="-78"/>
              </a:rPr>
              <a:t>printf‌ </a:t>
            </a:r>
            <a:r>
              <a:rPr lang="fa-IR" sz="1200" dirty="0">
                <a:solidFill>
                  <a:srgbClr val="0E2A47"/>
                </a:solidFill>
                <a:latin typeface="Dana" panose="00000500000000000000" pitchFamily="2" charset="-78"/>
                <a:cs typeface="Dana" panose="00000500000000000000" pitchFamily="2" charset="-78"/>
              </a:rPr>
              <a:t> داخل تابع</a:t>
            </a:r>
            <a:r>
              <a:rPr lang="en-US" sz="1200" dirty="0">
                <a:solidFill>
                  <a:srgbClr val="0E2A47"/>
                </a:solidFill>
                <a:latin typeface="Dana" panose="00000500000000000000" pitchFamily="2" charset="-78"/>
                <a:cs typeface="Dana" panose="00000500000000000000" pitchFamily="2" charset="-78"/>
              </a:rPr>
              <a:t>dynamic </a:t>
            </a:r>
            <a:r>
              <a:rPr lang="fa-IR" sz="1200" dirty="0">
                <a:solidFill>
                  <a:srgbClr val="0E2A47"/>
                </a:solidFill>
                <a:latin typeface="Dana" panose="00000500000000000000" pitchFamily="2" charset="-78"/>
                <a:cs typeface="Dana" panose="00000500000000000000" pitchFamily="2" charset="-78"/>
              </a:rPr>
              <a:t> از نظر تعداد ورودی‌هایی که گرفتن با هم چه فرقی دارن؟ دیدین می‌دونستین؟ :)</a:t>
            </a:r>
          </a:p>
        </p:txBody>
      </p:sp>
      <p:sp>
        <p:nvSpPr>
          <p:cNvPr id="10" name="Rectangle 9"/>
          <p:cNvSpPr/>
          <p:nvPr/>
        </p:nvSpPr>
        <p:spPr>
          <a:xfrm>
            <a:off x="2916000" y="2527859"/>
            <a:ext cx="5688000" cy="2246769"/>
          </a:xfrm>
          <a:prstGeom prst="rect">
            <a:avLst/>
          </a:prstGeom>
        </p:spPr>
        <p:txBody>
          <a:bodyPr wrap="square">
            <a:spAutoFit/>
          </a:bodyPr>
          <a:lstStyle/>
          <a:p>
            <a:r>
              <a:rPr lang="en-US" i="1" dirty="0">
                <a:solidFill>
                  <a:srgbClr val="9966B8"/>
                </a:solidFill>
                <a:latin typeface="Consolas" panose="020B0609020204030204" pitchFamily="49" charset="0"/>
              </a:rPr>
              <a:t>void</a:t>
            </a:r>
            <a:r>
              <a:rPr lang="en-US" dirty="0">
                <a:solidFill>
                  <a:srgbClr val="BBBBBB"/>
                </a:solidFill>
                <a:latin typeface="Consolas" panose="020B0609020204030204" pitchFamily="49" charset="0"/>
              </a:rPr>
              <a:t> </a:t>
            </a:r>
            <a:r>
              <a:rPr lang="en-US" dirty="0">
                <a:solidFill>
                  <a:srgbClr val="DDBB88"/>
                </a:solidFill>
                <a:latin typeface="Consolas" panose="020B0609020204030204" pitchFamily="49" charset="0"/>
              </a:rPr>
              <a:t>dynamic</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first, </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second, ...) {</a:t>
            </a:r>
          </a:p>
          <a:p>
            <a:r>
              <a:rPr lang="en-US" dirty="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"first = </a:t>
            </a:r>
            <a:r>
              <a:rPr lang="en-US" dirty="0">
                <a:solidFill>
                  <a:srgbClr val="F280D0"/>
                </a:solidFill>
                <a:latin typeface="Consolas" panose="020B0609020204030204" pitchFamily="49" charset="0"/>
              </a:rPr>
              <a:t>%d</a:t>
            </a:r>
            <a:r>
              <a:rPr lang="en-US" dirty="0">
                <a:solidFill>
                  <a:srgbClr val="22AA44"/>
                </a:solidFill>
                <a:latin typeface="Consolas" panose="020B0609020204030204" pitchFamily="49" charset="0"/>
              </a:rPr>
              <a:t>, second = </a:t>
            </a:r>
            <a:r>
              <a:rPr lang="en-US" dirty="0">
                <a:solidFill>
                  <a:srgbClr val="F280D0"/>
                </a:solidFill>
                <a:latin typeface="Consolas" panose="020B0609020204030204" pitchFamily="49" charset="0"/>
              </a:rPr>
              <a:t>%d\n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first, second);</a:t>
            </a:r>
          </a:p>
          <a:p>
            <a:r>
              <a:rPr lang="en-US" dirty="0">
                <a:solidFill>
                  <a:srgbClr val="BBBBBB"/>
                </a:solidFill>
                <a:latin typeface="Consolas" panose="020B0609020204030204" pitchFamily="49" charset="0"/>
              </a:rPr>
              <a:t>}</a:t>
            </a:r>
          </a:p>
          <a:p>
            <a:br>
              <a:rPr lang="en-US" dirty="0">
                <a:solidFill>
                  <a:srgbClr val="BBBBBB"/>
                </a:solidFill>
                <a:latin typeface="Consolas" panose="020B0609020204030204" pitchFamily="49" charset="0"/>
              </a:rPr>
            </a:b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DDBB88"/>
                </a:solidFill>
                <a:latin typeface="Consolas" panose="020B0609020204030204" pitchFamily="49" charset="0"/>
              </a:rPr>
              <a:t>main</a:t>
            </a:r>
            <a:r>
              <a:rPr lang="en-US" dirty="0">
                <a:solidFill>
                  <a:srgbClr val="BBBBBB"/>
                </a:solidFill>
                <a:latin typeface="Consolas" panose="020B0609020204030204" pitchFamily="49" charset="0"/>
              </a:rPr>
              <a:t>() {</a:t>
            </a:r>
          </a:p>
          <a:p>
            <a:r>
              <a:rPr lang="en-US" dirty="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"Variable numbers of arguments</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DDBB88"/>
                </a:solidFill>
                <a:latin typeface="Consolas" panose="020B0609020204030204" pitchFamily="49" charset="0"/>
              </a:rPr>
              <a:t>    dynamic</a:t>
            </a:r>
            <a:r>
              <a:rPr lang="en-US" dirty="0">
                <a:solidFill>
                  <a:srgbClr val="BBBBBB"/>
                </a:solidFill>
                <a:latin typeface="Consolas" panose="020B0609020204030204" pitchFamily="49" charset="0"/>
              </a:rPr>
              <a:t>(</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3</a:t>
            </a:r>
            <a:r>
              <a:rPr lang="en-US" dirty="0">
                <a:solidFill>
                  <a:srgbClr val="BBBBBB"/>
                </a:solidFill>
                <a:latin typeface="Consolas" panose="020B0609020204030204" pitchFamily="49" charset="0"/>
              </a:rPr>
              <a:t>);</a:t>
            </a:r>
          </a:p>
          <a:p>
            <a:r>
              <a:rPr lang="en-US" dirty="0">
                <a:solidFill>
                  <a:srgbClr val="DDBB88"/>
                </a:solidFill>
                <a:latin typeface="Consolas" panose="020B0609020204030204" pitchFamily="49" charset="0"/>
              </a:rPr>
              <a:t>    dynamic</a:t>
            </a:r>
            <a:r>
              <a:rPr lang="en-US" dirty="0">
                <a:solidFill>
                  <a:srgbClr val="BBBBBB"/>
                </a:solidFill>
                <a:latin typeface="Consolas" panose="020B0609020204030204" pitchFamily="49" charset="0"/>
              </a:rPr>
              <a:t>(</a:t>
            </a:r>
            <a:r>
              <a:rPr lang="en-US" dirty="0">
                <a:solidFill>
                  <a:srgbClr val="F280D0"/>
                </a:solidFill>
                <a:latin typeface="Consolas" panose="020B0609020204030204" pitchFamily="49" charset="0"/>
              </a:rPr>
              <a:t>4</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5</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6</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7</a:t>
            </a:r>
            <a:r>
              <a:rPr lang="en-US" dirty="0">
                <a:solidFill>
                  <a:srgbClr val="BBBBBB"/>
                </a:solidFill>
                <a:latin typeface="Consolas" panose="020B0609020204030204" pitchFamily="49" charset="0"/>
              </a:rPr>
              <a:t>);</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return</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a:t>
            </a:r>
          </a:p>
        </p:txBody>
      </p:sp>
    </p:spTree>
    <p:extLst>
      <p:ext uri="{BB962C8B-B14F-4D97-AF65-F5344CB8AC3E}">
        <p14:creationId xmlns:p14="http://schemas.microsoft.com/office/powerpoint/2010/main" val="2408528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094057"/>
            <a:ext cx="7834379" cy="3374015"/>
          </a:xfrm>
        </p:spPr>
        <p:txBody>
          <a:bodyPr anchor="ctr"/>
          <a:lstStyle/>
          <a:p>
            <a:pPr algn="just" rtl="1">
              <a:lnSpc>
                <a:spcPct val="150000"/>
              </a:lnSpc>
            </a:pPr>
            <a:r>
              <a:rPr lang="fa-IR" sz="1500" dirty="0">
                <a:solidFill>
                  <a:schemeClr val="bg1"/>
                </a:solidFill>
                <a:latin typeface="Dana" panose="00000500000000000000" pitchFamily="2" charset="-78"/>
                <a:cs typeface="Dana" panose="00000500000000000000" pitchFamily="2" charset="-78"/>
              </a:rPr>
              <a:t>سلام به همگی... امروز می‌خوایم براتون یکم خاطره تعریف کنیم.</a:t>
            </a:r>
            <a:r>
              <a:rPr lang="en-US" sz="1500" dirty="0">
                <a:solidFill>
                  <a:schemeClr val="bg1"/>
                </a:solidFill>
                <a:latin typeface="Dana" panose="00000500000000000000" pitchFamily="2" charset="-78"/>
                <a:cs typeface="Dana" panose="00000500000000000000" pitchFamily="2" charset="-78"/>
              </a:rPr>
              <a:t>			      </a:t>
            </a:r>
            <a:br>
              <a:rPr lang="fa-IR" sz="1500" dirty="0">
                <a:solidFill>
                  <a:schemeClr val="bg1"/>
                </a:solidFill>
                <a:latin typeface="Dana" panose="00000500000000000000" pitchFamily="2" charset="-78"/>
                <a:cs typeface="Dana" panose="00000500000000000000" pitchFamily="2" charset="-78"/>
              </a:rPr>
            </a:br>
            <a:r>
              <a:rPr lang="fa-IR" sz="1500" dirty="0">
                <a:solidFill>
                  <a:schemeClr val="bg1"/>
                </a:solidFill>
                <a:latin typeface="Dana" panose="00000500000000000000" pitchFamily="2" charset="-78"/>
                <a:cs typeface="Dana" panose="00000500000000000000" pitchFamily="2" charset="-78"/>
              </a:rPr>
              <a:t>احتمالا شما هنوز با دوستاتون توی کافی‌شاپ‌های خیابون ولیعصر خاطره نساختین. وقتایی که از سر کلاس خسته و کوفته می‌گردین در حالی که یه ربع دیگه باید برین سر کلاس بعدی، فقط یه کافی‌شاپ می‌تونه آدمو نجات بده.</a:t>
            </a:r>
            <a:r>
              <a:rPr lang="en-US" sz="1500" dirty="0">
                <a:solidFill>
                  <a:schemeClr val="bg1"/>
                </a:solidFill>
                <a:latin typeface="Dana" panose="00000500000000000000" pitchFamily="2" charset="-78"/>
                <a:cs typeface="Dana" panose="00000500000000000000" pitchFamily="2" charset="-78"/>
              </a:rPr>
              <a:t>							      </a:t>
            </a:r>
            <a:br>
              <a:rPr lang="fa-IR" sz="1500" dirty="0">
                <a:solidFill>
                  <a:schemeClr val="bg1"/>
                </a:solidFill>
                <a:latin typeface="Dana" panose="00000500000000000000" pitchFamily="2" charset="-78"/>
                <a:cs typeface="Dana" panose="00000500000000000000" pitchFamily="2" charset="-78"/>
              </a:rPr>
            </a:br>
            <a:r>
              <a:rPr lang="fa-IR" sz="1500" dirty="0">
                <a:solidFill>
                  <a:schemeClr val="bg1"/>
                </a:solidFill>
                <a:latin typeface="Dana" panose="00000500000000000000" pitchFamily="2" charset="-78"/>
                <a:cs typeface="Dana" panose="00000500000000000000" pitchFamily="2" charset="-78"/>
              </a:rPr>
              <a:t>اما متاسفانه کرونا در همه‌شونو تخته کرده و حالا حالاها نمی‌تونیم دوباره دسته جمعی بریم با هم یه عصرونه‌ی حسابی بزنیم :)</a:t>
            </a:r>
            <a:r>
              <a:rPr lang="en-US" sz="1500" dirty="0">
                <a:solidFill>
                  <a:schemeClr val="bg1"/>
                </a:solidFill>
                <a:latin typeface="Dana" panose="00000500000000000000" pitchFamily="2" charset="-78"/>
                <a:cs typeface="Dana" panose="00000500000000000000" pitchFamily="2" charset="-78"/>
              </a:rPr>
              <a:t>						      </a:t>
            </a:r>
            <a:br>
              <a:rPr lang="fa-IR" sz="1500" dirty="0">
                <a:solidFill>
                  <a:schemeClr val="bg1"/>
                </a:solidFill>
                <a:latin typeface="Dana" panose="00000500000000000000" pitchFamily="2" charset="-78"/>
                <a:cs typeface="Dana" panose="00000500000000000000" pitchFamily="2" charset="-78"/>
              </a:rPr>
            </a:br>
            <a:r>
              <a:rPr lang="fa-IR" sz="1500" dirty="0">
                <a:solidFill>
                  <a:schemeClr val="bg1"/>
                </a:solidFill>
                <a:latin typeface="Dana" panose="00000500000000000000" pitchFamily="2" charset="-78"/>
                <a:cs typeface="Dana" panose="00000500000000000000" pitchFamily="2" charset="-78"/>
              </a:rPr>
              <a:t>ولی یکی از کافی‌شاپ‌ها به اسم </a:t>
            </a:r>
            <a:r>
              <a:rPr lang="en-US" sz="1500" dirty="0" err="1">
                <a:solidFill>
                  <a:schemeClr val="bg1"/>
                </a:solidFill>
                <a:latin typeface="Dana" panose="00000500000000000000" pitchFamily="2" charset="-78"/>
                <a:cs typeface="Dana" panose="00000500000000000000" pitchFamily="2" charset="-78"/>
              </a:rPr>
              <a:t>Ccafe</a:t>
            </a:r>
            <a:r>
              <a:rPr lang="fa-IR" sz="1500" dirty="0">
                <a:solidFill>
                  <a:schemeClr val="bg1"/>
                </a:solidFill>
                <a:latin typeface="Dana" panose="00000500000000000000" pitchFamily="2" charset="-78"/>
                <a:cs typeface="Dana" panose="00000500000000000000" pitchFamily="2" charset="-78"/>
              </a:rPr>
              <a:t> هست که هنوز سفارش می‌گیره. می‌شه بریم دم درش، سفارشومونو بدیم و بعد هم دریافتش کنیم. البته چون هر روز فقط یه نفر میاد تا کافی‌شاپ رو بگردونه، برای همین منوشون فقط کیک و کلوچه یا یه لیوان قهوه‌ی حسابی داره.</a:t>
            </a:r>
            <a:r>
              <a:rPr lang="en-US" sz="1500" dirty="0">
                <a:solidFill>
                  <a:schemeClr val="bg1"/>
                </a:solidFill>
                <a:latin typeface="Dana" panose="00000500000000000000" pitchFamily="2" charset="-78"/>
                <a:cs typeface="Dana" panose="00000500000000000000" pitchFamily="2" charset="-78"/>
              </a:rPr>
              <a:t>			      </a:t>
            </a:r>
            <a:br>
              <a:rPr lang="fa-IR" sz="1500" dirty="0">
                <a:solidFill>
                  <a:schemeClr val="bg1"/>
                </a:solidFill>
                <a:latin typeface="Dana" panose="00000500000000000000" pitchFamily="2" charset="-78"/>
                <a:cs typeface="Dana" panose="00000500000000000000" pitchFamily="2" charset="-78"/>
              </a:rPr>
            </a:br>
            <a:r>
              <a:rPr lang="fa-IR" sz="1500" dirty="0">
                <a:solidFill>
                  <a:schemeClr val="bg1"/>
                </a:solidFill>
                <a:latin typeface="Dana" panose="00000500000000000000" pitchFamily="2" charset="-78"/>
                <a:cs typeface="Dana" panose="00000500000000000000" pitchFamily="2" charset="-78"/>
              </a:rPr>
              <a:t>کلوچه‌هاش واقعا خوش‌مزه‌است :")</a:t>
            </a:r>
            <a:endParaRPr lang="fa-IR" sz="1500" b="0" i="0" u="none" strike="noStrike" dirty="0">
              <a:solidFill>
                <a:schemeClr val="bg1"/>
              </a:solidFill>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2310984" y="324190"/>
            <a:ext cx="4515103"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و اما سوال آخر: </a:t>
            </a:r>
            <a:r>
              <a:rPr lang="en-US" sz="4000" dirty="0" err="1">
                <a:solidFill>
                  <a:schemeClr val="bg1"/>
                </a:solidFill>
                <a:latin typeface="Lalezar" panose="00000500000000000000" pitchFamily="2" charset="-78"/>
                <a:cs typeface="Lalezar" panose="00000500000000000000" pitchFamily="2" charset="-78"/>
              </a:rPr>
              <a:t>Ccafe</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4" name="Google Shape;7046;p50"/>
          <p:cNvGrpSpPr/>
          <p:nvPr/>
        </p:nvGrpSpPr>
        <p:grpSpPr>
          <a:xfrm>
            <a:off x="6797810" y="417653"/>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12</a:t>
            </a:fld>
            <a:endParaRPr lang="en-US" dirty="0"/>
          </a:p>
        </p:txBody>
      </p:sp>
      <p:grpSp>
        <p:nvGrpSpPr>
          <p:cNvPr id="9" name="Google Shape;4771;p45"/>
          <p:cNvGrpSpPr/>
          <p:nvPr/>
        </p:nvGrpSpPr>
        <p:grpSpPr>
          <a:xfrm>
            <a:off x="8534720" y="4070749"/>
            <a:ext cx="347452" cy="397343"/>
            <a:chOff x="3330525" y="4399275"/>
            <a:chExt cx="390650" cy="481850"/>
          </a:xfrm>
        </p:grpSpPr>
        <p:sp>
          <p:nvSpPr>
            <p:cNvPr id="1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 name="Google Shape;4779;p45"/>
          <p:cNvGrpSpPr/>
          <p:nvPr/>
        </p:nvGrpSpPr>
        <p:grpSpPr>
          <a:xfrm>
            <a:off x="8532786" y="3093259"/>
            <a:ext cx="319924" cy="397322"/>
            <a:chOff x="3938800" y="4399275"/>
            <a:chExt cx="359700" cy="481825"/>
          </a:xfrm>
        </p:grpSpPr>
        <p:sp>
          <p:nvSpPr>
            <p:cNvPr id="2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 name="Google Shape;4771;p45"/>
          <p:cNvGrpSpPr/>
          <p:nvPr/>
        </p:nvGrpSpPr>
        <p:grpSpPr>
          <a:xfrm>
            <a:off x="8532786" y="1032076"/>
            <a:ext cx="347452" cy="397343"/>
            <a:chOff x="3330525" y="4399275"/>
            <a:chExt cx="390650" cy="481850"/>
          </a:xfrm>
        </p:grpSpPr>
        <p:sp>
          <p:nvSpPr>
            <p:cNvPr id="3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142564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518057"/>
            <a:ext cx="7727575" cy="1418743"/>
          </a:xfrm>
        </p:spPr>
        <p:txBody>
          <a:bodyPr anchor="ctr"/>
          <a:lstStyle/>
          <a:p>
            <a:pPr algn="just" rtl="1">
              <a:lnSpc>
                <a:spcPct val="150000"/>
              </a:lnSpc>
            </a:pPr>
            <a:r>
              <a:rPr lang="fa-IR" sz="1500" dirty="0">
                <a:solidFill>
                  <a:schemeClr val="bg1"/>
                </a:solidFill>
                <a:latin typeface="Dana" panose="00000500000000000000" pitchFamily="2" charset="-78"/>
                <a:cs typeface="Dana" panose="00000500000000000000" pitchFamily="2" charset="-78"/>
              </a:rPr>
              <a:t>حالا ما می‌خوایم براشون یه برنامه بنویسیم که راحت‌تر بتونن خرید‌های مشتری‌ها رو مدیریت کنن و برای رعایت بیش‌تر بهداشت، کم‌تر لازم باشه مستقیم باهاشون صحبت کنن.</a:t>
            </a:r>
            <a:r>
              <a:rPr lang="en-US" sz="1500" dirty="0">
                <a:solidFill>
                  <a:schemeClr val="bg1"/>
                </a:solidFill>
                <a:latin typeface="Dana" panose="00000500000000000000" pitchFamily="2" charset="-78"/>
                <a:cs typeface="Dana" panose="00000500000000000000" pitchFamily="2" charset="-78"/>
              </a:rPr>
              <a:t>		    </a:t>
            </a:r>
            <a:br>
              <a:rPr lang="fa-IR" sz="1500" dirty="0">
                <a:solidFill>
                  <a:schemeClr val="bg1"/>
                </a:solidFill>
                <a:latin typeface="Dana" panose="00000500000000000000" pitchFamily="2" charset="-78"/>
                <a:cs typeface="Dana" panose="00000500000000000000" pitchFamily="2" charset="-78"/>
              </a:rPr>
            </a:br>
            <a:r>
              <a:rPr lang="fa-IR" sz="1500" dirty="0">
                <a:solidFill>
                  <a:schemeClr val="bg1"/>
                </a:solidFill>
                <a:latin typeface="Dana" panose="00000500000000000000" pitchFamily="2" charset="-78"/>
                <a:cs typeface="Dana" panose="00000500000000000000" pitchFamily="2" charset="-78"/>
              </a:rPr>
              <a:t>برنامه، اول از همه باید بدونه که کافه هر روز یه مقدار ثابتی از کیک، کلوچه و قهوه‌ها رو آماده می‌کنه. پس می‌تونیم مقدار اولیه‌ی اون‌ها رو </a:t>
            </a:r>
            <a:r>
              <a:rPr lang="en-US" sz="1500" dirty="0">
                <a:solidFill>
                  <a:schemeClr val="bg1"/>
                </a:solidFill>
                <a:latin typeface="Dana" panose="00000500000000000000" pitchFamily="2" charset="-78"/>
                <a:cs typeface="Dana" panose="00000500000000000000" pitchFamily="2" charset="-78"/>
              </a:rPr>
              <a:t>define</a:t>
            </a:r>
            <a:r>
              <a:rPr lang="fa-IR" sz="1500" dirty="0">
                <a:solidFill>
                  <a:schemeClr val="bg1"/>
                </a:solidFill>
                <a:latin typeface="Dana" panose="00000500000000000000" pitchFamily="2" charset="-78"/>
                <a:cs typeface="Dana" panose="00000500000000000000" pitchFamily="2" charset="-78"/>
              </a:rPr>
              <a:t> کنیم. یعنی مثلا برای کیک‌ها داریم:</a:t>
            </a:r>
            <a:endParaRPr lang="fa-IR" sz="15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13</a:t>
            </a:fld>
            <a:endParaRPr lang="en-US" dirty="0"/>
          </a:p>
        </p:txBody>
      </p:sp>
      <p:grpSp>
        <p:nvGrpSpPr>
          <p:cNvPr id="9" name="Google Shape;4771;p45"/>
          <p:cNvGrpSpPr/>
          <p:nvPr/>
        </p:nvGrpSpPr>
        <p:grpSpPr>
          <a:xfrm>
            <a:off x="8423369" y="2425756"/>
            <a:ext cx="347452" cy="397343"/>
            <a:chOff x="3330525" y="4399275"/>
            <a:chExt cx="390650" cy="481850"/>
          </a:xfrm>
        </p:grpSpPr>
        <p:sp>
          <p:nvSpPr>
            <p:cNvPr id="1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 name="Google Shape;4779;p45"/>
          <p:cNvGrpSpPr/>
          <p:nvPr/>
        </p:nvGrpSpPr>
        <p:grpSpPr>
          <a:xfrm>
            <a:off x="8423436" y="475804"/>
            <a:ext cx="319924" cy="397322"/>
            <a:chOff x="3938800" y="4399275"/>
            <a:chExt cx="359700" cy="481825"/>
          </a:xfrm>
        </p:grpSpPr>
        <p:sp>
          <p:nvSpPr>
            <p:cNvPr id="2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 name="Google Shape;4771;p45"/>
          <p:cNvGrpSpPr/>
          <p:nvPr/>
        </p:nvGrpSpPr>
        <p:grpSpPr>
          <a:xfrm>
            <a:off x="8423436" y="1208824"/>
            <a:ext cx="347452" cy="397343"/>
            <a:chOff x="3330525" y="4399275"/>
            <a:chExt cx="390650" cy="481850"/>
          </a:xfrm>
        </p:grpSpPr>
        <p:sp>
          <p:nvSpPr>
            <p:cNvPr id="3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7" name="Rectangle 16"/>
          <p:cNvSpPr/>
          <p:nvPr/>
        </p:nvSpPr>
        <p:spPr>
          <a:xfrm>
            <a:off x="698863" y="2072262"/>
            <a:ext cx="2877711" cy="338554"/>
          </a:xfrm>
          <a:prstGeom prst="rect">
            <a:avLst/>
          </a:prstGeom>
        </p:spPr>
        <p:txBody>
          <a:bodyPr wrap="none">
            <a:spAutoFit/>
          </a:bodyPr>
          <a:lstStyle/>
          <a:p>
            <a:r>
              <a:rPr lang="en-US" sz="1600" dirty="0">
                <a:solidFill>
                  <a:srgbClr val="0070C0"/>
                </a:solidFill>
                <a:latin typeface="Consolas" panose="020B0609020204030204" pitchFamily="49" charset="0"/>
              </a:rPr>
              <a:t>#define </a:t>
            </a:r>
            <a:r>
              <a:rPr lang="en-US" sz="1600" dirty="0" err="1">
                <a:solidFill>
                  <a:srgbClr val="DDBB88"/>
                </a:solidFill>
                <a:latin typeface="Consolas" panose="020B0609020204030204" pitchFamily="49" charset="0"/>
              </a:rPr>
              <a:t>init_cake_num</a:t>
            </a:r>
            <a:r>
              <a:rPr lang="en-US" sz="1600" dirty="0">
                <a:solidFill>
                  <a:srgbClr val="BBBBBB"/>
                </a:solidFill>
                <a:latin typeface="Consolas" panose="020B0609020204030204" pitchFamily="49" charset="0"/>
              </a:rPr>
              <a:t> </a:t>
            </a:r>
            <a:r>
              <a:rPr lang="en-US" sz="1600" dirty="0">
                <a:solidFill>
                  <a:srgbClr val="F280D0"/>
                </a:solidFill>
                <a:latin typeface="Consolas" panose="020B0609020204030204" pitchFamily="49" charset="0"/>
              </a:rPr>
              <a:t>40</a:t>
            </a:r>
            <a:endParaRPr lang="en-US" sz="1600" dirty="0">
              <a:solidFill>
                <a:srgbClr val="BBBBBB"/>
              </a:solidFill>
              <a:latin typeface="Consolas" panose="020B0609020204030204" pitchFamily="49" charset="0"/>
            </a:endParaRPr>
          </a:p>
        </p:txBody>
      </p:sp>
      <p:sp>
        <p:nvSpPr>
          <p:cNvPr id="37" name="Title 1">
            <a:extLst>
              <a:ext uri="{FF2B5EF4-FFF2-40B4-BE49-F238E27FC236}">
                <a16:creationId xmlns:a16="http://schemas.microsoft.com/office/drawing/2014/main" id="{846E5198-7AF0-44E1-803C-BC2DB5C8B697}"/>
              </a:ext>
            </a:extLst>
          </p:cNvPr>
          <p:cNvSpPr txBox="1">
            <a:spLocks/>
          </p:cNvSpPr>
          <p:nvPr/>
        </p:nvSpPr>
        <p:spPr>
          <a:xfrm>
            <a:off x="677628" y="2395571"/>
            <a:ext cx="7729909" cy="8412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500" dirty="0">
                <a:solidFill>
                  <a:schemeClr val="bg1"/>
                </a:solidFill>
                <a:latin typeface="Dana" panose="00000500000000000000" pitchFamily="2" charset="-78"/>
                <a:cs typeface="Dana" panose="00000500000000000000" pitchFamily="2" charset="-78"/>
              </a:rPr>
              <a:t>در ادامه به دو تا تابع نیاز داریم که اولی بیاد و منو رو به مشتری نشون بده. دومی هم خریدهای مشتری‌ها رو مدیریت کنه.</a:t>
            </a:r>
            <a:r>
              <a:rPr lang="en-US" sz="1500" dirty="0">
                <a:solidFill>
                  <a:schemeClr val="bg1"/>
                </a:solidFill>
                <a:latin typeface="Dana" panose="00000500000000000000" pitchFamily="2" charset="-78"/>
                <a:cs typeface="Dana" panose="00000500000000000000" pitchFamily="2" charset="-78"/>
              </a:rPr>
              <a:t>main‌ </a:t>
            </a:r>
            <a:r>
              <a:rPr lang="fa-IR" sz="1500" dirty="0">
                <a:solidFill>
                  <a:schemeClr val="bg1"/>
                </a:solidFill>
                <a:latin typeface="Dana" panose="00000500000000000000" pitchFamily="2" charset="-78"/>
                <a:cs typeface="Dana" panose="00000500000000000000" pitchFamily="2" charset="-78"/>
              </a:rPr>
              <a:t> برنامه‌مون ولی قراره خییلی خلوت باشه. یعنی این‌طوری:</a:t>
            </a:r>
          </a:p>
        </p:txBody>
      </p:sp>
      <p:sp>
        <p:nvSpPr>
          <p:cNvPr id="18" name="Rectangle 17"/>
          <p:cNvSpPr/>
          <p:nvPr/>
        </p:nvSpPr>
        <p:spPr>
          <a:xfrm>
            <a:off x="892827" y="3211004"/>
            <a:ext cx="6588972" cy="1600438"/>
          </a:xfrm>
          <a:prstGeom prst="rect">
            <a:avLst/>
          </a:prstGeom>
        </p:spPr>
        <p:txBody>
          <a:bodyPr wrap="square">
            <a:spAutoFit/>
          </a:bodyPr>
          <a:lstStyle/>
          <a:p>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DDBB88"/>
                </a:solidFill>
                <a:latin typeface="Consolas" panose="020B0609020204030204" pitchFamily="49" charset="0"/>
              </a:rPr>
              <a:t>main</a:t>
            </a:r>
            <a:r>
              <a:rPr lang="en-US" dirty="0">
                <a:solidFill>
                  <a:srgbClr val="BBBBBB"/>
                </a:solidFill>
                <a:latin typeface="Consolas" panose="020B0609020204030204" pitchFamily="49" charset="0"/>
              </a:rPr>
              <a:t>() {</a:t>
            </a:r>
            <a:br>
              <a:rPr lang="en-US" dirty="0">
                <a:solidFill>
                  <a:srgbClr val="BBBBBB"/>
                </a:solidFill>
                <a:latin typeface="Consolas" panose="020B0609020204030204" pitchFamily="49" charset="0"/>
              </a:rPr>
            </a:br>
            <a:r>
              <a:rPr lang="en-US" dirty="0">
                <a:solidFill>
                  <a:srgbClr val="BBBBBB"/>
                </a:solidFill>
                <a:latin typeface="Consolas" panose="020B0609020204030204" pitchFamily="49" charset="0"/>
              </a:rPr>
              <a:t>    </a:t>
            </a:r>
            <a:r>
              <a:rPr lang="en-US" dirty="0">
                <a:solidFill>
                  <a:srgbClr val="DDBB88"/>
                </a:solidFill>
                <a:latin typeface="Consolas" panose="020B0609020204030204" pitchFamily="49" charset="0"/>
              </a:rPr>
              <a:t>menu</a:t>
            </a:r>
            <a:r>
              <a:rPr lang="en-US" dirty="0">
                <a:solidFill>
                  <a:srgbClr val="BBBBBB"/>
                </a:solidFill>
                <a:latin typeface="Consolas" panose="020B0609020204030204" pitchFamily="49" charset="0"/>
              </a:rPr>
              <a:t>(</a:t>
            </a:r>
            <a:r>
              <a:rPr lang="en-US" dirty="0" err="1">
                <a:solidFill>
                  <a:srgbClr val="BBBBBB"/>
                </a:solidFill>
                <a:latin typeface="Consolas" panose="020B0609020204030204" pitchFamily="49" charset="0"/>
              </a:rPr>
              <a:t>init_cake_num</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init_cookie_num</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init_coffee_num</a:t>
            </a:r>
            <a:r>
              <a:rPr lang="en-US" dirty="0">
                <a:solidFill>
                  <a:srgbClr val="BBBBBB"/>
                </a:solidFill>
                <a:latin typeface="Consolas" panose="020B0609020204030204" pitchFamily="49" charset="0"/>
              </a:rPr>
              <a:t>);</a:t>
            </a:r>
            <a:br>
              <a:rPr lang="en-US" dirty="0">
                <a:solidFill>
                  <a:srgbClr val="BBBBBB"/>
                </a:solidFill>
                <a:latin typeface="Consolas" panose="020B0609020204030204" pitchFamily="49" charset="0"/>
              </a:rPr>
            </a:b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while</a:t>
            </a:r>
            <a:r>
              <a:rPr lang="en-US" dirty="0">
                <a:solidFill>
                  <a:srgbClr val="BBBBBB"/>
                </a:solidFill>
                <a:latin typeface="Consolas" panose="020B0609020204030204" pitchFamily="49" charset="0"/>
              </a:rPr>
              <a:t>(choice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5</a:t>
            </a:r>
            <a:r>
              <a:rPr lang="en-US" dirty="0">
                <a:solidFill>
                  <a:srgbClr val="BBBBBB"/>
                </a:solidFill>
                <a:latin typeface="Consolas" panose="020B0609020204030204" pitchFamily="49" charset="0"/>
              </a:rPr>
              <a:t>)</a:t>
            </a:r>
          </a:p>
          <a:p>
            <a:r>
              <a:rPr lang="en-US" dirty="0">
                <a:solidFill>
                  <a:srgbClr val="DDBB88"/>
                </a:solidFill>
                <a:latin typeface="Consolas" panose="020B0609020204030204" pitchFamily="49" charset="0"/>
              </a:rPr>
              <a:t>        buy</a:t>
            </a:r>
            <a:r>
              <a:rPr lang="en-US" dirty="0">
                <a:solidFill>
                  <a:srgbClr val="BBBBBB"/>
                </a:solidFill>
                <a:latin typeface="Consolas" panose="020B0609020204030204" pitchFamily="49" charset="0"/>
              </a:rPr>
              <a:t>();</a:t>
            </a:r>
            <a:br>
              <a:rPr lang="en-US" dirty="0">
                <a:solidFill>
                  <a:srgbClr val="BBBBBB"/>
                </a:solidFill>
                <a:latin typeface="Consolas" panose="020B0609020204030204" pitchFamily="49" charset="0"/>
              </a:rPr>
            </a:br>
            <a:r>
              <a:rPr lang="en-US" dirty="0">
                <a:solidFill>
                  <a:srgbClr val="BBBBBB"/>
                </a:solidFill>
                <a:latin typeface="Consolas" panose="020B0609020204030204" pitchFamily="49" charset="0"/>
              </a:rPr>
              <a:t>    </a:t>
            </a:r>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"C U soon</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a:t>
            </a:r>
            <a:br>
              <a:rPr lang="en-US" dirty="0">
                <a:solidFill>
                  <a:srgbClr val="BBBBBB"/>
                </a:solidFill>
                <a:latin typeface="Consolas" panose="020B0609020204030204" pitchFamily="49" charset="0"/>
              </a:rPr>
            </a:b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return</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a:t>
            </a:r>
          </a:p>
        </p:txBody>
      </p:sp>
    </p:spTree>
    <p:extLst>
      <p:ext uri="{BB962C8B-B14F-4D97-AF65-F5344CB8AC3E}">
        <p14:creationId xmlns:p14="http://schemas.microsoft.com/office/powerpoint/2010/main" val="616307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705553"/>
            <a:ext cx="7728837" cy="3679543"/>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حالا دو تا تابعی که لازم داریم رو باید طوری تعریف کنیم که تابع</a:t>
            </a:r>
            <a:r>
              <a:rPr lang="en-US" sz="1600" dirty="0">
                <a:solidFill>
                  <a:schemeClr val="bg1"/>
                </a:solidFill>
                <a:latin typeface="Dana" panose="00000500000000000000" pitchFamily="2" charset="-78"/>
                <a:cs typeface="Dana" panose="00000500000000000000" pitchFamily="2" charset="-78"/>
              </a:rPr>
              <a:t>main </a:t>
            </a:r>
            <a:r>
              <a:rPr lang="fa-IR" sz="1600" dirty="0">
                <a:solidFill>
                  <a:schemeClr val="bg1"/>
                </a:solidFill>
                <a:latin typeface="Dana" panose="00000500000000000000" pitchFamily="2" charset="-78"/>
                <a:cs typeface="Dana" panose="00000500000000000000" pitchFamily="2" charset="-78"/>
              </a:rPr>
              <a:t> خطا نداشته باشه (غیر مستقیم یعنی حواستون به ورودیایی که تابع‌ها می‌گیرن باشه).</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br>
              <a:rPr lang="fa-IR" sz="1600" dirty="0">
                <a:solidFill>
                  <a:schemeClr val="bg1"/>
                </a:solidFill>
                <a:latin typeface="Dana" panose="00000500000000000000" pitchFamily="2" charset="-78"/>
                <a:cs typeface="Dana" panose="00000500000000000000" pitchFamily="2" charset="-78"/>
              </a:rPr>
            </a:br>
            <a:r>
              <a:rPr lang="en-US" sz="1600" dirty="0">
                <a:solidFill>
                  <a:schemeClr val="bg1"/>
                </a:solidFill>
                <a:latin typeface="Dana" panose="00000500000000000000" pitchFamily="2" charset="-78"/>
                <a:cs typeface="Dana" panose="00000500000000000000" pitchFamily="2" charset="-78"/>
              </a:rPr>
              <a:t>menu</a:t>
            </a:r>
            <a:r>
              <a:rPr lang="fa-IR" sz="1600" dirty="0">
                <a:solidFill>
                  <a:schemeClr val="bg1"/>
                </a:solidFill>
                <a:latin typeface="Dana" panose="00000500000000000000" pitchFamily="2" charset="-78"/>
                <a:cs typeface="Dana" panose="00000500000000000000" pitchFamily="2" charset="-78"/>
              </a:rPr>
              <a:t> که کارش معلومه. توی کدی هم که براتون آماده کردیم این بخشش تکمیل‌شد‌ه‌ست. ولی با تابع</a:t>
            </a:r>
            <a:r>
              <a:rPr lang="en-US" sz="1600" dirty="0">
                <a:solidFill>
                  <a:schemeClr val="bg1"/>
                </a:solidFill>
                <a:latin typeface="Dana" panose="00000500000000000000" pitchFamily="2" charset="-78"/>
                <a:cs typeface="Dana" panose="00000500000000000000" pitchFamily="2" charset="-78"/>
              </a:rPr>
              <a:t>buy </a:t>
            </a:r>
            <a:r>
              <a:rPr lang="fa-IR" sz="1600" dirty="0">
                <a:solidFill>
                  <a:schemeClr val="bg1"/>
                </a:solidFill>
                <a:latin typeface="Dana" panose="00000500000000000000" pitchFamily="2" charset="-78"/>
                <a:cs typeface="Dana" panose="00000500000000000000" pitchFamily="2" charset="-78"/>
              </a:rPr>
              <a:t> حسابی کار داریم.</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این تابع باید اول ورودی کاربر رو بگیره. یعنی همون </a:t>
            </a:r>
            <a:r>
              <a:rPr lang="en-US" sz="1600" dirty="0">
                <a:solidFill>
                  <a:schemeClr val="bg1"/>
                </a:solidFill>
                <a:latin typeface="Dana" panose="00000500000000000000" pitchFamily="2" charset="-78"/>
                <a:cs typeface="Dana" panose="00000500000000000000" pitchFamily="2" charset="-78"/>
              </a:rPr>
              <a:t>choice</a:t>
            </a:r>
            <a:r>
              <a:rPr lang="fa-IR" sz="1600" dirty="0">
                <a:solidFill>
                  <a:schemeClr val="bg1"/>
                </a:solidFill>
                <a:latin typeface="Dana" panose="00000500000000000000" pitchFamily="2" charset="-78"/>
                <a:cs typeface="Dana" panose="00000500000000000000" pitchFamily="2" charset="-78"/>
              </a:rPr>
              <a:t>ای که تو</a:t>
            </a:r>
            <a:r>
              <a:rPr lang="en-US" sz="1600" dirty="0">
                <a:solidFill>
                  <a:schemeClr val="bg1"/>
                </a:solidFill>
                <a:latin typeface="Dana" panose="00000500000000000000" pitchFamily="2" charset="-78"/>
                <a:cs typeface="Dana" panose="00000500000000000000" pitchFamily="2" charset="-78"/>
              </a:rPr>
              <a:t>main </a:t>
            </a:r>
            <a:r>
              <a:rPr lang="fa-IR" sz="1600" dirty="0">
                <a:solidFill>
                  <a:schemeClr val="bg1"/>
                </a:solidFill>
                <a:latin typeface="Dana" panose="00000500000000000000" pitchFamily="2" charset="-78"/>
                <a:cs typeface="Dana" panose="00000500000000000000" pitchFamily="2" charset="-78"/>
              </a:rPr>
              <a:t> آورده شده. تا زمانی که کاربر 5 رو وارد نکرده، یعنی هنوز می‌خواد خرید کنه.</a:t>
            </a:r>
            <a:r>
              <a:rPr lang="en-US" sz="1600" dirty="0">
                <a:solidFill>
                  <a:schemeClr val="bg1"/>
                </a:solidFill>
                <a:latin typeface="Dana" panose="00000500000000000000" pitchFamily="2" charset="-78"/>
                <a:cs typeface="Dana" panose="00000500000000000000" pitchFamily="2" charset="-78"/>
              </a:rPr>
              <a:t>				    </a:t>
            </a:r>
            <a:br>
              <a:rPr lang="en-US" sz="1600" dirty="0">
                <a:solidFill>
                  <a:schemeClr val="bg1"/>
                </a:solidFill>
                <a:latin typeface="Dana" panose="00000500000000000000" pitchFamily="2" charset="-78"/>
                <a:cs typeface="Dana" panose="00000500000000000000" pitchFamily="2" charset="-78"/>
              </a:rPr>
            </a:b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خب حالا به نظرتون </a:t>
            </a:r>
            <a:r>
              <a:rPr lang="en-US" sz="1600" dirty="0">
                <a:solidFill>
                  <a:schemeClr val="bg1"/>
                </a:solidFill>
                <a:latin typeface="Dana" panose="00000500000000000000" pitchFamily="2" charset="-78"/>
                <a:cs typeface="Dana" panose="00000500000000000000" pitchFamily="2" charset="-78"/>
              </a:rPr>
              <a:t>choice</a:t>
            </a:r>
            <a:r>
              <a:rPr lang="fa-IR" sz="1600" dirty="0">
                <a:solidFill>
                  <a:schemeClr val="bg1"/>
                </a:solidFill>
                <a:latin typeface="Dana" panose="00000500000000000000" pitchFamily="2" charset="-78"/>
                <a:cs typeface="Dana" panose="00000500000000000000" pitchFamily="2" charset="-78"/>
              </a:rPr>
              <a:t> چطور باید تعریف بشه که تو هر دو تابع</a:t>
            </a:r>
            <a:r>
              <a:rPr lang="en-US" sz="1600" dirty="0">
                <a:solidFill>
                  <a:schemeClr val="bg1"/>
                </a:solidFill>
                <a:latin typeface="Dana" panose="00000500000000000000" pitchFamily="2" charset="-78"/>
                <a:cs typeface="Dana" panose="00000500000000000000" pitchFamily="2" charset="-78"/>
              </a:rPr>
              <a:t>main </a:t>
            </a:r>
            <a:r>
              <a:rPr lang="fa-IR" sz="1600" dirty="0">
                <a:solidFill>
                  <a:schemeClr val="bg1"/>
                </a:solidFill>
                <a:latin typeface="Dana" panose="00000500000000000000" pitchFamily="2" charset="-78"/>
                <a:cs typeface="Dana" panose="00000500000000000000" pitchFamily="2" charset="-78"/>
              </a:rPr>
              <a:t> و </a:t>
            </a:r>
            <a:r>
              <a:rPr lang="en-US" sz="1600" dirty="0">
                <a:solidFill>
                  <a:schemeClr val="bg1"/>
                </a:solidFill>
                <a:latin typeface="Dana" panose="00000500000000000000" pitchFamily="2" charset="-78"/>
                <a:cs typeface="Dana" panose="00000500000000000000" pitchFamily="2" charset="-78"/>
              </a:rPr>
              <a:t>buy</a:t>
            </a:r>
            <a:r>
              <a:rPr lang="fa-IR" sz="1600" dirty="0">
                <a:solidFill>
                  <a:schemeClr val="bg1"/>
                </a:solidFill>
                <a:latin typeface="Dana" panose="00000500000000000000" pitchFamily="2" charset="-78"/>
                <a:cs typeface="Dana" panose="00000500000000000000" pitchFamily="2" charset="-78"/>
              </a:rPr>
              <a:t> قابل استفاده باشه؟</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14</a:t>
            </a:fld>
            <a:endParaRPr lang="en-US" dirty="0"/>
          </a:p>
        </p:txBody>
      </p:sp>
      <p:grpSp>
        <p:nvGrpSpPr>
          <p:cNvPr id="23" name="Google Shape;4779;p45"/>
          <p:cNvGrpSpPr/>
          <p:nvPr/>
        </p:nvGrpSpPr>
        <p:grpSpPr>
          <a:xfrm>
            <a:off x="8423436" y="670837"/>
            <a:ext cx="319924" cy="397322"/>
            <a:chOff x="3938800" y="4399275"/>
            <a:chExt cx="359700" cy="481825"/>
          </a:xfrm>
        </p:grpSpPr>
        <p:sp>
          <p:nvSpPr>
            <p:cNvPr id="2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 name="Google Shape;4771;p45"/>
          <p:cNvGrpSpPr/>
          <p:nvPr/>
        </p:nvGrpSpPr>
        <p:grpSpPr>
          <a:xfrm>
            <a:off x="8423436" y="1809132"/>
            <a:ext cx="347452" cy="397343"/>
            <a:chOff x="3330525" y="4399275"/>
            <a:chExt cx="390650" cy="481850"/>
          </a:xfrm>
        </p:grpSpPr>
        <p:sp>
          <p:nvSpPr>
            <p:cNvPr id="3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8" name="Google Shape;4779;p45"/>
          <p:cNvGrpSpPr/>
          <p:nvPr/>
        </p:nvGrpSpPr>
        <p:grpSpPr>
          <a:xfrm>
            <a:off x="8423436" y="3631238"/>
            <a:ext cx="319924" cy="397323"/>
            <a:chOff x="3938805" y="4399275"/>
            <a:chExt cx="359700" cy="481826"/>
          </a:xfrm>
        </p:grpSpPr>
        <p:sp>
          <p:nvSpPr>
            <p:cNvPr id="39"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4784;p45"/>
            <p:cNvSpPr/>
            <p:nvPr/>
          </p:nvSpPr>
          <p:spPr>
            <a:xfrm>
              <a:off x="3938805" y="4692801"/>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874297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06829" y="593577"/>
            <a:ext cx="7727575" cy="3679543"/>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در ادامه سه تا متغیر لازم داریم که بتونن موجودی‌ها رو نگه‌داری کنن. این‌جا به نظرتون باید چی کار کنیم؟</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اگه سه‌تا متغیر به صورت عادی و توی خود تابع</a:t>
            </a:r>
            <a:r>
              <a:rPr lang="en-US" sz="1600" dirty="0">
                <a:solidFill>
                  <a:schemeClr val="bg1"/>
                </a:solidFill>
                <a:latin typeface="Dana" panose="00000500000000000000" pitchFamily="2" charset="-78"/>
                <a:cs typeface="Dana" panose="00000500000000000000" pitchFamily="2" charset="-78"/>
              </a:rPr>
              <a:t>buy </a:t>
            </a:r>
            <a:r>
              <a:rPr lang="fa-IR" sz="1600" dirty="0">
                <a:solidFill>
                  <a:schemeClr val="bg1"/>
                </a:solidFill>
                <a:latin typeface="Dana" panose="00000500000000000000" pitchFamily="2" charset="-78"/>
                <a:cs typeface="Dana" panose="00000500000000000000" pitchFamily="2" charset="-78"/>
              </a:rPr>
              <a:t> تعریف کنیم (یعنی به صورت </a:t>
            </a:r>
            <a:r>
              <a:rPr lang="en-US" sz="1600" dirty="0">
                <a:solidFill>
                  <a:schemeClr val="accent6"/>
                </a:solidFill>
                <a:latin typeface="Dana" panose="00000500000000000000" pitchFamily="2" charset="-78"/>
                <a:cs typeface="Dana" panose="00000500000000000000" pitchFamily="2" charset="-78"/>
              </a:rPr>
              <a:t>local</a:t>
            </a:r>
            <a:r>
              <a:rPr lang="fa-IR" sz="1600" dirty="0">
                <a:solidFill>
                  <a:schemeClr val="bg1"/>
                </a:solidFill>
                <a:latin typeface="Dana" panose="00000500000000000000" pitchFamily="2" charset="-78"/>
                <a:cs typeface="Dana" panose="00000500000000000000" pitchFamily="2" charset="-78"/>
              </a:rPr>
              <a:t>)، با هر بار اجرا شدن تابع </a:t>
            </a:r>
            <a:r>
              <a:rPr lang="en-US" sz="1600" dirty="0">
                <a:solidFill>
                  <a:schemeClr val="bg1"/>
                </a:solidFill>
                <a:latin typeface="Dana" panose="00000500000000000000" pitchFamily="2" charset="-78"/>
                <a:cs typeface="Dana" panose="00000500000000000000" pitchFamily="2" charset="-78"/>
              </a:rPr>
              <a:t>buy، </a:t>
            </a:r>
            <a:r>
              <a:rPr lang="fa-IR" sz="1600" dirty="0">
                <a:solidFill>
                  <a:schemeClr val="bg1"/>
                </a:solidFill>
                <a:latin typeface="Dana" panose="00000500000000000000" pitchFamily="2" charset="-78"/>
                <a:cs typeface="Dana" panose="00000500000000000000" pitchFamily="2" charset="-78"/>
              </a:rPr>
              <a:t>مقدارهای قبلی پاک می‌شه و متغیر دوباره تعریف می‌شه.</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یه راه‌حل می‌شه کاری که برای </a:t>
            </a:r>
            <a:r>
              <a:rPr lang="en-US" sz="1600" dirty="0">
                <a:solidFill>
                  <a:schemeClr val="bg1"/>
                </a:solidFill>
                <a:latin typeface="Dana" panose="00000500000000000000" pitchFamily="2" charset="-78"/>
                <a:cs typeface="Dana" panose="00000500000000000000" pitchFamily="2" charset="-78"/>
              </a:rPr>
              <a:t>choice‌</a:t>
            </a:r>
            <a:r>
              <a:rPr lang="fa-IR" sz="1600" dirty="0">
                <a:solidFill>
                  <a:schemeClr val="bg1"/>
                </a:solidFill>
                <a:latin typeface="Dana" panose="00000500000000000000" pitchFamily="2" charset="-78"/>
                <a:cs typeface="Dana" panose="00000500000000000000" pitchFamily="2" charset="-78"/>
              </a:rPr>
              <a:t> انجام دادین. یعنی استفاده از متغیر </a:t>
            </a:r>
            <a:r>
              <a:rPr lang="en-US" sz="1600" dirty="0">
                <a:solidFill>
                  <a:schemeClr val="accent6"/>
                </a:solidFill>
                <a:latin typeface="Dana" panose="00000500000000000000" pitchFamily="2" charset="-78"/>
                <a:cs typeface="Dana" panose="00000500000000000000" pitchFamily="2" charset="-78"/>
              </a:rPr>
              <a:t>global</a:t>
            </a:r>
            <a:r>
              <a:rPr lang="fa-IR" sz="1600" dirty="0">
                <a:solidFill>
                  <a:schemeClr val="bg1"/>
                </a:solidFill>
                <a:latin typeface="Dana" panose="00000500000000000000" pitchFamily="2" charset="-78"/>
                <a:cs typeface="Dana" panose="00000500000000000000" pitchFamily="2" charset="-78"/>
              </a:rPr>
              <a:t>. اما ما می‌خوایم یه کار دیگه بکنیم. چه راهی به ذهنتون می‌رسه؟</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اگه یادتون باشه متغیرهای </a:t>
            </a:r>
            <a:r>
              <a:rPr lang="en-US" sz="1600" dirty="0">
                <a:solidFill>
                  <a:schemeClr val="accent6"/>
                </a:solidFill>
                <a:latin typeface="Dana" panose="00000500000000000000" pitchFamily="2" charset="-78"/>
                <a:cs typeface="Dana" panose="00000500000000000000" pitchFamily="2" charset="-78"/>
              </a:rPr>
              <a:t>static</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متغیرهایی هستن که با تموم شدن تابع و خارج شدن ازش، محتواشون رو از دست نمی‌دن. پس این بخش رو هم کامل کنین تا بریم سراغ </a:t>
            </a:r>
            <a:r>
              <a:rPr lang="en-US" sz="1600" dirty="0">
                <a:solidFill>
                  <a:schemeClr val="bg1"/>
                </a:solidFill>
                <a:latin typeface="Dana" panose="00000500000000000000" pitchFamily="2" charset="-78"/>
                <a:cs typeface="Dana" panose="00000500000000000000" pitchFamily="2" charset="-78"/>
              </a:rPr>
              <a:t>switch case</a:t>
            </a:r>
            <a:r>
              <a:rPr lang="fa-IR" sz="1600" dirty="0">
                <a:solidFill>
                  <a:schemeClr val="bg1"/>
                </a:solidFill>
                <a:latin typeface="Dana" panose="00000500000000000000" pitchFamily="2" charset="-78"/>
                <a:cs typeface="Dana" panose="00000500000000000000" pitchFamily="2" charset="-78"/>
              </a:rPr>
              <a:t>.</a:t>
            </a:r>
            <a:endParaRPr lang="en-US" sz="1600" dirty="0">
              <a:solidFill>
                <a:schemeClr val="bg1"/>
              </a:solidFill>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15</a:t>
            </a:fld>
            <a:endParaRPr lang="en-US" dirty="0"/>
          </a:p>
        </p:txBody>
      </p:sp>
      <p:grpSp>
        <p:nvGrpSpPr>
          <p:cNvPr id="23" name="Google Shape;4779;p45"/>
          <p:cNvGrpSpPr/>
          <p:nvPr/>
        </p:nvGrpSpPr>
        <p:grpSpPr>
          <a:xfrm>
            <a:off x="8430974" y="1707303"/>
            <a:ext cx="319924" cy="397322"/>
            <a:chOff x="3938800" y="4399275"/>
            <a:chExt cx="359700" cy="481825"/>
          </a:xfrm>
        </p:grpSpPr>
        <p:sp>
          <p:nvSpPr>
            <p:cNvPr id="2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 name="Google Shape;4771;p45"/>
          <p:cNvGrpSpPr/>
          <p:nvPr/>
        </p:nvGrpSpPr>
        <p:grpSpPr>
          <a:xfrm>
            <a:off x="8430974" y="593577"/>
            <a:ext cx="347452" cy="397343"/>
            <a:chOff x="3330525" y="4399275"/>
            <a:chExt cx="390650" cy="481850"/>
          </a:xfrm>
        </p:grpSpPr>
        <p:sp>
          <p:nvSpPr>
            <p:cNvPr id="3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7" name="Google Shape;4771;p45"/>
          <p:cNvGrpSpPr/>
          <p:nvPr/>
        </p:nvGrpSpPr>
        <p:grpSpPr>
          <a:xfrm>
            <a:off x="8430907" y="3553977"/>
            <a:ext cx="347452" cy="397343"/>
            <a:chOff x="3330525" y="4399275"/>
            <a:chExt cx="390650" cy="481850"/>
          </a:xfrm>
        </p:grpSpPr>
        <p:sp>
          <p:nvSpPr>
            <p:cNvPr id="44"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5"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427866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721693"/>
            <a:ext cx="7729531" cy="3569508"/>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در این بخش قراره با توجه به هر خرید، مقدار متغیر مربوط به خرید انجام شده، یکی کم بشه و منو هم دوباره نشون داده بشه.</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راستیی! جالب‌ترین و خاطره‌انگیزترین بخش </a:t>
            </a:r>
            <a:r>
              <a:rPr lang="en-US" sz="1600" dirty="0" err="1">
                <a:solidFill>
                  <a:schemeClr val="bg1"/>
                </a:solidFill>
                <a:latin typeface="Dana" panose="00000500000000000000" pitchFamily="2" charset="-78"/>
                <a:cs typeface="Dana" panose="00000500000000000000" pitchFamily="2" charset="-78"/>
              </a:rPr>
              <a:t>Ccafe</a:t>
            </a:r>
            <a:r>
              <a:rPr lang="fa-IR" sz="1600" dirty="0">
                <a:solidFill>
                  <a:schemeClr val="bg1"/>
                </a:solidFill>
                <a:latin typeface="Dana" panose="00000500000000000000" pitchFamily="2" charset="-78"/>
                <a:cs typeface="Dana" panose="00000500000000000000" pitchFamily="2" charset="-78"/>
              </a:rPr>
              <a:t> رو براتون نگفتیم. تو</a:t>
            </a:r>
            <a:r>
              <a:rPr lang="en-US" sz="1600" dirty="0" err="1">
                <a:solidFill>
                  <a:schemeClr val="bg1"/>
                </a:solidFill>
                <a:latin typeface="Dana" panose="00000500000000000000" pitchFamily="2" charset="-78"/>
                <a:cs typeface="Dana" panose="00000500000000000000" pitchFamily="2" charset="-78"/>
              </a:rPr>
              <a:t>Ccafe</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هر بار که  خریدها تموم می‌شه و می‌خوای بری، می‌تونی اگه دوست داشته باشی یه عکس یادگاری بگیری.  برای همین تو</a:t>
            </a:r>
            <a:r>
              <a:rPr lang="en-US" sz="1600" dirty="0">
                <a:solidFill>
                  <a:schemeClr val="bg1"/>
                </a:solidFill>
                <a:latin typeface="Dana" panose="00000500000000000000" pitchFamily="2" charset="-78"/>
                <a:cs typeface="Dana" panose="00000500000000000000" pitchFamily="2" charset="-78"/>
              </a:rPr>
              <a:t>case 5 </a:t>
            </a:r>
            <a:r>
              <a:rPr lang="fa-IR" sz="1600" dirty="0">
                <a:solidFill>
                  <a:schemeClr val="bg1"/>
                </a:solidFill>
                <a:latin typeface="Dana" panose="00000500000000000000" pitchFamily="2" charset="-78"/>
                <a:cs typeface="Dana" panose="00000500000000000000" pitchFamily="2" charset="-78"/>
              </a:rPr>
              <a:t> یعنی وقتی که دیگه مشتری خریدی نداره، ازش پرسیده می‌خوای عکس هم بگیری یا نه؟</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متغیر </a:t>
            </a:r>
            <a:r>
              <a:rPr lang="en-US" sz="1600" dirty="0">
                <a:solidFill>
                  <a:schemeClr val="bg1"/>
                </a:solidFill>
                <a:latin typeface="Dana" panose="00000500000000000000" pitchFamily="2" charset="-78"/>
                <a:cs typeface="Dana" panose="00000500000000000000" pitchFamily="2" charset="-78"/>
              </a:rPr>
              <a:t>pic</a:t>
            </a:r>
            <a:r>
              <a:rPr lang="fa-IR" sz="1600" dirty="0">
                <a:solidFill>
                  <a:schemeClr val="bg1"/>
                </a:solidFill>
                <a:latin typeface="Dana" panose="00000500000000000000" pitchFamily="2" charset="-78"/>
                <a:cs typeface="Dana" panose="00000500000000000000" pitchFamily="2" charset="-78"/>
              </a:rPr>
              <a:t>ای که تعریف شده در واقع داره تعداد عکس‌ها رو نشون می‌ده.</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به نظرتون چرا این متغیر دیگه </a:t>
            </a:r>
            <a:r>
              <a:rPr lang="en-US" sz="1600" dirty="0">
                <a:solidFill>
                  <a:schemeClr val="accent6"/>
                </a:solidFill>
                <a:latin typeface="Dana" panose="00000500000000000000" pitchFamily="2" charset="-78"/>
                <a:cs typeface="Dana" panose="00000500000000000000" pitchFamily="2" charset="-78"/>
              </a:rPr>
              <a:t>static‌</a:t>
            </a:r>
            <a:r>
              <a:rPr lang="fa-IR" sz="1600" dirty="0">
                <a:solidFill>
                  <a:schemeClr val="bg1"/>
                </a:solidFill>
                <a:latin typeface="Dana" panose="00000500000000000000" pitchFamily="2" charset="-78"/>
                <a:cs typeface="Dana" panose="00000500000000000000" pitchFamily="2" charset="-78"/>
              </a:rPr>
              <a:t> در نظر گرفته نشده؟‌</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16</a:t>
            </a:fld>
            <a:endParaRPr lang="en-US" dirty="0"/>
          </a:p>
        </p:txBody>
      </p:sp>
      <p:grpSp>
        <p:nvGrpSpPr>
          <p:cNvPr id="23" name="Google Shape;4779;p45"/>
          <p:cNvGrpSpPr/>
          <p:nvPr/>
        </p:nvGrpSpPr>
        <p:grpSpPr>
          <a:xfrm>
            <a:off x="8428394" y="691253"/>
            <a:ext cx="319924" cy="397322"/>
            <a:chOff x="3938800" y="4399275"/>
            <a:chExt cx="359700" cy="481825"/>
          </a:xfrm>
        </p:grpSpPr>
        <p:sp>
          <p:nvSpPr>
            <p:cNvPr id="2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7" name="Google Shape;4771;p45"/>
          <p:cNvGrpSpPr/>
          <p:nvPr/>
        </p:nvGrpSpPr>
        <p:grpSpPr>
          <a:xfrm>
            <a:off x="8415778" y="1766051"/>
            <a:ext cx="347452" cy="397343"/>
            <a:chOff x="3330525" y="4399275"/>
            <a:chExt cx="390650" cy="481850"/>
          </a:xfrm>
        </p:grpSpPr>
        <p:sp>
          <p:nvSpPr>
            <p:cNvPr id="44"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5"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8" name="Google Shape;4779;p45"/>
          <p:cNvGrpSpPr/>
          <p:nvPr/>
        </p:nvGrpSpPr>
        <p:grpSpPr>
          <a:xfrm>
            <a:off x="8428394" y="3574093"/>
            <a:ext cx="319924" cy="397322"/>
            <a:chOff x="3938800" y="4399275"/>
            <a:chExt cx="359700" cy="481825"/>
          </a:xfrm>
        </p:grpSpPr>
        <p:sp>
          <p:nvSpPr>
            <p:cNvPr id="39"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599239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00819" y="721692"/>
            <a:ext cx="7727575" cy="3679543"/>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فکر کنم الان دیگه فرق متغیرهای </a:t>
            </a:r>
            <a:r>
              <a:rPr lang="en-US" sz="1600" dirty="0">
                <a:solidFill>
                  <a:schemeClr val="accent6"/>
                </a:solidFill>
                <a:latin typeface="Dana" panose="00000500000000000000" pitchFamily="2" charset="-78"/>
                <a:cs typeface="Dana" panose="00000500000000000000" pitchFamily="2" charset="-78"/>
              </a:rPr>
              <a:t>global</a:t>
            </a:r>
            <a:r>
              <a:rPr lang="fa-IR" sz="1600" dirty="0">
                <a:solidFill>
                  <a:schemeClr val="bg1"/>
                </a:solidFill>
                <a:latin typeface="Dana" panose="00000500000000000000" pitchFamily="2" charset="-78"/>
                <a:cs typeface="Dana" panose="00000500000000000000" pitchFamily="2" charset="-78"/>
              </a:rPr>
              <a:t> و</a:t>
            </a:r>
            <a:r>
              <a:rPr lang="en-US" sz="1600" dirty="0">
                <a:solidFill>
                  <a:schemeClr val="accent6"/>
                </a:solidFill>
                <a:latin typeface="Dana" panose="00000500000000000000" pitchFamily="2" charset="-78"/>
                <a:cs typeface="Dana" panose="00000500000000000000" pitchFamily="2" charset="-78"/>
              </a:rPr>
              <a:t>static</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و</a:t>
            </a:r>
            <a:r>
              <a:rPr lang="en-US" sz="1600" dirty="0">
                <a:solidFill>
                  <a:schemeClr val="accent6"/>
                </a:solidFill>
                <a:latin typeface="Dana" panose="00000500000000000000" pitchFamily="2" charset="-78"/>
                <a:cs typeface="Dana" panose="00000500000000000000" pitchFamily="2" charset="-78"/>
              </a:rPr>
              <a:t>local</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رو متوجه شده باشین. یه سوال دیگه هم بپرسم و دیگه خسته نباشید :دی</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ما شرط خاتمه‌ی خرید رو به صورت دلخواه عدد 5 در نظر گرفتیم. به نظر شما با توجه به کدی که نوشته شده، می‌تونیم این عدد رو 7 در نظر بگیریم؟ 0 چطور؟ این دومی نکته توشه دقت کنین...</a:t>
            </a:r>
            <a:br>
              <a:rPr lang="fa-IR" sz="1600" dirty="0">
                <a:solidFill>
                  <a:schemeClr val="bg1"/>
                </a:solidFill>
                <a:latin typeface="Dana" panose="00000500000000000000" pitchFamily="2" charset="-78"/>
                <a:cs typeface="Dana" panose="00000500000000000000" pitchFamily="2" charset="-78"/>
              </a:rPr>
            </a:b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خب دیگه همگی خسته نباشید. امیدواریم با کد کافه‌تون حسابی کیف کنین و اگر دوست داشتین بهش فیچرهای بیش‌تری اضافه کنین. مثل بخش حسابداری یا تابعی که با کمک اون بشه مقدار موجودی رو زیاد کرد و در نهایت یه کافه‌ی حسابی داشت.</a:t>
            </a:r>
            <a:r>
              <a:rPr lang="en-US" sz="160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خداحافظ همگی تا جلسه‌ی بعد </a:t>
            </a:r>
            <a:r>
              <a:rPr lang="en-SE" sz="1600" dirty="0">
                <a:solidFill>
                  <a:schemeClr val="bg1"/>
                </a:solidFill>
                <a:latin typeface="Dana" panose="00000500000000000000" pitchFamily="2" charset="-78"/>
                <a:cs typeface="Dana" panose="00000500000000000000" pitchFamily="2" charset="-78"/>
                <a:sym typeface="Wingdings" panose="05000000000000000000" pitchFamily="2" charset="2"/>
              </a:rPr>
              <a:t></a:t>
            </a:r>
            <a:endParaRPr lang="fa-IR" sz="1600" dirty="0">
              <a:solidFill>
                <a:schemeClr val="bg1"/>
              </a:solidFill>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17</a:t>
            </a:fld>
            <a:endParaRPr lang="en-US" dirty="0"/>
          </a:p>
        </p:txBody>
      </p:sp>
      <p:grpSp>
        <p:nvGrpSpPr>
          <p:cNvPr id="23" name="Google Shape;4779;p45"/>
          <p:cNvGrpSpPr/>
          <p:nvPr/>
        </p:nvGrpSpPr>
        <p:grpSpPr>
          <a:xfrm>
            <a:off x="8428394" y="2934786"/>
            <a:ext cx="319924" cy="397322"/>
            <a:chOff x="3938800" y="4399275"/>
            <a:chExt cx="359700" cy="481825"/>
          </a:xfrm>
        </p:grpSpPr>
        <p:sp>
          <p:nvSpPr>
            <p:cNvPr id="2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 name="Google Shape;4771;p45"/>
          <p:cNvGrpSpPr/>
          <p:nvPr/>
        </p:nvGrpSpPr>
        <p:grpSpPr>
          <a:xfrm>
            <a:off x="8430907" y="713811"/>
            <a:ext cx="347452" cy="397343"/>
            <a:chOff x="3330525" y="4399275"/>
            <a:chExt cx="390650" cy="481850"/>
          </a:xfrm>
        </p:grpSpPr>
        <p:sp>
          <p:nvSpPr>
            <p:cNvPr id="3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887299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5473" y="130609"/>
            <a:ext cx="8847138" cy="4826000"/>
          </a:xfrm>
        </p:spPr>
        <p:txBody>
          <a:bodyPr anchor="ctr"/>
          <a:lstStyle/>
          <a:p>
            <a:pPr algn="ctr"/>
            <a:r>
              <a:rPr lang="en-US" sz="9600" dirty="0">
                <a:solidFill>
                  <a:schemeClr val="accent6"/>
                </a:solidFill>
              </a:rPr>
              <a:t>;</a:t>
            </a:r>
          </a:p>
        </p:txBody>
      </p:sp>
    </p:spTree>
    <p:extLst>
      <p:ext uri="{BB962C8B-B14F-4D97-AF65-F5344CB8AC3E}">
        <p14:creationId xmlns:p14="http://schemas.microsoft.com/office/powerpoint/2010/main" val="159166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648A7FA-AB63-4284-974C-0A9A6377A9D3}"/>
              </a:ext>
            </a:extLst>
          </p:cNvPr>
          <p:cNvSpPr txBox="1">
            <a:spLocks/>
          </p:cNvSpPr>
          <p:nvPr/>
        </p:nvSpPr>
        <p:spPr>
          <a:xfrm>
            <a:off x="3441600" y="928978"/>
            <a:ext cx="5294490" cy="322542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همه‌ی ما با مفهوم تابع از ریاضی دبیرستان آشنایی داریم... تابع‌های ‌‌برنامه‌نویسی یک گسترش</a:t>
            </a:r>
            <a:r>
              <a:rPr lang="fa-IR" sz="1600" baseline="30000" dirty="0">
                <a:solidFill>
                  <a:schemeClr val="bg1"/>
                </a:solidFill>
                <a:latin typeface="Dana" panose="00000500000000000000" pitchFamily="2" charset="-78"/>
                <a:cs typeface="Dana" panose="00000500000000000000" pitchFamily="2" charset="-78"/>
              </a:rPr>
              <a:t>۱</a:t>
            </a:r>
            <a:r>
              <a:rPr lang="fa-IR" sz="1600" dirty="0">
                <a:solidFill>
                  <a:schemeClr val="bg1"/>
                </a:solidFill>
                <a:latin typeface="Dana" panose="00000500000000000000" pitchFamily="2" charset="-78"/>
                <a:cs typeface="Dana" panose="00000500000000000000" pitchFamily="2" charset="-78"/>
              </a:rPr>
              <a:t> از همان توابع ریاضی هستند. هدف اولیه‌ی ایجاد توابع برنامه‌نویسی، ساخت یک خلاصه</a:t>
            </a:r>
            <a:r>
              <a:rPr lang="fa-IR" sz="1600" baseline="30000" dirty="0">
                <a:solidFill>
                  <a:schemeClr val="bg1"/>
                </a:solidFill>
                <a:latin typeface="Dana" panose="00000500000000000000" pitchFamily="2" charset="-78"/>
                <a:cs typeface="Dana" panose="00000500000000000000" pitchFamily="2" charset="-78"/>
              </a:rPr>
              <a:t>۲</a:t>
            </a:r>
            <a:r>
              <a:rPr lang="fa-IR" sz="1600" dirty="0">
                <a:solidFill>
                  <a:schemeClr val="bg1"/>
                </a:solidFill>
                <a:latin typeface="Dana" panose="00000500000000000000" pitchFamily="2" charset="-78"/>
                <a:cs typeface="Dana" panose="00000500000000000000" pitchFamily="2" charset="-78"/>
              </a:rPr>
              <a:t>، برای محاسبه‌ای بزرگ‌تر است. مثلا فرض کنید برنامه‌ای نوشته‌ایم که با گرفتن یک عدد طبیعی</a:t>
            </a:r>
            <a:r>
              <a:rPr lang="en-US" sz="1600" dirty="0">
                <a:solidFill>
                  <a:schemeClr val="bg1"/>
                </a:solidFill>
                <a:latin typeface="Dana" panose="00000500000000000000" pitchFamily="2" charset="-78"/>
                <a:cs typeface="Dana" panose="00000500000000000000" pitchFamily="2" charset="-78"/>
              </a:rPr>
              <a:t>n </a:t>
            </a:r>
            <a:r>
              <a:rPr lang="fa-IR" sz="1600" dirty="0">
                <a:solidFill>
                  <a:schemeClr val="bg1"/>
                </a:solidFill>
                <a:latin typeface="Dana" panose="00000500000000000000" pitchFamily="2" charset="-78"/>
                <a:cs typeface="Dana" panose="00000500000000000000" pitchFamily="2" charset="-78"/>
              </a:rPr>
              <a:t> به عنوان ورودی، مجموع اعداد 1 تا </a:t>
            </a:r>
            <a:r>
              <a:rPr lang="en-US" sz="1600" dirty="0">
                <a:solidFill>
                  <a:schemeClr val="bg1"/>
                </a:solidFill>
                <a:latin typeface="Dana" panose="00000500000000000000" pitchFamily="2" charset="-78"/>
                <a:cs typeface="Dana" panose="00000500000000000000" pitchFamily="2" charset="-78"/>
              </a:rPr>
              <a:t>n</a:t>
            </a:r>
            <a:r>
              <a:rPr lang="fa-IR" sz="1600" dirty="0">
                <a:solidFill>
                  <a:schemeClr val="bg1"/>
                </a:solidFill>
                <a:latin typeface="Dana" panose="00000500000000000000" pitchFamily="2" charset="-78"/>
                <a:cs typeface="Dana" panose="00000500000000000000" pitchFamily="2" charset="-78"/>
              </a:rPr>
              <a:t> را حساب می‌کند. حالا می‌خواهیم برنامه‌ای بنویسیم که این‌کار را چندین بار و تحت شرایط مختلفی انجام دهد. به‌جای این‌که کد محاسبه‌ی این مجموع را چندین بار کپی کنیم، می‌توانیم با استفاده از توابع، این کد را یک بار بنویسیم و چندین‌بار استفاده کنیم. (کتاب‌های گاج را چندین‌بار بخوانید. :)))))) )</a:t>
            </a:r>
          </a:p>
        </p:txBody>
      </p:sp>
      <p:sp>
        <p:nvSpPr>
          <p:cNvPr id="4" name="Slide Number Placeholder 3"/>
          <p:cNvSpPr>
            <a:spLocks noGrp="1"/>
          </p:cNvSpPr>
          <p:nvPr>
            <p:ph type="sldNum" sz="quarter" idx="4"/>
          </p:nvPr>
        </p:nvSpPr>
        <p:spPr>
          <a:xfrm>
            <a:off x="284018" y="4419600"/>
            <a:ext cx="429801" cy="436418"/>
          </a:xfrm>
          <a:prstGeom prst="rect">
            <a:avLst/>
          </a:prstGeom>
        </p:spPr>
        <p:txBody>
          <a:bodyPr/>
          <a:lstStyle/>
          <a:p>
            <a:fld id="{8E2CDA97-BFD5-45CA-9A96-1AD5B5B2566F}" type="slidenum">
              <a:rPr lang="en-US" smtClean="0"/>
              <a:t>2</a:t>
            </a:fld>
            <a:endParaRPr lang="en-US" dirty="0"/>
          </a:p>
        </p:txBody>
      </p:sp>
      <p:sp>
        <p:nvSpPr>
          <p:cNvPr id="2" name="Footer Placeholder 1"/>
          <p:cNvSpPr>
            <a:spLocks noGrp="1"/>
          </p:cNvSpPr>
          <p:nvPr>
            <p:ph type="ftr" sz="quarter" idx="10"/>
          </p:nvPr>
        </p:nvSpPr>
        <p:spPr/>
        <p:txBody>
          <a:bodyPr/>
          <a:lstStyle/>
          <a:p>
            <a:r>
              <a:rPr lang="en-US" dirty="0"/>
              <a:t>1- Extension</a:t>
            </a:r>
          </a:p>
          <a:p>
            <a:r>
              <a:rPr lang="en-US" dirty="0"/>
              <a:t>2- Shorthand</a:t>
            </a:r>
          </a:p>
        </p:txBody>
      </p:sp>
      <p:grpSp>
        <p:nvGrpSpPr>
          <p:cNvPr id="6" name="Group 5"/>
          <p:cNvGrpSpPr/>
          <p:nvPr/>
        </p:nvGrpSpPr>
        <p:grpSpPr>
          <a:xfrm rot="20680970">
            <a:off x="785565" y="851116"/>
            <a:ext cx="2376184" cy="3199362"/>
            <a:chOff x="5467156" y="1062356"/>
            <a:chExt cx="2597563" cy="3482171"/>
          </a:xfrm>
        </p:grpSpPr>
        <p:sp>
          <p:nvSpPr>
            <p:cNvPr id="7" name="Google Shape;432;p26"/>
            <p:cNvSpPr/>
            <p:nvPr/>
          </p:nvSpPr>
          <p:spPr>
            <a:xfrm rot="411018">
              <a:off x="5467156" y="1062356"/>
              <a:ext cx="2597563" cy="3482171"/>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33;p26"/>
            <p:cNvSpPr/>
            <p:nvPr/>
          </p:nvSpPr>
          <p:spPr>
            <a:xfrm rot="411018">
              <a:off x="5668095" y="1242307"/>
              <a:ext cx="2246929" cy="2858324"/>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34;p26"/>
            <p:cNvSpPr/>
            <p:nvPr/>
          </p:nvSpPr>
          <p:spPr>
            <a:xfrm rot="411018">
              <a:off x="6497526" y="4173848"/>
              <a:ext cx="292493" cy="234861"/>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itle 1">
              <a:extLst>
                <a:ext uri="{FF2B5EF4-FFF2-40B4-BE49-F238E27FC236}">
                  <a16:creationId xmlns:a16="http://schemas.microsoft.com/office/drawing/2014/main" id="{846E5198-7AF0-44E1-803C-BC2DB5C8B697}"/>
                </a:ext>
              </a:extLst>
            </p:cNvPr>
            <p:cNvSpPr txBox="1">
              <a:spLocks/>
            </p:cNvSpPr>
            <p:nvPr/>
          </p:nvSpPr>
          <p:spPr>
            <a:xfrm rot="417653">
              <a:off x="5629230" y="1297012"/>
              <a:ext cx="2299092" cy="270730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rtl="1"/>
              <a:r>
                <a:rPr lang="fa-IR" sz="1800" dirty="0">
                  <a:solidFill>
                    <a:srgbClr val="DDDDDD"/>
                  </a:solidFill>
                  <a:latin typeface="Dana" panose="00000500000000000000" pitchFamily="2" charset="-78"/>
                  <a:cs typeface="Dana" panose="00000500000000000000" pitchFamily="2" charset="-78"/>
                </a:rPr>
                <a:t>اهمیت استفاده از توابع در برنامه‌نویسی غیر قابل انکار است؛ طوری که استفاده نکردن از آن‌ها در برنامه‌های بزرگ و طولانی تقریبا غیر ممکن خواهد بود.</a:t>
              </a:r>
              <a:endParaRPr lang="en-US" sz="1800" dirty="0">
                <a:solidFill>
                  <a:srgbClr val="DDDDDD"/>
                </a:solidFill>
                <a:latin typeface="Dana" panose="00000500000000000000" pitchFamily="2" charset="-78"/>
                <a:cs typeface="Dana" panose="00000500000000000000" pitchFamily="2" charset="-78"/>
              </a:endParaRPr>
            </a:p>
          </p:txBody>
        </p:sp>
      </p:grpSp>
    </p:spTree>
    <p:extLst>
      <p:ext uri="{BB962C8B-B14F-4D97-AF65-F5344CB8AC3E}">
        <p14:creationId xmlns:p14="http://schemas.microsoft.com/office/powerpoint/2010/main" val="2260826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E2CDA97-BFD5-45CA-9A96-1AD5B5B2566F}" type="slidenum">
              <a:rPr lang="en-US" smtClean="0"/>
              <a:pPr/>
              <a:t>3</a:t>
            </a:fld>
            <a:endParaRPr lang="en-US" dirty="0"/>
          </a:p>
        </p:txBody>
      </p:sp>
      <p:sp>
        <p:nvSpPr>
          <p:cNvPr id="5" name="Google Shape;999;p35"/>
          <p:cNvSpPr txBox="1">
            <a:spLocks/>
          </p:cNvSpPr>
          <p:nvPr/>
        </p:nvSpPr>
        <p:spPr>
          <a:xfrm>
            <a:off x="311700" y="6445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fa-IR" sz="3200" dirty="0">
                <a:latin typeface="Lalezar" panose="00000500000000000000" pitchFamily="2" charset="-78"/>
                <a:cs typeface="Lalezar" panose="00000500000000000000" pitchFamily="2" charset="-78"/>
                <a:sym typeface="Roboto Light"/>
              </a:rPr>
              <a:t>فهرست</a:t>
            </a:r>
            <a:endParaRPr lang="en-US" dirty="0"/>
          </a:p>
        </p:txBody>
      </p:sp>
      <p:cxnSp>
        <p:nvCxnSpPr>
          <p:cNvPr id="63"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3" name="Group 2"/>
          <p:cNvGrpSpPr/>
          <p:nvPr/>
        </p:nvGrpSpPr>
        <p:grpSpPr>
          <a:xfrm>
            <a:off x="678241" y="1738851"/>
            <a:ext cx="7787518" cy="2323714"/>
            <a:chOff x="666513" y="1738851"/>
            <a:chExt cx="7787518" cy="2323714"/>
          </a:xfrm>
        </p:grpSpPr>
        <p:sp>
          <p:nvSpPr>
            <p:cNvPr id="125" name="Google Shape;1001;p35"/>
            <p:cNvSpPr/>
            <p:nvPr/>
          </p:nvSpPr>
          <p:spPr>
            <a:xfrm>
              <a:off x="3612889" y="2626553"/>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6" name="Google Shape;1002;p35"/>
            <p:cNvSpPr/>
            <p:nvPr/>
          </p:nvSpPr>
          <p:spPr>
            <a:xfrm>
              <a:off x="3869294" y="2582188"/>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7" name="Google Shape;1003;p35"/>
            <p:cNvSpPr/>
            <p:nvPr/>
          </p:nvSpPr>
          <p:spPr>
            <a:xfrm>
              <a:off x="3864298" y="2221824"/>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8" name="Google Shape;1005;p35"/>
            <p:cNvSpPr/>
            <p:nvPr/>
          </p:nvSpPr>
          <p:spPr>
            <a:xfrm flipH="1">
              <a:off x="3929248" y="2347344"/>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9" name="Google Shape;1006;p35"/>
            <p:cNvSpPr/>
            <p:nvPr/>
          </p:nvSpPr>
          <p:spPr>
            <a:xfrm>
              <a:off x="3698639" y="271228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0" name="Google Shape;1007;p35"/>
            <p:cNvSpPr/>
            <p:nvPr/>
          </p:nvSpPr>
          <p:spPr>
            <a:xfrm>
              <a:off x="3698639" y="271228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1" name="Google Shape;1013;p35"/>
            <p:cNvSpPr/>
            <p:nvPr/>
          </p:nvSpPr>
          <p:spPr>
            <a:xfrm>
              <a:off x="5937236" y="2221824"/>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2" name="Google Shape;1014;p35"/>
            <p:cNvSpPr/>
            <p:nvPr/>
          </p:nvSpPr>
          <p:spPr>
            <a:xfrm>
              <a:off x="5685827" y="2626553"/>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3" name="Google Shape;1015;p35"/>
            <p:cNvSpPr/>
            <p:nvPr/>
          </p:nvSpPr>
          <p:spPr>
            <a:xfrm>
              <a:off x="5942232" y="2582188"/>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4" name="Google Shape;1016;p35"/>
            <p:cNvSpPr/>
            <p:nvPr/>
          </p:nvSpPr>
          <p:spPr>
            <a:xfrm flipH="1">
              <a:off x="6003017" y="2329648"/>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5" name="Google Shape;1018;p35"/>
            <p:cNvSpPr/>
            <p:nvPr/>
          </p:nvSpPr>
          <p:spPr>
            <a:xfrm>
              <a:off x="5772407" y="271228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6" name="Google Shape;1019;p35"/>
            <p:cNvSpPr/>
            <p:nvPr/>
          </p:nvSpPr>
          <p:spPr>
            <a:xfrm>
              <a:off x="5772407" y="271228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7" name="Google Shape;1021;p35"/>
            <p:cNvSpPr/>
            <p:nvPr/>
          </p:nvSpPr>
          <p:spPr>
            <a:xfrm>
              <a:off x="4649350" y="2626553"/>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8" name="Google Shape;1025;p35"/>
            <p:cNvSpPr/>
            <p:nvPr/>
          </p:nvSpPr>
          <p:spPr>
            <a:xfrm>
              <a:off x="4735930" y="2712288"/>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9" name="Google Shape;1026;p35"/>
            <p:cNvSpPr/>
            <p:nvPr/>
          </p:nvSpPr>
          <p:spPr>
            <a:xfrm>
              <a:off x="4735930" y="2712288"/>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0" name="Google Shape;1028;p35"/>
            <p:cNvSpPr/>
            <p:nvPr/>
          </p:nvSpPr>
          <p:spPr>
            <a:xfrm>
              <a:off x="6703248" y="2611549"/>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1" name="Google Shape;1032;p35"/>
            <p:cNvSpPr/>
            <p:nvPr/>
          </p:nvSpPr>
          <p:spPr>
            <a:xfrm>
              <a:off x="6789828" y="2697284"/>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2" name="Google Shape;1033;p35"/>
            <p:cNvSpPr/>
            <p:nvPr/>
          </p:nvSpPr>
          <p:spPr>
            <a:xfrm>
              <a:off x="6789828" y="2697284"/>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3" name="Google Shape;1036;p35"/>
            <p:cNvSpPr txBox="1">
              <a:spLocks/>
            </p:cNvSpPr>
            <p:nvPr/>
          </p:nvSpPr>
          <p:spPr>
            <a:xfrm>
              <a:off x="4144799" y="3646717"/>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برای مطالعه</a:t>
              </a:r>
            </a:p>
            <a:p>
              <a:pPr algn="ctr" rtl="1"/>
              <a:r>
                <a:rPr lang="fa-IR" sz="1100" dirty="0">
                  <a:solidFill>
                    <a:schemeClr val="bg1"/>
                  </a:solidFill>
                  <a:latin typeface="Dana" panose="00000500000000000000" pitchFamily="2" charset="-78"/>
                  <a:cs typeface="Dana" panose="00000500000000000000" pitchFamily="2" charset="-78"/>
                </a:rPr>
                <a:t>نسبت طلایی</a:t>
              </a:r>
            </a:p>
          </p:txBody>
        </p:sp>
        <p:sp>
          <p:nvSpPr>
            <p:cNvPr id="164" name="Google Shape;1037;p35"/>
            <p:cNvSpPr txBox="1">
              <a:spLocks/>
            </p:cNvSpPr>
            <p:nvPr/>
          </p:nvSpPr>
          <p:spPr>
            <a:xfrm>
              <a:off x="5533098" y="1757964"/>
              <a:ext cx="942245" cy="4116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دوم</a:t>
              </a:r>
            </a:p>
            <a:p>
              <a:pPr algn="ctr" rtl="1"/>
              <a:r>
                <a:rPr lang="fa-IR" sz="1100" dirty="0">
                  <a:solidFill>
                    <a:schemeClr val="bg1"/>
                  </a:solidFill>
                  <a:latin typeface="Dana" panose="00000500000000000000" pitchFamily="2" charset="-78"/>
                  <a:cs typeface="Dana" panose="00000500000000000000" pitchFamily="2" charset="-78"/>
                </a:rPr>
                <a:t>فیبوناچی</a:t>
              </a:r>
            </a:p>
          </p:txBody>
        </p:sp>
        <p:sp>
          <p:nvSpPr>
            <p:cNvPr id="165" name="Google Shape;1038;p35"/>
            <p:cNvSpPr txBox="1">
              <a:spLocks/>
            </p:cNvSpPr>
            <p:nvPr/>
          </p:nvSpPr>
          <p:spPr>
            <a:xfrm>
              <a:off x="6418635" y="3646717"/>
              <a:ext cx="1277562" cy="4141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اول</a:t>
              </a:r>
            </a:p>
            <a:p>
              <a:pPr algn="ctr" rtl="1"/>
              <a:r>
                <a:rPr lang="fa-IR" sz="1100" dirty="0">
                  <a:solidFill>
                    <a:schemeClr val="bg1"/>
                  </a:solidFill>
                  <a:latin typeface="Dana" panose="00000500000000000000" pitchFamily="2" charset="-78"/>
                  <a:cs typeface="Dana" panose="00000500000000000000" pitchFamily="2" charset="-78"/>
                </a:rPr>
                <a:t>عدد فوق اول</a:t>
              </a:r>
            </a:p>
          </p:txBody>
        </p:sp>
        <p:sp>
          <p:nvSpPr>
            <p:cNvPr id="166" name="Google Shape;1043;p35"/>
            <p:cNvSpPr txBox="1">
              <a:spLocks/>
            </p:cNvSpPr>
            <p:nvPr/>
          </p:nvSpPr>
          <p:spPr>
            <a:xfrm>
              <a:off x="7719258" y="2647369"/>
              <a:ext cx="734773" cy="4315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rtl="1"/>
              <a:r>
                <a:rPr lang="fa-IR" sz="1100" dirty="0">
                  <a:solidFill>
                    <a:schemeClr val="bg1"/>
                  </a:solidFill>
                  <a:latin typeface="Dana" panose="00000500000000000000" pitchFamily="2" charset="-78"/>
                  <a:cs typeface="Dana" panose="00000500000000000000" pitchFamily="2" charset="-78"/>
                </a:rPr>
                <a:t>تابع</a:t>
              </a:r>
            </a:p>
            <a:p>
              <a:pPr rtl="1"/>
              <a:r>
                <a:rPr lang="fa-IR" sz="1100" dirty="0">
                  <a:solidFill>
                    <a:schemeClr val="bg1"/>
                  </a:solidFill>
                  <a:latin typeface="Dana" panose="00000500000000000000" pitchFamily="2" charset="-78"/>
                  <a:cs typeface="Dana" panose="00000500000000000000" pitchFamily="2" charset="-78"/>
                </a:rPr>
                <a:t>بازگشتی</a:t>
              </a:r>
              <a:endParaRPr lang="en-US" sz="1100" dirty="0"/>
            </a:p>
          </p:txBody>
        </p:sp>
        <p:sp>
          <p:nvSpPr>
            <p:cNvPr id="167" name="TextBox 166"/>
            <p:cNvSpPr txBox="1"/>
            <p:nvPr/>
          </p:nvSpPr>
          <p:spPr>
            <a:xfrm>
              <a:off x="6869530" y="2761821"/>
              <a:ext cx="298480" cy="338554"/>
            </a:xfrm>
            <a:prstGeom prst="rect">
              <a:avLst/>
            </a:prstGeom>
            <a:noFill/>
          </p:spPr>
          <p:txBody>
            <a:bodyPr wrap="none" rtlCol="0" anchor="ctr">
              <a:spAutoFit/>
            </a:bodyPr>
            <a:lstStyle/>
            <a:p>
              <a:pPr algn="ctr"/>
              <a:r>
                <a:rPr lang="en-US" sz="1600" b="1" dirty="0">
                  <a:solidFill>
                    <a:schemeClr val="bg1"/>
                  </a:solidFill>
                </a:rPr>
                <a:t>4</a:t>
              </a:r>
            </a:p>
          </p:txBody>
        </p:sp>
        <p:sp>
          <p:nvSpPr>
            <p:cNvPr id="168" name="TextBox 167"/>
            <p:cNvSpPr txBox="1"/>
            <p:nvPr/>
          </p:nvSpPr>
          <p:spPr>
            <a:xfrm>
              <a:off x="5853354" y="2765548"/>
              <a:ext cx="298480" cy="338554"/>
            </a:xfrm>
            <a:prstGeom prst="rect">
              <a:avLst/>
            </a:prstGeom>
            <a:noFill/>
          </p:spPr>
          <p:txBody>
            <a:bodyPr wrap="none" rtlCol="0" anchor="ctr">
              <a:spAutoFit/>
            </a:bodyPr>
            <a:lstStyle/>
            <a:p>
              <a:pPr algn="ctr"/>
              <a:r>
                <a:rPr lang="en-US" sz="1600" b="1" dirty="0">
                  <a:solidFill>
                    <a:schemeClr val="bg1"/>
                  </a:solidFill>
                </a:rPr>
                <a:t>5</a:t>
              </a:r>
            </a:p>
          </p:txBody>
        </p:sp>
        <p:sp>
          <p:nvSpPr>
            <p:cNvPr id="169" name="TextBox 168"/>
            <p:cNvSpPr txBox="1"/>
            <p:nvPr/>
          </p:nvSpPr>
          <p:spPr>
            <a:xfrm>
              <a:off x="4810907" y="2762197"/>
              <a:ext cx="298480" cy="338554"/>
            </a:xfrm>
            <a:prstGeom prst="rect">
              <a:avLst/>
            </a:prstGeom>
            <a:noFill/>
          </p:spPr>
          <p:txBody>
            <a:bodyPr wrap="none" rtlCol="0" anchor="ctr">
              <a:spAutoFit/>
            </a:bodyPr>
            <a:lstStyle/>
            <a:p>
              <a:pPr algn="ctr"/>
              <a:r>
                <a:rPr lang="en-US" sz="1600" b="1" dirty="0">
                  <a:solidFill>
                    <a:schemeClr val="bg1"/>
                  </a:solidFill>
                </a:rPr>
                <a:t>7</a:t>
              </a:r>
            </a:p>
          </p:txBody>
        </p:sp>
        <p:sp>
          <p:nvSpPr>
            <p:cNvPr id="171" name="TextBox 170"/>
            <p:cNvSpPr txBox="1"/>
            <p:nvPr/>
          </p:nvSpPr>
          <p:spPr>
            <a:xfrm>
              <a:off x="3723407" y="2753464"/>
              <a:ext cx="412293" cy="338554"/>
            </a:xfrm>
            <a:prstGeom prst="rect">
              <a:avLst/>
            </a:prstGeom>
            <a:noFill/>
          </p:spPr>
          <p:txBody>
            <a:bodyPr wrap="square" rtlCol="0" anchor="ctr">
              <a:spAutoFit/>
            </a:bodyPr>
            <a:lstStyle/>
            <a:p>
              <a:pPr algn="ctr"/>
              <a:r>
                <a:rPr lang="en-US" sz="1600" b="1" dirty="0">
                  <a:solidFill>
                    <a:schemeClr val="bg1"/>
                  </a:solidFill>
                </a:rPr>
                <a:t>8</a:t>
              </a:r>
            </a:p>
          </p:txBody>
        </p:sp>
        <p:pic>
          <p:nvPicPr>
            <p:cNvPr id="172" name="Picture 171">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4290091" y="2901289"/>
              <a:ext cx="1094656" cy="430684"/>
            </a:xfrm>
            <a:prstGeom prst="rect">
              <a:avLst/>
            </a:prstGeom>
          </p:spPr>
        </p:pic>
        <p:pic>
          <p:nvPicPr>
            <p:cNvPr id="173" name="Picture 172">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5307553" y="2531144"/>
              <a:ext cx="1118428" cy="440038"/>
            </a:xfrm>
            <a:prstGeom prst="rect">
              <a:avLst/>
            </a:prstGeom>
          </p:spPr>
        </p:pic>
        <p:pic>
          <p:nvPicPr>
            <p:cNvPr id="174" name="Picture 173">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flipH="1" flipV="1">
              <a:off x="6337613" y="2889376"/>
              <a:ext cx="1415292" cy="451689"/>
            </a:xfrm>
            <a:prstGeom prst="rect">
              <a:avLst/>
            </a:prstGeom>
          </p:spPr>
        </p:pic>
        <p:pic>
          <p:nvPicPr>
            <p:cNvPr id="175" name="Picture 174">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3242013" y="2542178"/>
              <a:ext cx="1118428" cy="440038"/>
            </a:xfrm>
            <a:prstGeom prst="rect">
              <a:avLst/>
            </a:prstGeom>
          </p:spPr>
        </p:pic>
        <p:sp>
          <p:nvSpPr>
            <p:cNvPr id="176" name="Google Shape;1036;p35">
              <a:extLst>
                <a:ext uri="{FF2B5EF4-FFF2-40B4-BE49-F238E27FC236}">
                  <a16:creationId xmlns:a16="http://schemas.microsoft.com/office/drawing/2014/main" id="{87313AFD-2B98-4913-BDF8-07FF49C08609}"/>
                </a:ext>
              </a:extLst>
            </p:cNvPr>
            <p:cNvSpPr txBox="1">
              <a:spLocks/>
            </p:cNvSpPr>
            <p:nvPr/>
          </p:nvSpPr>
          <p:spPr>
            <a:xfrm>
              <a:off x="666513" y="2761821"/>
              <a:ext cx="581990" cy="303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پایان</a:t>
              </a:r>
              <a:endParaRPr lang="en-US" sz="1100" dirty="0">
                <a:solidFill>
                  <a:schemeClr val="bg1"/>
                </a:solidFill>
                <a:latin typeface="Dana" panose="00000500000000000000" pitchFamily="2" charset="-78"/>
                <a:cs typeface="Dana" panose="00000500000000000000" pitchFamily="2" charset="-78"/>
              </a:endParaRPr>
            </a:p>
          </p:txBody>
        </p:sp>
        <p:sp>
          <p:nvSpPr>
            <p:cNvPr id="177" name="Google Shape;1002;p35"/>
            <p:cNvSpPr/>
            <p:nvPr/>
          </p:nvSpPr>
          <p:spPr>
            <a:xfrm flipV="1">
              <a:off x="4900834" y="3236145"/>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78" name="Google Shape;1003;p35"/>
            <p:cNvSpPr/>
            <p:nvPr/>
          </p:nvSpPr>
          <p:spPr>
            <a:xfrm flipV="1">
              <a:off x="4895838" y="3516846"/>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79" name="Google Shape;1005;p35"/>
            <p:cNvSpPr/>
            <p:nvPr/>
          </p:nvSpPr>
          <p:spPr>
            <a:xfrm flipH="1" flipV="1">
              <a:off x="4960788" y="3221172"/>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0" name="Google Shape;1013;p35"/>
            <p:cNvSpPr/>
            <p:nvPr/>
          </p:nvSpPr>
          <p:spPr>
            <a:xfrm flipV="1">
              <a:off x="6968776" y="3516846"/>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1" name="Google Shape;1015;p35"/>
            <p:cNvSpPr/>
            <p:nvPr/>
          </p:nvSpPr>
          <p:spPr>
            <a:xfrm flipV="1">
              <a:off x="6973772" y="3236145"/>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2" name="Google Shape;1016;p35"/>
            <p:cNvSpPr/>
            <p:nvPr/>
          </p:nvSpPr>
          <p:spPr>
            <a:xfrm flipH="1" flipV="1">
              <a:off x="7034557" y="3203677"/>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6" name="Google Shape;1036;p35"/>
            <p:cNvSpPr txBox="1">
              <a:spLocks/>
            </p:cNvSpPr>
            <p:nvPr/>
          </p:nvSpPr>
          <p:spPr>
            <a:xfrm>
              <a:off x="3089986" y="1738851"/>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سوم</a:t>
              </a:r>
            </a:p>
            <a:p>
              <a:pPr algn="ctr" rtl="1"/>
              <a:r>
                <a:rPr lang="fa-IR" sz="1100" dirty="0">
                  <a:solidFill>
                    <a:schemeClr val="bg1"/>
                  </a:solidFill>
                  <a:latin typeface="Dana" panose="00000500000000000000" pitchFamily="2" charset="-78"/>
                  <a:cs typeface="Dana" panose="00000500000000000000" pitchFamily="2" charset="-78"/>
                </a:rPr>
                <a:t>تابع اکرمن</a:t>
              </a:r>
            </a:p>
          </p:txBody>
        </p:sp>
        <p:sp>
          <p:nvSpPr>
            <p:cNvPr id="44" name="Google Shape;1001;p35"/>
            <p:cNvSpPr/>
            <p:nvPr/>
          </p:nvSpPr>
          <p:spPr>
            <a:xfrm>
              <a:off x="1549498" y="2628445"/>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5" name="Google Shape;1002;p35"/>
            <p:cNvSpPr/>
            <p:nvPr/>
          </p:nvSpPr>
          <p:spPr>
            <a:xfrm>
              <a:off x="1805903" y="2584080"/>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6" name="Google Shape;1003;p35"/>
            <p:cNvSpPr/>
            <p:nvPr/>
          </p:nvSpPr>
          <p:spPr>
            <a:xfrm>
              <a:off x="1800907" y="2223716"/>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7" name="Google Shape;1005;p35"/>
            <p:cNvSpPr/>
            <p:nvPr/>
          </p:nvSpPr>
          <p:spPr>
            <a:xfrm flipH="1">
              <a:off x="1865857" y="2349236"/>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8" name="Google Shape;1006;p35"/>
            <p:cNvSpPr/>
            <p:nvPr/>
          </p:nvSpPr>
          <p:spPr>
            <a:xfrm>
              <a:off x="1635248" y="2714180"/>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9" name="Google Shape;1007;p35"/>
            <p:cNvSpPr/>
            <p:nvPr/>
          </p:nvSpPr>
          <p:spPr>
            <a:xfrm>
              <a:off x="1635248" y="2714180"/>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0" name="Google Shape;1021;p35"/>
            <p:cNvSpPr/>
            <p:nvPr/>
          </p:nvSpPr>
          <p:spPr>
            <a:xfrm>
              <a:off x="2585959" y="2628445"/>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1" name="Google Shape;1025;p35"/>
            <p:cNvSpPr/>
            <p:nvPr/>
          </p:nvSpPr>
          <p:spPr>
            <a:xfrm>
              <a:off x="2672539" y="2714180"/>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2" name="Google Shape;1026;p35"/>
            <p:cNvSpPr/>
            <p:nvPr/>
          </p:nvSpPr>
          <p:spPr>
            <a:xfrm>
              <a:off x="2672539" y="2714180"/>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3" name="TextBox 52"/>
            <p:cNvSpPr txBox="1"/>
            <p:nvPr/>
          </p:nvSpPr>
          <p:spPr>
            <a:xfrm>
              <a:off x="2690610" y="2764089"/>
              <a:ext cx="412293" cy="338554"/>
            </a:xfrm>
            <a:prstGeom prst="rect">
              <a:avLst/>
            </a:prstGeom>
            <a:noFill/>
          </p:spPr>
          <p:txBody>
            <a:bodyPr wrap="none" rtlCol="0" anchor="ctr">
              <a:spAutoFit/>
            </a:bodyPr>
            <a:lstStyle/>
            <a:p>
              <a:pPr algn="ctr"/>
              <a:r>
                <a:rPr lang="en-US" sz="1600" b="1" dirty="0">
                  <a:solidFill>
                    <a:schemeClr val="bg1"/>
                  </a:solidFill>
                </a:rPr>
                <a:t>11</a:t>
              </a:r>
            </a:p>
          </p:txBody>
        </p:sp>
        <p:sp>
          <p:nvSpPr>
            <p:cNvPr id="54" name="TextBox 53"/>
            <p:cNvSpPr txBox="1"/>
            <p:nvPr/>
          </p:nvSpPr>
          <p:spPr>
            <a:xfrm>
              <a:off x="1660016" y="2755356"/>
              <a:ext cx="412293" cy="338554"/>
            </a:xfrm>
            <a:prstGeom prst="rect">
              <a:avLst/>
            </a:prstGeom>
            <a:noFill/>
          </p:spPr>
          <p:txBody>
            <a:bodyPr wrap="square" rtlCol="0" anchor="ctr">
              <a:spAutoFit/>
            </a:bodyPr>
            <a:lstStyle/>
            <a:p>
              <a:pPr algn="ctr"/>
              <a:r>
                <a:rPr lang="en-US" sz="1600" b="1" dirty="0">
                  <a:solidFill>
                    <a:schemeClr val="bg1"/>
                  </a:solidFill>
                </a:rPr>
                <a:t>12</a:t>
              </a:r>
            </a:p>
          </p:txBody>
        </p:sp>
        <p:pic>
          <p:nvPicPr>
            <p:cNvPr id="55" name="Picture 54">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2226700" y="2903181"/>
              <a:ext cx="1094656" cy="430684"/>
            </a:xfrm>
            <a:prstGeom prst="rect">
              <a:avLst/>
            </a:prstGeom>
          </p:spPr>
        </p:pic>
        <p:pic>
          <p:nvPicPr>
            <p:cNvPr id="57" name="Picture 56">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1178622" y="2544070"/>
              <a:ext cx="1118428" cy="440038"/>
            </a:xfrm>
            <a:prstGeom prst="rect">
              <a:avLst/>
            </a:prstGeom>
          </p:spPr>
        </p:pic>
        <p:sp>
          <p:nvSpPr>
            <p:cNvPr id="59" name="Google Shape;1002;p35"/>
            <p:cNvSpPr/>
            <p:nvPr/>
          </p:nvSpPr>
          <p:spPr>
            <a:xfrm flipV="1">
              <a:off x="2837443" y="3238037"/>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60" name="Google Shape;1003;p35"/>
            <p:cNvSpPr/>
            <p:nvPr/>
          </p:nvSpPr>
          <p:spPr>
            <a:xfrm flipV="1">
              <a:off x="2832447" y="3518738"/>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61" name="Google Shape;1005;p35"/>
            <p:cNvSpPr/>
            <p:nvPr/>
          </p:nvSpPr>
          <p:spPr>
            <a:xfrm flipH="1" flipV="1">
              <a:off x="2897397" y="3223064"/>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62" name="Google Shape;1036;p35"/>
            <p:cNvSpPr txBox="1">
              <a:spLocks/>
            </p:cNvSpPr>
            <p:nvPr/>
          </p:nvSpPr>
          <p:spPr>
            <a:xfrm>
              <a:off x="1026595" y="1740743"/>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آخر</a:t>
              </a:r>
              <a:endParaRPr lang="en-US" sz="1100" dirty="0">
                <a:solidFill>
                  <a:schemeClr val="bg1"/>
                </a:solidFill>
                <a:latin typeface="Dana" panose="00000500000000000000" pitchFamily="2" charset="-78"/>
                <a:cs typeface="Dana" panose="00000500000000000000" pitchFamily="2" charset="-78"/>
              </a:endParaRPr>
            </a:p>
            <a:p>
              <a:pPr algn="ctr" rtl="1"/>
              <a:r>
                <a:rPr lang="en-US" sz="1100" dirty="0" err="1">
                  <a:solidFill>
                    <a:schemeClr val="bg1"/>
                  </a:solidFill>
                  <a:latin typeface="Dana" panose="00000500000000000000" pitchFamily="2" charset="-78"/>
                  <a:cs typeface="Dana" panose="00000500000000000000" pitchFamily="2" charset="-78"/>
                </a:rPr>
                <a:t>Ccafe</a:t>
              </a:r>
              <a:endParaRPr lang="en-US" sz="1100" dirty="0">
                <a:solidFill>
                  <a:schemeClr val="bg1"/>
                </a:solidFill>
                <a:latin typeface="Dana" panose="00000500000000000000" pitchFamily="2" charset="-78"/>
                <a:cs typeface="Dana" panose="00000500000000000000" pitchFamily="2" charset="-78"/>
              </a:endParaRPr>
            </a:p>
          </p:txBody>
        </p:sp>
        <p:sp>
          <p:nvSpPr>
            <p:cNvPr id="64" name="Google Shape;1036;p35"/>
            <p:cNvSpPr txBox="1">
              <a:spLocks/>
            </p:cNvSpPr>
            <p:nvPr/>
          </p:nvSpPr>
          <p:spPr>
            <a:xfrm>
              <a:off x="2081225" y="3641309"/>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آیا می‌دانستید که می‌دانستید؟</a:t>
              </a:r>
            </a:p>
          </p:txBody>
        </p:sp>
      </p:grpSp>
    </p:spTree>
    <p:extLst>
      <p:ext uri="{BB962C8B-B14F-4D97-AF65-F5344CB8AC3E}">
        <p14:creationId xmlns:p14="http://schemas.microsoft.com/office/powerpoint/2010/main" val="6881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222244"/>
            <a:ext cx="7739128" cy="3069313"/>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اگر ارقام عددی را از </a:t>
            </a:r>
            <a:r>
              <a:rPr lang="fa-IR" sz="1600" b="0" i="0" u="none" strike="noStrike" dirty="0">
                <a:solidFill>
                  <a:schemeClr val="accent6"/>
                </a:solidFill>
                <a:effectLst/>
                <a:latin typeface="Dana" panose="00000500000000000000" pitchFamily="2" charset="-78"/>
                <a:cs typeface="Dana" panose="00000500000000000000" pitchFamily="2" charset="-78"/>
              </a:rPr>
              <a:t>سمت راست </a:t>
            </a:r>
            <a:r>
              <a:rPr lang="fa-IR" sz="1600" b="0" i="0" u="none" strike="noStrike" dirty="0">
                <a:solidFill>
                  <a:schemeClr val="bg1"/>
                </a:solidFill>
                <a:effectLst/>
                <a:latin typeface="Dana" panose="00000500000000000000" pitchFamily="2" charset="-78"/>
                <a:cs typeface="Dana" panose="00000500000000000000" pitchFamily="2" charset="-78"/>
              </a:rPr>
              <a:t>جدا کنیم و به صورت یک رقمی، دو رقمی، سه رقمی و ...</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بنویسیم، به طوری که تمام این ترکیبات جدا شده عدد اول باشند، آن عدد را عددی فوق اول می‌دانیم. به عنوان مثال 173 عددی فوق اول است چون 3 و </a:t>
            </a:r>
            <a:r>
              <a:rPr lang="en-US" sz="1600" b="0" i="0" u="none" strike="noStrike" dirty="0">
                <a:solidFill>
                  <a:schemeClr val="bg1"/>
                </a:solidFill>
                <a:effectLst/>
                <a:latin typeface="Dana" panose="00000500000000000000" pitchFamily="2" charset="-78"/>
                <a:cs typeface="Dana" panose="00000500000000000000" pitchFamily="2" charset="-78"/>
              </a:rPr>
              <a:t>73</a:t>
            </a:r>
            <a:r>
              <a:rPr lang="fa-IR" sz="1600" b="0" i="0" u="none" strike="noStrike" dirty="0">
                <a:solidFill>
                  <a:schemeClr val="bg1"/>
                </a:solidFill>
                <a:effectLst/>
                <a:latin typeface="Dana" panose="00000500000000000000" pitchFamily="2" charset="-78"/>
                <a:cs typeface="Dana" panose="00000500000000000000" pitchFamily="2" charset="-78"/>
              </a:rPr>
              <a:t> و 173 اول </a:t>
            </a:r>
            <a:r>
              <a:rPr lang="fa-IR" sz="1600" dirty="0">
                <a:solidFill>
                  <a:schemeClr val="bg1"/>
                </a:solidFill>
                <a:latin typeface="Dana" panose="00000500000000000000" pitchFamily="2" charset="-78"/>
                <a:cs typeface="Dana" panose="00000500000000000000" pitchFamily="2" charset="-78"/>
              </a:rPr>
              <a:t>هستند.</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اگر یکی از این اعداد تفکیک شده عدد اول نباشد، در آن صورت بدیهی‌ست که عدد دریافتی نیز فوق اول نیست!</a:t>
            </a:r>
            <a:r>
              <a:rPr lang="en-US" sz="1600" b="0" i="0" u="none" strike="noStrike" dirty="0">
                <a:solidFill>
                  <a:schemeClr val="bg1"/>
                </a:solidFill>
                <a:effectLst/>
                <a:latin typeface="Dana" panose="00000500000000000000" pitchFamily="2" charset="-78"/>
                <a:cs typeface="Dana" panose="00000500000000000000" pitchFamily="2" charset="-78"/>
              </a:rPr>
              <a:t>							    </a:t>
            </a:r>
            <a:br>
              <a:rPr lang="fa-IR" sz="1600" b="0" i="0" u="none" strike="noStrike" dirty="0">
                <a:solidFill>
                  <a:schemeClr val="bg1"/>
                </a:solidFill>
                <a:effectLst/>
                <a:latin typeface="Dana" panose="00000500000000000000" pitchFamily="2" charset="-78"/>
                <a:cs typeface="Dana" panose="00000500000000000000" pitchFamily="2" charset="-78"/>
              </a:rPr>
            </a:b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با توجه به این تعریف، برنامه‌ای بنویسید که عددی را به عنوان ورودی از کاربر دریافت کرده و فوق اول بودن یا نبودن عدد را مشخص کند.</a:t>
            </a:r>
          </a:p>
        </p:txBody>
      </p:sp>
      <p:sp>
        <p:nvSpPr>
          <p:cNvPr id="6" name="TextBox 5">
            <a:extLst>
              <a:ext uri="{FF2B5EF4-FFF2-40B4-BE49-F238E27FC236}">
                <a16:creationId xmlns:a16="http://schemas.microsoft.com/office/drawing/2014/main" id="{D912F2A4-6A53-4224-90C2-5E814C40EE78}"/>
              </a:ext>
            </a:extLst>
          </p:cNvPr>
          <p:cNvSpPr txBox="1"/>
          <p:nvPr/>
        </p:nvSpPr>
        <p:spPr>
          <a:xfrm>
            <a:off x="1137812" y="449236"/>
            <a:ext cx="6546299"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اول: عدد فوق اول</a:t>
            </a:r>
          </a:p>
        </p:txBody>
      </p:sp>
      <p:grpSp>
        <p:nvGrpSpPr>
          <p:cNvPr id="4" name="Google Shape;7046;p50"/>
          <p:cNvGrpSpPr/>
          <p:nvPr/>
        </p:nvGrpSpPr>
        <p:grpSpPr>
          <a:xfrm>
            <a:off x="6542491" y="509013"/>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4</a:t>
            </a:fld>
            <a:endParaRPr lang="en-US" dirty="0"/>
          </a:p>
        </p:txBody>
      </p:sp>
      <p:grpSp>
        <p:nvGrpSpPr>
          <p:cNvPr id="10" name="Google Shape;4800;p45"/>
          <p:cNvGrpSpPr/>
          <p:nvPr/>
        </p:nvGrpSpPr>
        <p:grpSpPr>
          <a:xfrm>
            <a:off x="8443604" y="1348557"/>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9359;p55"/>
          <p:cNvGrpSpPr/>
          <p:nvPr/>
        </p:nvGrpSpPr>
        <p:grpSpPr>
          <a:xfrm>
            <a:off x="8433938" y="3519053"/>
            <a:ext cx="334346" cy="332168"/>
            <a:chOff x="580725" y="3617925"/>
            <a:chExt cx="299325" cy="297375"/>
          </a:xfrm>
        </p:grpSpPr>
        <p:sp>
          <p:nvSpPr>
            <p:cNvPr id="14"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4800;p45"/>
          <p:cNvGrpSpPr/>
          <p:nvPr/>
        </p:nvGrpSpPr>
        <p:grpSpPr>
          <a:xfrm>
            <a:off x="8434526" y="2436876"/>
            <a:ext cx="350734" cy="357171"/>
            <a:chOff x="1492675" y="4992125"/>
            <a:chExt cx="481825" cy="481825"/>
          </a:xfrm>
        </p:grpSpPr>
        <p:sp>
          <p:nvSpPr>
            <p:cNvPr id="20"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009873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301444"/>
            <a:ext cx="7739128" cy="3069313"/>
          </a:xfrm>
        </p:spPr>
        <p:txBody>
          <a:bodyPr anchor="ctr"/>
          <a:lstStyle/>
          <a:p>
            <a:pPr algn="just" rtl="1">
              <a:lnSpc>
                <a:spcPct val="150000"/>
              </a:lnSpc>
            </a:pPr>
            <a:r>
              <a:rPr lang="fa-IR" sz="1600" b="0" i="0" u="none" strike="noStrike" dirty="0">
                <a:solidFill>
                  <a:schemeClr val="accent1"/>
                </a:solidFill>
                <a:effectLst/>
                <a:latin typeface="Dana" panose="00000500000000000000" pitchFamily="2" charset="-78"/>
                <a:cs typeface="Dana" panose="00000500000000000000" pitchFamily="2" charset="-78"/>
              </a:rPr>
              <a:t>الف) </a:t>
            </a:r>
            <a:r>
              <a:rPr lang="fa-IR" sz="1600" b="0" i="0" u="none" strike="noStrike" dirty="0">
                <a:solidFill>
                  <a:schemeClr val="bg1"/>
                </a:solidFill>
                <a:effectLst/>
                <a:latin typeface="Dana" panose="00000500000000000000" pitchFamily="2" charset="-78"/>
                <a:cs typeface="Dana" panose="00000500000000000000" pitchFamily="2" charset="-78"/>
              </a:rPr>
              <a:t>با استفاده از رابطه‌ی بازگشتی دنباله‌ی فیبوناچی، برنامه‌ای بنویسید که </a:t>
            </a:r>
            <a:r>
              <a:rPr lang="en-US" sz="1600" b="0" i="0" u="none" strike="noStrike" dirty="0">
                <a:solidFill>
                  <a:schemeClr val="bg1"/>
                </a:solidFill>
                <a:effectLst/>
                <a:latin typeface="Dana" panose="00000500000000000000" pitchFamily="2" charset="-78"/>
                <a:cs typeface="Dana" panose="00000500000000000000" pitchFamily="2" charset="-78"/>
              </a:rPr>
              <a:t>n</a:t>
            </a:r>
            <a:r>
              <a:rPr lang="fa-IR" sz="1600" b="0" i="0" u="none" strike="noStrike" dirty="0">
                <a:solidFill>
                  <a:schemeClr val="bg1"/>
                </a:solidFill>
                <a:effectLst/>
                <a:latin typeface="Dana" panose="00000500000000000000" pitchFamily="2" charset="-78"/>
                <a:cs typeface="Dana" panose="00000500000000000000" pitchFamily="2" charset="-78"/>
              </a:rPr>
              <a:t> را گرفته و جمله‌ی </a:t>
            </a:r>
            <a:r>
              <a:rPr lang="en-US" sz="1600" b="0" i="0" u="none" strike="noStrike" dirty="0">
                <a:solidFill>
                  <a:schemeClr val="bg1"/>
                </a:solidFill>
                <a:effectLst/>
                <a:latin typeface="Dana" panose="00000500000000000000" pitchFamily="2" charset="-78"/>
                <a:cs typeface="Dana" panose="00000500000000000000" pitchFamily="2" charset="-78"/>
              </a:rPr>
              <a:t>n</a:t>
            </a:r>
            <a:r>
              <a:rPr lang="fa-IR" sz="1600" b="0" i="0" u="none" strike="noStrike" dirty="0">
                <a:solidFill>
                  <a:schemeClr val="bg1"/>
                </a:solidFill>
                <a:effectLst/>
                <a:latin typeface="Dana" panose="00000500000000000000" pitchFamily="2" charset="-78"/>
                <a:cs typeface="Dana" panose="00000500000000000000" pitchFamily="2" charset="-78"/>
              </a:rPr>
              <a:t>ام فیبوناچی را به روش بازگشتی بدست آورد.</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اگر</a:t>
            </a:r>
            <a:r>
              <a:rPr lang="en-US" sz="1600" b="0" i="0" u="none" strike="noStrike" dirty="0">
                <a:solidFill>
                  <a:schemeClr val="bg1"/>
                </a:solidFill>
                <a:effectLst/>
                <a:latin typeface="Dana" panose="00000500000000000000" pitchFamily="2" charset="-78"/>
                <a:cs typeface="Dana" panose="00000500000000000000" pitchFamily="2" charset="-78"/>
              </a:rPr>
              <a:t> n </a:t>
            </a:r>
            <a:r>
              <a:rPr lang="fa-IR" sz="1600" b="0" i="0" u="none" strike="noStrike" dirty="0">
                <a:solidFill>
                  <a:schemeClr val="bg1"/>
                </a:solidFill>
                <a:effectLst/>
                <a:latin typeface="Dana" panose="00000500000000000000" pitchFamily="2" charset="-78"/>
                <a:cs typeface="Dana" panose="00000500000000000000" pitchFamily="2" charset="-78"/>
              </a:rPr>
              <a:t>برابر 100 باشد، برنامه‌ی شما می‌تواند جواب را در چند دقیقه تولید کند؟</a:t>
            </a:r>
            <a:r>
              <a:rPr lang="en-US" sz="1600" b="0" i="0" u="none" strike="noStrike" dirty="0">
                <a:solidFill>
                  <a:schemeClr val="bg1"/>
                </a:solidFill>
                <a:effectLst/>
                <a:latin typeface="Dana" panose="00000500000000000000" pitchFamily="2" charset="-78"/>
                <a:cs typeface="Dana" panose="00000500000000000000" pitchFamily="2" charset="-78"/>
              </a:rPr>
              <a:t>		    </a:t>
            </a:r>
            <a:br>
              <a:rPr lang="fa-IR" sz="1600" b="0" i="0" u="none" strike="noStrike" dirty="0">
                <a:solidFill>
                  <a:schemeClr val="bg1"/>
                </a:solidFill>
                <a:effectLst/>
                <a:latin typeface="Dana" panose="00000500000000000000" pitchFamily="2" charset="-78"/>
                <a:cs typeface="Dana" panose="00000500000000000000" pitchFamily="2" charset="-78"/>
              </a:rPr>
            </a:b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همان‌طور که مشاهده کردید، جواب در مدت کوتاهی تولید نمی‌شود. با توجه به این‌که از نظر منطقی برای محاسبه جمله‌ی 100ام، حداکثر نیاز به محاسبه‌ی 100 جمله‌ی قبل است. چرا این محاسبه به این میزان طولانی شده است؟</a:t>
            </a:r>
          </a:p>
        </p:txBody>
      </p:sp>
      <p:sp>
        <p:nvSpPr>
          <p:cNvPr id="6" name="TextBox 5">
            <a:extLst>
              <a:ext uri="{FF2B5EF4-FFF2-40B4-BE49-F238E27FC236}">
                <a16:creationId xmlns:a16="http://schemas.microsoft.com/office/drawing/2014/main" id="{D912F2A4-6A53-4224-90C2-5E814C40EE78}"/>
              </a:ext>
            </a:extLst>
          </p:cNvPr>
          <p:cNvSpPr txBox="1"/>
          <p:nvPr/>
        </p:nvSpPr>
        <p:spPr>
          <a:xfrm>
            <a:off x="1127538" y="449236"/>
            <a:ext cx="6546299"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دوم: فیبوناچی</a:t>
            </a:r>
          </a:p>
        </p:txBody>
      </p:sp>
      <p:grpSp>
        <p:nvGrpSpPr>
          <p:cNvPr id="4" name="Google Shape;7046;p50"/>
          <p:cNvGrpSpPr/>
          <p:nvPr/>
        </p:nvGrpSpPr>
        <p:grpSpPr>
          <a:xfrm>
            <a:off x="6424339" y="527288"/>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5</a:t>
            </a:fld>
            <a:endParaRPr lang="en-US" dirty="0"/>
          </a:p>
        </p:txBody>
      </p:sp>
      <p:grpSp>
        <p:nvGrpSpPr>
          <p:cNvPr id="10" name="Google Shape;9359;p55"/>
          <p:cNvGrpSpPr/>
          <p:nvPr/>
        </p:nvGrpSpPr>
        <p:grpSpPr>
          <a:xfrm>
            <a:off x="8437991" y="1589453"/>
            <a:ext cx="334346" cy="332168"/>
            <a:chOff x="580725" y="3617925"/>
            <a:chExt cx="299325" cy="297375"/>
          </a:xfrm>
        </p:grpSpPr>
        <p:sp>
          <p:nvSpPr>
            <p:cNvPr id="11"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7365;p50"/>
          <p:cNvGrpSpPr/>
          <p:nvPr/>
        </p:nvGrpSpPr>
        <p:grpSpPr>
          <a:xfrm>
            <a:off x="8437418" y="3125957"/>
            <a:ext cx="334919" cy="333429"/>
            <a:chOff x="-30735200" y="3552550"/>
            <a:chExt cx="292225" cy="290925"/>
          </a:xfrm>
        </p:grpSpPr>
        <p:sp>
          <p:nvSpPr>
            <p:cNvPr id="17"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57779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95071"/>
            <a:ext cx="7739128" cy="2126751"/>
          </a:xfrm>
        </p:spPr>
        <p:txBody>
          <a:bodyPr anchor="ctr"/>
          <a:lstStyle/>
          <a:p>
            <a:pPr algn="just" rtl="1">
              <a:lnSpc>
                <a:spcPct val="150000"/>
              </a:lnSpc>
            </a:pPr>
            <a:r>
              <a:rPr lang="fa-IR" sz="1600" b="0" i="0" u="none" strike="noStrike" dirty="0">
                <a:solidFill>
                  <a:schemeClr val="accent1"/>
                </a:solidFill>
                <a:effectLst/>
                <a:latin typeface="Dana" panose="00000500000000000000" pitchFamily="2" charset="-78"/>
                <a:cs typeface="Dana" panose="00000500000000000000" pitchFamily="2" charset="-78"/>
              </a:rPr>
              <a:t>ب)‌ </a:t>
            </a:r>
            <a:r>
              <a:rPr lang="fa-IR" sz="1600" b="0" i="0" u="none" strike="noStrike" dirty="0">
                <a:solidFill>
                  <a:schemeClr val="bg1"/>
                </a:solidFill>
                <a:effectLst/>
                <a:latin typeface="Dana" panose="00000500000000000000" pitchFamily="2" charset="-78"/>
                <a:cs typeface="Dana" panose="00000500000000000000" pitchFamily="2" charset="-78"/>
              </a:rPr>
              <a:t>تابع فیبوناچی را به صورت غیر‌بازگشتی بنویسید. این بار تابع را با</a:t>
            </a:r>
            <a:r>
              <a:rPr lang="en-US" sz="1600" b="0" i="0" u="none" strike="noStrike" dirty="0">
                <a:solidFill>
                  <a:schemeClr val="bg1"/>
                </a:solidFill>
                <a:effectLst/>
                <a:latin typeface="Dana" panose="00000500000000000000" pitchFamily="2" charset="-78"/>
                <a:cs typeface="Dana" panose="00000500000000000000" pitchFamily="2" charset="-78"/>
              </a:rPr>
              <a:t> n = 100 </a:t>
            </a:r>
            <a:r>
              <a:rPr lang="fa-IR" sz="1600" b="0" i="0" u="none" strike="noStrike" dirty="0">
                <a:solidFill>
                  <a:schemeClr val="bg1"/>
                </a:solidFill>
                <a:effectLst/>
                <a:latin typeface="Dana" panose="00000500000000000000" pitchFamily="2" charset="-78"/>
                <a:cs typeface="Dana" panose="00000500000000000000" pitchFamily="2" charset="-78"/>
              </a:rPr>
              <a:t>فراخوانی کنید، آیا جواب حاصل در زم</a:t>
            </a:r>
            <a:r>
              <a:rPr lang="fa-IR" sz="1600" dirty="0">
                <a:solidFill>
                  <a:schemeClr val="bg1"/>
                </a:solidFill>
                <a:latin typeface="Dana" panose="00000500000000000000" pitchFamily="2" charset="-78"/>
                <a:cs typeface="Dana" panose="00000500000000000000" pitchFamily="2" charset="-78"/>
              </a:rPr>
              <a:t>ان کوتاه‌تری </a:t>
            </a:r>
            <a:r>
              <a:rPr lang="fa-IR" sz="1600" b="0" i="0" u="none" strike="noStrike" dirty="0">
                <a:solidFill>
                  <a:schemeClr val="bg1"/>
                </a:solidFill>
                <a:effectLst/>
                <a:latin typeface="Dana" panose="00000500000000000000" pitchFamily="2" charset="-78"/>
                <a:cs typeface="Dana" panose="00000500000000000000" pitchFamily="2" charset="-78"/>
              </a:rPr>
              <a:t>محاسبه می‌شود؟</a:t>
            </a:r>
            <a:r>
              <a:rPr lang="en-US" sz="1600" b="0" i="0" u="none" strike="noStrike" dirty="0">
                <a:solidFill>
                  <a:schemeClr val="bg1"/>
                </a:solidFill>
                <a:effectLst/>
                <a:latin typeface="Dana" panose="00000500000000000000" pitchFamily="2" charset="-78"/>
                <a:cs typeface="Dana" panose="00000500000000000000" pitchFamily="2" charset="-78"/>
              </a:rPr>
              <a:t>				    </a:t>
            </a:r>
            <a:br>
              <a:rPr lang="fa-IR" sz="1600" b="0" i="0" u="none" strike="noStrike" dirty="0">
                <a:solidFill>
                  <a:schemeClr val="bg1"/>
                </a:solidFill>
                <a:effectLst/>
                <a:latin typeface="Dana" panose="00000500000000000000" pitchFamily="2" charset="-78"/>
                <a:cs typeface="Dana" panose="00000500000000000000" pitchFamily="2" charset="-78"/>
              </a:rPr>
            </a:b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این‌طور به نظر می‌رسد که راه‌ حل‌ های بازگشتی در برخی از موارد کار‌آیی لازم را ندارند. به نظر شما آیا روشی برای بهبود این موضوع وجود دارد یا واقعا استفاده از روش‌های بازگشتی بی‌ثمر است؟</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6</a:t>
            </a:fld>
            <a:endParaRPr lang="en-US" dirty="0"/>
          </a:p>
        </p:txBody>
      </p:sp>
      <p:grpSp>
        <p:nvGrpSpPr>
          <p:cNvPr id="5" name="Google Shape;9359;p55"/>
          <p:cNvGrpSpPr/>
          <p:nvPr/>
        </p:nvGrpSpPr>
        <p:grpSpPr>
          <a:xfrm>
            <a:off x="8437882" y="586084"/>
            <a:ext cx="334346" cy="332168"/>
            <a:chOff x="580725" y="3617925"/>
            <a:chExt cx="299325" cy="297375"/>
          </a:xfrm>
        </p:grpSpPr>
        <p:sp>
          <p:nvSpPr>
            <p:cNvPr id="6"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7365;p50"/>
          <p:cNvGrpSpPr/>
          <p:nvPr/>
        </p:nvGrpSpPr>
        <p:grpSpPr>
          <a:xfrm>
            <a:off x="8437309" y="1745092"/>
            <a:ext cx="334919" cy="333429"/>
            <a:chOff x="-30735200" y="3552550"/>
            <a:chExt cx="292225" cy="290925"/>
          </a:xfrm>
        </p:grpSpPr>
        <p:sp>
          <p:nvSpPr>
            <p:cNvPr id="13"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itle 1">
            <a:extLst>
              <a:ext uri="{FF2B5EF4-FFF2-40B4-BE49-F238E27FC236}">
                <a16:creationId xmlns:a16="http://schemas.microsoft.com/office/drawing/2014/main" id="{846E5198-7AF0-44E1-803C-BC2DB5C8B697}"/>
              </a:ext>
            </a:extLst>
          </p:cNvPr>
          <p:cNvSpPr txBox="1">
            <a:spLocks/>
          </p:cNvSpPr>
          <p:nvPr/>
        </p:nvSpPr>
        <p:spPr>
          <a:xfrm>
            <a:off x="667196" y="2421516"/>
            <a:ext cx="7739128" cy="4750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accent1"/>
                </a:solidFill>
                <a:latin typeface="Dana" panose="00000500000000000000" pitchFamily="2" charset="-78"/>
                <a:cs typeface="Dana" panose="00000500000000000000" pitchFamily="2" charset="-78"/>
              </a:rPr>
              <a:t>پ) </a:t>
            </a:r>
            <a:r>
              <a:rPr lang="fa-IR" sz="1600" dirty="0">
                <a:solidFill>
                  <a:schemeClr val="bg1"/>
                </a:solidFill>
                <a:latin typeface="Dana" panose="00000500000000000000" pitchFamily="2" charset="-78"/>
                <a:cs typeface="Dana" panose="00000500000000000000" pitchFamily="2" charset="-78"/>
              </a:rPr>
              <a:t>برنامه‌ای بنویسید که عدد </a:t>
            </a:r>
            <a:r>
              <a:rPr lang="en-US" sz="1600" dirty="0">
                <a:solidFill>
                  <a:schemeClr val="bg1"/>
                </a:solidFill>
                <a:latin typeface="Dana" panose="00000500000000000000" pitchFamily="2" charset="-78"/>
                <a:cs typeface="Dana" panose="00000500000000000000" pitchFamily="2" charset="-78"/>
              </a:rPr>
              <a:t>n</a:t>
            </a:r>
            <a:r>
              <a:rPr lang="fa-IR" sz="1600" dirty="0">
                <a:solidFill>
                  <a:schemeClr val="bg1"/>
                </a:solidFill>
                <a:latin typeface="Dana" panose="00000500000000000000" pitchFamily="2" charset="-78"/>
                <a:cs typeface="Dana" panose="00000500000000000000" pitchFamily="2" charset="-78"/>
              </a:rPr>
              <a:t>ام فیبوناچی را با استفاده از فرمول عمومی آن به دست ‌آورد.</a:t>
            </a:r>
          </a:p>
        </p:txBody>
      </p:sp>
      <p:sp>
        <p:nvSpPr>
          <p:cNvPr id="16" name="Title 1">
            <a:extLst>
              <a:ext uri="{FF2B5EF4-FFF2-40B4-BE49-F238E27FC236}">
                <a16:creationId xmlns:a16="http://schemas.microsoft.com/office/drawing/2014/main" id="{D3188F98-EA18-4B87-BE09-58C2B456832D}"/>
              </a:ext>
            </a:extLst>
          </p:cNvPr>
          <p:cNvSpPr txBox="1">
            <a:spLocks/>
          </p:cNvSpPr>
          <p:nvPr/>
        </p:nvSpPr>
        <p:spPr>
          <a:xfrm>
            <a:off x="3456878" y="3224133"/>
            <a:ext cx="4980431" cy="6084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سرعت عمل‌کرد این برنامه را با برنامه‌ی قسمت </a:t>
            </a:r>
            <a:r>
              <a:rPr lang="fa-IR" sz="1600" dirty="0">
                <a:solidFill>
                  <a:schemeClr val="accent1"/>
                </a:solidFill>
                <a:latin typeface="Dana" panose="00000500000000000000" pitchFamily="2" charset="-78"/>
                <a:cs typeface="Dana" panose="00000500000000000000" pitchFamily="2" charset="-78"/>
              </a:rPr>
              <a:t>ب</a:t>
            </a:r>
            <a:r>
              <a:rPr lang="fa-IR" sz="1600" dirty="0">
                <a:solidFill>
                  <a:schemeClr val="bg1"/>
                </a:solidFill>
                <a:latin typeface="Dana" panose="00000500000000000000" pitchFamily="2" charset="-78"/>
                <a:cs typeface="Dana" panose="00000500000000000000" pitchFamily="2" charset="-78"/>
              </a:rPr>
              <a:t> برای </a:t>
            </a:r>
            <a:r>
              <a:rPr lang="en-US" sz="1600" dirty="0">
                <a:solidFill>
                  <a:schemeClr val="bg1"/>
                </a:solidFill>
                <a:latin typeface="Dana" panose="00000500000000000000" pitchFamily="2" charset="-78"/>
                <a:cs typeface="Dana" panose="00000500000000000000" pitchFamily="2" charset="-78"/>
              </a:rPr>
              <a:t>n</a:t>
            </a:r>
            <a:r>
              <a:rPr lang="fa-IR" sz="1600" dirty="0">
                <a:solidFill>
                  <a:schemeClr val="bg1"/>
                </a:solidFill>
                <a:latin typeface="Dana" panose="00000500000000000000" pitchFamily="2" charset="-78"/>
                <a:cs typeface="Dana" panose="00000500000000000000" pitchFamily="2" charset="-78"/>
              </a:rPr>
              <a:t>های مختلف حساب کنید. به ازای چه </a:t>
            </a:r>
            <a:r>
              <a:rPr lang="en-US" sz="1600" dirty="0">
                <a:solidFill>
                  <a:schemeClr val="bg1"/>
                </a:solidFill>
                <a:latin typeface="Dana" panose="00000500000000000000" pitchFamily="2" charset="-78"/>
                <a:cs typeface="Dana" panose="00000500000000000000" pitchFamily="2" charset="-78"/>
              </a:rPr>
              <a:t>n</a:t>
            </a:r>
            <a:r>
              <a:rPr lang="fa-IR" sz="1600" dirty="0">
                <a:solidFill>
                  <a:schemeClr val="bg1"/>
                </a:solidFill>
                <a:latin typeface="Dana" panose="00000500000000000000" pitchFamily="2" charset="-78"/>
                <a:cs typeface="Dana" panose="00000500000000000000" pitchFamily="2" charset="-78"/>
              </a:rPr>
              <a:t>هایی تفاوت سرعت این دو مشهود می‌شود؟</a:t>
            </a:r>
          </a:p>
        </p:txBody>
      </p:sp>
      <mc:AlternateContent xmlns:mc="http://schemas.openxmlformats.org/markup-compatibility/2006" xmlns:a14="http://schemas.microsoft.com/office/drawing/2010/main">
        <mc:Choice Requires="a14">
          <p:sp>
            <p:nvSpPr>
              <p:cNvPr id="17" name="Title 1">
                <a:extLst>
                  <a:ext uri="{FF2B5EF4-FFF2-40B4-BE49-F238E27FC236}">
                    <a16:creationId xmlns:a16="http://schemas.microsoft.com/office/drawing/2014/main" id="{D230F522-C134-4969-BCCC-E7373F7CA802}"/>
                  </a:ext>
                </a:extLst>
              </p:cNvPr>
              <p:cNvSpPr txBox="1">
                <a:spLocks/>
              </p:cNvSpPr>
              <p:nvPr/>
            </p:nvSpPr>
            <p:spPr>
              <a:xfrm>
                <a:off x="667087" y="2896593"/>
                <a:ext cx="7670437" cy="8406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a:lnSpc>
                    <a:spcPct val="150000"/>
                  </a:lnSpc>
                </a:pPr>
                <a14:m>
                  <m:oMath xmlns:m="http://schemas.openxmlformats.org/officeDocument/2006/math">
                    <m:r>
                      <a:rPr lang="pt-BR" sz="2000" i="1" dirty="0" smtClean="0">
                        <a:solidFill>
                          <a:schemeClr val="accent1"/>
                        </a:solidFill>
                        <a:latin typeface="Cambria Math" panose="02040503050406030204" pitchFamily="18" charset="0"/>
                        <a:cs typeface="Dana" panose="00000500000000000000" pitchFamily="2" charset="-78"/>
                      </a:rPr>
                      <m:t>𝐹</m:t>
                    </m:r>
                    <m:r>
                      <a:rPr lang="pt-BR" sz="2000" i="1" dirty="0" smtClean="0">
                        <a:solidFill>
                          <a:schemeClr val="accent1"/>
                        </a:solidFill>
                        <a:latin typeface="Cambria Math" panose="02040503050406030204" pitchFamily="18" charset="0"/>
                        <a:cs typeface="Dana" panose="00000500000000000000" pitchFamily="2" charset="-78"/>
                      </a:rPr>
                      <m:t>(</m:t>
                    </m:r>
                    <m:r>
                      <a:rPr lang="pt-BR" sz="2000" i="1" dirty="0" smtClean="0">
                        <a:solidFill>
                          <a:schemeClr val="accent1"/>
                        </a:solidFill>
                        <a:latin typeface="Cambria Math" panose="02040503050406030204" pitchFamily="18" charset="0"/>
                        <a:cs typeface="Dana" panose="00000500000000000000" pitchFamily="2" charset="-78"/>
                      </a:rPr>
                      <m:t>𝑛</m:t>
                    </m:r>
                    <m:r>
                      <a:rPr lang="pt-BR" sz="2000" i="1" dirty="0" smtClean="0">
                        <a:solidFill>
                          <a:schemeClr val="accent1"/>
                        </a:solidFill>
                        <a:latin typeface="Cambria Math" panose="02040503050406030204" pitchFamily="18" charset="0"/>
                        <a:cs typeface="Dana" panose="00000500000000000000" pitchFamily="2" charset="-78"/>
                      </a:rPr>
                      <m:t>) </m:t>
                    </m:r>
                  </m:oMath>
                </a14:m>
                <a:r>
                  <a:rPr lang="pt-BR" sz="2000" dirty="0">
                    <a:solidFill>
                      <a:schemeClr val="accent1"/>
                    </a:solidFill>
                    <a:latin typeface="Dana" panose="00000500000000000000" pitchFamily="2" charset="-78"/>
                    <a:cs typeface="Dana" panose="00000500000000000000" pitchFamily="2" charset="-78"/>
                  </a:rPr>
                  <a:t>= </a:t>
                </a:r>
                <a14:m>
                  <m:oMath xmlns:m="http://schemas.openxmlformats.org/officeDocument/2006/math">
                    <m:f>
                      <m:fPr>
                        <m:ctrlPr>
                          <a:rPr lang="en-SE" sz="2000" i="1" smtClean="0">
                            <a:solidFill>
                              <a:schemeClr val="accent1"/>
                            </a:solidFill>
                            <a:latin typeface="Cambria Math" panose="02040503050406030204" pitchFamily="18" charset="0"/>
                            <a:cs typeface="Dana" panose="00000500000000000000" pitchFamily="2" charset="-78"/>
                          </a:rPr>
                        </m:ctrlPr>
                      </m:fPr>
                      <m:num>
                        <m:sSup>
                          <m:sSupPr>
                            <m:ctrlPr>
                              <a:rPr lang="en-SE" sz="2000" i="1" smtClean="0">
                                <a:solidFill>
                                  <a:schemeClr val="accent1"/>
                                </a:solidFill>
                                <a:latin typeface="Cambria Math" panose="02040503050406030204" pitchFamily="18" charset="0"/>
                                <a:cs typeface="Dana" panose="00000500000000000000" pitchFamily="2" charset="-78"/>
                              </a:rPr>
                            </m:ctrlPr>
                          </m:sSupPr>
                          <m:e>
                            <m:r>
                              <a:rPr lang="en-US" sz="2000" b="0" i="1" smtClean="0">
                                <a:solidFill>
                                  <a:schemeClr val="accent1"/>
                                </a:solidFill>
                                <a:latin typeface="Cambria Math" panose="02040503050406030204" pitchFamily="18" charset="0"/>
                                <a:cs typeface="Dana" panose="00000500000000000000" pitchFamily="2" charset="-78"/>
                              </a:rPr>
                              <m:t>(</m:t>
                            </m:r>
                            <m:f>
                              <m:fPr>
                                <m:ctrlPr>
                                  <a:rPr lang="en-SE" sz="2000" b="0" i="1" smtClean="0">
                                    <a:solidFill>
                                      <a:schemeClr val="accent1"/>
                                    </a:solidFill>
                                    <a:latin typeface="Cambria Math" panose="02040503050406030204" pitchFamily="18" charset="0"/>
                                    <a:cs typeface="Dana" panose="00000500000000000000" pitchFamily="2" charset="-78"/>
                                  </a:rPr>
                                </m:ctrlPr>
                              </m:fPr>
                              <m:num>
                                <m:r>
                                  <a:rPr lang="en-US" sz="2000" b="0" i="1" smtClean="0">
                                    <a:solidFill>
                                      <a:schemeClr val="accent1"/>
                                    </a:solidFill>
                                    <a:latin typeface="Cambria Math" panose="02040503050406030204" pitchFamily="18" charset="0"/>
                                    <a:cs typeface="Dana" panose="00000500000000000000" pitchFamily="2" charset="-78"/>
                                  </a:rPr>
                                  <m:t>1</m:t>
                                </m:r>
                                <m:r>
                                  <a:rPr lang="en-US" sz="2000" b="0" i="1" smtClean="0">
                                    <a:solidFill>
                                      <a:schemeClr val="accent1"/>
                                    </a:solidFill>
                                    <a:latin typeface="Cambria Math" panose="02040503050406030204" pitchFamily="18" charset="0"/>
                                    <a:cs typeface="Dana" panose="00000500000000000000" pitchFamily="2" charset="-78"/>
                                  </a:rPr>
                                  <m:t> + </m:t>
                                </m:r>
                                <m:rad>
                                  <m:radPr>
                                    <m:degHide m:val="on"/>
                                    <m:ctrlPr>
                                      <a:rPr lang="en-SE" sz="2000" b="0" i="1" smtClean="0">
                                        <a:solidFill>
                                          <a:schemeClr val="accent1"/>
                                        </a:solidFill>
                                        <a:latin typeface="Cambria Math" panose="02040503050406030204" pitchFamily="18" charset="0"/>
                                        <a:cs typeface="Dana" panose="00000500000000000000" pitchFamily="2" charset="-78"/>
                                      </a:rPr>
                                    </m:ctrlPr>
                                  </m:radPr>
                                  <m:deg/>
                                  <m:e>
                                    <m:r>
                                      <a:rPr lang="en-US" sz="2000" b="0" i="1" smtClean="0">
                                        <a:solidFill>
                                          <a:schemeClr val="accent1"/>
                                        </a:solidFill>
                                        <a:latin typeface="Cambria Math" panose="02040503050406030204" pitchFamily="18" charset="0"/>
                                        <a:cs typeface="Dana" panose="00000500000000000000" pitchFamily="2" charset="-78"/>
                                      </a:rPr>
                                      <m:t>5</m:t>
                                    </m:r>
                                  </m:e>
                                </m:rad>
                              </m:num>
                              <m:den>
                                <m:r>
                                  <a:rPr lang="en-US" sz="2000" b="0" i="1" smtClean="0">
                                    <a:solidFill>
                                      <a:schemeClr val="accent1"/>
                                    </a:solidFill>
                                    <a:latin typeface="Cambria Math" panose="02040503050406030204" pitchFamily="18" charset="0"/>
                                    <a:cs typeface="Dana" panose="00000500000000000000" pitchFamily="2" charset="-78"/>
                                  </a:rPr>
                                  <m:t>2</m:t>
                                </m:r>
                              </m:den>
                            </m:f>
                            <m:r>
                              <a:rPr lang="en-US" sz="2000" b="0" i="1" smtClean="0">
                                <a:solidFill>
                                  <a:schemeClr val="accent1"/>
                                </a:solidFill>
                                <a:latin typeface="Cambria Math" panose="02040503050406030204" pitchFamily="18" charset="0"/>
                                <a:cs typeface="Dana" panose="00000500000000000000" pitchFamily="2" charset="-78"/>
                              </a:rPr>
                              <m:t>)</m:t>
                            </m:r>
                          </m:e>
                          <m:sup>
                            <m:r>
                              <a:rPr lang="en-US" sz="2000" b="0" i="1" smtClean="0">
                                <a:solidFill>
                                  <a:schemeClr val="accent1"/>
                                </a:solidFill>
                                <a:latin typeface="Cambria Math" panose="02040503050406030204" pitchFamily="18" charset="0"/>
                                <a:cs typeface="Dana" panose="00000500000000000000" pitchFamily="2" charset="-78"/>
                              </a:rPr>
                              <m:t> </m:t>
                            </m:r>
                            <m:r>
                              <a:rPr lang="en-US" sz="2000" b="0" i="1" smtClean="0">
                                <a:solidFill>
                                  <a:schemeClr val="accent1"/>
                                </a:solidFill>
                                <a:latin typeface="Cambria Math" panose="02040503050406030204" pitchFamily="18" charset="0"/>
                                <a:cs typeface="Dana" panose="00000500000000000000" pitchFamily="2" charset="-78"/>
                              </a:rPr>
                              <m:t>𝑛</m:t>
                            </m:r>
                          </m:sup>
                        </m:sSup>
                        <m:r>
                          <a:rPr lang="en-US" sz="2000" b="0" i="1" smtClean="0">
                            <a:solidFill>
                              <a:schemeClr val="accent1"/>
                            </a:solidFill>
                            <a:latin typeface="Cambria Math" panose="02040503050406030204" pitchFamily="18" charset="0"/>
                            <a:cs typeface="Dana" panose="00000500000000000000" pitchFamily="2" charset="-78"/>
                          </a:rPr>
                          <m:t> − </m:t>
                        </m:r>
                        <m:sSup>
                          <m:sSupPr>
                            <m:ctrlPr>
                              <a:rPr lang="en-SE" sz="2000" b="0" i="1" smtClean="0">
                                <a:solidFill>
                                  <a:schemeClr val="accent1"/>
                                </a:solidFill>
                                <a:latin typeface="Cambria Math" panose="02040503050406030204" pitchFamily="18" charset="0"/>
                                <a:cs typeface="Dana" panose="00000500000000000000" pitchFamily="2" charset="-78"/>
                              </a:rPr>
                            </m:ctrlPr>
                          </m:sSupPr>
                          <m:e>
                            <m:r>
                              <a:rPr lang="en-US" sz="2000" b="0" i="1" smtClean="0">
                                <a:solidFill>
                                  <a:schemeClr val="accent1"/>
                                </a:solidFill>
                                <a:latin typeface="Cambria Math" panose="02040503050406030204" pitchFamily="18" charset="0"/>
                                <a:cs typeface="Dana" panose="00000500000000000000" pitchFamily="2" charset="-78"/>
                              </a:rPr>
                              <m:t>(</m:t>
                            </m:r>
                            <m:f>
                              <m:fPr>
                                <m:ctrlPr>
                                  <a:rPr lang="en-SE" sz="2000" b="0" i="1" smtClean="0">
                                    <a:solidFill>
                                      <a:schemeClr val="accent1"/>
                                    </a:solidFill>
                                    <a:latin typeface="Cambria Math" panose="02040503050406030204" pitchFamily="18" charset="0"/>
                                    <a:cs typeface="Dana" panose="00000500000000000000" pitchFamily="2" charset="-78"/>
                                  </a:rPr>
                                </m:ctrlPr>
                              </m:fPr>
                              <m:num>
                                <m:r>
                                  <a:rPr lang="en-US" sz="2000" b="0" i="1" smtClean="0">
                                    <a:solidFill>
                                      <a:schemeClr val="accent1"/>
                                    </a:solidFill>
                                    <a:latin typeface="Cambria Math" panose="02040503050406030204" pitchFamily="18" charset="0"/>
                                    <a:cs typeface="Dana" panose="00000500000000000000" pitchFamily="2" charset="-78"/>
                                  </a:rPr>
                                  <m:t>1</m:t>
                                </m:r>
                                <m:r>
                                  <a:rPr lang="en-US" sz="2000" b="0" i="1" smtClean="0">
                                    <a:solidFill>
                                      <a:schemeClr val="accent1"/>
                                    </a:solidFill>
                                    <a:latin typeface="Cambria Math" panose="02040503050406030204" pitchFamily="18" charset="0"/>
                                    <a:cs typeface="Dana" panose="00000500000000000000" pitchFamily="2" charset="-78"/>
                                  </a:rPr>
                                  <m:t> − </m:t>
                                </m:r>
                                <m:rad>
                                  <m:radPr>
                                    <m:degHide m:val="on"/>
                                    <m:ctrlPr>
                                      <a:rPr lang="en-SE" sz="2000" b="0" i="1" smtClean="0">
                                        <a:solidFill>
                                          <a:schemeClr val="accent1"/>
                                        </a:solidFill>
                                        <a:latin typeface="Cambria Math" panose="02040503050406030204" pitchFamily="18" charset="0"/>
                                        <a:cs typeface="Dana" panose="00000500000000000000" pitchFamily="2" charset="-78"/>
                                      </a:rPr>
                                    </m:ctrlPr>
                                  </m:radPr>
                                  <m:deg/>
                                  <m:e>
                                    <m:r>
                                      <a:rPr lang="en-US" sz="2000" b="0" i="1" smtClean="0">
                                        <a:solidFill>
                                          <a:schemeClr val="accent1"/>
                                        </a:solidFill>
                                        <a:latin typeface="Cambria Math" panose="02040503050406030204" pitchFamily="18" charset="0"/>
                                        <a:cs typeface="Dana" panose="00000500000000000000" pitchFamily="2" charset="-78"/>
                                      </a:rPr>
                                      <m:t>5</m:t>
                                    </m:r>
                                  </m:e>
                                </m:rad>
                              </m:num>
                              <m:den>
                                <m:r>
                                  <a:rPr lang="en-US" sz="2000" b="0" i="1" smtClean="0">
                                    <a:solidFill>
                                      <a:schemeClr val="accent1"/>
                                    </a:solidFill>
                                    <a:latin typeface="Cambria Math" panose="02040503050406030204" pitchFamily="18" charset="0"/>
                                    <a:cs typeface="Dana" panose="00000500000000000000" pitchFamily="2" charset="-78"/>
                                  </a:rPr>
                                  <m:t>2</m:t>
                                </m:r>
                              </m:den>
                            </m:f>
                            <m:r>
                              <a:rPr lang="en-US" sz="2000" b="0" i="1" smtClean="0">
                                <a:solidFill>
                                  <a:schemeClr val="accent1"/>
                                </a:solidFill>
                                <a:latin typeface="Cambria Math" panose="02040503050406030204" pitchFamily="18" charset="0"/>
                                <a:cs typeface="Dana" panose="00000500000000000000" pitchFamily="2" charset="-78"/>
                              </a:rPr>
                              <m:t>)</m:t>
                            </m:r>
                          </m:e>
                          <m:sup>
                            <m:r>
                              <a:rPr lang="en-US" sz="2000" b="0" i="1" smtClean="0">
                                <a:solidFill>
                                  <a:schemeClr val="accent1"/>
                                </a:solidFill>
                                <a:latin typeface="Cambria Math" panose="02040503050406030204" pitchFamily="18" charset="0"/>
                                <a:cs typeface="Dana" panose="00000500000000000000" pitchFamily="2" charset="-78"/>
                              </a:rPr>
                              <m:t> </m:t>
                            </m:r>
                            <m:r>
                              <a:rPr lang="en-US" sz="2000" b="0" i="1" smtClean="0">
                                <a:solidFill>
                                  <a:schemeClr val="accent1"/>
                                </a:solidFill>
                                <a:latin typeface="Cambria Math" panose="02040503050406030204" pitchFamily="18" charset="0"/>
                                <a:cs typeface="Dana" panose="00000500000000000000" pitchFamily="2" charset="-78"/>
                              </a:rPr>
                              <m:t>𝑛</m:t>
                            </m:r>
                          </m:sup>
                        </m:sSup>
                      </m:num>
                      <m:den>
                        <m:rad>
                          <m:radPr>
                            <m:degHide m:val="on"/>
                            <m:ctrlPr>
                              <a:rPr lang="en-SE" sz="2000" i="1" smtClean="0">
                                <a:solidFill>
                                  <a:schemeClr val="accent1"/>
                                </a:solidFill>
                                <a:latin typeface="Cambria Math" panose="02040503050406030204" pitchFamily="18" charset="0"/>
                                <a:cs typeface="Dana" panose="00000500000000000000" pitchFamily="2" charset="-78"/>
                              </a:rPr>
                            </m:ctrlPr>
                          </m:radPr>
                          <m:deg/>
                          <m:e>
                            <m:r>
                              <a:rPr lang="en-US" sz="2000" b="0" i="1" smtClean="0">
                                <a:solidFill>
                                  <a:schemeClr val="accent1"/>
                                </a:solidFill>
                                <a:latin typeface="Cambria Math" panose="02040503050406030204" pitchFamily="18" charset="0"/>
                                <a:cs typeface="Dana" panose="00000500000000000000" pitchFamily="2" charset="-78"/>
                              </a:rPr>
                              <m:t>5</m:t>
                            </m:r>
                          </m:e>
                        </m:rad>
                      </m:den>
                    </m:f>
                  </m:oMath>
                </a14:m>
                <a:endParaRPr lang="fa-IR" sz="1800" dirty="0">
                  <a:solidFill>
                    <a:schemeClr val="accent1"/>
                  </a:solidFill>
                  <a:latin typeface="Dana" panose="00000500000000000000" pitchFamily="2" charset="-78"/>
                  <a:cs typeface="Dana" panose="00000500000000000000" pitchFamily="2" charset="-78"/>
                </a:endParaRPr>
              </a:p>
            </p:txBody>
          </p:sp>
        </mc:Choice>
        <mc:Fallback xmlns="">
          <p:sp>
            <p:nvSpPr>
              <p:cNvPr id="17" name="Title 1">
                <a:extLst>
                  <a:ext uri="{FF2B5EF4-FFF2-40B4-BE49-F238E27FC236}">
                    <a16:creationId xmlns:a16="http://schemas.microsoft.com/office/drawing/2014/main" id="{D230F522-C134-4969-BCCC-E7373F7CA802}"/>
                  </a:ext>
                </a:extLst>
              </p:cNvPr>
              <p:cNvSpPr txBox="1">
                <a:spLocks noRot="1" noChangeAspect="1" noMove="1" noResize="1" noEditPoints="1" noAdjustHandles="1" noChangeArrowheads="1" noChangeShapeType="1" noTextEdit="1"/>
              </p:cNvSpPr>
              <p:nvPr/>
            </p:nvSpPr>
            <p:spPr>
              <a:xfrm>
                <a:off x="667087" y="2896593"/>
                <a:ext cx="7670437" cy="840638"/>
              </a:xfrm>
              <a:prstGeom prst="rect">
                <a:avLst/>
              </a:prstGeom>
              <a:blipFill>
                <a:blip r:embed="rId2"/>
                <a:stretch>
                  <a:fillRect b="-10145"/>
                </a:stretch>
              </a:blipFill>
              <a:ln>
                <a:noFill/>
              </a:ln>
            </p:spPr>
            <p:txBody>
              <a:bodyPr/>
              <a:lstStyle/>
              <a:p>
                <a:r>
                  <a:rPr lang="en-US">
                    <a:noFill/>
                  </a:rPr>
                  <a:t> </a:t>
                </a:r>
              </a:p>
            </p:txBody>
          </p:sp>
        </mc:Fallback>
      </mc:AlternateContent>
      <p:grpSp>
        <p:nvGrpSpPr>
          <p:cNvPr id="18" name="Google Shape;9359;p55"/>
          <p:cNvGrpSpPr/>
          <p:nvPr/>
        </p:nvGrpSpPr>
        <p:grpSpPr>
          <a:xfrm>
            <a:off x="8406215" y="2518730"/>
            <a:ext cx="334346" cy="332168"/>
            <a:chOff x="580725" y="3617925"/>
            <a:chExt cx="299325" cy="297375"/>
          </a:xfrm>
        </p:grpSpPr>
        <p:sp>
          <p:nvSpPr>
            <p:cNvPr id="19"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7365;p50"/>
          <p:cNvGrpSpPr/>
          <p:nvPr/>
        </p:nvGrpSpPr>
        <p:grpSpPr>
          <a:xfrm>
            <a:off x="8405642" y="3118078"/>
            <a:ext cx="334919" cy="333429"/>
            <a:chOff x="-30735200" y="3552550"/>
            <a:chExt cx="292225" cy="290925"/>
          </a:xfrm>
        </p:grpSpPr>
        <p:sp>
          <p:nvSpPr>
            <p:cNvPr id="25"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Title 1">
            <a:extLst>
              <a:ext uri="{FF2B5EF4-FFF2-40B4-BE49-F238E27FC236}">
                <a16:creationId xmlns:a16="http://schemas.microsoft.com/office/drawing/2014/main" id="{D3188F98-EA18-4B87-BE09-58C2B456832D}"/>
              </a:ext>
            </a:extLst>
          </p:cNvPr>
          <p:cNvSpPr txBox="1">
            <a:spLocks/>
          </p:cNvSpPr>
          <p:nvPr/>
        </p:nvSpPr>
        <p:spPr>
          <a:xfrm>
            <a:off x="817756" y="4143335"/>
            <a:ext cx="7587886" cy="64951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100" dirty="0">
                <a:solidFill>
                  <a:schemeClr val="bg1"/>
                </a:solidFill>
                <a:latin typeface="Dana" panose="00000500000000000000" pitchFamily="2" charset="-78"/>
                <a:cs typeface="Dana" panose="00000500000000000000" pitchFamily="2" charset="-78"/>
              </a:rPr>
              <a:t>بررسی این‌گونه مسائل و میزان سرعت الگوریتم‌های مختلف و ارتباط آن‌ها با مقدار ورودی در حوزه‌ای به نام </a:t>
            </a:r>
            <a:r>
              <a:rPr lang="en-US" sz="1100" dirty="0">
                <a:solidFill>
                  <a:schemeClr val="accent6"/>
                </a:solidFill>
                <a:latin typeface="Dana" panose="00000500000000000000" pitchFamily="2" charset="-78"/>
                <a:cs typeface="Dana" panose="00000500000000000000" pitchFamily="2" charset="-78"/>
              </a:rPr>
              <a:t>Complexity Theory</a:t>
            </a:r>
            <a:r>
              <a:rPr lang="fa-IR" sz="1100" dirty="0">
                <a:solidFill>
                  <a:schemeClr val="accent6"/>
                </a:solidFill>
                <a:latin typeface="Dana" panose="00000500000000000000" pitchFamily="2" charset="-78"/>
                <a:cs typeface="Dana" panose="00000500000000000000" pitchFamily="2" charset="-78"/>
              </a:rPr>
              <a:t> </a:t>
            </a:r>
            <a:r>
              <a:rPr lang="fa-IR" sz="1100" dirty="0">
                <a:solidFill>
                  <a:schemeClr val="bg1"/>
                </a:solidFill>
                <a:latin typeface="Dana" panose="00000500000000000000" pitchFamily="2" charset="-78"/>
                <a:cs typeface="Dana" panose="00000500000000000000" pitchFamily="2" charset="-78"/>
              </a:rPr>
              <a:t>بررسی می‌شود. شما در درس‌های «ساختمان داده‌ها» و «طراحی الگوریتم‌ها» به صورت مقدماتی با این حوزه آشنا خواهید شد.</a:t>
            </a:r>
          </a:p>
        </p:txBody>
      </p:sp>
      <p:grpSp>
        <p:nvGrpSpPr>
          <p:cNvPr id="28" name="Google Shape;4800;p45"/>
          <p:cNvGrpSpPr/>
          <p:nvPr/>
        </p:nvGrpSpPr>
        <p:grpSpPr>
          <a:xfrm>
            <a:off x="8405642" y="4218068"/>
            <a:ext cx="350734" cy="357171"/>
            <a:chOff x="1492675" y="4992125"/>
            <a:chExt cx="481825" cy="481825"/>
          </a:xfrm>
        </p:grpSpPr>
        <p:sp>
          <p:nvSpPr>
            <p:cNvPr id="2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5194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6" name="Title 1">
                <a:extLst>
                  <a:ext uri="{FF2B5EF4-FFF2-40B4-BE49-F238E27FC236}">
                    <a16:creationId xmlns:a16="http://schemas.microsoft.com/office/drawing/2014/main" id="{8DD52BF7-1D14-4588-9935-E04725DE26AA}"/>
                  </a:ext>
                </a:extLst>
              </p:cNvPr>
              <p:cNvSpPr>
                <a:spLocks noGrp="1"/>
              </p:cNvSpPr>
              <p:nvPr>
                <p:ph type="ctrTitle"/>
              </p:nvPr>
            </p:nvSpPr>
            <p:spPr>
              <a:xfrm>
                <a:off x="172800" y="1562400"/>
                <a:ext cx="6236328" cy="2847675"/>
              </a:xfrm>
            </p:spPr>
            <p:txBody>
              <a:bodyPr anchor="ctr"/>
              <a:lstStyle/>
              <a:p>
                <a:pPr algn="just" rtl="1">
                  <a:lnSpc>
                    <a:spcPct val="150000"/>
                  </a:lnSpc>
                </a:pPr>
                <a:r>
                  <a:rPr lang="fa-IR" sz="1500" dirty="0">
                    <a:solidFill>
                      <a:schemeClr val="bg1"/>
                    </a:solidFill>
                    <a:latin typeface="Dana" panose="00000500000000000000" pitchFamily="2" charset="-78"/>
                    <a:cs typeface="Dana" panose="00000500000000000000" pitchFamily="2" charset="-78"/>
                  </a:rPr>
                  <a:t>نسبت طلایی برابر است با </a:t>
                </a:r>
                <a14:m>
                  <m:oMath xmlns:m="http://schemas.openxmlformats.org/officeDocument/2006/math">
                    <m:r>
                      <m:rPr>
                        <m:sty m:val="p"/>
                      </m:rPr>
                      <a:rPr lang="el-GR" sz="1500" i="1" dirty="0">
                        <a:solidFill>
                          <a:schemeClr val="accent6"/>
                        </a:solidFill>
                        <a:latin typeface="Cambria Math" panose="02040503050406030204" pitchFamily="18" charset="0"/>
                        <a:cs typeface="Dana" panose="00000500000000000000" pitchFamily="2" charset="-78"/>
                      </a:rPr>
                      <m:t>φ</m:t>
                    </m:r>
                    <m:r>
                      <a:rPr lang="en-US" sz="1500" i="1" dirty="0">
                        <a:solidFill>
                          <a:schemeClr val="accent6"/>
                        </a:solidFill>
                        <a:latin typeface="Cambria Math" panose="02040503050406030204" pitchFamily="18" charset="0"/>
                        <a:cs typeface="Dana" panose="00000500000000000000" pitchFamily="2" charset="-78"/>
                      </a:rPr>
                      <m:t>= </m:t>
                    </m:r>
                    <m:f>
                      <m:fPr>
                        <m:ctrlPr>
                          <a:rPr lang="en-SE" sz="1500" i="1" dirty="0">
                            <a:solidFill>
                              <a:schemeClr val="accent6"/>
                            </a:solidFill>
                            <a:latin typeface="Cambria Math" panose="02040503050406030204" pitchFamily="18" charset="0"/>
                            <a:cs typeface="Dana" panose="00000500000000000000" pitchFamily="2" charset="-78"/>
                          </a:rPr>
                        </m:ctrlPr>
                      </m:fPr>
                      <m:num>
                        <m:r>
                          <a:rPr lang="en-US" sz="1500" i="1" dirty="0">
                            <a:solidFill>
                              <a:schemeClr val="accent6"/>
                            </a:solidFill>
                            <a:latin typeface="Cambria Math" panose="02040503050406030204" pitchFamily="18" charset="0"/>
                            <a:cs typeface="Dana" panose="00000500000000000000" pitchFamily="2" charset="-78"/>
                          </a:rPr>
                          <m:t>1</m:t>
                        </m:r>
                        <m:r>
                          <a:rPr lang="en-US" sz="1500" i="1" dirty="0">
                            <a:solidFill>
                              <a:schemeClr val="accent6"/>
                            </a:solidFill>
                            <a:latin typeface="Cambria Math" panose="02040503050406030204" pitchFamily="18" charset="0"/>
                            <a:cs typeface="Dana" panose="00000500000000000000" pitchFamily="2" charset="-78"/>
                          </a:rPr>
                          <m:t>+ </m:t>
                        </m:r>
                        <m:rad>
                          <m:radPr>
                            <m:degHide m:val="on"/>
                            <m:ctrlPr>
                              <a:rPr lang="en-SE" sz="1500" i="1" dirty="0">
                                <a:solidFill>
                                  <a:schemeClr val="accent6"/>
                                </a:solidFill>
                                <a:latin typeface="Cambria Math" panose="02040503050406030204" pitchFamily="18" charset="0"/>
                                <a:cs typeface="Dana" panose="00000500000000000000" pitchFamily="2" charset="-78"/>
                              </a:rPr>
                            </m:ctrlPr>
                          </m:radPr>
                          <m:deg/>
                          <m:e>
                            <m:r>
                              <a:rPr lang="en-US" sz="1500" i="1" dirty="0">
                                <a:solidFill>
                                  <a:schemeClr val="accent6"/>
                                </a:solidFill>
                                <a:latin typeface="Cambria Math" panose="02040503050406030204" pitchFamily="18" charset="0"/>
                                <a:cs typeface="Dana" panose="00000500000000000000" pitchFamily="2" charset="-78"/>
                              </a:rPr>
                              <m:t>5</m:t>
                            </m:r>
                          </m:e>
                        </m:rad>
                      </m:num>
                      <m:den>
                        <m:r>
                          <a:rPr lang="en-US" sz="1500" i="1" dirty="0">
                            <a:solidFill>
                              <a:schemeClr val="accent6"/>
                            </a:solidFill>
                            <a:latin typeface="Cambria Math" panose="02040503050406030204" pitchFamily="18" charset="0"/>
                            <a:cs typeface="Dana" panose="00000500000000000000" pitchFamily="2" charset="-78"/>
                          </a:rPr>
                          <m:t>2</m:t>
                        </m:r>
                      </m:den>
                    </m:f>
                    <m:r>
                      <a:rPr lang="en-US" sz="1500" i="1" dirty="0">
                        <a:solidFill>
                          <a:schemeClr val="accent6"/>
                        </a:solidFill>
                        <a:latin typeface="Cambria Math" panose="02040503050406030204" pitchFamily="18" charset="0"/>
                        <a:cs typeface="Dana" panose="00000500000000000000" pitchFamily="2" charset="-78"/>
                      </a:rPr>
                      <m:t>=</m:t>
                    </m:r>
                    <m:r>
                      <a:rPr lang="en-US" sz="1500" i="1" dirty="0">
                        <a:solidFill>
                          <a:schemeClr val="accent6"/>
                        </a:solidFill>
                        <a:latin typeface="Cambria Math" panose="02040503050406030204" pitchFamily="18" charset="0"/>
                        <a:cs typeface="Dana" panose="00000500000000000000" pitchFamily="2" charset="-78"/>
                      </a:rPr>
                      <m:t>1</m:t>
                    </m:r>
                    <m:r>
                      <a:rPr lang="en-US" sz="1500" i="1" dirty="0">
                        <a:solidFill>
                          <a:schemeClr val="accent6"/>
                        </a:solidFill>
                        <a:latin typeface="Cambria Math" panose="02040503050406030204" pitchFamily="18" charset="0"/>
                        <a:cs typeface="Dana" panose="00000500000000000000" pitchFamily="2" charset="-78"/>
                      </a:rPr>
                      <m:t>.</m:t>
                    </m:r>
                    <m:r>
                      <a:rPr lang="en-US" sz="1500" i="1" dirty="0">
                        <a:solidFill>
                          <a:schemeClr val="accent6"/>
                        </a:solidFill>
                        <a:latin typeface="Cambria Math" panose="02040503050406030204" pitchFamily="18" charset="0"/>
                        <a:cs typeface="Dana" panose="00000500000000000000" pitchFamily="2" charset="-78"/>
                      </a:rPr>
                      <m:t>6180339887</m:t>
                    </m:r>
                    <m:r>
                      <a:rPr lang="en-US" sz="1500" i="1" dirty="0">
                        <a:solidFill>
                          <a:schemeClr val="accent6"/>
                        </a:solidFill>
                        <a:latin typeface="Cambria Math" panose="02040503050406030204" pitchFamily="18" charset="0"/>
                        <a:cs typeface="Dana" panose="00000500000000000000" pitchFamily="2" charset="-78"/>
                      </a:rPr>
                      <m:t>…</m:t>
                    </m:r>
                  </m:oMath>
                </a14:m>
                <a:r>
                  <a:rPr lang="fa-IR" sz="1500" dirty="0">
                    <a:solidFill>
                      <a:schemeClr val="bg1"/>
                    </a:solidFill>
                    <a:latin typeface="Dana" panose="00000500000000000000" pitchFamily="2" charset="-78"/>
                    <a:cs typeface="Dana" panose="00000500000000000000" pitchFamily="2" charset="-78"/>
                  </a:rPr>
                  <a:t> که به صورت زیر تعریف می‌شود:</a:t>
                </a:r>
                <a:r>
                  <a:rPr lang="en-US" sz="1500" dirty="0">
                    <a:solidFill>
                      <a:schemeClr val="bg1"/>
                    </a:solidFill>
                    <a:latin typeface="Dana" panose="00000500000000000000" pitchFamily="2" charset="-78"/>
                    <a:cs typeface="Dana" panose="00000500000000000000" pitchFamily="2" charset="-78"/>
                  </a:rPr>
                  <a:t>					           </a:t>
                </a:r>
                <a:br>
                  <a:rPr lang="en-US" sz="1500" dirty="0">
                    <a:solidFill>
                      <a:schemeClr val="bg1"/>
                    </a:solidFill>
                    <a:latin typeface="Dana" panose="00000500000000000000" pitchFamily="2" charset="-78"/>
                    <a:cs typeface="Dana" panose="00000500000000000000" pitchFamily="2" charset="-78"/>
                  </a:rPr>
                </a:br>
                <a:r>
                  <a:rPr lang="fa-IR" sz="1500" dirty="0">
                    <a:solidFill>
                      <a:schemeClr val="bg1"/>
                    </a:solidFill>
                    <a:latin typeface="Dana" panose="00000500000000000000" pitchFamily="2" charset="-78"/>
                    <a:cs typeface="Dana" panose="00000500000000000000" pitchFamily="2" charset="-78"/>
                  </a:rPr>
                  <a:t>هر دو عددی مانند </a:t>
                </a:r>
                <a:r>
                  <a:rPr lang="en-US" sz="1500" dirty="0">
                    <a:solidFill>
                      <a:schemeClr val="bg1"/>
                    </a:solidFill>
                    <a:latin typeface="Dana" panose="00000500000000000000" pitchFamily="2" charset="-78"/>
                    <a:cs typeface="Dana" panose="00000500000000000000" pitchFamily="2" charset="-78"/>
                  </a:rPr>
                  <a:t>a</a:t>
                </a:r>
                <a:r>
                  <a:rPr lang="fa-IR" sz="1500" dirty="0">
                    <a:solidFill>
                      <a:schemeClr val="bg1"/>
                    </a:solidFill>
                    <a:latin typeface="Dana" panose="00000500000000000000" pitchFamily="2" charset="-78"/>
                    <a:cs typeface="Dana" panose="00000500000000000000" pitchFamily="2" charset="-78"/>
                  </a:rPr>
                  <a:t> و</a:t>
                </a:r>
                <a:r>
                  <a:rPr lang="en-US" sz="1500" dirty="0">
                    <a:solidFill>
                      <a:schemeClr val="bg1"/>
                    </a:solidFill>
                    <a:latin typeface="Dana" panose="00000500000000000000" pitchFamily="2" charset="-78"/>
                    <a:cs typeface="Dana" panose="00000500000000000000" pitchFamily="2" charset="-78"/>
                  </a:rPr>
                  <a:t>b </a:t>
                </a:r>
                <a:r>
                  <a:rPr lang="fa-IR" sz="1500" dirty="0">
                    <a:solidFill>
                      <a:schemeClr val="bg1"/>
                    </a:solidFill>
                    <a:latin typeface="Dana" panose="00000500000000000000" pitchFamily="2" charset="-78"/>
                    <a:cs typeface="Dana" panose="00000500000000000000" pitchFamily="2" charset="-78"/>
                  </a:rPr>
                  <a:t> که در </a:t>
                </a:r>
                <a14:m>
                  <m:oMath xmlns:m="http://schemas.openxmlformats.org/officeDocument/2006/math">
                    <m:f>
                      <m:fPr>
                        <m:ctrlPr>
                          <a:rPr lang="en-SE" sz="1500" i="1" dirty="0">
                            <a:solidFill>
                              <a:schemeClr val="accent6"/>
                            </a:solidFill>
                            <a:latin typeface="Cambria Math" panose="02040503050406030204" pitchFamily="18" charset="0"/>
                            <a:cs typeface="Dana" panose="00000500000000000000" pitchFamily="2" charset="-78"/>
                          </a:rPr>
                        </m:ctrlPr>
                      </m:fPr>
                      <m:num>
                        <m:r>
                          <a:rPr lang="en-US" sz="1500" i="1" dirty="0">
                            <a:solidFill>
                              <a:schemeClr val="accent6"/>
                            </a:solidFill>
                            <a:latin typeface="Cambria Math" panose="02040503050406030204" pitchFamily="18" charset="0"/>
                            <a:cs typeface="Dana" panose="00000500000000000000" pitchFamily="2" charset="-78"/>
                          </a:rPr>
                          <m:t>𝑎</m:t>
                        </m:r>
                        <m:r>
                          <a:rPr lang="en-US" sz="1500" i="1" dirty="0">
                            <a:solidFill>
                              <a:schemeClr val="accent6"/>
                            </a:solidFill>
                            <a:latin typeface="Cambria Math" panose="02040503050406030204" pitchFamily="18" charset="0"/>
                            <a:cs typeface="Dana" panose="00000500000000000000" pitchFamily="2" charset="-78"/>
                          </a:rPr>
                          <m:t>+</m:t>
                        </m:r>
                        <m:r>
                          <a:rPr lang="en-US" sz="1500" i="1" dirty="0">
                            <a:solidFill>
                              <a:schemeClr val="accent6"/>
                            </a:solidFill>
                            <a:latin typeface="Cambria Math" panose="02040503050406030204" pitchFamily="18" charset="0"/>
                            <a:cs typeface="Dana" panose="00000500000000000000" pitchFamily="2" charset="-78"/>
                          </a:rPr>
                          <m:t>𝑏</m:t>
                        </m:r>
                      </m:num>
                      <m:den>
                        <m:r>
                          <a:rPr lang="en-US" sz="1500" i="1" dirty="0">
                            <a:solidFill>
                              <a:schemeClr val="accent6"/>
                            </a:solidFill>
                            <a:latin typeface="Cambria Math" panose="02040503050406030204" pitchFamily="18" charset="0"/>
                            <a:cs typeface="Dana" panose="00000500000000000000" pitchFamily="2" charset="-78"/>
                          </a:rPr>
                          <m:t>𝑎</m:t>
                        </m:r>
                      </m:den>
                    </m:f>
                    <m:r>
                      <a:rPr lang="en-US" sz="1500" i="1" dirty="0">
                        <a:solidFill>
                          <a:schemeClr val="accent6"/>
                        </a:solidFill>
                        <a:latin typeface="Cambria Math" panose="02040503050406030204" pitchFamily="18" charset="0"/>
                        <a:cs typeface="Dana" panose="00000500000000000000" pitchFamily="2" charset="-78"/>
                      </a:rPr>
                      <m:t>= </m:t>
                    </m:r>
                    <m:f>
                      <m:fPr>
                        <m:ctrlPr>
                          <a:rPr lang="en-SE" sz="1500" i="1" dirty="0">
                            <a:solidFill>
                              <a:schemeClr val="accent6"/>
                            </a:solidFill>
                            <a:latin typeface="Cambria Math" panose="02040503050406030204" pitchFamily="18" charset="0"/>
                            <a:cs typeface="Dana" panose="00000500000000000000" pitchFamily="2" charset="-78"/>
                          </a:rPr>
                        </m:ctrlPr>
                      </m:fPr>
                      <m:num>
                        <m:r>
                          <a:rPr lang="en-US" sz="1500" i="1" dirty="0">
                            <a:solidFill>
                              <a:schemeClr val="accent6"/>
                            </a:solidFill>
                            <a:latin typeface="Cambria Math" panose="02040503050406030204" pitchFamily="18" charset="0"/>
                            <a:cs typeface="Dana" panose="00000500000000000000" pitchFamily="2" charset="-78"/>
                          </a:rPr>
                          <m:t>𝑎</m:t>
                        </m:r>
                      </m:num>
                      <m:den>
                        <m:r>
                          <a:rPr lang="en-US" sz="1500" i="1" dirty="0">
                            <a:solidFill>
                              <a:schemeClr val="accent6"/>
                            </a:solidFill>
                            <a:latin typeface="Cambria Math" panose="02040503050406030204" pitchFamily="18" charset="0"/>
                            <a:cs typeface="Dana" panose="00000500000000000000" pitchFamily="2" charset="-78"/>
                          </a:rPr>
                          <m:t>𝑏</m:t>
                        </m:r>
                      </m:den>
                    </m:f>
                    <m:r>
                      <a:rPr lang="en-SE" sz="1500" i="1" dirty="0">
                        <a:solidFill>
                          <a:schemeClr val="accent6"/>
                        </a:solidFill>
                        <a:latin typeface="Cambria Math" panose="02040503050406030204" pitchFamily="18" charset="0"/>
                        <a:cs typeface="Dana" panose="00000500000000000000" pitchFamily="2" charset="-78"/>
                      </a:rPr>
                      <m:t>≝</m:t>
                    </m:r>
                    <m:r>
                      <m:rPr>
                        <m:sty m:val="p"/>
                      </m:rPr>
                      <a:rPr lang="el-GR" sz="1500" i="1" dirty="0">
                        <a:solidFill>
                          <a:schemeClr val="accent6"/>
                        </a:solidFill>
                        <a:latin typeface="Cambria Math" panose="02040503050406030204" pitchFamily="18" charset="0"/>
                        <a:cs typeface="Dana" panose="00000500000000000000" pitchFamily="2" charset="-78"/>
                      </a:rPr>
                      <m:t>φ</m:t>
                    </m:r>
                  </m:oMath>
                </a14:m>
                <a:r>
                  <a:rPr lang="fa-IR" sz="1500" dirty="0">
                    <a:solidFill>
                      <a:schemeClr val="accent6"/>
                    </a:solidFill>
                    <a:latin typeface="Dana" panose="00000500000000000000" pitchFamily="2" charset="-78"/>
                    <a:cs typeface="Dana" panose="00000500000000000000" pitchFamily="2" charset="-78"/>
                  </a:rPr>
                  <a:t> </a:t>
                </a:r>
                <a:r>
                  <a:rPr lang="fa-IR" sz="1500" dirty="0">
                    <a:solidFill>
                      <a:schemeClr val="bg1"/>
                    </a:solidFill>
                    <a:latin typeface="Dana" panose="00000500000000000000" pitchFamily="2" charset="-78"/>
                    <a:cs typeface="Dana" panose="00000500000000000000" pitchFamily="2" charset="-78"/>
                  </a:rPr>
                  <a:t>صدق کنند، نسبت‌ آن‌ها طلایی است. ارتباط این موضوع با سری فیبوناچی در این‌جاست که هر دو جمله‌ی متوالی در این سری می‌توانند به جای </a:t>
                </a:r>
                <a:r>
                  <a:rPr lang="en-US" sz="1500" dirty="0">
                    <a:solidFill>
                      <a:schemeClr val="bg1"/>
                    </a:solidFill>
                    <a:latin typeface="Dana" panose="00000500000000000000" pitchFamily="2" charset="-78"/>
                    <a:cs typeface="Dana" panose="00000500000000000000" pitchFamily="2" charset="-78"/>
                  </a:rPr>
                  <a:t>a</a:t>
                </a:r>
                <a:r>
                  <a:rPr lang="fa-IR" sz="1500" dirty="0">
                    <a:solidFill>
                      <a:schemeClr val="bg1"/>
                    </a:solidFill>
                    <a:latin typeface="Dana" panose="00000500000000000000" pitchFamily="2" charset="-78"/>
                    <a:cs typeface="Dana" panose="00000500000000000000" pitchFamily="2" charset="-78"/>
                  </a:rPr>
                  <a:t> و</a:t>
                </a:r>
                <a:r>
                  <a:rPr lang="en-US" sz="1500" dirty="0">
                    <a:solidFill>
                      <a:schemeClr val="bg1"/>
                    </a:solidFill>
                    <a:latin typeface="Dana" panose="00000500000000000000" pitchFamily="2" charset="-78"/>
                    <a:cs typeface="Dana" panose="00000500000000000000" pitchFamily="2" charset="-78"/>
                  </a:rPr>
                  <a:t>b </a:t>
                </a:r>
                <a:r>
                  <a:rPr lang="fa-IR" sz="1500" dirty="0">
                    <a:solidFill>
                      <a:schemeClr val="bg1"/>
                    </a:solidFill>
                    <a:latin typeface="Dana" panose="00000500000000000000" pitchFamily="2" charset="-78"/>
                    <a:cs typeface="Dana" panose="00000500000000000000" pitchFamily="2" charset="-78"/>
                  </a:rPr>
                  <a:t> قرار بگیرند و عددی نزدیک به نسبت طلایی را بسازند.</a:t>
                </a:r>
                <a:r>
                  <a:rPr lang="en-US" sz="1500" dirty="0">
                    <a:solidFill>
                      <a:schemeClr val="bg1"/>
                    </a:solidFill>
                    <a:latin typeface="Dana" panose="00000500000000000000" pitchFamily="2" charset="-78"/>
                    <a:cs typeface="Dana" panose="00000500000000000000" pitchFamily="2" charset="-78"/>
                  </a:rPr>
                  <a:t>						           </a:t>
                </a:r>
                <a:br>
                  <a:rPr lang="fa-IR" sz="1500" dirty="0">
                    <a:solidFill>
                      <a:schemeClr val="bg1"/>
                    </a:solidFill>
                    <a:latin typeface="Dana" panose="00000500000000000000" pitchFamily="2" charset="-78"/>
                    <a:cs typeface="Dana" panose="00000500000000000000" pitchFamily="2" charset="-78"/>
                  </a:rPr>
                </a:br>
                <a:r>
                  <a:rPr lang="fa-IR" sz="1500" dirty="0">
                    <a:solidFill>
                      <a:schemeClr val="bg1"/>
                    </a:solidFill>
                    <a:latin typeface="Dana" panose="00000500000000000000" pitchFamily="2" charset="-78"/>
                    <a:cs typeface="Dana" panose="00000500000000000000" pitchFamily="2" charset="-78"/>
                  </a:rPr>
                  <a:t>این عدد بسیار در طبیعت ظاهر می‌شود (با عدد اویلر یا</a:t>
                </a:r>
                <a:r>
                  <a:rPr lang="en-US" sz="1500" dirty="0">
                    <a:solidFill>
                      <a:schemeClr val="bg1"/>
                    </a:solidFill>
                    <a:latin typeface="Dana" panose="00000500000000000000" pitchFamily="2" charset="-78"/>
                    <a:cs typeface="Dana" panose="00000500000000000000" pitchFamily="2" charset="-78"/>
                  </a:rPr>
                  <a:t>e </a:t>
                </a:r>
                <a:r>
                  <a:rPr lang="fa-IR" sz="1500" dirty="0">
                    <a:solidFill>
                      <a:schemeClr val="bg1"/>
                    </a:solidFill>
                    <a:latin typeface="Dana" panose="00000500000000000000" pitchFamily="2" charset="-78"/>
                    <a:cs typeface="Dana" panose="00000500000000000000" pitchFamily="2" charset="-78"/>
                  </a:rPr>
                  <a:t> اشتباه نگیرید!) و برای بیشینه کردن زیبایی، بسیاری از سازه‌ها را با استفاده از این عدد می‌سازند.</a:t>
                </a:r>
              </a:p>
            </p:txBody>
          </p:sp>
        </mc:Choice>
        <mc:Fallback xmlns="">
          <p:sp>
            <p:nvSpPr>
              <p:cNvPr id="26" name="Title 1">
                <a:extLst>
                  <a:ext uri="{FF2B5EF4-FFF2-40B4-BE49-F238E27FC236}">
                    <a16:creationId xmlns:a16="http://schemas.microsoft.com/office/drawing/2014/main" id="{8DD52BF7-1D14-4588-9935-E04725DE26AA}"/>
                  </a:ext>
                </a:extLst>
              </p:cNvPr>
              <p:cNvSpPr>
                <a:spLocks noGrp="1" noRot="1" noChangeAspect="1" noMove="1" noResize="1" noEditPoints="1" noAdjustHandles="1" noChangeArrowheads="1" noChangeShapeType="1" noTextEdit="1"/>
              </p:cNvSpPr>
              <p:nvPr>
                <p:ph type="ctrTitle"/>
              </p:nvPr>
            </p:nvSpPr>
            <p:spPr>
              <a:xfrm>
                <a:off x="172800" y="1562400"/>
                <a:ext cx="6236328" cy="2847675"/>
              </a:xfrm>
              <a:blipFill>
                <a:blip r:embed="rId2"/>
                <a:stretch>
                  <a:fillRect l="-1271" r="-391" b="-8565"/>
                </a:stretch>
              </a:blipFill>
            </p:spPr>
            <p:txBody>
              <a:bodyPr/>
              <a:lstStyle/>
              <a:p>
                <a:r>
                  <a:rPr lang="en-US">
                    <a:noFill/>
                  </a:rPr>
                  <a:t> </a:t>
                </a:r>
              </a:p>
            </p:txBody>
          </p:sp>
        </mc:Fallback>
      </mc:AlternateContent>
      <p:sp>
        <p:nvSpPr>
          <p:cNvPr id="3" name="Slide Number Placeholder 2"/>
          <p:cNvSpPr>
            <a:spLocks noGrp="1"/>
          </p:cNvSpPr>
          <p:nvPr>
            <p:ph type="sldNum" sz="quarter" idx="4294967295"/>
          </p:nvPr>
        </p:nvSpPr>
        <p:spPr>
          <a:xfrm>
            <a:off x="0" y="4410075"/>
            <a:ext cx="450850" cy="450850"/>
          </a:xfrm>
          <a:prstGeom prst="rect">
            <a:avLst/>
          </a:prstGeom>
        </p:spPr>
        <p:txBody>
          <a:bodyPr/>
          <a:lstStyle/>
          <a:p>
            <a:fld id="{8E2CDA97-BFD5-45CA-9A96-1AD5B5B2566F}" type="slidenum">
              <a:rPr lang="en-US" smtClean="0"/>
              <a:pPr/>
              <a:t>7</a:t>
            </a:fld>
            <a:endParaRPr lang="en-US" dirty="0"/>
          </a:p>
        </p:txBody>
      </p:sp>
      <p:sp>
        <p:nvSpPr>
          <p:cNvPr id="9" name="Title 1">
            <a:extLst>
              <a:ext uri="{FF2B5EF4-FFF2-40B4-BE49-F238E27FC236}">
                <a16:creationId xmlns:a16="http://schemas.microsoft.com/office/drawing/2014/main" id="{D3188F98-EA18-4B87-BE09-58C2B456832D}"/>
              </a:ext>
            </a:extLst>
          </p:cNvPr>
          <p:cNvSpPr txBox="1">
            <a:spLocks/>
          </p:cNvSpPr>
          <p:nvPr/>
        </p:nvSpPr>
        <p:spPr>
          <a:xfrm>
            <a:off x="6519747" y="1307941"/>
            <a:ext cx="2500040" cy="35673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rgbClr val="0E2A47"/>
                </a:solidFill>
                <a:latin typeface="Dana" panose="00000500000000000000" pitchFamily="2" charset="-78"/>
                <a:cs typeface="Dana" panose="00000500000000000000" pitchFamily="2" charset="-78"/>
              </a:rPr>
              <a:t>نکته‌ی بسیار جالبی در مورد اعداد سری فیبوناچی وجود دارد که شاید برای شما هم جذاب باشد. آیا تا به حال چیزی در مورد نسبت طلایی شنیده‌اید؟</a:t>
            </a:r>
          </a:p>
        </p:txBody>
      </p:sp>
      <p:sp>
        <p:nvSpPr>
          <p:cNvPr id="13" name="Title 1"/>
          <p:cNvSpPr txBox="1">
            <a:spLocks/>
          </p:cNvSpPr>
          <p:nvPr/>
        </p:nvSpPr>
        <p:spPr>
          <a:xfrm>
            <a:off x="810000" y="185854"/>
            <a:ext cx="7940100" cy="100342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61234"/>
              </a:buClr>
              <a:buSzPts val="3000"/>
              <a:buFont typeface="Roboto Black"/>
              <a:buNone/>
              <a:defRPr sz="3000" b="0" i="0" u="none" strike="noStrike" cap="none">
                <a:solidFill>
                  <a:srgbClr val="161234"/>
                </a:solidFill>
                <a:latin typeface="Roboto Black"/>
                <a:ea typeface="Roboto Black"/>
                <a:cs typeface="Roboto Black"/>
                <a:sym typeface="Roboto Black"/>
              </a:defRPr>
            </a:lvl1pPr>
            <a:lvl2pPr marR="0" lvl="1"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2pPr>
            <a:lvl3pPr marR="0" lvl="2"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3pPr>
            <a:lvl4pPr marR="0" lvl="3"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4pPr>
            <a:lvl5pPr marR="0" lvl="4"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5pPr>
            <a:lvl6pPr marR="0" lvl="5"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6pPr>
            <a:lvl7pPr marR="0" lvl="6"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7pPr>
            <a:lvl8pPr marR="0" lvl="7"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8pPr>
            <a:lvl9pPr marR="0" lvl="8"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9pPr>
          </a:lstStyle>
          <a:p>
            <a:pPr algn="r" rtl="1"/>
            <a:r>
              <a:rPr lang="fa-IR" dirty="0">
                <a:latin typeface="Lalezar" panose="00000500000000000000" pitchFamily="2" charset="-78"/>
                <a:cs typeface="Lalezar" panose="00000500000000000000" pitchFamily="2" charset="-78"/>
              </a:rPr>
              <a:t>نسبت طلایی</a:t>
            </a:r>
            <a:br>
              <a:rPr lang="fa-IR" dirty="0">
                <a:latin typeface="Lalezar" panose="00000500000000000000" pitchFamily="2" charset="-78"/>
                <a:cs typeface="Lalezar" panose="00000500000000000000" pitchFamily="2" charset="-78"/>
              </a:rPr>
            </a:br>
            <a:r>
              <a:rPr lang="fa-IR" dirty="0">
                <a:latin typeface="Lalezar" panose="00000500000000000000" pitchFamily="2" charset="-78"/>
                <a:cs typeface="Lalezar" panose="00000500000000000000" pitchFamily="2" charset="-78"/>
              </a:rPr>
              <a:t>                          </a:t>
            </a:r>
            <a:r>
              <a:rPr lang="fa-IR" sz="1400" dirty="0">
                <a:latin typeface="Lalezar" panose="00000500000000000000" pitchFamily="2" charset="-78"/>
                <a:cs typeface="Lalezar" panose="00000500000000000000" pitchFamily="2" charset="-78"/>
              </a:rPr>
              <a:t>برای مطالعه</a:t>
            </a:r>
            <a:endParaRPr lang="en-US" dirty="0">
              <a:latin typeface="Lalezar" panose="00000500000000000000" pitchFamily="2" charset="-78"/>
              <a:cs typeface="Lalezar" panose="00000500000000000000" pitchFamily="2" charset="-78"/>
            </a:endParaRPr>
          </a:p>
        </p:txBody>
      </p:sp>
    </p:spTree>
    <p:extLst>
      <p:ext uri="{BB962C8B-B14F-4D97-AF65-F5344CB8AC3E}">
        <p14:creationId xmlns:p14="http://schemas.microsoft.com/office/powerpoint/2010/main" val="494322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34648" y="1207421"/>
            <a:ext cx="7867775" cy="2306341"/>
          </a:xfrm>
        </p:spPr>
        <p:txBody>
          <a:bodyPr anchor="ct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تابع اکرمن یکی از ساده‌ترین و در عین حال جالب‌ترین توابع بازگشتی‌‌ِ اختراع‌شده است. از بُعد ریاضی و تئوری، این تابع اهمیت بسیار زیادی دارد و مسائل و اثبات‌های مختلفی برای آن ارائه‌ می‌شود؛ اما در این بخش ما کاری به بخش ریاضی و تئوری این تابع نداریم (هرچند توصیه می‌کنیم حتما برید و درموردش بخونید :) خیلی جالب و قشنگه) در این‌جا می‌خواهیم به کمک هم این تابع را پیاده‌سازی کنیم.</a:t>
            </a:r>
            <a:r>
              <a:rPr lang="en-US" sz="1400" b="0" i="0" u="none" strike="noStrike" dirty="0">
                <a:solidFill>
                  <a:schemeClr val="bg1"/>
                </a:solidFill>
                <a:effectLst/>
                <a:latin typeface="Dana" panose="00000500000000000000" pitchFamily="2" charset="-78"/>
                <a:cs typeface="Dana" panose="00000500000000000000" pitchFamily="2" charset="-78"/>
              </a:rPr>
              <a:t>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قبل از هر چیز، این تابع اصلا به چه صورت است؟</a:t>
            </a:r>
            <a:r>
              <a:rPr lang="en-US" sz="1400" b="0" i="0" u="none" strike="noStrike" dirty="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تابع اکرمن ۲ متغیر به عنوان ورودی می‌گیرد (</a:t>
            </a:r>
            <a:r>
              <a:rPr lang="en-US" sz="1400" b="0" i="0" u="none" strike="noStrike" dirty="0">
                <a:solidFill>
                  <a:schemeClr val="bg1"/>
                </a:solidFill>
                <a:effectLst/>
                <a:latin typeface="Dana" panose="00000500000000000000" pitchFamily="2" charset="-78"/>
                <a:cs typeface="Dana" panose="00000500000000000000" pitchFamily="2" charset="-78"/>
              </a:rPr>
              <a:t>m, n</a:t>
            </a:r>
            <a:r>
              <a:rPr lang="fa-IR" sz="1400" b="0" i="0" u="none" strike="noStrike" dirty="0">
                <a:solidFill>
                  <a:schemeClr val="bg1"/>
                </a:solidFill>
                <a:effectLst/>
                <a:latin typeface="Dana" panose="00000500000000000000" pitchFamily="2" charset="-78"/>
                <a:cs typeface="Dana" panose="00000500000000000000" pitchFamily="2" charset="-78"/>
              </a:rPr>
              <a:t>) و با توجه به شرایط دو متغیر، به شکل زیر خروجی مطلوب را </a:t>
            </a:r>
            <a:r>
              <a:rPr lang="fa-IR" sz="1400" dirty="0">
                <a:solidFill>
                  <a:schemeClr val="bg1"/>
                </a:solidFill>
                <a:latin typeface="Dana" panose="00000500000000000000" pitchFamily="2" charset="-78"/>
                <a:cs typeface="Dana" panose="00000500000000000000" pitchFamily="2" charset="-78"/>
              </a:rPr>
              <a:t>تولید می‌کند</a:t>
            </a:r>
            <a:r>
              <a:rPr lang="fa-IR" sz="1400" b="0" i="0" u="none" strike="noStrike" dirty="0">
                <a:solidFill>
                  <a:schemeClr val="bg1"/>
                </a:solidFill>
                <a:effectLst/>
                <a:latin typeface="Dana" panose="00000500000000000000" pitchFamily="2" charset="-78"/>
                <a:cs typeface="Dana" panose="00000500000000000000" pitchFamily="2" charset="-78"/>
              </a:rPr>
              <a:t>:</a:t>
            </a:r>
          </a:p>
        </p:txBody>
      </p:sp>
      <p:sp>
        <p:nvSpPr>
          <p:cNvPr id="6" name="TextBox 5">
            <a:extLst>
              <a:ext uri="{FF2B5EF4-FFF2-40B4-BE49-F238E27FC236}">
                <a16:creationId xmlns:a16="http://schemas.microsoft.com/office/drawing/2014/main" id="{D912F2A4-6A53-4224-90C2-5E814C40EE78}"/>
              </a:ext>
            </a:extLst>
          </p:cNvPr>
          <p:cNvSpPr txBox="1"/>
          <p:nvPr/>
        </p:nvSpPr>
        <p:spPr>
          <a:xfrm>
            <a:off x="1122401" y="382455"/>
            <a:ext cx="6546299"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a:t>
            </a:r>
            <a:r>
              <a:rPr lang="fa-IR" sz="4000" dirty="0">
                <a:solidFill>
                  <a:schemeClr val="bg1"/>
                </a:solidFill>
                <a:latin typeface="Lalezar" panose="00000500000000000000" pitchFamily="2" charset="-78"/>
                <a:cs typeface="Lalezar" panose="00000500000000000000" pitchFamily="2" charset="-78"/>
              </a:rPr>
              <a:t>سو</a:t>
            </a:r>
            <a:r>
              <a:rPr lang="fa-IR" sz="4000" b="0" i="0" u="none" strike="noStrike" dirty="0">
                <a:solidFill>
                  <a:schemeClr val="bg1"/>
                </a:solidFill>
                <a:effectLst/>
                <a:latin typeface="Lalezar" panose="00000500000000000000" pitchFamily="2" charset="-78"/>
                <a:cs typeface="Lalezar" panose="00000500000000000000" pitchFamily="2" charset="-78"/>
              </a:rPr>
              <a:t>م: تابع اکرمن</a:t>
            </a:r>
          </a:p>
        </p:txBody>
      </p:sp>
      <p:grpSp>
        <p:nvGrpSpPr>
          <p:cNvPr id="4" name="Google Shape;7046;p50"/>
          <p:cNvGrpSpPr/>
          <p:nvPr/>
        </p:nvGrpSpPr>
        <p:grpSpPr>
          <a:xfrm>
            <a:off x="6496258" y="444220"/>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8</a:t>
            </a:fld>
            <a:endParaRPr lang="en-US" dirty="0"/>
          </a:p>
        </p:txBody>
      </p:sp>
      <p:grpSp>
        <p:nvGrpSpPr>
          <p:cNvPr id="11" name="Google Shape;4800;p45"/>
          <p:cNvGrpSpPr/>
          <p:nvPr/>
        </p:nvGrpSpPr>
        <p:grpSpPr>
          <a:xfrm>
            <a:off x="8502423" y="1207421"/>
            <a:ext cx="350734" cy="357171"/>
            <a:chOff x="1492675" y="4992125"/>
            <a:chExt cx="481825" cy="481825"/>
          </a:xfrm>
        </p:grpSpPr>
        <p:sp>
          <p:nvSpPr>
            <p:cNvPr id="1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 name="Google Shape;4800;p45"/>
          <p:cNvGrpSpPr/>
          <p:nvPr/>
        </p:nvGrpSpPr>
        <p:grpSpPr>
          <a:xfrm>
            <a:off x="8502423" y="2850221"/>
            <a:ext cx="350734" cy="357171"/>
            <a:chOff x="1492675" y="4992125"/>
            <a:chExt cx="481825" cy="481825"/>
          </a:xfrm>
        </p:grpSpPr>
        <p:sp>
          <p:nvSpPr>
            <p:cNvPr id="15"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mc:AlternateContent xmlns:mc="http://schemas.openxmlformats.org/markup-compatibility/2006" xmlns:a14="http://schemas.microsoft.com/office/drawing/2010/main">
        <mc:Choice Requires="a14">
          <p:sp>
            <p:nvSpPr>
              <p:cNvPr id="17" name="Title 1">
                <a:extLst>
                  <a:ext uri="{FF2B5EF4-FFF2-40B4-BE49-F238E27FC236}">
                    <a16:creationId xmlns:a16="http://schemas.microsoft.com/office/drawing/2014/main" id="{D230F522-C134-4969-BCCC-E7373F7CA802}"/>
                  </a:ext>
                </a:extLst>
              </p:cNvPr>
              <p:cNvSpPr txBox="1">
                <a:spLocks/>
              </p:cNvSpPr>
              <p:nvPr/>
            </p:nvSpPr>
            <p:spPr>
              <a:xfrm>
                <a:off x="698863" y="3290505"/>
                <a:ext cx="7670437" cy="8406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lnSpc>
                    <a:spcPct val="150000"/>
                  </a:lnSpc>
                </a:pPr>
                <a14:m>
                  <m:oMath xmlns:m="http://schemas.openxmlformats.org/officeDocument/2006/math">
                    <m:r>
                      <a:rPr lang="pt-BR" sz="2000" i="1" dirty="0" smtClean="0">
                        <a:solidFill>
                          <a:schemeClr val="accent1"/>
                        </a:solidFill>
                        <a:latin typeface="Cambria Math" panose="02040503050406030204" pitchFamily="18" charset="0"/>
                        <a:cs typeface="Dana" panose="00000500000000000000" pitchFamily="2" charset="-78"/>
                      </a:rPr>
                      <m:t>𝐴</m:t>
                    </m:r>
                    <m:r>
                      <a:rPr lang="pt-BR" sz="2000" i="1" dirty="0" smtClean="0">
                        <a:solidFill>
                          <a:schemeClr val="accent1"/>
                        </a:solidFill>
                        <a:latin typeface="Cambria Math" panose="02040503050406030204" pitchFamily="18" charset="0"/>
                        <a:cs typeface="Dana" panose="00000500000000000000" pitchFamily="2" charset="-78"/>
                      </a:rPr>
                      <m:t>(</m:t>
                    </m:r>
                    <m:r>
                      <a:rPr lang="en-US" sz="2000" b="0" i="1" dirty="0" smtClean="0">
                        <a:solidFill>
                          <a:schemeClr val="accent1"/>
                        </a:solidFill>
                        <a:latin typeface="Cambria Math" panose="02040503050406030204" pitchFamily="18" charset="0"/>
                        <a:cs typeface="Dana" panose="00000500000000000000" pitchFamily="2" charset="-78"/>
                      </a:rPr>
                      <m:t>𝑚</m:t>
                    </m:r>
                    <m:r>
                      <a:rPr lang="en-US" sz="2000" b="0" i="1" dirty="0" smtClean="0">
                        <a:solidFill>
                          <a:schemeClr val="accent1"/>
                        </a:solidFill>
                        <a:latin typeface="Cambria Math" panose="02040503050406030204" pitchFamily="18" charset="0"/>
                        <a:cs typeface="Dana" panose="00000500000000000000" pitchFamily="2" charset="-78"/>
                      </a:rPr>
                      <m:t>, </m:t>
                    </m:r>
                    <m:r>
                      <a:rPr lang="en-US" sz="2000" b="0" i="1" dirty="0" smtClean="0">
                        <a:solidFill>
                          <a:schemeClr val="accent1"/>
                        </a:solidFill>
                        <a:latin typeface="Cambria Math" panose="02040503050406030204" pitchFamily="18" charset="0"/>
                        <a:cs typeface="Dana" panose="00000500000000000000" pitchFamily="2" charset="-78"/>
                      </a:rPr>
                      <m:t>𝑛</m:t>
                    </m:r>
                    <m:r>
                      <a:rPr lang="pt-BR" sz="2000" i="1" dirty="0" smtClean="0">
                        <a:solidFill>
                          <a:schemeClr val="accent1"/>
                        </a:solidFill>
                        <a:latin typeface="Cambria Math" panose="02040503050406030204" pitchFamily="18" charset="0"/>
                        <a:cs typeface="Dana" panose="00000500000000000000" pitchFamily="2" charset="-78"/>
                      </a:rPr>
                      <m:t>) </m:t>
                    </m:r>
                  </m:oMath>
                </a14:m>
                <a:r>
                  <a:rPr lang="pt-BR" sz="2000" dirty="0">
                    <a:solidFill>
                      <a:schemeClr val="accent1"/>
                    </a:solidFill>
                    <a:latin typeface="Dana" panose="00000500000000000000" pitchFamily="2" charset="-78"/>
                    <a:cs typeface="Dana" panose="00000500000000000000" pitchFamily="2" charset="-78"/>
                  </a:rPr>
                  <a:t>= </a:t>
                </a:r>
                <a14:m>
                  <m:oMath xmlns:m="http://schemas.openxmlformats.org/officeDocument/2006/math">
                    <m:d>
                      <m:dPr>
                        <m:begChr m:val="{"/>
                        <m:endChr m:val=""/>
                        <m:ctrlPr>
                          <a:rPr lang="en-SE" sz="2000" i="1" smtClean="0">
                            <a:solidFill>
                              <a:schemeClr val="accent1"/>
                            </a:solidFill>
                            <a:latin typeface="Cambria Math" panose="02040503050406030204" pitchFamily="18" charset="0"/>
                            <a:cs typeface="Dana" panose="00000500000000000000" pitchFamily="2" charset="-78"/>
                          </a:rPr>
                        </m:ctrlPr>
                      </m:dPr>
                      <m:e>
                        <m:m>
                          <m:mPr>
                            <m:mcs>
                              <m:mc>
                                <m:mcPr>
                                  <m:count m:val="2"/>
                                  <m:mcJc m:val="center"/>
                                </m:mcPr>
                              </m:mc>
                            </m:mcs>
                            <m:ctrlPr>
                              <a:rPr lang="en-SE" sz="2000" i="1" smtClean="0">
                                <a:solidFill>
                                  <a:schemeClr val="accent1"/>
                                </a:solidFill>
                                <a:latin typeface="Cambria Math" panose="02040503050406030204" pitchFamily="18" charset="0"/>
                                <a:cs typeface="Dana" panose="00000500000000000000" pitchFamily="2" charset="-78"/>
                              </a:rPr>
                            </m:ctrlPr>
                          </m:mPr>
                          <m:mr>
                            <m:e>
                              <m:r>
                                <m:rPr>
                                  <m:brk m:alnAt="7"/>
                                </m:rPr>
                                <a:rPr lang="en-US" sz="2000" i="1">
                                  <a:solidFill>
                                    <a:schemeClr val="accent1"/>
                                  </a:solidFill>
                                  <a:latin typeface="Cambria Math" panose="02040503050406030204" pitchFamily="18" charset="0"/>
                                  <a:cs typeface="Dana" panose="00000500000000000000" pitchFamily="2" charset="-78"/>
                                </a:rPr>
                                <m:t>𝑛</m:t>
                              </m:r>
                              <m:r>
                                <a:rPr lang="en-US" sz="2000" i="1">
                                  <a:solidFill>
                                    <a:schemeClr val="accent1"/>
                                  </a:solidFill>
                                  <a:latin typeface="Cambria Math" panose="02040503050406030204" pitchFamily="18" charset="0"/>
                                  <a:cs typeface="Dana" panose="00000500000000000000" pitchFamily="2" charset="-78"/>
                                </a:rPr>
                                <m:t>+</m:t>
                              </m:r>
                              <m:r>
                                <m:rPr>
                                  <m:brk m:alnAt="7"/>
                                </m:rPr>
                                <a:rPr lang="en-US" sz="2000" i="1">
                                  <a:solidFill>
                                    <a:schemeClr val="accent1"/>
                                  </a:solidFill>
                                  <a:latin typeface="Cambria Math" panose="02040503050406030204" pitchFamily="18" charset="0"/>
                                  <a:cs typeface="Dana" panose="00000500000000000000" pitchFamily="2" charset="-78"/>
                                </a:rPr>
                                <m:t>1</m:t>
                              </m:r>
                              <m:r>
                                <m:rPr>
                                  <m:brk m:alnAt="7"/>
                                </m:rPr>
                                <a:rPr lang="en-US" sz="2000" b="0" i="1" smtClean="0">
                                  <a:solidFill>
                                    <a:schemeClr val="accent1"/>
                                  </a:solidFill>
                                  <a:latin typeface="Cambria Math" panose="02040503050406030204" pitchFamily="18" charset="0"/>
                                  <a:cs typeface="Dana" panose="00000500000000000000" pitchFamily="2" charset="-78"/>
                                </a:rPr>
                                <m:t> </m:t>
                              </m:r>
                              <m:r>
                                <a:rPr lang="en-US" sz="2000" b="0" i="1" smtClean="0">
                                  <a:solidFill>
                                    <a:schemeClr val="accent1"/>
                                  </a:solidFill>
                                  <a:latin typeface="Cambria Math" panose="02040503050406030204" pitchFamily="18" charset="0"/>
                                  <a:cs typeface="Dana" panose="00000500000000000000" pitchFamily="2" charset="-78"/>
                                </a:rPr>
                                <m:t>                                </m:t>
                              </m:r>
                            </m:e>
                            <m:e>
                              <m:r>
                                <a:rPr lang="en-US" sz="2000" b="0" i="1" smtClean="0">
                                  <a:solidFill>
                                    <a:schemeClr val="accent1"/>
                                  </a:solidFill>
                                  <a:latin typeface="Cambria Math" panose="02040503050406030204" pitchFamily="18" charset="0"/>
                                  <a:cs typeface="Dana" panose="00000500000000000000" pitchFamily="2" charset="-78"/>
                                </a:rPr>
                                <m:t>𝑖𝑓</m:t>
                              </m:r>
                              <m:r>
                                <a:rPr lang="en-US" sz="2000" b="0" i="1" smtClean="0">
                                  <a:solidFill>
                                    <a:schemeClr val="accent1"/>
                                  </a:solidFill>
                                  <a:latin typeface="Cambria Math" panose="02040503050406030204" pitchFamily="18" charset="0"/>
                                  <a:cs typeface="Dana" panose="00000500000000000000" pitchFamily="2" charset="-78"/>
                                </a:rPr>
                                <m:t> </m:t>
                              </m:r>
                              <m:r>
                                <a:rPr lang="en-US" sz="2000" b="0" i="1" smtClean="0">
                                  <a:solidFill>
                                    <a:schemeClr val="accent1"/>
                                  </a:solidFill>
                                  <a:latin typeface="Cambria Math" panose="02040503050406030204" pitchFamily="18" charset="0"/>
                                  <a:cs typeface="Dana" panose="00000500000000000000" pitchFamily="2" charset="-78"/>
                                </a:rPr>
                                <m:t>𝑚</m:t>
                              </m:r>
                              <m:r>
                                <a:rPr lang="en-US" sz="2000" b="0" i="1" smtClean="0">
                                  <a:solidFill>
                                    <a:schemeClr val="accent1"/>
                                  </a:solidFill>
                                  <a:latin typeface="Cambria Math" panose="02040503050406030204" pitchFamily="18" charset="0"/>
                                  <a:cs typeface="Dana" panose="00000500000000000000" pitchFamily="2" charset="-78"/>
                                </a:rPr>
                                <m:t>=</m:t>
                              </m:r>
                              <m:r>
                                <a:rPr lang="en-US" sz="2000" b="0" i="1" smtClean="0">
                                  <a:solidFill>
                                    <a:schemeClr val="accent1"/>
                                  </a:solidFill>
                                  <a:latin typeface="Cambria Math" panose="02040503050406030204" pitchFamily="18" charset="0"/>
                                  <a:cs typeface="Dana" panose="00000500000000000000" pitchFamily="2" charset="-78"/>
                                </a:rPr>
                                <m:t>0</m:t>
                              </m:r>
                              <m:r>
                                <a:rPr lang="en-US" sz="2000" b="0" i="1" smtClean="0">
                                  <a:solidFill>
                                    <a:schemeClr val="accent1"/>
                                  </a:solidFill>
                                  <a:latin typeface="Cambria Math" panose="02040503050406030204" pitchFamily="18" charset="0"/>
                                  <a:cs typeface="Dana" panose="00000500000000000000" pitchFamily="2" charset="-78"/>
                                </a:rPr>
                                <m:t>                     </m:t>
                              </m:r>
                            </m:e>
                          </m:mr>
                          <m:mr>
                            <m:e>
                              <m:r>
                                <a:rPr lang="en-US" sz="2000" i="1">
                                  <a:solidFill>
                                    <a:schemeClr val="accent1"/>
                                  </a:solidFill>
                                  <a:latin typeface="Cambria Math" panose="02040503050406030204" pitchFamily="18" charset="0"/>
                                  <a:cs typeface="Dana" panose="00000500000000000000" pitchFamily="2" charset="-78"/>
                                </a:rPr>
                                <m:t>𝐴</m:t>
                              </m:r>
                              <m:d>
                                <m:dPr>
                                  <m:ctrlPr>
                                    <a:rPr lang="en-US" sz="2000" i="1">
                                      <a:solidFill>
                                        <a:schemeClr val="accent1"/>
                                      </a:solidFill>
                                      <a:latin typeface="Cambria Math" panose="02040503050406030204" pitchFamily="18" charset="0"/>
                                      <a:cs typeface="Dana" panose="00000500000000000000" pitchFamily="2" charset="-78"/>
                                    </a:rPr>
                                  </m:ctrlPr>
                                </m:dPr>
                                <m:e>
                                  <m:r>
                                    <a:rPr lang="en-US" sz="2000" i="1">
                                      <a:solidFill>
                                        <a:schemeClr val="accent1"/>
                                      </a:solidFill>
                                      <a:latin typeface="Cambria Math" panose="02040503050406030204" pitchFamily="18" charset="0"/>
                                      <a:cs typeface="Dana" panose="00000500000000000000" pitchFamily="2" charset="-78"/>
                                    </a:rPr>
                                    <m:t>𝑚</m:t>
                                  </m:r>
                                  <m:r>
                                    <a:rPr lang="en-US" sz="2000" i="1">
                                      <a:solidFill>
                                        <a:schemeClr val="accent1"/>
                                      </a:solidFill>
                                      <a:latin typeface="Cambria Math" panose="02040503050406030204" pitchFamily="18" charset="0"/>
                                      <a:cs typeface="Dana" panose="00000500000000000000" pitchFamily="2" charset="-78"/>
                                    </a:rPr>
                                    <m:t>−</m:t>
                                  </m:r>
                                  <m:r>
                                    <a:rPr lang="en-US" sz="2000" i="1">
                                      <a:solidFill>
                                        <a:schemeClr val="accent1"/>
                                      </a:solidFill>
                                      <a:latin typeface="Cambria Math" panose="02040503050406030204" pitchFamily="18" charset="0"/>
                                      <a:cs typeface="Dana" panose="00000500000000000000" pitchFamily="2" charset="-78"/>
                                    </a:rPr>
                                    <m:t>1</m:t>
                                  </m:r>
                                  <m:r>
                                    <a:rPr lang="en-US" sz="2000" i="1">
                                      <a:solidFill>
                                        <a:schemeClr val="accent1"/>
                                      </a:solidFill>
                                      <a:latin typeface="Cambria Math" panose="02040503050406030204" pitchFamily="18" charset="0"/>
                                      <a:cs typeface="Dana" panose="00000500000000000000" pitchFamily="2" charset="-78"/>
                                    </a:rPr>
                                    <m:t>, </m:t>
                                  </m:r>
                                  <m:r>
                                    <a:rPr lang="en-US" sz="2000" i="1">
                                      <a:solidFill>
                                        <a:schemeClr val="accent1"/>
                                      </a:solidFill>
                                      <a:latin typeface="Cambria Math" panose="02040503050406030204" pitchFamily="18" charset="0"/>
                                      <a:cs typeface="Dana" panose="00000500000000000000" pitchFamily="2" charset="-78"/>
                                    </a:rPr>
                                    <m:t>1</m:t>
                                  </m:r>
                                </m:e>
                              </m:d>
                              <m:r>
                                <a:rPr lang="en-US" sz="2000" b="0" i="1" smtClean="0">
                                  <a:solidFill>
                                    <a:schemeClr val="accent1"/>
                                  </a:solidFill>
                                  <a:latin typeface="Cambria Math" panose="02040503050406030204" pitchFamily="18" charset="0"/>
                                  <a:cs typeface="Dana" panose="00000500000000000000" pitchFamily="2" charset="-78"/>
                                </a:rPr>
                                <m:t>                    </m:t>
                              </m:r>
                            </m:e>
                            <m:e>
                              <m:r>
                                <a:rPr lang="en-US" sz="2000" i="1">
                                  <a:solidFill>
                                    <a:schemeClr val="accent1"/>
                                  </a:solidFill>
                                  <a:latin typeface="Cambria Math" panose="02040503050406030204" pitchFamily="18" charset="0"/>
                                  <a:cs typeface="Dana" panose="00000500000000000000" pitchFamily="2" charset="-78"/>
                                </a:rPr>
                                <m:t>𝑖𝑓</m:t>
                              </m:r>
                              <m:r>
                                <a:rPr lang="en-US" sz="2000" i="1">
                                  <a:solidFill>
                                    <a:schemeClr val="accent1"/>
                                  </a:solidFill>
                                  <a:latin typeface="Cambria Math" panose="02040503050406030204" pitchFamily="18" charset="0"/>
                                  <a:cs typeface="Dana" panose="00000500000000000000" pitchFamily="2" charset="-78"/>
                                </a:rPr>
                                <m:t> </m:t>
                              </m:r>
                              <m:r>
                                <a:rPr lang="en-US" sz="2000" i="1">
                                  <a:solidFill>
                                    <a:schemeClr val="accent1"/>
                                  </a:solidFill>
                                  <a:latin typeface="Cambria Math" panose="02040503050406030204" pitchFamily="18" charset="0"/>
                                  <a:cs typeface="Dana" panose="00000500000000000000" pitchFamily="2" charset="-78"/>
                                </a:rPr>
                                <m:t>𝑚</m:t>
                              </m:r>
                              <m:r>
                                <a:rPr lang="en-US" sz="2000" i="1">
                                  <a:solidFill>
                                    <a:schemeClr val="accent1"/>
                                  </a:solidFill>
                                  <a:latin typeface="Cambria Math" panose="02040503050406030204" pitchFamily="18" charset="0"/>
                                  <a:cs typeface="Dana" panose="00000500000000000000" pitchFamily="2" charset="-78"/>
                                </a:rPr>
                                <m:t>&gt;</m:t>
                              </m:r>
                              <m:r>
                                <a:rPr lang="en-US" sz="2000" i="1">
                                  <a:solidFill>
                                    <a:schemeClr val="accent1"/>
                                  </a:solidFill>
                                  <a:latin typeface="Cambria Math" panose="02040503050406030204" pitchFamily="18" charset="0"/>
                                  <a:cs typeface="Dana" panose="00000500000000000000" pitchFamily="2" charset="-78"/>
                                </a:rPr>
                                <m:t>0</m:t>
                              </m:r>
                              <m:r>
                                <a:rPr lang="en-US" sz="2000" i="1">
                                  <a:solidFill>
                                    <a:schemeClr val="accent1"/>
                                  </a:solidFill>
                                  <a:latin typeface="Cambria Math" panose="02040503050406030204" pitchFamily="18" charset="0"/>
                                  <a:cs typeface="Dana" panose="00000500000000000000" pitchFamily="2" charset="-78"/>
                                </a:rPr>
                                <m:t> </m:t>
                              </m:r>
                              <m:r>
                                <a:rPr lang="en-US" sz="2000" i="1">
                                  <a:solidFill>
                                    <a:schemeClr val="accent1"/>
                                  </a:solidFill>
                                  <a:latin typeface="Cambria Math" panose="02040503050406030204" pitchFamily="18" charset="0"/>
                                  <a:cs typeface="Dana" panose="00000500000000000000" pitchFamily="2" charset="-78"/>
                                </a:rPr>
                                <m:t>𝑎𝑛𝑑</m:t>
                              </m:r>
                              <m:r>
                                <a:rPr lang="en-US" sz="2000" i="1">
                                  <a:solidFill>
                                    <a:schemeClr val="accent1"/>
                                  </a:solidFill>
                                  <a:latin typeface="Cambria Math" panose="02040503050406030204" pitchFamily="18" charset="0"/>
                                  <a:cs typeface="Dana" panose="00000500000000000000" pitchFamily="2" charset="-78"/>
                                </a:rPr>
                                <m:t> </m:t>
                              </m:r>
                              <m:r>
                                <a:rPr lang="en-US" sz="2000" i="1">
                                  <a:solidFill>
                                    <a:schemeClr val="accent1"/>
                                  </a:solidFill>
                                  <a:latin typeface="Cambria Math" panose="02040503050406030204" pitchFamily="18" charset="0"/>
                                  <a:cs typeface="Dana" panose="00000500000000000000" pitchFamily="2" charset="-78"/>
                                </a:rPr>
                                <m:t>𝑛</m:t>
                              </m:r>
                              <m:r>
                                <a:rPr lang="en-US" sz="2000" i="1">
                                  <a:solidFill>
                                    <a:schemeClr val="accent1"/>
                                  </a:solidFill>
                                  <a:latin typeface="Cambria Math" panose="02040503050406030204" pitchFamily="18" charset="0"/>
                                  <a:cs typeface="Dana" panose="00000500000000000000" pitchFamily="2" charset="-78"/>
                                </a:rPr>
                                <m:t>=</m:t>
                              </m:r>
                              <m:r>
                                <a:rPr lang="en-US" sz="2000" i="1">
                                  <a:solidFill>
                                    <a:schemeClr val="accent1"/>
                                  </a:solidFill>
                                  <a:latin typeface="Cambria Math" panose="02040503050406030204" pitchFamily="18" charset="0"/>
                                  <a:cs typeface="Dana" panose="00000500000000000000" pitchFamily="2" charset="-78"/>
                                </a:rPr>
                                <m:t>0</m:t>
                              </m:r>
                            </m:e>
                          </m:mr>
                          <m:mr>
                            <m:e>
                              <m:r>
                                <a:rPr lang="en-US" sz="2000" i="1">
                                  <a:solidFill>
                                    <a:schemeClr val="accent1"/>
                                  </a:solidFill>
                                  <a:latin typeface="Cambria Math" panose="02040503050406030204" pitchFamily="18" charset="0"/>
                                  <a:cs typeface="Dana" panose="00000500000000000000" pitchFamily="2" charset="-78"/>
                                </a:rPr>
                                <m:t>𝐴</m:t>
                              </m:r>
                              <m:d>
                                <m:dPr>
                                  <m:ctrlPr>
                                    <a:rPr lang="en-US" sz="2000" i="1">
                                      <a:solidFill>
                                        <a:schemeClr val="accent1"/>
                                      </a:solidFill>
                                      <a:latin typeface="Cambria Math" panose="02040503050406030204" pitchFamily="18" charset="0"/>
                                      <a:cs typeface="Dana" panose="00000500000000000000" pitchFamily="2" charset="-78"/>
                                    </a:rPr>
                                  </m:ctrlPr>
                                </m:dPr>
                                <m:e>
                                  <m:r>
                                    <a:rPr lang="en-US" sz="2000" i="1">
                                      <a:solidFill>
                                        <a:schemeClr val="accent1"/>
                                      </a:solidFill>
                                      <a:latin typeface="Cambria Math" panose="02040503050406030204" pitchFamily="18" charset="0"/>
                                      <a:cs typeface="Dana" panose="00000500000000000000" pitchFamily="2" charset="-78"/>
                                    </a:rPr>
                                    <m:t>𝑚</m:t>
                                  </m:r>
                                  <m:r>
                                    <a:rPr lang="en-US" sz="2000" i="1">
                                      <a:solidFill>
                                        <a:schemeClr val="accent1"/>
                                      </a:solidFill>
                                      <a:latin typeface="Cambria Math" panose="02040503050406030204" pitchFamily="18" charset="0"/>
                                      <a:cs typeface="Dana" panose="00000500000000000000" pitchFamily="2" charset="-78"/>
                                    </a:rPr>
                                    <m:t>−</m:t>
                                  </m:r>
                                  <m:r>
                                    <a:rPr lang="en-US" sz="2000" i="1">
                                      <a:solidFill>
                                        <a:schemeClr val="accent1"/>
                                      </a:solidFill>
                                      <a:latin typeface="Cambria Math" panose="02040503050406030204" pitchFamily="18" charset="0"/>
                                      <a:cs typeface="Dana" panose="00000500000000000000" pitchFamily="2" charset="-78"/>
                                    </a:rPr>
                                    <m:t>1</m:t>
                                  </m:r>
                                  <m:r>
                                    <a:rPr lang="en-US" sz="2000" i="1">
                                      <a:solidFill>
                                        <a:schemeClr val="accent1"/>
                                      </a:solidFill>
                                      <a:latin typeface="Cambria Math" panose="02040503050406030204" pitchFamily="18" charset="0"/>
                                      <a:cs typeface="Dana" panose="00000500000000000000" pitchFamily="2" charset="-78"/>
                                    </a:rPr>
                                    <m:t>, </m:t>
                                  </m:r>
                                  <m:r>
                                    <a:rPr lang="en-US" sz="2000" i="1">
                                      <a:solidFill>
                                        <a:schemeClr val="accent1"/>
                                      </a:solidFill>
                                      <a:latin typeface="Cambria Math" panose="02040503050406030204" pitchFamily="18" charset="0"/>
                                      <a:cs typeface="Dana" panose="00000500000000000000" pitchFamily="2" charset="-78"/>
                                    </a:rPr>
                                    <m:t>𝐴</m:t>
                                  </m:r>
                                  <m:d>
                                    <m:dPr>
                                      <m:ctrlPr>
                                        <a:rPr lang="en-US" sz="2000" i="1">
                                          <a:solidFill>
                                            <a:schemeClr val="accent1"/>
                                          </a:solidFill>
                                          <a:latin typeface="Cambria Math" panose="02040503050406030204" pitchFamily="18" charset="0"/>
                                          <a:cs typeface="Dana" panose="00000500000000000000" pitchFamily="2" charset="-78"/>
                                        </a:rPr>
                                      </m:ctrlPr>
                                    </m:dPr>
                                    <m:e>
                                      <m:r>
                                        <a:rPr lang="en-US" sz="2000" i="1">
                                          <a:solidFill>
                                            <a:schemeClr val="accent1"/>
                                          </a:solidFill>
                                          <a:latin typeface="Cambria Math" panose="02040503050406030204" pitchFamily="18" charset="0"/>
                                          <a:cs typeface="Dana" panose="00000500000000000000" pitchFamily="2" charset="-78"/>
                                        </a:rPr>
                                        <m:t>𝑚</m:t>
                                      </m:r>
                                      <m:r>
                                        <a:rPr lang="en-US" sz="2000" i="1">
                                          <a:solidFill>
                                            <a:schemeClr val="accent1"/>
                                          </a:solidFill>
                                          <a:latin typeface="Cambria Math" panose="02040503050406030204" pitchFamily="18" charset="0"/>
                                          <a:cs typeface="Dana" panose="00000500000000000000" pitchFamily="2" charset="-78"/>
                                        </a:rPr>
                                        <m:t>, </m:t>
                                      </m:r>
                                      <m:r>
                                        <a:rPr lang="en-US" sz="2000" i="1">
                                          <a:solidFill>
                                            <a:schemeClr val="accent1"/>
                                          </a:solidFill>
                                          <a:latin typeface="Cambria Math" panose="02040503050406030204" pitchFamily="18" charset="0"/>
                                          <a:cs typeface="Dana" panose="00000500000000000000" pitchFamily="2" charset="-78"/>
                                        </a:rPr>
                                        <m:t>𝑛</m:t>
                                      </m:r>
                                      <m:r>
                                        <a:rPr lang="en-US" sz="2000" i="1">
                                          <a:solidFill>
                                            <a:schemeClr val="accent1"/>
                                          </a:solidFill>
                                          <a:latin typeface="Cambria Math" panose="02040503050406030204" pitchFamily="18" charset="0"/>
                                          <a:cs typeface="Dana" panose="00000500000000000000" pitchFamily="2" charset="-78"/>
                                        </a:rPr>
                                        <m:t>−</m:t>
                                      </m:r>
                                      <m:r>
                                        <a:rPr lang="en-US" sz="2000" i="1">
                                          <a:solidFill>
                                            <a:schemeClr val="accent1"/>
                                          </a:solidFill>
                                          <a:latin typeface="Cambria Math" panose="02040503050406030204" pitchFamily="18" charset="0"/>
                                          <a:cs typeface="Dana" panose="00000500000000000000" pitchFamily="2" charset="-78"/>
                                        </a:rPr>
                                        <m:t>1</m:t>
                                      </m:r>
                                    </m:e>
                                  </m:d>
                                </m:e>
                              </m:d>
                            </m:e>
                            <m:e>
                              <m:r>
                                <a:rPr lang="en-US" sz="2000" i="1">
                                  <a:solidFill>
                                    <a:schemeClr val="accent1"/>
                                  </a:solidFill>
                                  <a:latin typeface="Cambria Math" panose="02040503050406030204" pitchFamily="18" charset="0"/>
                                  <a:cs typeface="Dana" panose="00000500000000000000" pitchFamily="2" charset="-78"/>
                                </a:rPr>
                                <m:t>𝑖𝑓</m:t>
                              </m:r>
                              <m:r>
                                <a:rPr lang="en-US" sz="2000" i="1">
                                  <a:solidFill>
                                    <a:schemeClr val="accent1"/>
                                  </a:solidFill>
                                  <a:latin typeface="Cambria Math" panose="02040503050406030204" pitchFamily="18" charset="0"/>
                                  <a:cs typeface="Dana" panose="00000500000000000000" pitchFamily="2" charset="-78"/>
                                </a:rPr>
                                <m:t> </m:t>
                              </m:r>
                              <m:r>
                                <a:rPr lang="en-US" sz="2000" i="1">
                                  <a:solidFill>
                                    <a:schemeClr val="accent1"/>
                                  </a:solidFill>
                                  <a:latin typeface="Cambria Math" panose="02040503050406030204" pitchFamily="18" charset="0"/>
                                  <a:cs typeface="Dana" panose="00000500000000000000" pitchFamily="2" charset="-78"/>
                                </a:rPr>
                                <m:t>𝑚</m:t>
                              </m:r>
                              <m:r>
                                <a:rPr lang="en-US" sz="2000" i="1">
                                  <a:solidFill>
                                    <a:schemeClr val="accent1"/>
                                  </a:solidFill>
                                  <a:latin typeface="Cambria Math" panose="02040503050406030204" pitchFamily="18" charset="0"/>
                                  <a:cs typeface="Dana" panose="00000500000000000000" pitchFamily="2" charset="-78"/>
                                </a:rPr>
                                <m:t>&gt;</m:t>
                              </m:r>
                              <m:r>
                                <a:rPr lang="en-US" sz="2000" i="1">
                                  <a:solidFill>
                                    <a:schemeClr val="accent1"/>
                                  </a:solidFill>
                                  <a:latin typeface="Cambria Math" panose="02040503050406030204" pitchFamily="18" charset="0"/>
                                  <a:cs typeface="Dana" panose="00000500000000000000" pitchFamily="2" charset="-78"/>
                                </a:rPr>
                                <m:t>0</m:t>
                              </m:r>
                              <m:r>
                                <a:rPr lang="en-US" sz="2000" i="1">
                                  <a:solidFill>
                                    <a:schemeClr val="accent1"/>
                                  </a:solidFill>
                                  <a:latin typeface="Cambria Math" panose="02040503050406030204" pitchFamily="18" charset="0"/>
                                  <a:cs typeface="Dana" panose="00000500000000000000" pitchFamily="2" charset="-78"/>
                                </a:rPr>
                                <m:t> </m:t>
                              </m:r>
                              <m:r>
                                <a:rPr lang="en-US" sz="2000" i="1">
                                  <a:solidFill>
                                    <a:schemeClr val="accent1"/>
                                  </a:solidFill>
                                  <a:latin typeface="Cambria Math" panose="02040503050406030204" pitchFamily="18" charset="0"/>
                                  <a:cs typeface="Dana" panose="00000500000000000000" pitchFamily="2" charset="-78"/>
                                </a:rPr>
                                <m:t>𝑎𝑛𝑑</m:t>
                              </m:r>
                              <m:r>
                                <a:rPr lang="en-US" sz="2000" i="1">
                                  <a:solidFill>
                                    <a:schemeClr val="accent1"/>
                                  </a:solidFill>
                                  <a:latin typeface="Cambria Math" panose="02040503050406030204" pitchFamily="18" charset="0"/>
                                  <a:cs typeface="Dana" panose="00000500000000000000" pitchFamily="2" charset="-78"/>
                                </a:rPr>
                                <m:t> </m:t>
                              </m:r>
                              <m:r>
                                <a:rPr lang="en-US" sz="2000" i="1">
                                  <a:solidFill>
                                    <a:schemeClr val="accent1"/>
                                  </a:solidFill>
                                  <a:latin typeface="Cambria Math" panose="02040503050406030204" pitchFamily="18" charset="0"/>
                                  <a:cs typeface="Dana" panose="00000500000000000000" pitchFamily="2" charset="-78"/>
                                </a:rPr>
                                <m:t>𝑛</m:t>
                              </m:r>
                              <m:r>
                                <a:rPr lang="en-US" sz="2000" b="0" i="1" smtClean="0">
                                  <a:solidFill>
                                    <a:schemeClr val="accent1"/>
                                  </a:solidFill>
                                  <a:latin typeface="Cambria Math" panose="02040503050406030204" pitchFamily="18" charset="0"/>
                                  <a:cs typeface="Dana" panose="00000500000000000000" pitchFamily="2" charset="-78"/>
                                </a:rPr>
                                <m:t>&gt;</m:t>
                              </m:r>
                              <m:r>
                                <a:rPr lang="en-US" sz="2000" i="1">
                                  <a:solidFill>
                                    <a:schemeClr val="accent1"/>
                                  </a:solidFill>
                                  <a:latin typeface="Cambria Math" panose="02040503050406030204" pitchFamily="18" charset="0"/>
                                  <a:cs typeface="Dana" panose="00000500000000000000" pitchFamily="2" charset="-78"/>
                                </a:rPr>
                                <m:t>0</m:t>
                              </m:r>
                            </m:e>
                          </m:mr>
                        </m:m>
                      </m:e>
                    </m:d>
                  </m:oMath>
                </a14:m>
                <a:endParaRPr lang="en-US" sz="1800" dirty="0">
                  <a:solidFill>
                    <a:schemeClr val="accent1"/>
                  </a:solidFill>
                  <a:latin typeface="Dana" panose="00000500000000000000" pitchFamily="2" charset="-78"/>
                  <a:cs typeface="Dana" panose="00000500000000000000" pitchFamily="2" charset="-78"/>
                </a:endParaRPr>
              </a:p>
              <a:p>
                <a:pPr algn="l">
                  <a:lnSpc>
                    <a:spcPct val="150000"/>
                  </a:lnSpc>
                </a:pPr>
                <a:r>
                  <a:rPr lang="en-US" sz="1800" dirty="0">
                    <a:solidFill>
                      <a:schemeClr val="accent1"/>
                    </a:solidFill>
                    <a:latin typeface="Dana" panose="00000500000000000000" pitchFamily="2" charset="-78"/>
                    <a:cs typeface="Dana" panose="00000500000000000000" pitchFamily="2" charset="-78"/>
                  </a:rPr>
                  <a:t>                  Where m and n are non-negative integers</a:t>
                </a:r>
                <a:endParaRPr lang="fa-IR" sz="1800" dirty="0">
                  <a:solidFill>
                    <a:schemeClr val="accent1"/>
                  </a:solidFill>
                  <a:latin typeface="Dana" panose="00000500000000000000" pitchFamily="2" charset="-78"/>
                  <a:cs typeface="Dana" panose="00000500000000000000" pitchFamily="2" charset="-78"/>
                </a:endParaRPr>
              </a:p>
            </p:txBody>
          </p:sp>
        </mc:Choice>
        <mc:Fallback xmlns="">
          <p:sp>
            <p:nvSpPr>
              <p:cNvPr id="17" name="Title 1">
                <a:extLst>
                  <a:ext uri="{FF2B5EF4-FFF2-40B4-BE49-F238E27FC236}">
                    <a16:creationId xmlns:a16="http://schemas.microsoft.com/office/drawing/2014/main" id="{D230F522-C134-4969-BCCC-E7373F7CA802}"/>
                  </a:ext>
                </a:extLst>
              </p:cNvPr>
              <p:cNvSpPr txBox="1">
                <a:spLocks noRot="1" noChangeAspect="1" noMove="1" noResize="1" noEditPoints="1" noAdjustHandles="1" noChangeArrowheads="1" noChangeShapeType="1" noTextEdit="1"/>
              </p:cNvSpPr>
              <p:nvPr/>
            </p:nvSpPr>
            <p:spPr>
              <a:xfrm>
                <a:off x="698863" y="3290505"/>
                <a:ext cx="7670437" cy="840638"/>
              </a:xfrm>
              <a:prstGeom prst="rect">
                <a:avLst/>
              </a:prstGeom>
              <a:blipFill>
                <a:blip r:embed="rId2"/>
                <a:stretch>
                  <a:fillRect t="-5797" b="-92029"/>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932485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9</a:t>
            </a:fld>
            <a:endParaRPr lang="en-US" dirty="0"/>
          </a:p>
        </p:txBody>
      </p:sp>
      <mc:AlternateContent xmlns:mc="http://schemas.openxmlformats.org/markup-compatibility/2006" xmlns:a14="http://schemas.microsoft.com/office/drawing/2010/main">
        <mc:Choice Requires="a14">
          <p:sp>
            <p:nvSpPr>
              <p:cNvPr id="26" name="Title 1">
                <a:extLst>
                  <a:ext uri="{FF2B5EF4-FFF2-40B4-BE49-F238E27FC236}">
                    <a16:creationId xmlns:a16="http://schemas.microsoft.com/office/drawing/2014/main" id="{8DD52BF7-1D14-4588-9935-E04725DE26AA}"/>
                  </a:ext>
                </a:extLst>
              </p:cNvPr>
              <p:cNvSpPr>
                <a:spLocks noGrp="1"/>
              </p:cNvSpPr>
              <p:nvPr>
                <p:ph type="ctrTitle"/>
              </p:nvPr>
            </p:nvSpPr>
            <p:spPr>
              <a:xfrm>
                <a:off x="644126" y="629467"/>
                <a:ext cx="7844481" cy="3936053"/>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دقت کنید؛ همان‌طور که در انتهای تعریف تابع نوشته شده بود، مقادیر ورودی باید نامنفی باشند.</a:t>
                </a:r>
                <a:br>
                  <a:rPr lang="fa-IR" sz="1600" dirty="0">
                    <a:solidFill>
                      <a:schemeClr val="bg1"/>
                    </a:solidFill>
                    <a:latin typeface="Dana" panose="00000500000000000000" pitchFamily="2" charset="-78"/>
                    <a:cs typeface="Dana" panose="00000500000000000000" pitchFamily="2" charset="-78"/>
                  </a:rPr>
                </a:b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شاید این تابع در نگاه اول و با قرار دادن چند عدد ساده در آن، به نظر تابع ساده‌ای بیاید و محاسبه‌اش خیلی پیچیده نباشد. جالب است که اگر چند عدد کوچک هم در آن بگذارید، به همین نتیجه می‌رسید و مشاهده می‌کنید که انگار روند رشد این تابع بسیار کند و آهسته است.</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مثلا برای مقادیر</a:t>
                </a:r>
                <a:r>
                  <a:rPr lang="en-US" sz="1600" dirty="0">
                    <a:solidFill>
                      <a:schemeClr val="bg1"/>
                    </a:solidFill>
                    <a:latin typeface="Dana" panose="00000500000000000000" pitchFamily="2" charset="-78"/>
                    <a:cs typeface="Dana" panose="00000500000000000000" pitchFamily="2" charset="-78"/>
                  </a:rPr>
                  <a:t>m=3 </a:t>
                </a:r>
                <a:r>
                  <a:rPr lang="fa-IR" sz="1600" dirty="0">
                    <a:solidFill>
                      <a:schemeClr val="bg1"/>
                    </a:solidFill>
                    <a:latin typeface="Dana" panose="00000500000000000000" pitchFamily="2" charset="-78"/>
                    <a:cs typeface="Dana" panose="00000500000000000000" pitchFamily="2" charset="-78"/>
                  </a:rPr>
                  <a:t> و </a:t>
                </a:r>
                <a:r>
                  <a:rPr lang="en-US" sz="1600" dirty="0">
                    <a:solidFill>
                      <a:schemeClr val="bg1"/>
                    </a:solidFill>
                    <a:latin typeface="Dana" panose="00000500000000000000" pitchFamily="2" charset="-78"/>
                    <a:cs typeface="Dana" panose="00000500000000000000" pitchFamily="2" charset="-78"/>
                  </a:rPr>
                  <a:t> n=2</a:t>
                </a:r>
                <a:r>
                  <a:rPr lang="fa-IR" sz="1600" dirty="0">
                    <a:solidFill>
                      <a:schemeClr val="bg1"/>
                    </a:solidFill>
                    <a:latin typeface="Dana" panose="00000500000000000000" pitchFamily="2" charset="-78"/>
                    <a:cs typeface="Dana" panose="00000500000000000000" pitchFamily="2" charset="-78"/>
                  </a:rPr>
                  <a:t>بیش‌ترین مقدار حاصله از فراخوانی‌های بازگشتی آن برابر </a:t>
                </a:r>
                <a:r>
                  <a:rPr lang="en-US" sz="1600" dirty="0">
                    <a:solidFill>
                      <a:schemeClr val="bg1"/>
                    </a:solidFill>
                    <a:latin typeface="Dana" panose="00000500000000000000" pitchFamily="2" charset="-78"/>
                    <a:cs typeface="Dana" panose="00000500000000000000" pitchFamily="2" charset="-78"/>
                  </a:rPr>
                  <a:t>29</a:t>
                </a:r>
                <a:r>
                  <a:rPr lang="fa-IR" sz="1600" dirty="0">
                    <a:solidFill>
                      <a:schemeClr val="bg1"/>
                    </a:solidFill>
                    <a:latin typeface="Dana" panose="00000500000000000000" pitchFamily="2" charset="-78"/>
                    <a:cs typeface="Dana" panose="00000500000000000000" pitchFamily="2" charset="-78"/>
                  </a:rPr>
                  <a:t> است که همان مقدار </a:t>
                </a:r>
                <a:r>
                  <a:rPr lang="en-US" sz="1600" dirty="0">
                    <a:solidFill>
                      <a:schemeClr val="bg1"/>
                    </a:solidFill>
                    <a:latin typeface="Dana" panose="00000500000000000000" pitchFamily="2" charset="-78"/>
                    <a:cs typeface="Dana" panose="00000500000000000000" pitchFamily="2" charset="-78"/>
                  </a:rPr>
                  <a:t>A(3, 2)</a:t>
                </a:r>
                <a:r>
                  <a:rPr lang="fa-IR" sz="1600" dirty="0">
                    <a:solidFill>
                      <a:schemeClr val="bg1"/>
                    </a:solidFill>
                    <a:latin typeface="Dana" panose="00000500000000000000" pitchFamily="2" charset="-78"/>
                    <a:cs typeface="Dana" panose="00000500000000000000" pitchFamily="2" charset="-78"/>
                  </a:rPr>
                  <a:t> است. اما به محض اینکه کمی مقدار ورودی را بیش‌تر کنیم تابع به شکل حیرت‌انگیزی به سرعت رشد می‌کند. به شکلی که مقدار </a:t>
                </a:r>
                <a:r>
                  <a:rPr lang="en-US" sz="1600" dirty="0">
                    <a:solidFill>
                      <a:schemeClr val="bg1"/>
                    </a:solidFill>
                    <a:latin typeface="Dana" panose="00000500000000000000" pitchFamily="2" charset="-78"/>
                    <a:cs typeface="Dana" panose="00000500000000000000" pitchFamily="2" charset="-78"/>
                  </a:rPr>
                  <a:t>A(4, 0)</a:t>
                </a:r>
                <a:r>
                  <a:rPr lang="fa-IR" sz="1600" dirty="0">
                    <a:solidFill>
                      <a:schemeClr val="bg1"/>
                    </a:solidFill>
                    <a:latin typeface="Dana" panose="00000500000000000000" pitchFamily="2" charset="-78"/>
                    <a:cs typeface="Dana" panose="00000500000000000000" pitchFamily="2" charset="-78"/>
                  </a:rPr>
                  <a:t> برابر </a:t>
                </a:r>
                <a:r>
                  <a:rPr lang="en-US" sz="1600" dirty="0">
                    <a:solidFill>
                      <a:schemeClr val="bg1"/>
                    </a:solidFill>
                    <a:latin typeface="Dana" panose="00000500000000000000" pitchFamily="2" charset="-78"/>
                    <a:cs typeface="Dana" panose="00000500000000000000" pitchFamily="2" charset="-78"/>
                  </a:rPr>
                  <a:t>13</a:t>
                </a:r>
                <a:r>
                  <a:rPr lang="fa-IR" sz="1600" dirty="0">
                    <a:solidFill>
                      <a:schemeClr val="bg1"/>
                    </a:solidFill>
                    <a:latin typeface="Dana" panose="00000500000000000000" pitchFamily="2" charset="-78"/>
                    <a:cs typeface="Dana" panose="00000500000000000000" pitchFamily="2" charset="-78"/>
                  </a:rPr>
                  <a:t> است، اما با زیاد کردن </a:t>
                </a:r>
                <a:r>
                  <a:rPr lang="en-US" sz="1600" dirty="0">
                    <a:solidFill>
                      <a:schemeClr val="bg1"/>
                    </a:solidFill>
                    <a:latin typeface="Dana" panose="00000500000000000000" pitchFamily="2" charset="-78"/>
                    <a:cs typeface="Dana" panose="00000500000000000000" pitchFamily="2" charset="-78"/>
                  </a:rPr>
                  <a:t>n</a:t>
                </a:r>
                <a:r>
                  <a:rPr lang="fa-IR" sz="1600" dirty="0">
                    <a:solidFill>
                      <a:schemeClr val="bg1"/>
                    </a:solidFill>
                    <a:latin typeface="Dana" panose="00000500000000000000" pitchFamily="2" charset="-78"/>
                    <a:cs typeface="Dana" panose="00000500000000000000" pitchFamily="2" charset="-78"/>
                  </a:rPr>
                  <a:t> فقط به اندازه‌ی </a:t>
                </a:r>
                <a:r>
                  <a:rPr lang="en-US" sz="1600" dirty="0">
                    <a:solidFill>
                      <a:schemeClr val="bg1"/>
                    </a:solidFill>
                    <a:latin typeface="Dana" panose="00000500000000000000" pitchFamily="2" charset="-78"/>
                    <a:cs typeface="Dana" panose="00000500000000000000" pitchFamily="2" charset="-78"/>
                  </a:rPr>
                  <a:t>1</a:t>
                </a:r>
                <a:r>
                  <a:rPr lang="fa-IR" sz="1600" dirty="0">
                    <a:solidFill>
                      <a:schemeClr val="bg1"/>
                    </a:solidFill>
                    <a:latin typeface="Dana" panose="00000500000000000000" pitchFamily="2" charset="-78"/>
                    <a:cs typeface="Dana" panose="00000500000000000000" pitchFamily="2" charset="-78"/>
                  </a:rPr>
                  <a:t> واحد، مقدار </a:t>
                </a:r>
                <a:r>
                  <a:rPr lang="en-US" sz="1600" dirty="0">
                    <a:solidFill>
                      <a:schemeClr val="bg1"/>
                    </a:solidFill>
                    <a:latin typeface="Dana" panose="00000500000000000000" pitchFamily="2" charset="-78"/>
                    <a:cs typeface="Dana" panose="00000500000000000000" pitchFamily="2" charset="-78"/>
                  </a:rPr>
                  <a:t>A(4, 1)</a:t>
                </a:r>
                <a:r>
                  <a:rPr lang="fa-IR" sz="1600" dirty="0">
                    <a:solidFill>
                      <a:schemeClr val="bg1"/>
                    </a:solidFill>
                    <a:latin typeface="Dana" panose="00000500000000000000" pitchFamily="2" charset="-78"/>
                    <a:cs typeface="Dana" panose="00000500000000000000" pitchFamily="2" charset="-78"/>
                  </a:rPr>
                  <a:t> برابر 65533 می‌شود! با زیاد کردن مجدد</a:t>
                </a:r>
                <a:r>
                  <a:rPr lang="en-US" sz="1600" dirty="0">
                    <a:solidFill>
                      <a:schemeClr val="bg1"/>
                    </a:solidFill>
                    <a:latin typeface="Dana" panose="00000500000000000000" pitchFamily="2" charset="-78"/>
                    <a:cs typeface="Dana" panose="00000500000000000000" pitchFamily="2" charset="-78"/>
                  </a:rPr>
                  <a:t>n </a:t>
                </a:r>
                <a:r>
                  <a:rPr lang="fa-IR" sz="1600" dirty="0">
                    <a:solidFill>
                      <a:schemeClr val="bg1"/>
                    </a:solidFill>
                    <a:latin typeface="Dana" panose="00000500000000000000" pitchFamily="2" charset="-78"/>
                    <a:cs typeface="Dana" panose="00000500000000000000" pitchFamily="2" charset="-78"/>
                  </a:rPr>
                  <a:t> این رشد شدیدتر و حیرت‌آورتر هم می‌شود! طوری که مقدار </a:t>
                </a:r>
                <a:r>
                  <a:rPr lang="en-US" sz="1600" dirty="0">
                    <a:solidFill>
                      <a:schemeClr val="bg1"/>
                    </a:solidFill>
                    <a:latin typeface="Dana" panose="00000500000000000000" pitchFamily="2" charset="-78"/>
                    <a:cs typeface="Dana" panose="00000500000000000000" pitchFamily="2" charset="-78"/>
                  </a:rPr>
                  <a:t>A(4,2)</a:t>
                </a:r>
                <a:r>
                  <a:rPr lang="fa-IR" sz="1600" dirty="0">
                    <a:solidFill>
                      <a:schemeClr val="bg1"/>
                    </a:solidFill>
                    <a:latin typeface="Dana" panose="00000500000000000000" pitchFamily="2" charset="-78"/>
                    <a:cs typeface="Dana" panose="00000500000000000000" pitchFamily="2" charset="-78"/>
                  </a:rPr>
                  <a:t> یک عدد 19729 رقمی است! یعنی: </a:t>
                </a:r>
                <a14:m>
                  <m:oMath xmlns:m="http://schemas.openxmlformats.org/officeDocument/2006/math">
                    <m:sSup>
                      <m:sSupPr>
                        <m:ctrlPr>
                          <a:rPr lang="en-SE" sz="1600" i="1" smtClean="0">
                            <a:solidFill>
                              <a:schemeClr val="accent6"/>
                            </a:solidFill>
                            <a:latin typeface="Cambria Math" panose="02040503050406030204" pitchFamily="18" charset="0"/>
                            <a:cs typeface="Dana" panose="00000500000000000000" pitchFamily="2" charset="-78"/>
                          </a:rPr>
                        </m:ctrlPr>
                      </m:sSupPr>
                      <m:e>
                        <m:r>
                          <a:rPr lang="en-US" sz="1600" b="0" i="1" smtClean="0">
                            <a:solidFill>
                              <a:schemeClr val="accent6"/>
                            </a:solidFill>
                            <a:latin typeface="Cambria Math" panose="02040503050406030204" pitchFamily="18" charset="0"/>
                            <a:cs typeface="Dana" panose="00000500000000000000" pitchFamily="2" charset="-78"/>
                          </a:rPr>
                          <m:t>2</m:t>
                        </m:r>
                      </m:e>
                      <m:sup>
                        <m:sSup>
                          <m:sSupPr>
                            <m:ctrlPr>
                              <a:rPr lang="en-SE" sz="1600" i="1" smtClean="0">
                                <a:solidFill>
                                  <a:schemeClr val="accent6"/>
                                </a:solidFill>
                                <a:latin typeface="Cambria Math" panose="02040503050406030204" pitchFamily="18" charset="0"/>
                                <a:cs typeface="Dana" panose="00000500000000000000" pitchFamily="2" charset="-78"/>
                              </a:rPr>
                            </m:ctrlPr>
                          </m:sSupPr>
                          <m:e>
                            <m:r>
                              <a:rPr lang="en-US" sz="1600" b="0" i="1" smtClean="0">
                                <a:solidFill>
                                  <a:schemeClr val="accent6"/>
                                </a:solidFill>
                                <a:latin typeface="Cambria Math" panose="02040503050406030204" pitchFamily="18" charset="0"/>
                                <a:cs typeface="Dana" panose="00000500000000000000" pitchFamily="2" charset="-78"/>
                              </a:rPr>
                              <m:t>2</m:t>
                            </m:r>
                          </m:e>
                          <m:sup>
                            <m:sSup>
                              <m:sSupPr>
                                <m:ctrlPr>
                                  <a:rPr lang="en-SE" sz="1600" i="1" smtClean="0">
                                    <a:solidFill>
                                      <a:schemeClr val="accent6"/>
                                    </a:solidFill>
                                    <a:latin typeface="Cambria Math" panose="02040503050406030204" pitchFamily="18" charset="0"/>
                                    <a:cs typeface="Dana" panose="00000500000000000000" pitchFamily="2" charset="-78"/>
                                  </a:rPr>
                                </m:ctrlPr>
                              </m:sSupPr>
                              <m:e>
                                <m:r>
                                  <a:rPr lang="en-US" sz="1600" b="0" i="1" smtClean="0">
                                    <a:solidFill>
                                      <a:schemeClr val="accent6"/>
                                    </a:solidFill>
                                    <a:latin typeface="Cambria Math" panose="02040503050406030204" pitchFamily="18" charset="0"/>
                                    <a:cs typeface="Dana" panose="00000500000000000000" pitchFamily="2" charset="-78"/>
                                  </a:rPr>
                                  <m:t>2</m:t>
                                </m:r>
                              </m:e>
                              <m:sup>
                                <m:r>
                                  <a:rPr lang="en-US" sz="1600" b="0" i="1" smtClean="0">
                                    <a:solidFill>
                                      <a:schemeClr val="accent6"/>
                                    </a:solidFill>
                                    <a:latin typeface="Cambria Math" panose="02040503050406030204" pitchFamily="18" charset="0"/>
                                    <a:cs typeface="Dana" panose="00000500000000000000" pitchFamily="2" charset="-78"/>
                                  </a:rPr>
                                  <m:t>65536</m:t>
                                </m:r>
                              </m:sup>
                            </m:sSup>
                          </m:sup>
                        </m:sSup>
                      </m:sup>
                    </m:sSup>
                    <m:r>
                      <a:rPr lang="en-US" sz="1600" b="0" i="1" smtClean="0">
                        <a:solidFill>
                          <a:schemeClr val="accent6"/>
                        </a:solidFill>
                        <a:latin typeface="Cambria Math" panose="02040503050406030204" pitchFamily="18" charset="0"/>
                        <a:cs typeface="Dana" panose="00000500000000000000" pitchFamily="2" charset="-78"/>
                      </a:rPr>
                      <m:t> −</m:t>
                    </m:r>
                    <m:r>
                      <a:rPr lang="en-US" sz="1600" b="0" i="1" smtClean="0">
                        <a:solidFill>
                          <a:schemeClr val="accent6"/>
                        </a:solidFill>
                        <a:latin typeface="Cambria Math" panose="02040503050406030204" pitchFamily="18" charset="0"/>
                        <a:cs typeface="Dana" panose="00000500000000000000" pitchFamily="2" charset="-78"/>
                      </a:rPr>
                      <m:t>3</m:t>
                    </m:r>
                  </m:oMath>
                </a14:m>
                <a:r>
                  <a:rPr lang="fa-IR" sz="1600" dirty="0">
                    <a:solidFill>
                      <a:schemeClr val="accent6"/>
                    </a:solidFill>
                    <a:latin typeface="Dana" panose="00000500000000000000" pitchFamily="2" charset="-78"/>
                    <a:cs typeface="Dana" panose="00000500000000000000" pitchFamily="2" charset="-78"/>
                  </a:rPr>
                  <a:t> </a:t>
                </a:r>
              </a:p>
            </p:txBody>
          </p:sp>
        </mc:Choice>
        <mc:Fallback xmlns="">
          <p:sp>
            <p:nvSpPr>
              <p:cNvPr id="26" name="Title 1">
                <a:extLst>
                  <a:ext uri="{FF2B5EF4-FFF2-40B4-BE49-F238E27FC236}">
                    <a16:creationId xmlns:a16="http://schemas.microsoft.com/office/drawing/2014/main" id="{8DD52BF7-1D14-4588-9935-E04725DE26AA}"/>
                  </a:ext>
                </a:extLst>
              </p:cNvPr>
              <p:cNvSpPr>
                <a:spLocks noGrp="1" noRot="1" noChangeAspect="1" noMove="1" noResize="1" noEditPoints="1" noAdjustHandles="1" noChangeArrowheads="1" noChangeShapeType="1" noTextEdit="1"/>
              </p:cNvSpPr>
              <p:nvPr>
                <p:ph type="ctrTitle"/>
              </p:nvPr>
            </p:nvSpPr>
            <p:spPr>
              <a:xfrm>
                <a:off x="644126" y="629467"/>
                <a:ext cx="7844481" cy="3936053"/>
              </a:xfrm>
              <a:blipFill>
                <a:blip r:embed="rId2"/>
                <a:stretch>
                  <a:fillRect l="-1166" t="-1084" r="-467" b="-5108"/>
                </a:stretch>
              </a:blipFill>
            </p:spPr>
            <p:txBody>
              <a:bodyPr/>
              <a:lstStyle/>
              <a:p>
                <a:r>
                  <a:rPr lang="en-US">
                    <a:noFill/>
                  </a:rPr>
                  <a:t> </a:t>
                </a:r>
              </a:p>
            </p:txBody>
          </p:sp>
        </mc:Fallback>
      </mc:AlternateContent>
      <p:grpSp>
        <p:nvGrpSpPr>
          <p:cNvPr id="5" name="Google Shape;4800;p45"/>
          <p:cNvGrpSpPr/>
          <p:nvPr/>
        </p:nvGrpSpPr>
        <p:grpSpPr>
          <a:xfrm>
            <a:off x="8488607" y="595522"/>
            <a:ext cx="350734" cy="357171"/>
            <a:chOff x="1492675" y="4992125"/>
            <a:chExt cx="481825" cy="481825"/>
          </a:xfrm>
        </p:grpSpPr>
        <p:sp>
          <p:nvSpPr>
            <p:cNvPr id="6"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 name="Google Shape;5104;p45"/>
          <p:cNvGrpSpPr/>
          <p:nvPr/>
        </p:nvGrpSpPr>
        <p:grpSpPr>
          <a:xfrm>
            <a:off x="8490976" y="1311441"/>
            <a:ext cx="351680" cy="358133"/>
            <a:chOff x="1487200" y="4993750"/>
            <a:chExt cx="483125" cy="483125"/>
          </a:xfrm>
        </p:grpSpPr>
        <p:sp>
          <p:nvSpPr>
            <p:cNvPr id="12"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 name="Google Shape;5104;p45"/>
          <p:cNvGrpSpPr/>
          <p:nvPr/>
        </p:nvGrpSpPr>
        <p:grpSpPr>
          <a:xfrm>
            <a:off x="8490976" y="2744241"/>
            <a:ext cx="351680" cy="358133"/>
            <a:chOff x="1487200" y="4993750"/>
            <a:chExt cx="483125" cy="483125"/>
          </a:xfrm>
        </p:grpSpPr>
        <p:sp>
          <p:nvSpPr>
            <p:cNvPr id="15"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123170062"/>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solidFill>
            <a:schemeClr val="accent1">
              <a:shade val="50000"/>
              <a:alpha val="80000"/>
            </a:schemeClr>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4890</TotalTime>
  <Words>2286</Words>
  <Application>Microsoft Office PowerPoint</Application>
  <PresentationFormat>On-screen Show (16:9)</PresentationFormat>
  <Paragraphs>134</Paragraphs>
  <Slides>18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Lalezar</vt:lpstr>
      <vt:lpstr>Didact Gothic</vt:lpstr>
      <vt:lpstr>Dana</vt:lpstr>
      <vt:lpstr>Roboto Thin</vt:lpstr>
      <vt:lpstr>Cambria Math</vt:lpstr>
      <vt:lpstr>Roboto Black</vt:lpstr>
      <vt:lpstr>Arial</vt:lpstr>
      <vt:lpstr>Consolas</vt:lpstr>
      <vt:lpstr>Roboto Light</vt:lpstr>
      <vt:lpstr>WEB PROPOSAL</vt:lpstr>
      <vt:lpstr>بسم الله الرحمن الرحیم</vt:lpstr>
      <vt:lpstr>PowerPoint Presentation</vt:lpstr>
      <vt:lpstr>PowerPoint Presentation</vt:lpstr>
      <vt:lpstr>اگر ارقام عددی را از سمت راست جدا کنیم و به صورت یک رقمی، دو رقمی، سه رقمی و ...  بنویسیم، به طوری که تمام این ترکیبات جدا شده عدد اول باشند، آن عدد را عددی فوق اول می‌دانیم. به عنوان مثال 173 عددی فوق اول است چون 3 و 73 و 173 اول هستند.       اگر یکی از این اعداد تفکیک شده عدد اول نباشد، در آن صورت بدیهی‌ست که عدد دریافتی نیز فوق اول نیست!             با توجه به این تعریف، برنامه‌ای بنویسید که عددی را به عنوان ورودی از کاربر دریافت کرده و فوق اول بودن یا نبودن عدد را مشخص کند.</vt:lpstr>
      <vt:lpstr>الف) با استفاده از رابطه‌ی بازگشتی دنباله‌ی فیبوناچی، برنامه‌ای بنویسید که n را گرفته و جمله‌ی nام فیبوناچی را به روش بازگشتی بدست آورد.           اگر n برابر 100 باشد، برنامه‌ی شما می‌تواند جواب را در چند دقیقه تولید کند؟        همان‌طور که مشاهده کردید، جواب در مدت کوتاهی تولید نمی‌شود. با توجه به این‌که از نظر منطقی برای محاسبه جمله‌ی 100ام، حداکثر نیاز به محاسبه‌ی 100 جمله‌ی قبل است. چرا این محاسبه به این میزان طولانی شده است؟</vt:lpstr>
      <vt:lpstr>ب)‌ تابع فیبوناچی را به صورت غیر‌بازگشتی بنویسید. این بار تابع را با n = 100 فراخوانی کنید، آیا جواب حاصل در زمان کوتاه‌تری محاسبه می‌شود؟          این‌طور به نظر می‌رسد که راه‌ حل‌ های بازگشتی در برخی از موارد کار‌آیی لازم را ندارند. به نظر شما آیا روشی برای بهبود این موضوع وجود دارد یا واقعا استفاده از روش‌های بازگشتی بی‌ثمر است؟</vt:lpstr>
      <vt:lpstr>نسبت طلایی برابر است با φ=  (1+ √5)/2=1.6180339887… که به صورت زیر تعریف می‌شود:                 هر دو عددی مانند a وb  که در (a+b)/a=  a/b≝φ صدق کنند، نسبت‌ آن‌ها طلایی است. ارتباط این موضوع با سری فیبوناچی در این‌جاست که هر دو جمله‌ی متوالی در این سری می‌توانند به جای a وb  قرار بگیرند و عددی نزدیک به نسبت طلایی را بسازند.                  این عدد بسیار در طبیعت ظاهر می‌شود (با عدد اویلر یاe  اشتباه نگیرید!) و برای بیشینه کردن زیبایی، بسیاری از سازه‌ها را با استفاده از این عدد می‌سازند.</vt:lpstr>
      <vt:lpstr>تابع اکرمن یکی از ساده‌ترین و در عین حال جالب‌ترین توابع بازگشتی‌‌ِ اختراع‌شده است. از بُعد ریاضی و تئوری، این تابع اهمیت بسیار زیادی دارد و مسائل و اثبات‌های مختلفی برای آن ارائه‌ می‌شود؛ اما در این بخش ما کاری به بخش ریاضی و تئوری این تابع نداریم (هرچند توصیه می‌کنیم حتما برید و درموردش بخونید :) خیلی جالب و قشنگه) در این‌جا می‌خواهیم به کمک هم این تابع را پیاده‌سازی کنیم.            قبل از هر چیز، این تابع اصلا به چه صورت است؟               تابع اکرمن ۲ متغیر به عنوان ورودی می‌گیرد (m, n) و با توجه به شرایط دو متغیر، به شکل زیر خروجی مطلوب را تولید می‌کند:</vt:lpstr>
      <vt:lpstr>دقت کنید؛ همان‌طور که در انتهای تعریف تابع نوشته شده بود، مقادیر ورودی باید نامنفی باشند.  شاید این تابع در نگاه اول و با قرار دادن چند عدد ساده در آن، به نظر تابع ساده‌ای بیاید و محاسبه‌اش خیلی پیچیده نباشد. جالب است که اگر چند عدد کوچک هم در آن بگذارید، به همین نتیجه می‌رسید و مشاهده می‌کنید که انگار روند رشد این تابع بسیار کند و آهسته است.         مثلا برای مقادیرm=3  و  n=2بیش‌ترین مقدار حاصله از فراخوانی‌های بازگشتی آن برابر 29 است که همان مقدار A(3, 2) است. اما به محض اینکه کمی مقدار ورودی را بیش‌تر کنیم تابع به شکل حیرت‌انگیزی به سرعت رشد می‌کند. به شکلی که مقدار A(4, 0) برابر 13 است، اما با زیاد کردن n فقط به اندازه‌ی 1 واحد، مقدار A(4, 1) برابر 65533 می‌شود! با زیاد کردن مجددn  این رشد شدیدتر و حیرت‌آورتر هم می‌شود! طوری که مقدار A(4,2) یک عدد 19729 رقمی است! یعنی: 2^(2^(2^65536 ) )  -3 </vt:lpstr>
      <vt:lpstr>در جدول زیر رشد این تابع کمی ملموس‌تر است.</vt:lpstr>
      <vt:lpstr>PowerPoint Presentation</vt:lpstr>
      <vt:lpstr>سلام به همگی... امروز می‌خوایم براتون یکم خاطره تعریف کنیم.          احتمالا شما هنوز با دوستاتون توی کافی‌شاپ‌های خیابون ولیعصر خاطره نساختین. وقتایی که از سر کلاس خسته و کوفته می‌گردین در حالی که یه ربع دیگه باید برین سر کلاس بعدی، فقط یه کافی‌شاپ می‌تونه آدمو نجات بده.              اما متاسفانه کرونا در همه‌شونو تخته کرده و حالا حالاها نمی‌تونیم دوباره دسته جمعی بریم با هم یه عصرونه‌ی حسابی بزنیم :)             ولی یکی از کافی‌شاپ‌ها به اسم Ccafe هست که هنوز سفارش می‌گیره. می‌شه بریم دم درش، سفارشومونو بدیم و بعد هم دریافتش کنیم. البته چون هر روز فقط یه نفر میاد تا کافی‌شاپ رو بگردونه، برای همین منوشون فقط کیک و کلوچه یا یه لیوان قهوه‌ی حسابی داره.          کلوچه‌هاش واقعا خوش‌مزه‌است :")</vt:lpstr>
      <vt:lpstr>حالا ما می‌خوایم براشون یه برنامه بنویسیم که راحت‌تر بتونن خرید‌های مشتری‌ها رو مدیریت کنن و برای رعایت بیش‌تر بهداشت، کم‌تر لازم باشه مستقیم باهاشون صحبت کنن.       برنامه، اول از همه باید بدونه که کافه هر روز یه مقدار ثابتی از کیک، کلوچه و قهوه‌ها رو آماده می‌کنه. پس می‌تونیم مقدار اولیه‌ی اون‌ها رو define کنیم. یعنی مثلا برای کیک‌ها داریم:</vt:lpstr>
      <vt:lpstr>حالا دو تا تابعی که لازم داریم رو باید طوری تعریف کنیم که تابعmain  خطا نداشته باشه (غیر مستقیم یعنی حواستون به ورودیایی که تابع‌ها می‌گیرن باشه).         menu که کارش معلومه. توی کدی هم که براتون آماده کردیم این بخشش تکمیل‌شد‌ه‌ست. ولی با تابعbuy  حسابی کار داریم.           این تابع باید اول ورودی کاربر رو بگیره. یعنی همون choiceای که توmain  آورده شده. تا زمانی که کاربر 5 رو وارد نکرده، یعنی هنوز می‌خواد خرید کنه.          خب حالا به نظرتون choice چطور باید تعریف بشه که تو هر دو تابعmain  و buy قابل استفاده باشه؟</vt:lpstr>
      <vt:lpstr>در ادامه سه تا متغیر لازم داریم که بتونن موجودی‌ها رو نگه‌داری کنن. این‌جا به نظرتون باید چی کار کنیم؟              اگه سه‌تا متغیر به صورت عادی و توی خود تابعbuy  تعریف کنیم (یعنی به صورت local)، با هر بار اجرا شدن تابع buy، مقدارهای قبلی پاک می‌شه و متغیر دوباره تعریف می‌شه.        یه راه‌حل می‌شه کاری که برای choice‌ انجام دادین. یعنی استفاده از متغیر global. اما ما می‌خوایم یه کار دیگه بکنیم. چه راهی به ذهنتون می‌رسه؟          اگه یادتون باشه متغیرهای static، متغیرهایی هستن که با تموم شدن تابع و خارج شدن ازش، محتواشون رو از دست نمی‌دن. پس این بخش رو هم کامل کنین تا بریم سراغ switch case.</vt:lpstr>
      <vt:lpstr>در این بخش قراره با توجه به هر خرید، مقدار متغیر مربوط به خرید انجام شده، یکی کم بشه و منو هم دوباره نشون داده بشه.            راستیی! جالب‌ترین و خاطره‌انگیزترین بخش Ccafe رو براتون نگفتیم. توCcafe  هر بار که  خریدها تموم می‌شه و می‌خوای بری، می‌تونی اگه دوست داشته باشی یه عکس یادگاری بگیری.  برای همین توcase 5  یعنی وقتی که دیگه مشتری خریدی نداره، ازش پرسیده می‌خوای عکس هم بگیری یا نه؟             متغیر picای که تعریف شده در واقع داره تعداد عکس‌ها رو نشون می‌ده.       به نظرتون چرا این متغیر دیگه static‌ در نظر گرفته نشده؟‌</vt:lpstr>
      <vt:lpstr>فکر کنم الان دیگه فرق متغیرهای global وstatic  وlocal  رو متوجه شده باشین. یه سوال دیگه هم بپرسم و دیگه خسته نباشید :دی           ما شرط خاتمه‌ی خرید رو به صورت دلخواه عدد 5 در نظر گرفتیم. به نظر شما با توجه به کدی که نوشته شده، می‌تونیم این عدد رو 7 در نظر بگیریم؟ 0 چطور؟ این دومی نکته توشه دقت کنین...  خب دیگه همگی خسته نباشید. امیدواریم با کد کافه‌تون حسابی کیف کنین و اگر دوست داشتین بهش فیچرهای بیش‌تری اضافه کنین. مثل بخش حسابداری یا تابعی که با کمک اون بشه مقدار موجودی رو زیاد کرد و در نهایت یه کافه‌ی حسابی داشت.        خداحافظ همگی تا جلسه‌ی بعد </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تابع بازگشتی</dc:title>
  <dc:creator>Bahar Kaviani;Korosh Rouhi;Ali Nazari</dc:creator>
  <cp:lastModifiedBy>Alireza Nasoodi</cp:lastModifiedBy>
  <cp:revision>328</cp:revision>
  <dcterms:modified xsi:type="dcterms:W3CDTF">2024-10-08T14:00:57Z</dcterms:modified>
</cp:coreProperties>
</file>