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6"/>
  </p:notesMasterIdLst>
  <p:handoutMasterIdLst>
    <p:handoutMasterId r:id="rId17"/>
  </p:handoutMasterIdLst>
  <p:sldIdLst>
    <p:sldId id="294" r:id="rId2"/>
    <p:sldId id="295" r:id="rId3"/>
    <p:sldId id="325" r:id="rId4"/>
    <p:sldId id="411" r:id="rId5"/>
    <p:sldId id="412" r:id="rId6"/>
    <p:sldId id="302" r:id="rId7"/>
    <p:sldId id="413" r:id="rId8"/>
    <p:sldId id="414" r:id="rId9"/>
    <p:sldId id="403" r:id="rId10"/>
    <p:sldId id="406" r:id="rId11"/>
    <p:sldId id="407" r:id="rId12"/>
    <p:sldId id="408" r:id="rId13"/>
    <p:sldId id="409" r:id="rId14"/>
    <p:sldId id="326" r:id="rId15"/>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Dana" panose="020B0604020202020204" charset="-78"/>
      <p:regular r:id="rId22"/>
      <p:bold r:id="rId23"/>
      <p:italic r:id="rId24"/>
      <p:boldItalic r:id="rId25"/>
    </p:embeddedFont>
    <p:embeddedFont>
      <p:font typeface="Didact Gothic" panose="00000500000000000000" pitchFamily="2" charset="0"/>
      <p:regular r:id="rId26"/>
    </p:embeddedFont>
    <p:embeddedFont>
      <p:font typeface="Lalezar" panose="00000500000000000000" pitchFamily="2" charset="-78"/>
      <p:regular r:id="rId27"/>
    </p:embeddedFont>
    <p:embeddedFont>
      <p:font typeface="Roboto Black" panose="02000000000000000000" pitchFamily="2" charset="0"/>
      <p:bold r:id="rId28"/>
      <p:boldItalic r:id="rId29"/>
    </p:embeddedFont>
    <p:embeddedFont>
      <p:font typeface="Roboto Light" panose="02000000000000000000" pitchFamily="2" charset="0"/>
      <p:regular r:id="rId30"/>
      <p:bold r:id="rId31"/>
      <p:italic r:id="rId32"/>
      <p:boldItalic r:id="rId33"/>
    </p:embeddedFont>
    <p:embeddedFont>
      <p:font typeface="Roboto Thin"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11"/>
            <p14:sldId id="412"/>
            <p14:sldId id="302"/>
            <p14:sldId id="413"/>
            <p14:sldId id="414"/>
            <p14:sldId id="403"/>
            <p14:sldId id="406"/>
            <p14:sldId id="407"/>
            <p14:sldId id="408"/>
            <p14:sldId id="409"/>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94" autoAdjust="0"/>
  </p:normalViewPr>
  <p:slideViewPr>
    <p:cSldViewPr snapToGrid="0">
      <p:cViewPr varScale="1">
        <p:scale>
          <a:sx n="139" d="100"/>
          <a:sy n="139" d="100"/>
        </p:scale>
        <p:origin x="786" y="10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reza Nasoodi" userId="60aef50a-bb0f-40c3-b599-6659aefdef61" providerId="ADAL" clId="{456FD2E3-D87E-410B-A448-9F43EF4EDA41}"/>
    <pc:docChg chg="modSld">
      <pc:chgData name="Alireza Nasoodi" userId="60aef50a-bb0f-40c3-b599-6659aefdef61" providerId="ADAL" clId="{456FD2E3-D87E-410B-A448-9F43EF4EDA41}" dt="2024-10-08T14:02:24.067" v="2" actId="1076"/>
      <pc:docMkLst>
        <pc:docMk/>
      </pc:docMkLst>
      <pc:sldChg chg="modSp mod">
        <pc:chgData name="Alireza Nasoodi" userId="60aef50a-bb0f-40c3-b599-6659aefdef61" providerId="ADAL" clId="{456FD2E3-D87E-410B-A448-9F43EF4EDA41}" dt="2024-10-08T14:02:24.067" v="2" actId="1076"/>
        <pc:sldMkLst>
          <pc:docMk/>
          <pc:sldMk cId="2057405145" sldId="294"/>
        </pc:sldMkLst>
        <pc:spChg chg="mod">
          <ac:chgData name="Alireza Nasoodi" userId="60aef50a-bb0f-40c3-b599-6659aefdef61" providerId="ADAL" clId="{456FD2E3-D87E-410B-A448-9F43EF4EDA41}" dt="2024-10-08T14:02:24.067" v="2" actId="1076"/>
          <ac:spMkLst>
            <pc:docMk/>
            <pc:sldMk cId="2057405145" sldId="294"/>
            <ac:spMk id="50" creationId="{D720BD60-4AD0-47C5-B1ED-066AF4DAD7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41827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78" r:id="rId1"/>
    <p:sldLayoutId id="2147483660" r:id="rId2"/>
    <p:sldLayoutId id="2147483681" r:id="rId3"/>
    <p:sldLayoutId id="2147483682" r:id="rId4"/>
    <p:sldLayoutId id="2147483684"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941862" y="3859927"/>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دهم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224463" y="4669406"/>
            <a:ext cx="6098292"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هوایی شهید ستاری</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2564803" y="2312692"/>
            <a:ext cx="204773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پو</a:t>
            </a:r>
            <a:r>
              <a:rPr lang="fa-IR" sz="4400" dirty="0">
                <a:solidFill>
                  <a:schemeClr val="accent1"/>
                </a:solidFill>
                <a:latin typeface="Lalezar" panose="00000500000000000000" pitchFamily="2" charset="-78"/>
                <a:cs typeface="Lalezar" panose="00000500000000000000" pitchFamily="2" charset="-78"/>
                <a:sym typeface="Roboto Black"/>
              </a:rPr>
              <a:t>ینتر</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16258" y="1327522"/>
            <a:ext cx="5647706" cy="1859816"/>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مثال، معروف‌ترین اون‌ها (که در سیستم‌های امروزی خیلی</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پرکاربرده) الگوریتم</a:t>
            </a:r>
            <a:r>
              <a:rPr lang="en-US" sz="1600" dirty="0">
                <a:solidFill>
                  <a:schemeClr val="bg1"/>
                </a:solidFill>
                <a:latin typeface="Dana" panose="00000500000000000000" pitchFamily="2" charset="-78"/>
                <a:cs typeface="Dana" panose="00000500000000000000" pitchFamily="2" charset="-78"/>
              </a:rPr>
              <a:t>RSA </a:t>
            </a:r>
            <a:r>
              <a:rPr lang="fa-IR" sz="1600" dirty="0">
                <a:solidFill>
                  <a:schemeClr val="bg1"/>
                </a:solidFill>
                <a:latin typeface="Dana" panose="00000500000000000000" pitchFamily="2" charset="-78"/>
                <a:cs typeface="Dana" panose="00000500000000000000" pitchFamily="2" charset="-78"/>
              </a:rPr>
              <a:t> هست که اساس امنیتش روی این مساله‌س</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که شکستن یک عدد بزرگ به مقسوم‌علیه‌های اولش برای</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کامپیوترهای در دسترس امروزی خیلی زمان‌بره.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9" name="Title 1">
            <a:extLst>
              <a:ext uri="{FF2B5EF4-FFF2-40B4-BE49-F238E27FC236}">
                <a16:creationId xmlns:a16="http://schemas.microsoft.com/office/drawing/2014/main" id="{846E5198-7AF0-44E1-803C-BC2DB5C8B697}"/>
              </a:ext>
            </a:extLst>
          </p:cNvPr>
          <p:cNvSpPr txBox="1">
            <a:spLocks/>
          </p:cNvSpPr>
          <p:nvPr/>
        </p:nvSpPr>
        <p:spPr>
          <a:xfrm>
            <a:off x="6646458" y="1574646"/>
            <a:ext cx="2333769" cy="27988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just" rtl="1">
              <a:lnSpc>
                <a:spcPct val="150000"/>
              </a:lnSpc>
            </a:pPr>
            <a:r>
              <a:rPr lang="fa-IR" sz="1600" dirty="0">
                <a:solidFill>
                  <a:srgbClr val="0E2A47"/>
                </a:solidFill>
                <a:latin typeface="Dana" panose="00000500000000000000" pitchFamily="2" charset="-78"/>
                <a:cs typeface="Dana" panose="00000500000000000000" pitchFamily="2" charset="-78"/>
              </a:rPr>
              <a:t>چندین و چند متد مختلف برای رمزنگاری وجود داره که بر اساس تئوری‌های ریاضیاتی و پیچیدگی محاسباتی (یعنی سخت بودن محاسبه برای کامپیوترها) طراحی‌شدن. </a:t>
            </a:r>
          </a:p>
        </p:txBody>
      </p:sp>
      <p:sp>
        <p:nvSpPr>
          <p:cNvPr id="14" name="Title 1"/>
          <p:cNvSpPr txBox="1">
            <a:spLocks/>
          </p:cNvSpPr>
          <p:nvPr/>
        </p:nvSpPr>
        <p:spPr>
          <a:xfrm>
            <a:off x="810000" y="185854"/>
            <a:ext cx="7940100" cy="10034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r" rtl="1"/>
            <a:r>
              <a:rPr lang="fa-IR" dirty="0">
                <a:latin typeface="Lalezar" panose="00000500000000000000" pitchFamily="2" charset="-78"/>
                <a:cs typeface="Lalezar" panose="00000500000000000000" pitchFamily="2" charset="-78"/>
              </a:rPr>
              <a:t>بیش‌تر بدانید</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grpSp>
        <p:nvGrpSpPr>
          <p:cNvPr id="5" name="Google Shape;4779;p45"/>
          <p:cNvGrpSpPr/>
          <p:nvPr/>
        </p:nvGrpSpPr>
        <p:grpSpPr>
          <a:xfrm>
            <a:off x="6052406" y="1561208"/>
            <a:ext cx="319924" cy="397322"/>
            <a:chOff x="3938800" y="4399275"/>
            <a:chExt cx="359700" cy="481825"/>
          </a:xfrm>
        </p:grpSpPr>
        <p:sp>
          <p:nvSpPr>
            <p:cNvPr id="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2" name="Title 1">
            <a:extLst>
              <a:ext uri="{FF2B5EF4-FFF2-40B4-BE49-F238E27FC236}">
                <a16:creationId xmlns:a16="http://schemas.microsoft.com/office/drawing/2014/main" id="{846E5198-7AF0-44E1-803C-BC2DB5C8B697}"/>
              </a:ext>
            </a:extLst>
          </p:cNvPr>
          <p:cNvSpPr txBox="1">
            <a:spLocks/>
          </p:cNvSpPr>
          <p:nvPr/>
        </p:nvSpPr>
        <p:spPr>
          <a:xfrm>
            <a:off x="416258" y="3082834"/>
            <a:ext cx="5647706" cy="1423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اینکه بخوام یه دیدی براتون ایجاد کنم، بهتره اینطور بگم که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کامپیوترهای امروزی برای شکستن یک متن رمزگذاری شده با الگوریتم</a:t>
            </a: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RSA ، </a:t>
            </a:r>
            <a:r>
              <a:rPr lang="fa-IR" sz="1600" dirty="0">
                <a:solidFill>
                  <a:schemeClr val="bg1"/>
                </a:solidFill>
                <a:latin typeface="Dana" panose="00000500000000000000" pitchFamily="2" charset="-78"/>
                <a:cs typeface="Dana" panose="00000500000000000000" pitchFamily="2" charset="-78"/>
              </a:rPr>
              <a:t>به 300 تریلیون سال احتیاج دارن!!</a:t>
            </a:r>
          </a:p>
        </p:txBody>
      </p:sp>
    </p:spTree>
    <p:extLst>
      <p:ext uri="{BB962C8B-B14F-4D97-AF65-F5344CB8AC3E}">
        <p14:creationId xmlns:p14="http://schemas.microsoft.com/office/powerpoint/2010/main" val="317737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45744"/>
            <a:ext cx="7656780" cy="1108736"/>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حالا می خوایم ما هم یه برنامه‌ی رمزنگاری به نسبت ساده‌ای رو با زبان</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بزنیم. اسم این الگوریتم </a:t>
            </a:r>
            <a:r>
              <a:rPr lang="en-US" sz="1600" dirty="0">
                <a:solidFill>
                  <a:schemeClr val="bg1"/>
                </a:solidFill>
                <a:latin typeface="Dana" panose="00000500000000000000" pitchFamily="2" charset="-78"/>
                <a:cs typeface="Dana" panose="00000500000000000000" pitchFamily="2" charset="-78"/>
              </a:rPr>
              <a:t>Square Code</a:t>
            </a:r>
            <a:r>
              <a:rPr lang="fa-IR" sz="1600" dirty="0">
                <a:solidFill>
                  <a:schemeClr val="bg1"/>
                </a:solidFill>
                <a:latin typeface="Dana" panose="00000500000000000000" pitchFamily="2" charset="-78"/>
                <a:cs typeface="Dana" panose="00000500000000000000" pitchFamily="2" charset="-78"/>
              </a:rPr>
              <a:t> هست. ورودی این الگوریتم یک متن انگلیسی ساده و خروجیش متن رمزنگاری‌شده‌ی همون متن می‌شه.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sp>
        <p:nvSpPr>
          <p:cNvPr id="4" name="Rectangle 3"/>
          <p:cNvSpPr/>
          <p:nvPr/>
        </p:nvSpPr>
        <p:spPr>
          <a:xfrm>
            <a:off x="698863" y="3731853"/>
            <a:ext cx="6441743" cy="425886"/>
          </a:xfrm>
          <a:prstGeom prst="rect">
            <a:avLst/>
          </a:prstGeom>
        </p:spPr>
        <p:txBody>
          <a:bodyPr wrap="square">
            <a:spAutoFit/>
          </a:bodyPr>
          <a:lstStyle/>
          <a:p>
            <a:pPr>
              <a:lnSpc>
                <a:spcPct val="4000"/>
              </a:lnSpc>
              <a:spcBef>
                <a:spcPts val="1200"/>
              </a:spcBef>
              <a:spcAft>
                <a:spcPts val="1200"/>
              </a:spcAft>
            </a:pPr>
            <a:r>
              <a:rPr lang="en-US" dirty="0">
                <a:solidFill>
                  <a:schemeClr val="bg1"/>
                </a:solidFill>
                <a:latin typeface="Arial" panose="020B0604020202020204" pitchFamily="34" charset="0"/>
              </a:rPr>
              <a:t>Input:</a:t>
            </a:r>
            <a:endParaRPr lang="en-US" sz="800" dirty="0">
              <a:solidFill>
                <a:schemeClr val="bg1"/>
              </a:solidFill>
            </a:endParaRPr>
          </a:p>
          <a:p>
            <a:pPr>
              <a:lnSpc>
                <a:spcPct val="4000"/>
              </a:lnSpc>
              <a:spcBef>
                <a:spcPts val="1200"/>
              </a:spcBef>
              <a:spcAft>
                <a:spcPts val="1200"/>
              </a:spcAft>
            </a:pPr>
            <a:r>
              <a:rPr lang="en-US" dirty="0">
                <a:solidFill>
                  <a:schemeClr val="bg1"/>
                </a:solidFill>
                <a:latin typeface="Arial" panose="020B0604020202020204" pitchFamily="34" charset="0"/>
              </a:rPr>
              <a:t>"If man was meant to stay on the ground, god would have given us roots."</a:t>
            </a:r>
            <a:endParaRPr lang="en-US" sz="800" dirty="0">
              <a:solidFill>
                <a:schemeClr val="bg1"/>
              </a:solidFill>
            </a:endParaRPr>
          </a:p>
        </p:txBody>
      </p:sp>
      <p:grpSp>
        <p:nvGrpSpPr>
          <p:cNvPr id="21" name="Google Shape;4771;p45"/>
          <p:cNvGrpSpPr/>
          <p:nvPr/>
        </p:nvGrpSpPr>
        <p:grpSpPr>
          <a:xfrm>
            <a:off x="8405519" y="464833"/>
            <a:ext cx="347452" cy="397343"/>
            <a:chOff x="3330525" y="4399275"/>
            <a:chExt cx="390650" cy="481850"/>
          </a:xfrm>
        </p:grpSpPr>
        <p:sp>
          <p:nvSpPr>
            <p:cNvPr id="2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itle 1">
            <a:extLst>
              <a:ext uri="{FF2B5EF4-FFF2-40B4-BE49-F238E27FC236}">
                <a16:creationId xmlns:a16="http://schemas.microsoft.com/office/drawing/2014/main" id="{846E5198-7AF0-44E1-803C-BC2DB5C8B697}"/>
              </a:ext>
            </a:extLst>
          </p:cNvPr>
          <p:cNvSpPr txBox="1">
            <a:spLocks/>
          </p:cNvSpPr>
          <p:nvPr/>
        </p:nvSpPr>
        <p:spPr>
          <a:xfrm>
            <a:off x="778201" y="1643321"/>
            <a:ext cx="7656780" cy="23473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اول اول، باید ورودی رو نرمالایز کنیم!! یعنی چی؟ یعنی علایم سجاوندی (مثل نقطه، ویرگول، نقطه ویرگول و ...) و</a:t>
            </a:r>
            <a:r>
              <a:rPr lang="en-US" sz="1600" dirty="0">
                <a:solidFill>
                  <a:schemeClr val="bg1"/>
                </a:solidFill>
                <a:latin typeface="Dana" panose="00000500000000000000" pitchFamily="2" charset="-78"/>
                <a:cs typeface="Dana" panose="00000500000000000000" pitchFamily="2" charset="-78"/>
              </a:rPr>
              <a:t>whitespace </a:t>
            </a:r>
            <a:r>
              <a:rPr lang="fa-IR" sz="1600" dirty="0">
                <a:solidFill>
                  <a:schemeClr val="bg1"/>
                </a:solidFill>
                <a:latin typeface="Dana" panose="00000500000000000000" pitchFamily="2" charset="-78"/>
                <a:cs typeface="Dana" panose="00000500000000000000" pitchFamily="2" charset="-78"/>
              </a:rPr>
              <a:t>ها رو حذف کنیم و همه‌ی حروف رو هم به شکل </a:t>
            </a:r>
            <a:r>
              <a:rPr lang="en-US" sz="1600" dirty="0">
                <a:solidFill>
                  <a:schemeClr val="bg1"/>
                </a:solidFill>
                <a:latin typeface="Dana" panose="00000500000000000000" pitchFamily="2" charset="-78"/>
                <a:cs typeface="Dana" panose="00000500000000000000" pitchFamily="2" charset="-78"/>
              </a:rPr>
              <a:t>lowercase</a:t>
            </a:r>
            <a:r>
              <a:rPr lang="fa-IR" sz="1600" dirty="0">
                <a:solidFill>
                  <a:schemeClr val="bg1"/>
                </a:solidFill>
                <a:latin typeface="Dana" panose="00000500000000000000" pitchFamily="2" charset="-78"/>
                <a:cs typeface="Dana" panose="00000500000000000000" pitchFamily="2" charset="-78"/>
              </a:rPr>
              <a:t>ش تبدیل کنیم.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بعد این متن باید جوری مرتب بشه که به شکل یه مربع در بیاد.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بذارین اینجاشو با مثال بگم:</a:t>
            </a:r>
          </a:p>
        </p:txBody>
      </p:sp>
      <p:grpSp>
        <p:nvGrpSpPr>
          <p:cNvPr id="30" name="Google Shape;4779;p45"/>
          <p:cNvGrpSpPr/>
          <p:nvPr/>
        </p:nvGrpSpPr>
        <p:grpSpPr>
          <a:xfrm>
            <a:off x="8429511" y="1891496"/>
            <a:ext cx="319924" cy="397322"/>
            <a:chOff x="3938800" y="4399275"/>
            <a:chExt cx="359700" cy="481825"/>
          </a:xfrm>
        </p:grpSpPr>
        <p:sp>
          <p:nvSpPr>
            <p:cNvPr id="3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721094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8" name="Title 1">
            <a:extLst>
              <a:ext uri="{FF2B5EF4-FFF2-40B4-BE49-F238E27FC236}">
                <a16:creationId xmlns:a16="http://schemas.microsoft.com/office/drawing/2014/main" id="{9A1B04CC-638E-49E5-9EDD-36CBCBBD5998}"/>
              </a:ext>
            </a:extLst>
          </p:cNvPr>
          <p:cNvSpPr txBox="1">
            <a:spLocks/>
          </p:cNvSpPr>
          <p:nvPr/>
        </p:nvSpPr>
        <p:spPr>
          <a:xfrm>
            <a:off x="698863" y="434983"/>
            <a:ext cx="7739128" cy="33249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Step 1: Normalization:</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ifmanwasmeanttostayonthegroundgodwouldhavegivenusroots</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Step 2: 54 characters =&gt; c = 8, r = 7, make rectangle:</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ifmanwas</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meanttos</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tayonthe</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groundgo</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dwouldha</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vegivenu</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sroots</a:t>
            </a:r>
            <a:r>
              <a:rPr lang="en-US" sz="1400" b="0" i="0" u="none" strike="noStrike" dirty="0">
                <a:solidFill>
                  <a:schemeClr val="bg1"/>
                </a:solidFill>
                <a:effectLst/>
                <a:latin typeface="Arial" panose="020B0604020202020204" pitchFamily="34" charset="0"/>
              </a:rPr>
              <a:t>  "</a:t>
            </a:r>
            <a:br>
              <a:rPr lang="en-US" sz="1400" dirty="0">
                <a:solidFill>
                  <a:schemeClr val="bg1"/>
                </a:solidFill>
              </a:rPr>
            </a:br>
            <a:endParaRPr lang="fa-IR" sz="1400" dirty="0">
              <a:solidFill>
                <a:schemeClr val="bg1"/>
              </a:solidFill>
              <a:latin typeface="Dana" panose="00000500000000000000" pitchFamily="2" charset="-78"/>
              <a:cs typeface="Dana" panose="00000500000000000000" pitchFamily="2" charset="-78"/>
            </a:endParaRPr>
          </a:p>
        </p:txBody>
      </p:sp>
      <p:sp>
        <p:nvSpPr>
          <p:cNvPr id="13" name="Title 1">
            <a:extLst>
              <a:ext uri="{FF2B5EF4-FFF2-40B4-BE49-F238E27FC236}">
                <a16:creationId xmlns:a16="http://schemas.microsoft.com/office/drawing/2014/main" id="{846E5198-7AF0-44E1-803C-BC2DB5C8B697}"/>
              </a:ext>
            </a:extLst>
          </p:cNvPr>
          <p:cNvSpPr>
            <a:spLocks noGrp="1"/>
          </p:cNvSpPr>
          <p:nvPr>
            <p:ph type="ctrTitle"/>
          </p:nvPr>
        </p:nvSpPr>
        <p:spPr>
          <a:xfrm>
            <a:off x="2094931" y="1691245"/>
            <a:ext cx="6261083" cy="1083396"/>
          </a:xfrm>
        </p:spPr>
        <p:txBody>
          <a:bodyPr anchor="ctr"/>
          <a:lstStyle/>
          <a:p>
            <a:pPr algn="just" rtl="1">
              <a:lnSpc>
                <a:spcPct val="150000"/>
              </a:lnSpc>
            </a:pPr>
            <a:r>
              <a:rPr lang="fa-IR" sz="1600" b="0" i="0" u="none" strike="noStrike" dirty="0" err="1">
                <a:solidFill>
                  <a:schemeClr val="bg1"/>
                </a:solidFill>
                <a:effectLst/>
                <a:latin typeface="Dana" panose="00000500000000000000" pitchFamily="2" charset="-78"/>
                <a:cs typeface="Dana" panose="00000500000000000000" pitchFamily="2" charset="-78"/>
              </a:rPr>
              <a:t>اندازه‌ی</a:t>
            </a:r>
            <a:r>
              <a:rPr lang="fa-IR" sz="1600" b="0" i="0" u="none" strike="noStrike" dirty="0">
                <a:solidFill>
                  <a:schemeClr val="bg1"/>
                </a:solidFill>
                <a:effectLst/>
                <a:latin typeface="Dana" panose="00000500000000000000" pitchFamily="2" charset="-78"/>
                <a:cs typeface="Dana" panose="00000500000000000000" pitchFamily="2" charset="-78"/>
              </a:rPr>
              <a:t> این مربع (</a:t>
            </a:r>
            <a:r>
              <a:rPr lang="en-US" sz="1600" b="0" i="0" u="none" strike="noStrike" dirty="0">
                <a:solidFill>
                  <a:schemeClr val="bg1"/>
                </a:solidFill>
                <a:effectLst/>
                <a:latin typeface="Dana" panose="00000500000000000000" pitchFamily="2" charset="-78"/>
                <a:cs typeface="Dana" panose="00000500000000000000" pitchFamily="2" charset="-78"/>
              </a:rPr>
              <a:t>r  x  c</a:t>
            </a:r>
            <a:r>
              <a:rPr lang="fa-IR" sz="1600" b="0" i="0" u="none" strike="noStrike" dirty="0">
                <a:solidFill>
                  <a:schemeClr val="bg1"/>
                </a:solidFill>
                <a:effectLst/>
                <a:latin typeface="Dana" panose="00000500000000000000" pitchFamily="2" charset="-78"/>
                <a:cs typeface="Dana" panose="00000500000000000000" pitchFamily="2" charset="-78"/>
              </a:rPr>
              <a:t>) باید به نسبت طول ورودی تنظیم بشه، یه جوری که   </a:t>
            </a:r>
            <a:r>
              <a:rPr lang="en-US" sz="1600" b="0" i="0" u="none" strike="noStrike" dirty="0">
                <a:solidFill>
                  <a:schemeClr val="bg1"/>
                </a:solidFill>
                <a:effectLst/>
                <a:latin typeface="Dana" panose="00000500000000000000" pitchFamily="2" charset="-78"/>
                <a:cs typeface="Dana" panose="00000500000000000000" pitchFamily="2" charset="-78"/>
              </a:rPr>
              <a:t>r </a:t>
            </a:r>
            <a:r>
              <a:rPr lang="fa-IR" sz="1600" dirty="0">
                <a:solidFill>
                  <a:schemeClr val="bg1"/>
                </a:solidFill>
                <a:latin typeface="Dana" panose="00000500000000000000" pitchFamily="2" charset="-78"/>
                <a:cs typeface="Dana" panose="00000500000000000000" pitchFamily="2" charset="-78"/>
              </a:rPr>
              <a:t> =&lt;</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و</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1 </a:t>
            </a:r>
            <a:r>
              <a:rPr lang="fa-IR" sz="1600" dirty="0">
                <a:solidFill>
                  <a:schemeClr val="bg1"/>
                </a:solidFill>
                <a:latin typeface="Dana" panose="00000500000000000000" pitchFamily="2" charset="-78"/>
                <a:cs typeface="Dana" panose="00000500000000000000" pitchFamily="2" charset="-78"/>
              </a:rPr>
              <a:t> =&gt; </a:t>
            </a:r>
            <a:r>
              <a:rPr lang="en-US" sz="1600" dirty="0">
                <a:solidFill>
                  <a:schemeClr val="bg1"/>
                </a:solidFill>
                <a:latin typeface="Dana" panose="00000500000000000000" pitchFamily="2" charset="-78"/>
                <a:cs typeface="Dana" panose="00000500000000000000" pitchFamily="2" charset="-78"/>
              </a:rPr>
              <a:t>c-r</a:t>
            </a:r>
            <a:r>
              <a:rPr lang="fa-IR" sz="1600" b="0" i="0" u="none" strike="noStrike" dirty="0">
                <a:solidFill>
                  <a:schemeClr val="bg1"/>
                </a:solidFill>
                <a:effectLst/>
                <a:latin typeface="Dana" panose="00000500000000000000" pitchFamily="2" charset="-78"/>
                <a:cs typeface="Dana" panose="00000500000000000000" pitchFamily="2" charset="-78"/>
              </a:rPr>
              <a:t> باشه. این‌جا</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یعنی تعداد ستون‌ها </a:t>
            </a:r>
            <a:r>
              <a:rPr lang="en-US" sz="1600" b="0" i="0" u="none" strike="noStrike" dirty="0">
                <a:solidFill>
                  <a:schemeClr val="bg1"/>
                </a:solidFill>
                <a:effectLst/>
                <a:latin typeface="Dana" panose="00000500000000000000" pitchFamily="2" charset="-78"/>
                <a:cs typeface="Dana" panose="00000500000000000000" pitchFamily="2" charset="-78"/>
              </a:rPr>
              <a:t>Columns)</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r</a:t>
            </a:r>
            <a:r>
              <a:rPr lang="fa-IR" sz="1600" b="0" i="0" u="none" strike="noStrike" dirty="0">
                <a:solidFill>
                  <a:schemeClr val="bg1"/>
                </a:solidFill>
                <a:effectLst/>
                <a:latin typeface="Dana" panose="00000500000000000000" pitchFamily="2" charset="-78"/>
                <a:cs typeface="Dana" panose="00000500000000000000" pitchFamily="2" charset="-78"/>
              </a:rPr>
              <a:t> تعداد سطرها </a:t>
            </a:r>
            <a:r>
              <a:rPr lang="en-US" sz="1600" b="0" i="0" u="none" strike="noStrike" dirty="0">
                <a:solidFill>
                  <a:schemeClr val="bg1"/>
                </a:solidFill>
                <a:effectLst/>
                <a:latin typeface="Dana" panose="00000500000000000000" pitchFamily="2" charset="-78"/>
                <a:cs typeface="Dana" panose="00000500000000000000" pitchFamily="2" charset="-78"/>
              </a:rPr>
              <a:t>Rows)</a:t>
            </a:r>
            <a:r>
              <a:rPr lang="fa-IR" sz="1600" b="0" i="0" u="none" strike="noStrike" dirty="0">
                <a:solidFill>
                  <a:schemeClr val="bg1"/>
                </a:solidFill>
                <a:effectLst/>
                <a:latin typeface="Dana" panose="00000500000000000000" pitchFamily="2" charset="-78"/>
                <a:cs typeface="Dana" panose="00000500000000000000" pitchFamily="2" charset="-78"/>
              </a:rPr>
              <a:t>) هست.</a:t>
            </a: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sp>
        <p:nvSpPr>
          <p:cNvPr id="17" name="TextBox 16">
            <a:extLst>
              <a:ext uri="{FF2B5EF4-FFF2-40B4-BE49-F238E27FC236}">
                <a16:creationId xmlns:a16="http://schemas.microsoft.com/office/drawing/2014/main" id="{9B034AFA-6C97-4993-87F7-7B1BC9D9575C}"/>
              </a:ext>
            </a:extLst>
          </p:cNvPr>
          <p:cNvSpPr txBox="1"/>
          <p:nvPr/>
        </p:nvSpPr>
        <p:spPr>
          <a:xfrm>
            <a:off x="1436158" y="4116547"/>
            <a:ext cx="6369883" cy="523220"/>
          </a:xfrm>
          <a:prstGeom prst="rect">
            <a:avLst/>
          </a:prstGeom>
          <a:noFill/>
        </p:spPr>
        <p:txBody>
          <a:bodyPr wrap="square">
            <a:spAutoFit/>
          </a:bodyPr>
          <a:lstStyle/>
          <a:p>
            <a:r>
              <a:rPr lang="fa-IR" sz="1400" b="0" i="0" u="none" strike="noStrike" dirty="0">
                <a:solidFill>
                  <a:schemeClr val="bg1"/>
                </a:solidFill>
                <a:effectLst/>
                <a:latin typeface="Dana" panose="00000500000000000000" pitchFamily="2" charset="-78"/>
                <a:cs typeface="Dana" panose="00000500000000000000" pitchFamily="2" charset="-78"/>
              </a:rPr>
              <a:t>"</a:t>
            </a:r>
            <a:r>
              <a:rPr lang="en-US" sz="1400" b="0" i="0" u="none" strike="noStrike" dirty="0" err="1">
                <a:solidFill>
                  <a:schemeClr val="bg1"/>
                </a:solidFill>
                <a:effectLst/>
                <a:latin typeface="Dana" panose="00000500000000000000" pitchFamily="2" charset="-78"/>
                <a:cs typeface="Dana" panose="00000500000000000000" pitchFamily="2" charset="-78"/>
              </a:rPr>
              <a:t>imtgdvsfearwermayoogoanouuiontnnlvtwttddesaohghnsseoau</a:t>
            </a:r>
            <a:r>
              <a:rPr lang="en-US" sz="1400" b="0" i="0" u="none" strike="noStrike" dirty="0">
                <a:solidFill>
                  <a:schemeClr val="bg1"/>
                </a:solidFill>
                <a:effectLst/>
                <a:latin typeface="Dana" panose="00000500000000000000" pitchFamily="2" charset="-78"/>
                <a:cs typeface="Dana" panose="00000500000000000000" pitchFamily="2" charset="-78"/>
              </a:rPr>
              <a:t>"</a:t>
            </a:r>
            <a:br>
              <a:rPr lang="en-US" sz="1400" b="0" i="0" u="none" strike="noStrike" dirty="0">
                <a:solidFill>
                  <a:schemeClr val="bg1"/>
                </a:solidFill>
                <a:effectLst/>
                <a:latin typeface="Dana" panose="00000500000000000000" pitchFamily="2" charset="-78"/>
                <a:cs typeface="Dana" panose="00000500000000000000" pitchFamily="2" charset="-78"/>
              </a:rPr>
            </a:br>
            <a:endParaRPr lang="en-US" dirty="0"/>
          </a:p>
        </p:txBody>
      </p:sp>
      <p:grpSp>
        <p:nvGrpSpPr>
          <p:cNvPr id="9" name="Google Shape;4771;p45"/>
          <p:cNvGrpSpPr/>
          <p:nvPr/>
        </p:nvGrpSpPr>
        <p:grpSpPr>
          <a:xfrm>
            <a:off x="8437991" y="1691245"/>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 name="Title 1">
            <a:extLst>
              <a:ext uri="{FF2B5EF4-FFF2-40B4-BE49-F238E27FC236}">
                <a16:creationId xmlns:a16="http://schemas.microsoft.com/office/drawing/2014/main" id="{846E5198-7AF0-44E1-803C-BC2DB5C8B697}"/>
              </a:ext>
            </a:extLst>
          </p:cNvPr>
          <p:cNvSpPr txBox="1">
            <a:spLocks/>
          </p:cNvSpPr>
          <p:nvPr/>
        </p:nvSpPr>
        <p:spPr>
          <a:xfrm>
            <a:off x="2094930" y="2817463"/>
            <a:ext cx="6261083" cy="12562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متن رمزنگاری شده با خواندن از این مربع تولید‌شده‌ی ما به صورت عمودی تولید می‌شه. (از بالا به پایین و از چپ به راست) مثلا خروجی اولیه‌ی ورودی نمونه‌ی ما به این شکل در می‌آید:</a:t>
            </a:r>
            <a:endParaRPr lang="en-US" sz="1600" dirty="0">
              <a:solidFill>
                <a:schemeClr val="bg1"/>
              </a:solidFill>
              <a:latin typeface="Dana" panose="00000500000000000000" pitchFamily="2" charset="-78"/>
              <a:cs typeface="Dana" panose="00000500000000000000" pitchFamily="2" charset="-78"/>
            </a:endParaRPr>
          </a:p>
        </p:txBody>
      </p:sp>
      <p:grpSp>
        <p:nvGrpSpPr>
          <p:cNvPr id="23" name="Google Shape;4779;p45"/>
          <p:cNvGrpSpPr/>
          <p:nvPr/>
        </p:nvGrpSpPr>
        <p:grpSpPr>
          <a:xfrm>
            <a:off x="8431965" y="2923462"/>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3897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189309"/>
            <a:ext cx="7589009" cy="211534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تولید یه خروجی نهایی که قابل بازگشت به شکل اصلیش باشه، باید توجه کنیم که برای عبارات‌هایی که </a:t>
            </a:r>
            <a:r>
              <a:rPr lang="en-US" sz="1600" b="0" i="0" u="none" strike="noStrike" dirty="0">
                <a:solidFill>
                  <a:schemeClr val="bg1"/>
                </a:solidFill>
                <a:effectLst/>
                <a:latin typeface="Dana" panose="00000500000000000000" pitchFamily="2" charset="-78"/>
                <a:cs typeface="Dana" panose="00000500000000000000" pitchFamily="2" charset="-78"/>
              </a:rPr>
              <a:t>n </a:t>
            </a:r>
            <a:r>
              <a:rPr lang="fa-IR" sz="1600" b="0" i="0" u="none" strike="noStrike" dirty="0">
                <a:solidFill>
                  <a:schemeClr val="bg1"/>
                </a:solidFill>
                <a:effectLst/>
                <a:latin typeface="Dana" panose="00000500000000000000" pitchFamily="2" charset="-78"/>
                <a:cs typeface="Dana" panose="00000500000000000000" pitchFamily="2" charset="-78"/>
              </a:rPr>
              <a:t>کاراکتر </a:t>
            </a:r>
            <a:r>
              <a:rPr lang="fa-IR" sz="1600" b="0" i="0" u="none" strike="noStrike" dirty="0" err="1">
                <a:solidFill>
                  <a:schemeClr val="bg1"/>
                </a:solidFill>
                <a:effectLst/>
                <a:latin typeface="Dana" panose="00000500000000000000" pitchFamily="2" charset="-78"/>
                <a:cs typeface="Dana" panose="00000500000000000000" pitchFamily="2" charset="-78"/>
              </a:rPr>
              <a:t>کوتاه‌تر</a:t>
            </a:r>
            <a:r>
              <a:rPr lang="fa-IR" sz="1600" b="0" i="0" u="none" strike="noStrike" dirty="0">
                <a:solidFill>
                  <a:schemeClr val="bg1"/>
                </a:solidFill>
                <a:effectLst/>
                <a:latin typeface="Dana" panose="00000500000000000000" pitchFamily="2" charset="-78"/>
                <a:cs typeface="Dana" panose="00000500000000000000" pitchFamily="2" charset="-78"/>
              </a:rPr>
              <a:t> از یک مربع کامل</a:t>
            </a:r>
            <a:r>
              <a:rPr lang="en-US" sz="1600" dirty="0">
                <a:solidFill>
                  <a:schemeClr val="bg1"/>
                </a:solidFill>
                <a:latin typeface="Dana" panose="00000500000000000000" pitchFamily="2" charset="-78"/>
                <a:cs typeface="Dana" panose="00000500000000000000" pitchFamily="2" charset="-78"/>
              </a:rPr>
              <a:t>(</a:t>
            </a:r>
            <a:r>
              <a:rPr lang="en-US" sz="1600" b="0" i="0" u="none" strike="noStrike" dirty="0">
                <a:solidFill>
                  <a:schemeClr val="bg1"/>
                </a:solidFill>
                <a:effectLst/>
                <a:latin typeface="Dana" panose="00000500000000000000" pitchFamily="2" charset="-78"/>
                <a:cs typeface="Dana" panose="00000500000000000000" pitchFamily="2" charset="-78"/>
              </a:rPr>
              <a:t>c * r) </a:t>
            </a:r>
            <a:r>
              <a:rPr lang="fa-IR" sz="1600" b="0" i="0" u="none" strike="noStrike" dirty="0">
                <a:solidFill>
                  <a:schemeClr val="bg1"/>
                </a:solidFill>
                <a:effectLst/>
                <a:latin typeface="Dana" panose="00000500000000000000" pitchFamily="2" charset="-78"/>
                <a:cs typeface="Dana" panose="00000500000000000000" pitchFamily="2" charset="-78"/>
              </a:rPr>
              <a:t> دارن، باید در انتهای </a:t>
            </a:r>
            <a:r>
              <a:rPr lang="en-US" sz="1600" b="0" i="0" u="none" strike="noStrike" dirty="0">
                <a:solidFill>
                  <a:schemeClr val="bg1"/>
                </a:solidFill>
                <a:effectLst/>
                <a:latin typeface="Dana" panose="00000500000000000000" pitchFamily="2" charset="-78"/>
                <a:cs typeface="Dana" panose="00000500000000000000" pitchFamily="2" charset="-78"/>
              </a:rPr>
              <a:t>n </a:t>
            </a:r>
            <a:r>
              <a:rPr lang="fa-IR" sz="1600" b="0" i="0" u="none" strike="noStrike" dirty="0">
                <a:solidFill>
                  <a:schemeClr val="bg1"/>
                </a:solidFill>
                <a:effectLst/>
                <a:latin typeface="Dana" panose="00000500000000000000" pitchFamily="2" charset="-78"/>
                <a:cs typeface="Dana" panose="00000500000000000000" pitchFamily="2" charset="-78"/>
              </a:rPr>
              <a:t>سطر آخر مربع، یک </a:t>
            </a:r>
            <a:r>
              <a:rPr lang="en-US" sz="1600" b="0" i="0" u="none" strike="noStrike" dirty="0">
                <a:solidFill>
                  <a:schemeClr val="bg1"/>
                </a:solidFill>
                <a:effectLst/>
                <a:latin typeface="Dana" panose="00000500000000000000" pitchFamily="2" charset="-78"/>
                <a:cs typeface="Dana" panose="00000500000000000000" pitchFamily="2" charset="-78"/>
              </a:rPr>
              <a:t>space </a:t>
            </a:r>
            <a:r>
              <a:rPr lang="fa-IR" sz="1600" b="0" i="0" u="none" strike="noStrike" dirty="0">
                <a:solidFill>
                  <a:schemeClr val="bg1"/>
                </a:solidFill>
                <a:effectLst/>
                <a:latin typeface="Dana" panose="00000500000000000000" pitchFamily="2" charset="-78"/>
                <a:cs typeface="Dana" panose="00000500000000000000" pitchFamily="2" charset="-78"/>
              </a:rPr>
              <a:t> اضافی بذارین و آخر سر سطرهای </a:t>
            </a:r>
            <a:r>
              <a:rPr lang="en-US" sz="1600" b="0" i="0" u="none" strike="noStrike" dirty="0">
                <a:solidFill>
                  <a:schemeClr val="bg1"/>
                </a:solidFill>
                <a:effectLst/>
                <a:latin typeface="Dana" panose="00000500000000000000" pitchFamily="2" charset="-78"/>
                <a:cs typeface="Dana" panose="00000500000000000000" pitchFamily="2" charset="-78"/>
              </a:rPr>
              <a:t>Square Code </a:t>
            </a:r>
            <a:r>
              <a:rPr lang="fa-IR" sz="1600" b="0" i="0" u="none" strike="noStrike" dirty="0">
                <a:solidFill>
                  <a:schemeClr val="bg1"/>
                </a:solidFill>
                <a:effectLst/>
                <a:latin typeface="Dana" panose="00000500000000000000" pitchFamily="2" charset="-78"/>
                <a:cs typeface="Dana" panose="00000500000000000000" pitchFamily="2" charset="-78"/>
              </a:rPr>
              <a:t> تولید شده رو با یه </a:t>
            </a:r>
            <a:r>
              <a:rPr lang="en-US" sz="1600" b="0" i="0" u="none" strike="noStrike" dirty="0">
                <a:solidFill>
                  <a:schemeClr val="bg1"/>
                </a:solidFill>
                <a:effectLst/>
                <a:latin typeface="Dana" panose="00000500000000000000" pitchFamily="2" charset="-78"/>
                <a:cs typeface="Dana" panose="00000500000000000000" pitchFamily="2" charset="-78"/>
              </a:rPr>
              <a:t>separator</a:t>
            </a:r>
            <a:r>
              <a:rPr lang="fa-IR" sz="1600" b="0" i="0" u="none" strike="noStrike" dirty="0">
                <a:solidFill>
                  <a:schemeClr val="bg1"/>
                </a:solidFill>
                <a:effectLst/>
                <a:latin typeface="Dana" panose="00000500000000000000" pitchFamily="2" charset="-78"/>
                <a:cs typeface="Dana" panose="00000500000000000000" pitchFamily="2" charset="-78"/>
              </a:rPr>
              <a:t> یا جداکننده به انتخاب خودتون (مثلا یک ! یا ؟) جدا کنین، که در نهایت خروجی نهایی ما به این شکل در می‌آید:</a:t>
            </a: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sp>
        <p:nvSpPr>
          <p:cNvPr id="13" name="TextBox 12">
            <a:extLst>
              <a:ext uri="{FF2B5EF4-FFF2-40B4-BE49-F238E27FC236}">
                <a16:creationId xmlns:a16="http://schemas.microsoft.com/office/drawing/2014/main" id="{E51C583A-086E-4389-A443-436E945EC673}"/>
              </a:ext>
            </a:extLst>
          </p:cNvPr>
          <p:cNvSpPr txBox="1"/>
          <p:nvPr/>
        </p:nvSpPr>
        <p:spPr>
          <a:xfrm>
            <a:off x="698862" y="2194872"/>
            <a:ext cx="6307847" cy="307777"/>
          </a:xfrm>
          <a:prstGeom prst="rect">
            <a:avLst/>
          </a:prstGeom>
          <a:noFill/>
        </p:spPr>
        <p:txBody>
          <a:bodyPr wrap="square">
            <a:spAutoFit/>
          </a:bodyPr>
          <a:lstStyle/>
          <a:p>
            <a:r>
              <a:rPr lang="fa-IR" sz="1400" b="0" i="0" u="none" strike="noStrike" dirty="0">
                <a:solidFill>
                  <a:schemeClr val="bg1"/>
                </a:solidFill>
                <a:effectLst/>
                <a:latin typeface="Dana" panose="00000500000000000000" pitchFamily="2" charset="-78"/>
                <a:cs typeface="Dana" panose="00000500000000000000" pitchFamily="2" charset="-78"/>
              </a:rPr>
              <a:t>"</a:t>
            </a:r>
            <a:r>
              <a:rPr lang="en-US" sz="1400" b="0" i="0" u="none" strike="noStrike" dirty="0" err="1">
                <a:solidFill>
                  <a:schemeClr val="bg1"/>
                </a:solidFill>
                <a:effectLst/>
                <a:latin typeface="Dana" panose="00000500000000000000" pitchFamily="2" charset="-78"/>
                <a:cs typeface="Dana" panose="00000500000000000000" pitchFamily="2" charset="-78"/>
              </a:rPr>
              <a:t>imtgdvs!fearwer!mayoogo!anouuio!ntnnlvt!wttddes!aohghn</a:t>
            </a:r>
            <a:r>
              <a:rPr lang="en-US" sz="1400" b="0" i="0" u="none" strike="noStrike" dirty="0">
                <a:solidFill>
                  <a:schemeClr val="bg1"/>
                </a:solidFill>
                <a:effectLst/>
                <a:latin typeface="Dana" panose="00000500000000000000" pitchFamily="2" charset="-78"/>
                <a:cs typeface="Dana" panose="00000500000000000000" pitchFamily="2" charset="-78"/>
              </a:rPr>
              <a:t> !</a:t>
            </a:r>
            <a:r>
              <a:rPr lang="en-US" sz="1400" b="0" i="0" u="none" strike="noStrike" dirty="0" err="1">
                <a:solidFill>
                  <a:schemeClr val="bg1"/>
                </a:solidFill>
                <a:effectLst/>
                <a:latin typeface="Dana" panose="00000500000000000000" pitchFamily="2" charset="-78"/>
                <a:cs typeface="Dana" panose="00000500000000000000" pitchFamily="2" charset="-78"/>
              </a:rPr>
              <a:t>sseoau</a:t>
            </a:r>
            <a:r>
              <a:rPr lang="en-US" sz="1400" b="0" i="0" u="none" strike="noStrike" dirty="0">
                <a:solidFill>
                  <a:schemeClr val="bg1"/>
                </a:solidFill>
                <a:effectLst/>
                <a:latin typeface="Dana" panose="00000500000000000000" pitchFamily="2" charset="-78"/>
                <a:cs typeface="Dana" panose="00000500000000000000" pitchFamily="2" charset="-78"/>
              </a:rPr>
              <a:t> "</a:t>
            </a:r>
            <a:endParaRPr lang="en-US" dirty="0"/>
          </a:p>
        </p:txBody>
      </p:sp>
      <p:sp>
        <p:nvSpPr>
          <p:cNvPr id="17" name="Title 1">
            <a:extLst>
              <a:ext uri="{FF2B5EF4-FFF2-40B4-BE49-F238E27FC236}">
                <a16:creationId xmlns:a16="http://schemas.microsoft.com/office/drawing/2014/main" id="{846E5198-7AF0-44E1-803C-BC2DB5C8B697}"/>
              </a:ext>
            </a:extLst>
          </p:cNvPr>
          <p:cNvSpPr txBox="1">
            <a:spLocks/>
          </p:cNvSpPr>
          <p:nvPr/>
        </p:nvSpPr>
        <p:spPr>
          <a:xfrm>
            <a:off x="2320120" y="2474739"/>
            <a:ext cx="5967751" cy="1993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 به عنوان یک </a:t>
            </a:r>
            <a:r>
              <a:rPr lang="fa-IR" sz="1600" dirty="0">
                <a:solidFill>
                  <a:schemeClr val="accent6"/>
                </a:solidFill>
                <a:latin typeface="Dana" panose="00000500000000000000" pitchFamily="2" charset="-78"/>
                <a:cs typeface="Dana" panose="00000500000000000000" pitchFamily="2" charset="-78"/>
              </a:rPr>
              <a:t>تمرین امتیازی </a:t>
            </a:r>
            <a:r>
              <a:rPr lang="fa-IR" sz="1600" dirty="0">
                <a:solidFill>
                  <a:schemeClr val="bg1"/>
                </a:solidFill>
                <a:latin typeface="Dana" panose="00000500000000000000" pitchFamily="2" charset="-78"/>
                <a:cs typeface="Dana" panose="00000500000000000000" pitchFamily="2" charset="-78"/>
              </a:rPr>
              <a:t>می‌تونین کدی رو بزنین که برعکس این پروسه رو انجام میده، یعنی سطرهای یک </a:t>
            </a:r>
            <a:r>
              <a:rPr lang="en-US" sz="1600" dirty="0">
                <a:solidFill>
                  <a:schemeClr val="bg1"/>
                </a:solidFill>
                <a:latin typeface="Dana" panose="00000500000000000000" pitchFamily="2" charset="-78"/>
                <a:cs typeface="Dana" panose="00000500000000000000" pitchFamily="2" charset="-78"/>
              </a:rPr>
              <a:t>Square Code</a:t>
            </a:r>
            <a:r>
              <a:rPr lang="fa-IR" sz="1600" dirty="0">
                <a:solidFill>
                  <a:schemeClr val="bg1"/>
                </a:solidFill>
                <a:latin typeface="Dana" panose="00000500000000000000" pitchFamily="2" charset="-78"/>
                <a:cs typeface="Dana" panose="00000500000000000000" pitchFamily="2" charset="-78"/>
              </a:rPr>
              <a:t> رو تو ورودی می‌گیره و متن اصلی اون رو خروجی میده. برای مثال، با روی هم چیدن قسمت‌های مختلف خروجی نهایی قسمت قبل، به شکل روبه‌رو می‌رسیم که می‌تونیم اون رو به ورودی اولیه تبدیل کنیم.</a:t>
            </a:r>
          </a:p>
        </p:txBody>
      </p:sp>
      <p:sp>
        <p:nvSpPr>
          <p:cNvPr id="18" name="Title 1">
            <a:extLst>
              <a:ext uri="{FF2B5EF4-FFF2-40B4-BE49-F238E27FC236}">
                <a16:creationId xmlns:a16="http://schemas.microsoft.com/office/drawing/2014/main" id="{9A1B04CC-638E-49E5-9EDD-36CBCBBD5998}"/>
              </a:ext>
            </a:extLst>
          </p:cNvPr>
          <p:cNvSpPr txBox="1">
            <a:spLocks/>
          </p:cNvSpPr>
          <p:nvPr/>
        </p:nvSpPr>
        <p:spPr>
          <a:xfrm>
            <a:off x="1116072" y="2552043"/>
            <a:ext cx="1204047" cy="21959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imtgdvs</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fearwer</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mayoogo</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anouuio</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ntnnlvt</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wttddes</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aohghn</a:t>
            </a:r>
            <a:r>
              <a:rPr lang="en-US" sz="1200" b="0" i="0" u="none" strike="noStrike" dirty="0">
                <a:solidFill>
                  <a:schemeClr val="bg1"/>
                </a:solidFill>
                <a:effectLst/>
                <a:latin typeface="Arial" panose="020B0604020202020204" pitchFamily="34" charset="0"/>
              </a:rPr>
              <a:t> "</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sseoau</a:t>
            </a:r>
            <a:r>
              <a:rPr lang="en-US" sz="1200" b="0" i="0" u="none" strike="noStrike" dirty="0">
                <a:solidFill>
                  <a:schemeClr val="bg1"/>
                </a:solidFill>
                <a:effectLst/>
                <a:latin typeface="Arial" panose="020B0604020202020204" pitchFamily="34" charset="0"/>
              </a:rPr>
              <a:t> "</a:t>
            </a:r>
          </a:p>
        </p:txBody>
      </p:sp>
      <p:grpSp>
        <p:nvGrpSpPr>
          <p:cNvPr id="19" name="Google Shape;4771;p45"/>
          <p:cNvGrpSpPr/>
          <p:nvPr/>
        </p:nvGrpSpPr>
        <p:grpSpPr>
          <a:xfrm>
            <a:off x="8361362" y="365365"/>
            <a:ext cx="347452" cy="397343"/>
            <a:chOff x="3330525" y="4399275"/>
            <a:chExt cx="390650" cy="481850"/>
          </a:xfrm>
        </p:grpSpPr>
        <p:sp>
          <p:nvSpPr>
            <p:cNvPr id="2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oogle Shape;4779;p45"/>
          <p:cNvGrpSpPr/>
          <p:nvPr/>
        </p:nvGrpSpPr>
        <p:grpSpPr>
          <a:xfrm>
            <a:off x="8361362" y="2549561"/>
            <a:ext cx="319924" cy="397322"/>
            <a:chOff x="3938800" y="4399275"/>
            <a:chExt cx="359700" cy="481825"/>
          </a:xfrm>
        </p:grpSpPr>
        <p:sp>
          <p:nvSpPr>
            <p:cNvPr id="2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4493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7" name="Group 26"/>
          <p:cNvGrpSpPr/>
          <p:nvPr/>
        </p:nvGrpSpPr>
        <p:grpSpPr>
          <a:xfrm rot="21065750">
            <a:off x="346001" y="852787"/>
            <a:ext cx="3710158" cy="2385690"/>
            <a:chOff x="5617568" y="3768822"/>
            <a:chExt cx="2474649" cy="1314807"/>
          </a:xfrm>
        </p:grpSpPr>
        <p:sp>
          <p:nvSpPr>
            <p:cNvPr id="28"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Title 1">
            <a:extLst>
              <a:ext uri="{FF2B5EF4-FFF2-40B4-BE49-F238E27FC236}">
                <a16:creationId xmlns:a16="http://schemas.microsoft.com/office/drawing/2014/main" id="{39F2D5AF-22B0-4087-B0FA-898E09B075D1}"/>
              </a:ext>
            </a:extLst>
          </p:cNvPr>
          <p:cNvSpPr txBox="1">
            <a:spLocks/>
          </p:cNvSpPr>
          <p:nvPr/>
        </p:nvSpPr>
        <p:spPr>
          <a:xfrm>
            <a:off x="4315026" y="580029"/>
            <a:ext cx="4460483" cy="28753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تاکنون ما با داده‌های ساده‌ای مانند کاراکتر، عدد صحیح و عدد اعشاری برخورد داشته‌‌ایم. نوع دیگری از این متغیرها، اشاره‌گرها هستند. زمانی که ما یک متغیر را برای ذخیره‌ی اطلاعاتی تعریف می‌کنیم، در واقع این نام متغیر، یک نام مستعار برای آدرس آن اطلاعات در حافظه است. یعنی ما با کمک این متغیر می‌توانیم بدون درگیر شدن با آدرس‌های حافظه، داده‌ها و اطلاعات مورد نیاز خود را ذخیره یا استفاده کنیم.</a:t>
            </a:r>
          </a:p>
        </p:txBody>
      </p:sp>
      <p:sp>
        <p:nvSpPr>
          <p:cNvPr id="50" name="Title 1">
            <a:extLst>
              <a:ext uri="{FF2B5EF4-FFF2-40B4-BE49-F238E27FC236}">
                <a16:creationId xmlns:a16="http://schemas.microsoft.com/office/drawing/2014/main" id="{39F2D5AF-22B0-4087-B0FA-898E09B075D1}"/>
              </a:ext>
            </a:extLst>
          </p:cNvPr>
          <p:cNvSpPr txBox="1">
            <a:spLocks/>
          </p:cNvSpPr>
          <p:nvPr/>
        </p:nvSpPr>
        <p:spPr>
          <a:xfrm>
            <a:off x="813125" y="3298745"/>
            <a:ext cx="7962384" cy="1560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اما گاهی در برنامه‌نویسی لازم است به جای نام متغیر، با خود آدرس آن متغیر کار کنیم. اشاره‌گرها می‌توانند آدرس یک متغیر را در حافظه در خود نگه دارند و در چنین مواقعی به کمک ما می‌آیند.</a:t>
            </a:r>
          </a:p>
        </p:txBody>
      </p:sp>
      <p:sp>
        <p:nvSpPr>
          <p:cNvPr id="51" name="Title 1">
            <a:extLst>
              <a:ext uri="{FF2B5EF4-FFF2-40B4-BE49-F238E27FC236}">
                <a16:creationId xmlns:a16="http://schemas.microsoft.com/office/drawing/2014/main" id="{39F2D5AF-22B0-4087-B0FA-898E09B075D1}"/>
              </a:ext>
            </a:extLst>
          </p:cNvPr>
          <p:cNvSpPr txBox="1">
            <a:spLocks/>
          </p:cNvSpPr>
          <p:nvPr/>
        </p:nvSpPr>
        <p:spPr>
          <a:xfrm rot="21048424">
            <a:off x="836187" y="1132900"/>
            <a:ext cx="2766211" cy="17542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اشاره‌گرها در زبان </a:t>
            </a:r>
            <a:r>
              <a:rPr lang="en-US" sz="1600" dirty="0">
                <a:solidFill>
                  <a:schemeClr val="bg1"/>
                </a:solidFill>
                <a:latin typeface="Dana" panose="00000500000000000000" pitchFamily="2" charset="-78"/>
                <a:cs typeface="Dana" panose="00000500000000000000" pitchFamily="2" charset="-78"/>
              </a:rPr>
              <a:t>C</a:t>
            </a:r>
            <a:r>
              <a:rPr lang="fa-IR" sz="1600" dirty="0">
                <a:solidFill>
                  <a:schemeClr val="bg1"/>
                </a:solidFill>
                <a:latin typeface="Dana" panose="00000500000000000000" pitchFamily="2" charset="-78"/>
                <a:cs typeface="Dana" panose="00000500000000000000" pitchFamily="2" charset="-78"/>
              </a:rPr>
              <a:t> کاربرد فراوانی دارند، به طوری‌که اغلب قابلیت‌های زبان </a:t>
            </a:r>
            <a:r>
              <a:rPr lang="en-US" sz="1600" dirty="0">
                <a:solidFill>
                  <a:schemeClr val="bg1"/>
                </a:solidFill>
                <a:latin typeface="Dana" panose="00000500000000000000" pitchFamily="2" charset="-78"/>
                <a:cs typeface="Dana" panose="00000500000000000000" pitchFamily="2" charset="-78"/>
              </a:rPr>
              <a:t>C</a:t>
            </a:r>
            <a:r>
              <a:rPr lang="fa-IR" sz="1600" dirty="0">
                <a:solidFill>
                  <a:schemeClr val="bg1"/>
                </a:solidFill>
                <a:latin typeface="Dana" panose="00000500000000000000" pitchFamily="2" charset="-78"/>
                <a:cs typeface="Dana" panose="00000500000000000000" pitchFamily="2" charset="-78"/>
              </a:rPr>
              <a:t> به نقش اشاره‌گرها در این زبان برمی‌گردد.</a:t>
            </a:r>
          </a:p>
        </p:txBody>
      </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6" name="Group 5"/>
          <p:cNvGrpSpPr/>
          <p:nvPr/>
        </p:nvGrpSpPr>
        <p:grpSpPr>
          <a:xfrm>
            <a:off x="784170" y="1665419"/>
            <a:ext cx="7575660" cy="2330833"/>
            <a:chOff x="627309" y="1684993"/>
            <a:chExt cx="7575660" cy="2330833"/>
          </a:xfrm>
        </p:grpSpPr>
        <p:sp>
          <p:nvSpPr>
            <p:cNvPr id="125" name="Google Shape;1001;p35"/>
            <p:cNvSpPr/>
            <p:nvPr/>
          </p:nvSpPr>
          <p:spPr>
            <a:xfrm>
              <a:off x="3583096" y="25806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39501" y="253630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34505" y="217594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899455" y="23014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68846" y="26664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68846" y="26664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151" name="Google Shape;1013;p35"/>
            <p:cNvSpPr/>
            <p:nvPr/>
          </p:nvSpPr>
          <p:spPr>
            <a:xfrm>
              <a:off x="5907443" y="217594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56034" y="258067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12439" y="253630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973224" y="228376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42614" y="26664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42614" y="26664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19557" y="25806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06137" y="26664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06137" y="26664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673455" y="256566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60035" y="265140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60035" y="265140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3959395" y="3599978"/>
              <a:ext cx="1958196"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سوم</a:t>
              </a:r>
            </a:p>
            <a:p>
              <a:pPr algn="ctr" rtl="1"/>
              <a:r>
                <a:rPr lang="fa-IR" sz="1100" dirty="0">
                  <a:solidFill>
                    <a:schemeClr val="bg1"/>
                  </a:solidFill>
                  <a:latin typeface="Dana" panose="00000500000000000000" pitchFamily="2" charset="-78"/>
                  <a:cs typeface="Dana" panose="00000500000000000000" pitchFamily="2" charset="-78"/>
                </a:rPr>
                <a:t>دیباگ پوینتری</a:t>
              </a:r>
            </a:p>
          </p:txBody>
        </p:sp>
        <p:sp>
          <p:nvSpPr>
            <p:cNvPr id="164" name="Google Shape;1037;p35"/>
            <p:cNvSpPr txBox="1">
              <a:spLocks/>
            </p:cNvSpPr>
            <p:nvPr/>
          </p:nvSpPr>
          <p:spPr>
            <a:xfrm>
              <a:off x="4820652" y="1727555"/>
              <a:ext cx="2304298"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پوینتر به پوینتر</a:t>
              </a:r>
            </a:p>
          </p:txBody>
        </p:sp>
        <p:sp>
          <p:nvSpPr>
            <p:cNvPr id="165" name="Google Shape;1038;p35"/>
            <p:cNvSpPr txBox="1">
              <a:spLocks/>
            </p:cNvSpPr>
            <p:nvPr/>
          </p:nvSpPr>
          <p:spPr>
            <a:xfrm>
              <a:off x="6388842" y="360083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پوینتر تو پوینتر</a:t>
              </a:r>
            </a:p>
          </p:txBody>
        </p:sp>
        <p:sp>
          <p:nvSpPr>
            <p:cNvPr id="166" name="Google Shape;1043;p35"/>
            <p:cNvSpPr txBox="1">
              <a:spLocks/>
            </p:cNvSpPr>
            <p:nvPr/>
          </p:nvSpPr>
          <p:spPr>
            <a:xfrm>
              <a:off x="7689467" y="2705283"/>
              <a:ext cx="513502"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err="1">
                  <a:solidFill>
                    <a:schemeClr val="bg1"/>
                  </a:solidFill>
                  <a:latin typeface="Dana" panose="00000500000000000000" pitchFamily="2" charset="-78"/>
                  <a:cs typeface="Dana" panose="00000500000000000000" pitchFamily="2" charset="-78"/>
                </a:rPr>
                <a:t>پوینتر</a:t>
              </a:r>
              <a:endParaRPr lang="en-US" sz="1100" dirty="0"/>
            </a:p>
          </p:txBody>
        </p:sp>
        <p:sp>
          <p:nvSpPr>
            <p:cNvPr id="167" name="TextBox 166"/>
            <p:cNvSpPr txBox="1"/>
            <p:nvPr/>
          </p:nvSpPr>
          <p:spPr>
            <a:xfrm>
              <a:off x="6839737" y="271594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823561" y="2719668"/>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169" name="TextBox 168"/>
            <p:cNvSpPr txBox="1"/>
            <p:nvPr/>
          </p:nvSpPr>
          <p:spPr>
            <a:xfrm>
              <a:off x="4781114" y="2716317"/>
              <a:ext cx="298480" cy="338554"/>
            </a:xfrm>
            <a:prstGeom prst="rect">
              <a:avLst/>
            </a:prstGeom>
            <a:noFill/>
          </p:spPr>
          <p:txBody>
            <a:bodyPr wrap="none" rtlCol="0" anchor="ctr">
              <a:spAutoFit/>
            </a:bodyPr>
            <a:lstStyle/>
            <a:p>
              <a:pPr algn="ctr"/>
              <a:r>
                <a:rPr lang="en-US" sz="1600" b="1" dirty="0">
                  <a:solidFill>
                    <a:schemeClr val="bg1"/>
                  </a:solidFill>
                </a:rPr>
                <a:t>6</a:t>
              </a:r>
            </a:p>
          </p:txBody>
        </p:sp>
        <p:sp>
          <p:nvSpPr>
            <p:cNvPr id="170" name="TextBox 169"/>
            <p:cNvSpPr txBox="1"/>
            <p:nvPr/>
          </p:nvSpPr>
          <p:spPr>
            <a:xfrm>
              <a:off x="3693614" y="2707584"/>
              <a:ext cx="412293" cy="338554"/>
            </a:xfrm>
            <a:prstGeom prst="rect">
              <a:avLst/>
            </a:prstGeom>
            <a:noFill/>
          </p:spPr>
          <p:txBody>
            <a:bodyPr wrap="square" rtlCol="0" anchor="ctr">
              <a:spAutoFit/>
            </a:bodyPr>
            <a:lstStyle/>
            <a:p>
              <a:pPr algn="ctr"/>
              <a:r>
                <a:rPr lang="en-US" sz="1600" b="1" dirty="0">
                  <a:solidFill>
                    <a:schemeClr val="bg1"/>
                  </a:solidFill>
                </a:rPr>
                <a:t>7</a:t>
              </a:r>
            </a:p>
          </p:txBody>
        </p:sp>
        <p:pic>
          <p:nvPicPr>
            <p:cNvPr id="171" name="Picture 170">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60298" y="2855409"/>
              <a:ext cx="1094656" cy="430684"/>
            </a:xfrm>
            <a:prstGeom prst="rect">
              <a:avLst/>
            </a:prstGeom>
          </p:spPr>
        </p:pic>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277760" y="2485264"/>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07820" y="2843496"/>
              <a:ext cx="1415292" cy="451689"/>
            </a:xfrm>
            <a:prstGeom prst="rect">
              <a:avLst/>
            </a:prstGeom>
          </p:spPr>
        </p:pic>
        <p:pic>
          <p:nvPicPr>
            <p:cNvPr id="174" name="Picture 17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12220" y="2496298"/>
              <a:ext cx="1118428" cy="440038"/>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627309" y="2707584"/>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6" name="Google Shape;1002;p35"/>
            <p:cNvSpPr/>
            <p:nvPr/>
          </p:nvSpPr>
          <p:spPr>
            <a:xfrm flipV="1">
              <a:off x="4871041" y="319026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7" name="Google Shape;1003;p35"/>
            <p:cNvSpPr/>
            <p:nvPr/>
          </p:nvSpPr>
          <p:spPr>
            <a:xfrm flipV="1">
              <a:off x="4866045" y="347096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5;p35"/>
            <p:cNvSpPr/>
            <p:nvPr/>
          </p:nvSpPr>
          <p:spPr>
            <a:xfrm flipH="1" flipV="1">
              <a:off x="4930995" y="317529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13;p35"/>
            <p:cNvSpPr/>
            <p:nvPr/>
          </p:nvSpPr>
          <p:spPr>
            <a:xfrm flipV="1">
              <a:off x="6938983" y="347096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943979" y="319026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7004764" y="315779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36;p35"/>
            <p:cNvSpPr txBox="1">
              <a:spLocks/>
            </p:cNvSpPr>
            <p:nvPr/>
          </p:nvSpPr>
          <p:spPr>
            <a:xfrm>
              <a:off x="3060193" y="169297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چهارم</a:t>
              </a:r>
            </a:p>
            <a:p>
              <a:pPr algn="ctr" rtl="1"/>
              <a:r>
                <a:rPr lang="fa-IR" sz="1100" dirty="0">
                  <a:solidFill>
                    <a:schemeClr val="bg1"/>
                  </a:solidFill>
                  <a:latin typeface="Dana" panose="00000500000000000000" pitchFamily="2" charset="-78"/>
                  <a:cs typeface="Dana" panose="00000500000000000000" pitchFamily="2" charset="-78"/>
                </a:rPr>
                <a:t>چالش</a:t>
              </a:r>
            </a:p>
          </p:txBody>
        </p:sp>
        <p:sp>
          <p:nvSpPr>
            <p:cNvPr id="189" name="Google Shape;1021;p35"/>
            <p:cNvSpPr/>
            <p:nvPr/>
          </p:nvSpPr>
          <p:spPr>
            <a:xfrm>
              <a:off x="2556166" y="258256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0" name="Google Shape;1025;p35"/>
            <p:cNvSpPr/>
            <p:nvPr/>
          </p:nvSpPr>
          <p:spPr>
            <a:xfrm>
              <a:off x="2642746" y="266830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1" name="Google Shape;1026;p35"/>
            <p:cNvSpPr/>
            <p:nvPr/>
          </p:nvSpPr>
          <p:spPr>
            <a:xfrm>
              <a:off x="2642746" y="266830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2" name="TextBox 191"/>
            <p:cNvSpPr txBox="1"/>
            <p:nvPr/>
          </p:nvSpPr>
          <p:spPr>
            <a:xfrm>
              <a:off x="2717723" y="2718209"/>
              <a:ext cx="298480" cy="338554"/>
            </a:xfrm>
            <a:prstGeom prst="rect">
              <a:avLst/>
            </a:prstGeom>
            <a:noFill/>
          </p:spPr>
          <p:txBody>
            <a:bodyPr wrap="none" rtlCol="0" anchor="ctr">
              <a:spAutoFit/>
            </a:bodyPr>
            <a:lstStyle/>
            <a:p>
              <a:pPr algn="ctr"/>
              <a:r>
                <a:rPr lang="en-US" sz="1600" b="1" dirty="0">
                  <a:solidFill>
                    <a:schemeClr val="bg1"/>
                  </a:solidFill>
                </a:rPr>
                <a:t>8</a:t>
              </a:r>
            </a:p>
          </p:txBody>
        </p:sp>
        <p:pic>
          <p:nvPicPr>
            <p:cNvPr id="194" name="Picture 193">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196907" y="2857301"/>
              <a:ext cx="1094656" cy="430684"/>
            </a:xfrm>
            <a:prstGeom prst="rect">
              <a:avLst/>
            </a:prstGeom>
          </p:spPr>
        </p:pic>
        <p:sp>
          <p:nvSpPr>
            <p:cNvPr id="196" name="Google Shape;1002;p35"/>
            <p:cNvSpPr/>
            <p:nvPr/>
          </p:nvSpPr>
          <p:spPr>
            <a:xfrm flipV="1">
              <a:off x="2807650" y="319215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7" name="Google Shape;1003;p35"/>
            <p:cNvSpPr/>
            <p:nvPr/>
          </p:nvSpPr>
          <p:spPr>
            <a:xfrm flipV="1">
              <a:off x="2802654" y="347285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8" name="Google Shape;1005;p35"/>
            <p:cNvSpPr/>
            <p:nvPr/>
          </p:nvSpPr>
          <p:spPr>
            <a:xfrm flipH="1" flipV="1">
              <a:off x="2867604" y="317718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0" name="Google Shape;1036;p35"/>
            <p:cNvSpPr txBox="1">
              <a:spLocks/>
            </p:cNvSpPr>
            <p:nvPr/>
          </p:nvSpPr>
          <p:spPr>
            <a:xfrm>
              <a:off x="2051432" y="359542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پنجم</a:t>
              </a:r>
            </a:p>
            <a:p>
              <a:pPr algn="ctr" rtl="1"/>
              <a:r>
                <a:rPr lang="fa-IR" sz="1100" dirty="0">
                  <a:solidFill>
                    <a:schemeClr val="bg1"/>
                  </a:solidFill>
                  <a:latin typeface="Dana" panose="00000500000000000000" pitchFamily="2" charset="-78"/>
                  <a:cs typeface="Dana" panose="00000500000000000000" pitchFamily="2" charset="-78"/>
                </a:rPr>
                <a:t>بی‌نام</a:t>
              </a:r>
            </a:p>
          </p:txBody>
        </p:sp>
        <p:sp>
          <p:nvSpPr>
            <p:cNvPr id="53" name="Google Shape;1001;p35"/>
            <p:cNvSpPr/>
            <p:nvPr/>
          </p:nvSpPr>
          <p:spPr>
            <a:xfrm>
              <a:off x="1525618" y="257269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4" name="Google Shape;1002;p35"/>
            <p:cNvSpPr/>
            <p:nvPr/>
          </p:nvSpPr>
          <p:spPr>
            <a:xfrm>
              <a:off x="1782023" y="2528330"/>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5" name="Google Shape;1003;p35"/>
            <p:cNvSpPr/>
            <p:nvPr/>
          </p:nvSpPr>
          <p:spPr>
            <a:xfrm>
              <a:off x="1777027" y="216796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6" name="Google Shape;1005;p35"/>
            <p:cNvSpPr/>
            <p:nvPr/>
          </p:nvSpPr>
          <p:spPr>
            <a:xfrm flipH="1">
              <a:off x="1841977" y="2293486"/>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7" name="Google Shape;1006;p35"/>
            <p:cNvSpPr/>
            <p:nvPr/>
          </p:nvSpPr>
          <p:spPr>
            <a:xfrm>
              <a:off x="1611368" y="265843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07;p35"/>
            <p:cNvSpPr/>
            <p:nvPr/>
          </p:nvSpPr>
          <p:spPr>
            <a:xfrm>
              <a:off x="1611368" y="265843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59" name="TextBox 58"/>
            <p:cNvSpPr txBox="1"/>
            <p:nvPr/>
          </p:nvSpPr>
          <p:spPr>
            <a:xfrm>
              <a:off x="1636136" y="2699606"/>
              <a:ext cx="412293" cy="338554"/>
            </a:xfrm>
            <a:prstGeom prst="rect">
              <a:avLst/>
            </a:prstGeom>
            <a:noFill/>
          </p:spPr>
          <p:txBody>
            <a:bodyPr wrap="square" rtlCol="0" anchor="ctr">
              <a:spAutoFit/>
            </a:bodyPr>
            <a:lstStyle/>
            <a:p>
              <a:pPr algn="ctr"/>
              <a:r>
                <a:rPr lang="en-US" sz="1600" b="1" dirty="0">
                  <a:solidFill>
                    <a:schemeClr val="bg1"/>
                  </a:solidFill>
                </a:rPr>
                <a:t>9</a:t>
              </a:r>
            </a:p>
          </p:txBody>
        </p:sp>
        <p:pic>
          <p:nvPicPr>
            <p:cNvPr id="60" name="Picture 59">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1154742" y="2488320"/>
              <a:ext cx="1118428" cy="440038"/>
            </a:xfrm>
            <a:prstGeom prst="rect">
              <a:avLst/>
            </a:prstGeom>
          </p:spPr>
        </p:pic>
        <p:sp>
          <p:nvSpPr>
            <p:cNvPr id="61" name="Google Shape;1036;p35"/>
            <p:cNvSpPr txBox="1">
              <a:spLocks/>
            </p:cNvSpPr>
            <p:nvPr/>
          </p:nvSpPr>
          <p:spPr>
            <a:xfrm>
              <a:off x="1002715" y="1684993"/>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p>
            <a:p>
              <a:pPr algn="ctr" rtl="1"/>
              <a:r>
                <a:rPr lang="fa-IR" sz="1100" dirty="0">
                  <a:solidFill>
                    <a:schemeClr val="bg1"/>
                  </a:solidFill>
                  <a:latin typeface="Dana" panose="00000500000000000000" pitchFamily="2" charset="-78"/>
                  <a:cs typeface="Dana" panose="00000500000000000000" pitchFamily="2" charset="-78"/>
                </a:rPr>
                <a:t>رمزنگاری</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132181"/>
            <a:ext cx="7760479" cy="1983086"/>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یادگیری عملکرد پوینترها لازم است که روی تحلیل برنامه‌های پوینتری مسلط باشیم و بتوانیم آن‌ها را دیباگ کنیم. بیایید برای شروع با قطعه کدهای کوتاه و نکته‌دار شروع کنیم تا دانش پوینتری‌مان را محک بزنیم و نکات را یکی یکی بررسی کنیم.</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قطعه کد زیر را اجرا کنید. در خروجی چه چیزی مشاهده می‌کنید؟ برنامه را خط به خط تحلیل کنید و توضیح دهید که چطور این خروجی حاصل شده است؟</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sp>
        <p:nvSpPr>
          <p:cNvPr id="29" name="TextBox 28">
            <a:extLst>
              <a:ext uri="{FF2B5EF4-FFF2-40B4-BE49-F238E27FC236}">
                <a16:creationId xmlns:a16="http://schemas.microsoft.com/office/drawing/2014/main" id="{D912F2A4-6A53-4224-90C2-5E814C40EE78}"/>
              </a:ext>
            </a:extLst>
          </p:cNvPr>
          <p:cNvSpPr txBox="1"/>
          <p:nvPr/>
        </p:nvSpPr>
        <p:spPr>
          <a:xfrm>
            <a:off x="2056619" y="424295"/>
            <a:ext cx="504496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پوینتر تو پوینتر</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0" name="Google Shape;7046;p50"/>
          <p:cNvGrpSpPr/>
          <p:nvPr/>
        </p:nvGrpSpPr>
        <p:grpSpPr>
          <a:xfrm>
            <a:off x="6923218" y="517758"/>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800;p45">
            <a:extLst>
              <a:ext uri="{FF2B5EF4-FFF2-40B4-BE49-F238E27FC236}">
                <a16:creationId xmlns:a16="http://schemas.microsoft.com/office/drawing/2014/main" id="{9250E856-52A6-4283-BE57-D91D7BF20A31}"/>
              </a:ext>
            </a:extLst>
          </p:cNvPr>
          <p:cNvGrpSpPr/>
          <p:nvPr/>
        </p:nvGrpSpPr>
        <p:grpSpPr>
          <a:xfrm>
            <a:off x="8459342" y="1276277"/>
            <a:ext cx="350734" cy="357171"/>
            <a:chOff x="1492675" y="4992125"/>
            <a:chExt cx="481825" cy="481825"/>
          </a:xfrm>
        </p:grpSpPr>
        <p:sp>
          <p:nvSpPr>
            <p:cNvPr id="35"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9359;p55"/>
          <p:cNvGrpSpPr/>
          <p:nvPr/>
        </p:nvGrpSpPr>
        <p:grpSpPr>
          <a:xfrm>
            <a:off x="8459342" y="2347422"/>
            <a:ext cx="334346" cy="332168"/>
            <a:chOff x="580725" y="3617925"/>
            <a:chExt cx="299325" cy="297375"/>
          </a:xfrm>
        </p:grpSpPr>
        <p:sp>
          <p:nvSpPr>
            <p:cNvPr id="38"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667196" y="2867654"/>
            <a:ext cx="4523295" cy="1600438"/>
          </a:xfrm>
          <a:prstGeom prst="rect">
            <a:avLst/>
          </a:prstGeom>
        </p:spPr>
        <p:txBody>
          <a:bodyPr wrap="square">
            <a:spAutoFit/>
          </a:bodyPr>
          <a:lstStyle/>
          <a:p>
            <a:r>
              <a:rPr lang="en-US" i="1" dirty="0" err="1">
                <a:solidFill>
                  <a:srgbClr val="9966B8"/>
                </a:solidFill>
                <a:latin typeface="Consolas" panose="020B0609020204030204" pitchFamily="49" charset="0"/>
              </a:rPr>
              <a:t>int</a:t>
            </a:r>
            <a:r>
              <a:rPr lang="en-US" dirty="0">
                <a:solidFill>
                  <a:srgbClr val="6688CC"/>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6688CC"/>
                </a:solidFill>
                <a:latin typeface="Consolas" panose="020B0609020204030204" pitchFamily="49" charset="0"/>
              </a:rPr>
              <a:t>() {</a:t>
            </a:r>
          </a:p>
          <a:p>
            <a:r>
              <a:rPr lang="en-US" dirty="0">
                <a:solidFill>
                  <a:srgbClr val="6688CC"/>
                </a:solidFill>
                <a:latin typeface="Consolas" panose="020B0609020204030204" pitchFamily="49" charset="0"/>
              </a:rPr>
              <a:t>    </a:t>
            </a:r>
            <a:r>
              <a:rPr lang="en-US" i="1" dirty="0" err="1">
                <a:solidFill>
                  <a:srgbClr val="9966B8"/>
                </a:solidFill>
                <a:latin typeface="Consolas" panose="020B0609020204030204" pitchFamily="49" charset="0"/>
              </a:rPr>
              <a:t>int</a:t>
            </a:r>
            <a:r>
              <a:rPr lang="en-US" dirty="0">
                <a:solidFill>
                  <a:srgbClr val="6688CC"/>
                </a:solidFill>
                <a:latin typeface="Consolas" panose="020B0609020204030204" pitchFamily="49" charset="0"/>
              </a:rPr>
              <a:t> a[</a:t>
            </a:r>
            <a:r>
              <a:rPr lang="en-US" dirty="0">
                <a:solidFill>
                  <a:srgbClr val="F280D0"/>
                </a:solidFill>
                <a:latin typeface="Consolas" panose="020B0609020204030204" pitchFamily="49" charset="0"/>
              </a:rPr>
              <a:t>5</a:t>
            </a:r>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6688CC"/>
                </a:solidFill>
                <a:latin typeface="Consolas" panose="020B0609020204030204" pitchFamily="49" charset="0"/>
              </a:rPr>
              <a:t>};</a:t>
            </a:r>
          </a:p>
          <a:p>
            <a:r>
              <a:rPr lang="en-US" dirty="0">
                <a:solidFill>
                  <a:srgbClr val="6688CC"/>
                </a:solidFill>
                <a:latin typeface="Consolas" panose="020B0609020204030204" pitchFamily="49" charset="0"/>
              </a:rPr>
              <a:t>    </a:t>
            </a:r>
            <a:r>
              <a:rPr lang="en-US" dirty="0" err="1">
                <a:solidFill>
                  <a:srgbClr val="DDBB88"/>
                </a:solidFill>
                <a:latin typeface="Consolas" panose="020B0609020204030204" pitchFamily="49" charset="0"/>
              </a:rPr>
              <a:t>printf</a:t>
            </a:r>
            <a:r>
              <a:rPr lang="en-US" dirty="0">
                <a:solidFill>
                  <a:srgbClr val="6688CC"/>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lu</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6688CC"/>
                </a:solidFill>
                <a:latin typeface="Consolas" panose="020B0609020204030204" pitchFamily="49" charset="0"/>
              </a:rPr>
              <a:t>, </a:t>
            </a:r>
            <a:r>
              <a:rPr lang="en-US" dirty="0" err="1">
                <a:solidFill>
                  <a:srgbClr val="0070C0"/>
                </a:solidFill>
                <a:latin typeface="Consolas" panose="020B0609020204030204" pitchFamily="49" charset="0"/>
              </a:rPr>
              <a:t>sizeof</a:t>
            </a:r>
            <a:r>
              <a:rPr lang="en-US" dirty="0">
                <a:solidFill>
                  <a:srgbClr val="6688CC"/>
                </a:solidFill>
                <a:latin typeface="Consolas" panose="020B0609020204030204" pitchFamily="49" charset="0"/>
              </a:rPr>
              <a:t>(a));</a:t>
            </a:r>
          </a:p>
          <a:p>
            <a:r>
              <a:rPr lang="en-US" dirty="0">
                <a:solidFill>
                  <a:srgbClr val="6688CC"/>
                </a:solidFill>
                <a:latin typeface="Consolas" panose="020B0609020204030204" pitchFamily="49" charset="0"/>
              </a:rPr>
              <a:t>    </a:t>
            </a:r>
            <a:r>
              <a:rPr lang="en-US" i="1" dirty="0" err="1">
                <a:solidFill>
                  <a:srgbClr val="9966B8"/>
                </a:solidFill>
                <a:latin typeface="Consolas" panose="020B0609020204030204" pitchFamily="49" charset="0"/>
              </a:rPr>
              <a:t>int</a:t>
            </a:r>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a:t>
            </a:r>
            <a:r>
              <a:rPr lang="en-US" dirty="0" err="1">
                <a:solidFill>
                  <a:srgbClr val="6688CC"/>
                </a:solidFill>
                <a:latin typeface="Consolas" panose="020B0609020204030204" pitchFamily="49" charset="0"/>
              </a:rPr>
              <a:t>ptr</a:t>
            </a:r>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 (</a:t>
            </a:r>
            <a:r>
              <a:rPr lang="en-US" i="1" dirty="0" err="1">
                <a:solidFill>
                  <a:srgbClr val="9966B8"/>
                </a:solidFill>
                <a:latin typeface="Consolas" panose="020B0609020204030204" pitchFamily="49" charset="0"/>
              </a:rPr>
              <a:t>int</a:t>
            </a:r>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a:t>
            </a:r>
            <a:r>
              <a:rPr lang="en-US" dirty="0">
                <a:solidFill>
                  <a:srgbClr val="0070C0"/>
                </a:solidFill>
                <a:latin typeface="Consolas" panose="020B0609020204030204" pitchFamily="49" charset="0"/>
              </a:rPr>
              <a:t>&amp;</a:t>
            </a:r>
            <a:r>
              <a:rPr lang="en-US" dirty="0">
                <a:solidFill>
                  <a:srgbClr val="6688CC"/>
                </a:solidFill>
                <a:latin typeface="Consolas" panose="020B0609020204030204" pitchFamily="49" charset="0"/>
              </a:rPr>
              <a:t>a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6688CC"/>
                </a:solidFill>
                <a:latin typeface="Consolas" panose="020B0609020204030204" pitchFamily="49" charset="0"/>
              </a:rPr>
              <a:t>);</a:t>
            </a:r>
          </a:p>
          <a:p>
            <a:r>
              <a:rPr lang="en-US" dirty="0">
                <a:solidFill>
                  <a:srgbClr val="6688CC"/>
                </a:solidFill>
                <a:latin typeface="Consolas" panose="020B0609020204030204" pitchFamily="49" charset="0"/>
              </a:rPr>
              <a:t>    </a:t>
            </a:r>
            <a:r>
              <a:rPr lang="en-US" dirty="0" err="1">
                <a:solidFill>
                  <a:srgbClr val="DDBB88"/>
                </a:solidFill>
                <a:latin typeface="Consolas" panose="020B0609020204030204" pitchFamily="49" charset="0"/>
              </a:rPr>
              <a:t>printf</a:t>
            </a:r>
            <a:r>
              <a:rPr lang="en-US" dirty="0">
                <a:solidFill>
                  <a:srgbClr val="6688CC"/>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6688CC"/>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(a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a:t>
            </a:r>
            <a:r>
              <a:rPr lang="en-US" dirty="0" err="1">
                <a:solidFill>
                  <a:srgbClr val="6688CC"/>
                </a:solidFill>
                <a:latin typeface="Consolas" panose="020B0609020204030204" pitchFamily="49" charset="0"/>
              </a:rPr>
              <a:t>ptr</a:t>
            </a:r>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6688CC"/>
                </a:solidFill>
                <a:latin typeface="Consolas" panose="020B0609020204030204" pitchFamily="49" charset="0"/>
              </a:rPr>
              <a:t>)); </a:t>
            </a:r>
          </a:p>
          <a:p>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6688CC"/>
                </a:solidFill>
                <a:latin typeface="Consolas" panose="020B0609020204030204" pitchFamily="49" charset="0"/>
              </a:rPr>
              <a:t>;</a:t>
            </a:r>
          </a:p>
          <a:p>
            <a:r>
              <a:rPr lang="en-US"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137626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338341" y="2026987"/>
            <a:ext cx="4114115" cy="1983086"/>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سعی کنید بدون چاپ کردن خروجی نهایی این قطعه کد، آن را تحلیل کنید و تشخیص دهید که خروجی چه خواهد بود.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sp>
        <p:nvSpPr>
          <p:cNvPr id="29" name="TextBox 28">
            <a:extLst>
              <a:ext uri="{FF2B5EF4-FFF2-40B4-BE49-F238E27FC236}">
                <a16:creationId xmlns:a16="http://schemas.microsoft.com/office/drawing/2014/main" id="{D912F2A4-6A53-4224-90C2-5E814C40EE78}"/>
              </a:ext>
            </a:extLst>
          </p:cNvPr>
          <p:cNvSpPr txBox="1"/>
          <p:nvPr/>
        </p:nvSpPr>
        <p:spPr>
          <a:xfrm>
            <a:off x="2056619" y="424295"/>
            <a:ext cx="504496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دوم</a:t>
            </a:r>
            <a:r>
              <a:rPr lang="fa-IR" sz="4000" b="0" i="0" u="none" strike="noStrike" dirty="0">
                <a:solidFill>
                  <a:schemeClr val="bg1"/>
                </a:solidFill>
                <a:effectLst/>
                <a:latin typeface="Lalezar" panose="00000500000000000000" pitchFamily="2" charset="-78"/>
                <a:cs typeface="Lalezar" panose="00000500000000000000" pitchFamily="2" charset="-78"/>
              </a:rPr>
              <a:t>: </a:t>
            </a:r>
            <a:r>
              <a:rPr lang="fa-IR" sz="4000" dirty="0">
                <a:solidFill>
                  <a:schemeClr val="bg1"/>
                </a:solidFill>
                <a:latin typeface="Lalezar" panose="00000500000000000000" pitchFamily="2" charset="-78"/>
                <a:cs typeface="Lalezar" panose="00000500000000000000" pitchFamily="2" charset="-78"/>
              </a:rPr>
              <a:t>پوینتر به پوینتر</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0" name="Google Shape;7046;p50"/>
          <p:cNvGrpSpPr/>
          <p:nvPr/>
        </p:nvGrpSpPr>
        <p:grpSpPr>
          <a:xfrm>
            <a:off x="6923218" y="517758"/>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9359;p55"/>
          <p:cNvGrpSpPr/>
          <p:nvPr/>
        </p:nvGrpSpPr>
        <p:grpSpPr>
          <a:xfrm>
            <a:off x="8470020" y="2491113"/>
            <a:ext cx="334346" cy="332168"/>
            <a:chOff x="580725" y="3617925"/>
            <a:chExt cx="299325" cy="297375"/>
          </a:xfrm>
        </p:grpSpPr>
        <p:sp>
          <p:nvSpPr>
            <p:cNvPr id="38"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783770" y="1267473"/>
            <a:ext cx="5930539" cy="3108543"/>
          </a:xfrm>
          <a:prstGeom prst="rect">
            <a:avLst/>
          </a:prstGeom>
        </p:spPr>
        <p:txBody>
          <a:bodyPr wrap="square">
            <a:spAutoFit/>
          </a:bodyPr>
          <a:lstStyle/>
          <a:p>
            <a:r>
              <a:rPr lang="en-US" dirty="0">
                <a:solidFill>
                  <a:srgbClr val="6A9955"/>
                </a:solidFill>
                <a:latin typeface="Consolas" panose="020B0609020204030204" pitchFamily="49" charset="0"/>
              </a:rPr>
              <a:t>// Assume that the size of </a:t>
            </a:r>
            <a:r>
              <a:rPr lang="en-US" dirty="0" err="1">
                <a:solidFill>
                  <a:srgbClr val="6A9955"/>
                </a:solidFill>
                <a:latin typeface="Consolas" panose="020B0609020204030204" pitchFamily="49" charset="0"/>
              </a:rPr>
              <a:t>int</a:t>
            </a:r>
            <a:r>
              <a:rPr lang="en-US" dirty="0">
                <a:solidFill>
                  <a:srgbClr val="6A9955"/>
                </a:solidFill>
                <a:latin typeface="Consolas" panose="020B0609020204030204" pitchFamily="49" charset="0"/>
              </a:rPr>
              <a:t> is 4.</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a:t>
            </a:r>
          </a:p>
          <a:p>
            <a:br>
              <a:rPr lang="en-US" dirty="0">
                <a:solidFill>
                  <a:srgbClr val="D4D4D4"/>
                </a:solidFill>
                <a:latin typeface="Consolas" panose="020B0609020204030204" pitchFamily="49" charset="0"/>
              </a:rPr>
            </a:b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argv</a:t>
            </a:r>
            <a:r>
              <a:rPr lang="en-US" dirty="0">
                <a:solidFill>
                  <a:srgbClr val="569CD6"/>
                </a:solidFill>
                <a:latin typeface="Consolas" panose="020B0609020204030204" pitchFamily="49" charset="0"/>
              </a:rPr>
              <a:t>[]</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"ab"</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"cd"</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ef</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gh</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ij</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"kl"</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argv</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*t;</a:t>
            </a:r>
          </a:p>
          <a:p>
            <a:r>
              <a:rPr lang="en-US" dirty="0">
                <a:solidFill>
                  <a:srgbClr val="D4D4D4"/>
                </a:solidFill>
                <a:latin typeface="Consolas" panose="020B0609020204030204" pitchFamily="49" charset="0"/>
              </a:rPr>
              <a:t>    t = (p += </a:t>
            </a:r>
            <a:r>
              <a:rPr lang="en-US" dirty="0" err="1">
                <a:solidFill>
                  <a:srgbClr val="569CD6"/>
                </a:solidFill>
                <a:latin typeface="Consolas" panose="020B0609020204030204" pitchFamily="49" charset="0"/>
              </a:rPr>
              <a:t>sizeof</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printf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9CDCFE"/>
                </a:solidFill>
                <a:latin typeface="Consolas" panose="020B0609020204030204" pitchFamily="49" charset="0"/>
              </a:rPr>
              <a:t>%s</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415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1228388"/>
            <a:ext cx="7698314" cy="1051082"/>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سعی کنید کمی عمیق‌تر و دقیق‌تر کدها را بررسی کنید. خطای برنامه زیر را پیدا کرده و آن را اصلاح کنید. به نظر شما برنامه‌ی فعلی (دارای خطا) درست کار می کند؟ فکر می کنید علت این اتفاق چیست؟</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سوم</a:t>
            </a:r>
            <a:r>
              <a:rPr lang="fa-IR" sz="4000" b="0" i="0" u="none" strike="noStrike" dirty="0">
                <a:solidFill>
                  <a:schemeClr val="bg1"/>
                </a:solidFill>
                <a:effectLst/>
                <a:latin typeface="Lalezar" panose="00000500000000000000" pitchFamily="2" charset="-78"/>
                <a:cs typeface="Lalezar" panose="00000500000000000000" pitchFamily="2" charset="-78"/>
              </a:rPr>
              <a:t>: </a:t>
            </a:r>
            <a:r>
              <a:rPr lang="fa-IR" sz="4000" dirty="0">
                <a:solidFill>
                  <a:schemeClr val="bg1"/>
                </a:solidFill>
                <a:latin typeface="Lalezar" panose="00000500000000000000" pitchFamily="2" charset="-78"/>
                <a:cs typeface="Lalezar" panose="00000500000000000000" pitchFamily="2" charset="-78"/>
              </a:rPr>
              <a:t>دیباگ پونتری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731985"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24" name="Google Shape;9359;p55"/>
          <p:cNvGrpSpPr/>
          <p:nvPr/>
        </p:nvGrpSpPr>
        <p:grpSpPr>
          <a:xfrm>
            <a:off x="8397178" y="1228388"/>
            <a:ext cx="334346" cy="332168"/>
            <a:chOff x="580725" y="3617925"/>
            <a:chExt cx="299325" cy="297375"/>
          </a:xfrm>
        </p:grpSpPr>
        <p:sp>
          <p:nvSpPr>
            <p:cNvPr id="2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p:cNvSpPr/>
          <p:nvPr/>
        </p:nvSpPr>
        <p:spPr>
          <a:xfrm>
            <a:off x="698863" y="2140317"/>
            <a:ext cx="4572000" cy="2246769"/>
          </a:xfrm>
          <a:prstGeom prst="rect">
            <a:avLst/>
          </a:prstGeom>
        </p:spPr>
        <p:txBody>
          <a:bodyPr>
            <a:spAutoFit/>
          </a:bodyPr>
          <a:lstStyle/>
          <a:p>
            <a:r>
              <a:rPr lang="en-US" dirty="0">
                <a:solidFill>
                  <a:srgbClr val="C586C0"/>
                </a:solidFill>
                <a:latin typeface="Consolas" panose="020B0609020204030204" pitchFamily="49" charset="0"/>
              </a:rPr>
              <a:t>#include</a:t>
            </a:r>
            <a:r>
              <a:rPr lang="en-US" dirty="0">
                <a:solidFill>
                  <a:srgbClr val="CE9178"/>
                </a:solidFill>
                <a:latin typeface="Consolas" panose="020B0609020204030204" pitchFamily="49" charset="0"/>
              </a:rPr>
              <a:t>&lt;</a:t>
            </a:r>
            <a:r>
              <a:rPr lang="en-US" dirty="0" err="1">
                <a:solidFill>
                  <a:srgbClr val="CE9178"/>
                </a:solidFill>
                <a:latin typeface="Consolas" panose="020B0609020204030204" pitchFamily="49" charset="0"/>
              </a:rPr>
              <a:t>stdio.h</a:t>
            </a:r>
            <a:r>
              <a:rPr lang="en-US" dirty="0">
                <a:solidFill>
                  <a:srgbClr val="CE9178"/>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printf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 = </a:t>
            </a:r>
            <a:r>
              <a:rPr lang="en-US" dirty="0">
                <a:solidFill>
                  <a:srgbClr val="9CDCFE"/>
                </a:solidFill>
                <a:latin typeface="Consolas" panose="020B0609020204030204" pitchFamily="49" charset="0"/>
              </a:rPr>
              <a:t>%d</a:t>
            </a:r>
            <a:r>
              <a:rPr lang="en-US" dirty="0">
                <a:solidFill>
                  <a:srgbClr val="D7BA7D"/>
                </a:solidFill>
                <a:latin typeface="Consolas" panose="020B0609020204030204" pitchFamily="49" charset="0"/>
              </a:rPr>
              <a:t>\n</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
            </a:r>
            <a:r>
              <a:rPr lang="en-US" dirty="0">
                <a:solidFill>
                  <a:srgbClr val="D4D4D4"/>
                </a:solidFill>
                <a:latin typeface="Consolas" panose="020B0609020204030204" pitchFamily="49" charset="0"/>
              </a:rPr>
              <a:t>);</a:t>
            </a:r>
            <a:r>
              <a:rPr lang="en-US" dirty="0">
                <a:solidFill>
                  <a:srgbClr val="6A9955"/>
                </a:solidFill>
                <a:latin typeface="Consolas" panose="020B0609020204030204" pitchFamily="49" charset="0"/>
              </a:rPr>
              <a:t> // a = 10?</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a</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82571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369410" y="1228388"/>
            <a:ext cx="3027768" cy="495909"/>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تفاوت متغیرهای </a:t>
            </a:r>
            <a:r>
              <a:rPr lang="en-US" sz="1600" dirty="0">
                <a:solidFill>
                  <a:schemeClr val="bg1"/>
                </a:solidFill>
                <a:latin typeface="Dana" panose="00000500000000000000" pitchFamily="2" charset="-78"/>
                <a:cs typeface="Dana" panose="00000500000000000000" pitchFamily="2" charset="-78"/>
              </a:rPr>
              <a:t>a</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b</a:t>
            </a:r>
            <a:r>
              <a:rPr lang="fa-IR" sz="1600" dirty="0">
                <a:solidFill>
                  <a:schemeClr val="bg1"/>
                </a:solidFill>
                <a:latin typeface="Dana" panose="00000500000000000000" pitchFamily="2" charset="-78"/>
                <a:cs typeface="Dana" panose="00000500000000000000" pitchFamily="2" charset="-78"/>
              </a:rPr>
              <a:t> در چیست؟</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چهارم</a:t>
            </a:r>
            <a:r>
              <a:rPr lang="fa-IR" sz="4000" b="0" i="0" u="none" strike="noStrike" dirty="0">
                <a:solidFill>
                  <a:schemeClr val="bg1"/>
                </a:solidFill>
                <a:effectLst/>
                <a:latin typeface="Lalezar" panose="00000500000000000000" pitchFamily="2" charset="-78"/>
                <a:cs typeface="Lalezar" panose="00000500000000000000" pitchFamily="2" charset="-78"/>
              </a:rPr>
              <a:t>: </a:t>
            </a:r>
            <a:r>
              <a:rPr lang="fa-IR" sz="4000" dirty="0">
                <a:solidFill>
                  <a:schemeClr val="bg1"/>
                </a:solidFill>
                <a:latin typeface="Lalezar" panose="00000500000000000000" pitchFamily="2" charset="-78"/>
                <a:cs typeface="Lalezar" panose="00000500000000000000" pitchFamily="2" charset="-78"/>
              </a:rPr>
              <a:t>چالش</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345486"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24" name="Google Shape;9359;p55"/>
          <p:cNvGrpSpPr/>
          <p:nvPr/>
        </p:nvGrpSpPr>
        <p:grpSpPr>
          <a:xfrm>
            <a:off x="8397178" y="1310258"/>
            <a:ext cx="334346" cy="332168"/>
            <a:chOff x="580725" y="3617925"/>
            <a:chExt cx="299325" cy="297375"/>
          </a:xfrm>
        </p:grpSpPr>
        <p:sp>
          <p:nvSpPr>
            <p:cNvPr id="2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itle 1">
            <a:extLst>
              <a:ext uri="{FF2B5EF4-FFF2-40B4-BE49-F238E27FC236}">
                <a16:creationId xmlns:a16="http://schemas.microsoft.com/office/drawing/2014/main" id="{846E5198-7AF0-44E1-803C-BC2DB5C8B697}"/>
              </a:ext>
            </a:extLst>
          </p:cNvPr>
          <p:cNvSpPr txBox="1">
            <a:spLocks/>
          </p:cNvSpPr>
          <p:nvPr/>
        </p:nvSpPr>
        <p:spPr>
          <a:xfrm>
            <a:off x="5369410" y="2096621"/>
            <a:ext cx="3027768" cy="4959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خروجی قطعه کد زیر چیست؟</a:t>
            </a:r>
          </a:p>
        </p:txBody>
      </p:sp>
      <p:grpSp>
        <p:nvGrpSpPr>
          <p:cNvPr id="17" name="Google Shape;9359;p55"/>
          <p:cNvGrpSpPr/>
          <p:nvPr/>
        </p:nvGrpSpPr>
        <p:grpSpPr>
          <a:xfrm>
            <a:off x="8397178" y="2178491"/>
            <a:ext cx="334346" cy="332168"/>
            <a:chOff x="580725" y="3617925"/>
            <a:chExt cx="299325" cy="297375"/>
          </a:xfrm>
        </p:grpSpPr>
        <p:sp>
          <p:nvSpPr>
            <p:cNvPr id="18"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698862" y="1343199"/>
            <a:ext cx="4572000" cy="523220"/>
          </a:xfrm>
          <a:prstGeom prst="rect">
            <a:avLst/>
          </a:prstGeom>
        </p:spPr>
        <p:txBody>
          <a:bodyPr>
            <a:spAutoFit/>
          </a:bodyPr>
          <a:lstStyle/>
          <a:p>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p>
          <a:p>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b</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p>
        </p:txBody>
      </p:sp>
      <p:sp>
        <p:nvSpPr>
          <p:cNvPr id="11" name="Rectangle 10"/>
          <p:cNvSpPr/>
          <p:nvPr/>
        </p:nvSpPr>
        <p:spPr>
          <a:xfrm>
            <a:off x="696946" y="2177907"/>
            <a:ext cx="4572000" cy="2246769"/>
          </a:xfrm>
          <a:prstGeom prst="rect">
            <a:avLst/>
          </a:prstGeom>
        </p:spPr>
        <p:txBody>
          <a:bodyPr>
            <a:spAutoFit/>
          </a:bodyPr>
          <a:lstStyle/>
          <a:p>
            <a:r>
              <a:rPr lang="en-US" dirty="0">
                <a:solidFill>
                  <a:srgbClr val="C586C0"/>
                </a:solidFill>
                <a:latin typeface="Consolas" panose="020B0609020204030204" pitchFamily="49" charset="0"/>
              </a:rPr>
              <a:t>#include</a:t>
            </a:r>
            <a:r>
              <a:rPr lang="en-US" dirty="0">
                <a:solidFill>
                  <a:srgbClr val="CE9178"/>
                </a:solidFill>
                <a:latin typeface="Consolas" panose="020B0609020204030204" pitchFamily="49" charset="0"/>
              </a:rPr>
              <a:t>&lt;</a:t>
            </a:r>
            <a:r>
              <a:rPr lang="en-US" dirty="0" err="1">
                <a:solidFill>
                  <a:srgbClr val="CE9178"/>
                </a:solidFill>
                <a:latin typeface="Consolas" panose="020B0609020204030204" pitchFamily="49" charset="0"/>
              </a:rPr>
              <a:t>stdio.h</a:t>
            </a:r>
            <a:r>
              <a:rPr lang="en-US" dirty="0">
                <a:solidFill>
                  <a:srgbClr val="CE9178"/>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a:t>
            </a:r>
            <a:r>
              <a:rPr lang="en-US" dirty="0">
                <a:solidFill>
                  <a:srgbClr val="569CD6"/>
                </a:solidFill>
                <a:latin typeface="Consolas" panose="020B0609020204030204" pitchFamily="49" charset="0"/>
              </a:rPr>
              <a:t>[]</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4</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5</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6</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ptr</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a</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printf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9CDCFE"/>
                </a:solidFill>
                <a:latin typeface="Consolas" panose="020B0609020204030204" pitchFamily="49" charset="0"/>
              </a:rPr>
              <a:t>%d</a:t>
            </a:r>
            <a:r>
              <a:rPr lang="en-US" dirty="0">
                <a:solidFill>
                  <a:srgbClr val="CE9178"/>
                </a:solidFill>
                <a:latin typeface="Consolas" panose="020B0609020204030204" pitchFamily="49" charset="0"/>
              </a:rPr>
              <a:t> </a:t>
            </a:r>
            <a:r>
              <a:rPr lang="en-US" dirty="0">
                <a:solidFill>
                  <a:srgbClr val="9CDCFE"/>
                </a:solidFill>
                <a:latin typeface="Consolas" panose="020B0609020204030204" pitchFamily="49" charset="0"/>
              </a:rPr>
              <a:t>%d</a:t>
            </a:r>
            <a:r>
              <a:rPr lang="en-US" dirty="0">
                <a:solidFill>
                  <a:srgbClr val="CE9178"/>
                </a:solidFill>
                <a:latin typeface="Consolas" panose="020B0609020204030204" pitchFamily="49" charset="0"/>
              </a:rPr>
              <a:t> "</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ptr</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ptr</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ptr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printf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9CDCFE"/>
                </a:solidFill>
                <a:latin typeface="Consolas" panose="020B0609020204030204" pitchFamily="49" charset="0"/>
              </a:rPr>
              <a:t>%d</a:t>
            </a:r>
            <a:r>
              <a:rPr lang="en-US" dirty="0">
                <a:solidFill>
                  <a:srgbClr val="CE9178"/>
                </a:solidFill>
                <a:latin typeface="Consolas" panose="020B0609020204030204" pitchFamily="49" charset="0"/>
              </a:rPr>
              <a:t> </a:t>
            </a:r>
            <a:r>
              <a:rPr lang="en-US" dirty="0">
                <a:solidFill>
                  <a:srgbClr val="9CDCFE"/>
                </a:solidFill>
                <a:latin typeface="Consolas" panose="020B0609020204030204" pitchFamily="49" charset="0"/>
              </a:rPr>
              <a:t>%d</a:t>
            </a:r>
            <a:r>
              <a:rPr lang="en-US" dirty="0">
                <a:solidFill>
                  <a:srgbClr val="D7BA7D"/>
                </a:solidFill>
                <a:latin typeface="Consolas" panose="020B0609020204030204" pitchFamily="49" charset="0"/>
              </a:rPr>
              <a:t>\n</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ptr</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ptr</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59327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593669" y="1123892"/>
            <a:ext cx="6803509" cy="495909"/>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فکر می‌کنید چرا کد زیر به درستی ۵ فاکتوریل را حساب نمی‌کند؟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پنجم</a:t>
            </a:r>
            <a:r>
              <a:rPr lang="fa-IR" sz="4000" b="0" i="0" u="none" strike="noStrike" dirty="0">
                <a:solidFill>
                  <a:schemeClr val="bg1"/>
                </a:solidFill>
                <a:effectLst/>
                <a:latin typeface="Lalezar" panose="00000500000000000000" pitchFamily="2" charset="-78"/>
                <a:cs typeface="Lalezar" panose="00000500000000000000" pitchFamily="2" charset="-78"/>
              </a:rPr>
              <a:t>: </a:t>
            </a:r>
            <a:r>
              <a:rPr lang="fa-IR" sz="4000" dirty="0">
                <a:solidFill>
                  <a:schemeClr val="bg1"/>
                </a:solidFill>
                <a:latin typeface="Lalezar" panose="00000500000000000000" pitchFamily="2" charset="-78"/>
                <a:cs typeface="Lalezar" panose="00000500000000000000" pitchFamily="2" charset="-78"/>
              </a:rPr>
              <a:t>بی‌نام</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186730"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24" name="Google Shape;9359;p55"/>
          <p:cNvGrpSpPr/>
          <p:nvPr/>
        </p:nvGrpSpPr>
        <p:grpSpPr>
          <a:xfrm>
            <a:off x="8397178" y="1199231"/>
            <a:ext cx="334346" cy="332168"/>
            <a:chOff x="580725" y="3617925"/>
            <a:chExt cx="299325" cy="297375"/>
          </a:xfrm>
        </p:grpSpPr>
        <p:sp>
          <p:nvSpPr>
            <p:cNvPr id="2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p:cNvSpPr/>
          <p:nvPr/>
        </p:nvSpPr>
        <p:spPr>
          <a:xfrm>
            <a:off x="868286" y="1621690"/>
            <a:ext cx="4572000" cy="3108543"/>
          </a:xfrm>
          <a:prstGeom prst="rect">
            <a:avLst/>
          </a:prstGeom>
        </p:spPr>
        <p:txBody>
          <a:bodyPr>
            <a:spAutoFit/>
          </a:bodyPr>
          <a:lstStyle/>
          <a:p>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factorial</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num</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for</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 &lt;= </a:t>
            </a:r>
            <a:r>
              <a:rPr lang="en-US" dirty="0" err="1">
                <a:solidFill>
                  <a:srgbClr val="9CDCFE"/>
                </a:solidFill>
                <a:latin typeface="Consolas" panose="020B0609020204030204" pitchFamily="49" charset="0"/>
              </a:rPr>
              <a:t>num</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num</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5</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factorial</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num</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printf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9CDCFE"/>
                </a:solidFill>
                <a:latin typeface="Consolas" panose="020B0609020204030204" pitchFamily="49" charset="0"/>
              </a:rPr>
              <a:t>%d</a:t>
            </a:r>
            <a:r>
              <a:rPr lang="en-US" dirty="0">
                <a:solidFill>
                  <a:srgbClr val="CE9178"/>
                </a:solidFill>
                <a:latin typeface="Consolas" panose="020B0609020204030204" pitchFamily="49" charset="0"/>
              </a:rPr>
              <a:t>! = </a:t>
            </a:r>
            <a:r>
              <a:rPr lang="en-US" dirty="0">
                <a:solidFill>
                  <a:srgbClr val="9CDCFE"/>
                </a:solidFill>
                <a:latin typeface="Consolas" panose="020B0609020204030204" pitchFamily="49" charset="0"/>
              </a:rPr>
              <a:t>%d</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num</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21699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9" y="1195252"/>
            <a:ext cx="7612688" cy="698369"/>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سلام رفقا امیدوارم که حالتون خوب باشه. البته تو کارگاه پوینتر مگه میشه کسی حالش بد باشه </a:t>
            </a:r>
            <a:r>
              <a:rPr lang="fa-IR" sz="1400" dirty="0">
                <a:solidFill>
                  <a:schemeClr val="bg1"/>
                </a:solidFill>
                <a:latin typeface="Dana" panose="00000500000000000000" pitchFamily="2" charset="-78"/>
                <a:cs typeface="Dana" panose="00000500000000000000" pitchFamily="2" charset="-78"/>
                <a:sym typeface="Wingdings" panose="05000000000000000000" pitchFamily="2" charset="2"/>
              </a:rPr>
              <a:t></a:t>
            </a:r>
            <a:r>
              <a:rPr lang="fa-IR" sz="1400" dirty="0">
                <a:solidFill>
                  <a:schemeClr val="bg1"/>
                </a:solidFill>
                <a:latin typeface="Dana" panose="00000500000000000000" pitchFamily="2" charset="-78"/>
                <a:cs typeface="Dana" panose="00000500000000000000" pitchFamily="2" charset="-78"/>
              </a:rPr>
              <a:t> پس بی‌معطلی بریم سراغ سوال جذابمون...</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9</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2700374" y="409313"/>
            <a:ext cx="403235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آخر: </a:t>
            </a:r>
            <a:r>
              <a:rPr lang="fa-IR" sz="4000" dirty="0">
                <a:solidFill>
                  <a:schemeClr val="bg1"/>
                </a:solidFill>
                <a:latin typeface="Lalezar" panose="00000500000000000000" pitchFamily="2" charset="-78"/>
                <a:cs typeface="Lalezar" panose="00000500000000000000" pitchFamily="2" charset="-78"/>
              </a:rPr>
              <a:t>رمزنگاری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605194" y="502776"/>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Footer Placeholder 8"/>
          <p:cNvSpPr>
            <a:spLocks noGrp="1"/>
          </p:cNvSpPr>
          <p:nvPr>
            <p:ph type="ftr" sz="quarter" idx="10"/>
          </p:nvPr>
        </p:nvSpPr>
        <p:spPr/>
        <p:txBody>
          <a:bodyPr/>
          <a:lstStyle/>
          <a:p>
            <a:r>
              <a:rPr lang="en-US" dirty="0"/>
              <a:t>1- Cryptography</a:t>
            </a:r>
          </a:p>
        </p:txBody>
      </p:sp>
      <p:sp>
        <p:nvSpPr>
          <p:cNvPr id="13" name="Title 1">
            <a:extLst>
              <a:ext uri="{FF2B5EF4-FFF2-40B4-BE49-F238E27FC236}">
                <a16:creationId xmlns:a16="http://schemas.microsoft.com/office/drawing/2014/main" id="{846E5198-7AF0-44E1-803C-BC2DB5C8B697}"/>
              </a:ext>
            </a:extLst>
          </p:cNvPr>
          <p:cNvSpPr txBox="1">
            <a:spLocks/>
          </p:cNvSpPr>
          <p:nvPr/>
        </p:nvSpPr>
        <p:spPr>
          <a:xfrm>
            <a:off x="741203" y="1782587"/>
            <a:ext cx="7612689" cy="25169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یکی از شاخه‌های مهم کامپیوتر، </a:t>
            </a:r>
            <a:r>
              <a:rPr lang="fa-IR" sz="1400" dirty="0">
                <a:solidFill>
                  <a:schemeClr val="accent6"/>
                </a:solidFill>
                <a:latin typeface="Dana" panose="00000500000000000000" pitchFamily="2" charset="-78"/>
                <a:cs typeface="Dana" panose="00000500000000000000" pitchFamily="2" charset="-78"/>
              </a:rPr>
              <a:t>رمزنگاری</a:t>
            </a:r>
            <a:r>
              <a:rPr lang="fa-IR" sz="1400" baseline="30000" dirty="0">
                <a:solidFill>
                  <a:schemeClr val="bg1"/>
                </a:solidFill>
                <a:latin typeface="Dana" panose="00000500000000000000" pitchFamily="2" charset="-78"/>
                <a:cs typeface="Dana" panose="00000500000000000000" pitchFamily="2" charset="-78"/>
              </a:rPr>
              <a:t>۱</a:t>
            </a:r>
            <a:r>
              <a:rPr lang="fa-IR" sz="1400" dirty="0">
                <a:solidFill>
                  <a:schemeClr val="bg1"/>
                </a:solidFill>
                <a:latin typeface="Dana" panose="00000500000000000000" pitchFamily="2" charset="-78"/>
                <a:cs typeface="Dana" panose="00000500000000000000" pitchFamily="2" charset="-78"/>
              </a:rPr>
              <a:t> هست. هدف این شاخه اینه که اطلاعات حساس رواز دید بقیه‌ی کاربرها پنهان کنه. مثلا فرض کنین می‌خواین اطلاعات مهمی (مثل رمزهای عبور، اطلاعات کارت ملی...) رو با اینترنت برای کسی بفرستین. طبق ساختار اینترنت که بعدا تو درس شبکه‌های کامپیوتری حسابی باهاش آشنا می‌شین، این اطلاعات شما تا رسیدن به مقصد از چند تا کامپیوتر دیگه هم رد می‌شه و شما قاعدتا  نمی‌خواین اطلاعات حساستون بین راه توسط کسایی که به این کامپیوترها دسترسی دارن، خونده بشه. پس این اطلاعات رو رمزنگاری می‌کنین تا این کامپیوترها متوجه جزییات اطلاعات ارسال‌شده‌ی شما نشن و اگر هم اونا رو نگاه کردن، چیز دیگه‌ای به جای اطلاعات اصلی ببینن. در رمزنگاری به داده‌ی خام </a:t>
            </a:r>
            <a:r>
              <a:rPr lang="en-US" sz="1400" dirty="0">
                <a:solidFill>
                  <a:schemeClr val="accent6"/>
                </a:solidFill>
                <a:latin typeface="Dana" panose="00000500000000000000" pitchFamily="2" charset="-78"/>
                <a:cs typeface="Dana" panose="00000500000000000000" pitchFamily="2" charset="-78"/>
              </a:rPr>
              <a:t>Plaintext</a:t>
            </a:r>
            <a:r>
              <a:rPr lang="fa-IR" sz="1400" dirty="0">
                <a:solidFill>
                  <a:schemeClr val="bg1"/>
                </a:solidFill>
                <a:latin typeface="Dana" panose="00000500000000000000" pitchFamily="2" charset="-78"/>
                <a:cs typeface="Dana" panose="00000500000000000000" pitchFamily="2" charset="-78"/>
              </a:rPr>
              <a:t> و داده‌ی رمزنگاری شده </a:t>
            </a:r>
            <a:r>
              <a:rPr lang="en-US" sz="1400" dirty="0" err="1">
                <a:solidFill>
                  <a:schemeClr val="accent6"/>
                </a:solidFill>
                <a:latin typeface="Dana" panose="00000500000000000000" pitchFamily="2" charset="-78"/>
                <a:cs typeface="Dana" panose="00000500000000000000" pitchFamily="2" charset="-78"/>
              </a:rPr>
              <a:t>Ciphertext</a:t>
            </a:r>
            <a:r>
              <a:rPr lang="fa-IR" sz="1400" dirty="0">
                <a:solidFill>
                  <a:schemeClr val="bg1"/>
                </a:solidFill>
                <a:latin typeface="Dana" panose="00000500000000000000" pitchFamily="2" charset="-78"/>
                <a:cs typeface="Dana" panose="00000500000000000000" pitchFamily="2" charset="-78"/>
              </a:rPr>
              <a:t> گفته می‌شود.</a:t>
            </a:r>
          </a:p>
        </p:txBody>
      </p:sp>
      <p:grpSp>
        <p:nvGrpSpPr>
          <p:cNvPr id="30" name="Google Shape;4771;p45"/>
          <p:cNvGrpSpPr/>
          <p:nvPr/>
        </p:nvGrpSpPr>
        <p:grpSpPr>
          <a:xfrm>
            <a:off x="8441512" y="1203743"/>
            <a:ext cx="347452" cy="397343"/>
            <a:chOff x="3330525" y="4399275"/>
            <a:chExt cx="390650" cy="481850"/>
          </a:xfrm>
        </p:grpSpPr>
        <p:sp>
          <p:nvSpPr>
            <p:cNvPr id="3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 name="Google Shape;4771;p45"/>
          <p:cNvGrpSpPr/>
          <p:nvPr/>
        </p:nvGrpSpPr>
        <p:grpSpPr>
          <a:xfrm>
            <a:off x="8425814" y="1918780"/>
            <a:ext cx="347452" cy="397343"/>
            <a:chOff x="3330525" y="4399275"/>
            <a:chExt cx="390650" cy="481850"/>
          </a:xfrm>
        </p:grpSpPr>
        <p:sp>
          <p:nvSpPr>
            <p:cNvPr id="3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05747322"/>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5528</TotalTime>
  <Words>1529</Words>
  <Application>Microsoft Office PowerPoint</Application>
  <PresentationFormat>On-screen Show (16:9)</PresentationFormat>
  <Paragraphs>142</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Dana</vt:lpstr>
      <vt:lpstr>Roboto Thin</vt:lpstr>
      <vt:lpstr>Roboto Black</vt:lpstr>
      <vt:lpstr>Roboto Light</vt:lpstr>
      <vt:lpstr>Arial</vt:lpstr>
      <vt:lpstr>Lalezar</vt:lpstr>
      <vt:lpstr>Consolas</vt:lpstr>
      <vt:lpstr>Didact Gothic</vt:lpstr>
      <vt:lpstr>WEB PROPOSAL</vt:lpstr>
      <vt:lpstr>بسم الله الرحمن الرحیم</vt:lpstr>
      <vt:lpstr>PowerPoint Presentation</vt:lpstr>
      <vt:lpstr>PowerPoint Presentation</vt:lpstr>
      <vt:lpstr>برای یادگیری عملکرد پوینترها لازم است که روی تحلیل برنامه‌های پوینتری مسلط باشیم و بتوانیم آن‌ها را دیباگ کنیم. بیایید برای شروع با قطعه کدهای کوتاه و نکته‌دار شروع کنیم تا دانش پوینتری‌مان را محک بزنیم و نکات را یکی یکی بررسی کنیم.          قطعه کد زیر را اجرا کنید. در خروجی چه چیزی مشاهده می‌کنید؟ برنامه را خط به خط تحلیل کنید و توضیح دهید که چطور این خروجی حاصل شده است؟</vt:lpstr>
      <vt:lpstr>حال سعی کنید بدون چاپ کردن خروجی نهایی این قطعه کد، آن را تحلیل کنید و تشخیص دهید که خروجی چه خواهد بود.</vt:lpstr>
      <vt:lpstr>حال سعی کنید کمی عمیق‌تر و دقیق‌تر کدها را بررسی کنید. خطای برنامه زیر را پیدا کرده و آن را اصلاح کنید. به نظر شما برنامه‌ی فعلی (دارای خطا) درست کار می کند؟ فکر می کنید علت این اتفاق چیست؟</vt:lpstr>
      <vt:lpstr>تفاوت متغیرهای a و b در چیست؟</vt:lpstr>
      <vt:lpstr>فکر می‌کنید چرا کد زیر به درستی ۵ فاکتوریل را حساب نمی‌کند؟</vt:lpstr>
      <vt:lpstr>سلام رفقا امیدوارم که حالتون خوب باشه. البته تو کارگاه پوینتر مگه میشه کسی حالش بد باشه  پس بی‌معطلی بریم سراغ سوال جذابمون...</vt:lpstr>
      <vt:lpstr>برای مثال، معروف‌ترین اون‌ها (که در سیستم‌های امروزی خیلی پرکاربرده) الگوریتمRSA  هست که اساس امنیتش روی این مساله‌س که شکستن یک عدد بزرگ به مقسوم‌علیه‌های اولش برای کامپیوترهای در دسترس امروزی خیلی زمان‌بره.</vt:lpstr>
      <vt:lpstr>حالا می خوایم ما هم یه برنامه‌ی رمزنگاری به نسبت ساده‌ای رو با زبانC  بزنیم. اسم این الگوریتم Square Code هست. ورودی این الگوریتم یک متن انگلیسی ساده و خروجیش متن رمزنگاری‌شده‌ی همون متن می‌شه.</vt:lpstr>
      <vt:lpstr>اندازه‌ی این مربع (r  x  c) باید به نسبت طول ورودی تنظیم بشه، یه جوری که   r  =&lt;c  و 1  =&gt; c-r باشه. این‌جاc  یعنی تعداد ستون‌ها Columns)) و r تعداد سطرها Rows)) هست.</vt:lpstr>
      <vt:lpstr>برای تولید یه خروجی نهایی که قابل بازگشت به شکل اصلیش باشه، باید توجه کنیم که برای عبارات‌هایی که n کاراکتر کوتاه‌تر از یک مربع کامل(c * r)  دارن، باید در انتهای n سطر آخر مربع، یک space  اضافی بذارین و آخر سر سطرهای Square Code  تولید شده رو با یه separator یا جداکننده به انتخاب خودتون (مثلا یک ! یا ؟) جدا کنین، که در نهایت خروجی نهایی ما به این شکل در می‌آید:</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پوینتر</dc:title>
  <dc:creator>Bahar Kaviani;Korosh Rouhi;Ali Nazari</dc:creator>
  <cp:lastModifiedBy>Alireza Nasoodi</cp:lastModifiedBy>
  <cp:revision>405</cp:revision>
  <dcterms:modified xsi:type="dcterms:W3CDTF">2024-10-08T14:02:25Z</dcterms:modified>
</cp:coreProperties>
</file>