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8"/>
  </p:notesMasterIdLst>
  <p:handoutMasterIdLst>
    <p:handoutMasterId r:id="rId29"/>
  </p:handoutMasterIdLst>
  <p:sldIdLst>
    <p:sldId id="294" r:id="rId2"/>
    <p:sldId id="295" r:id="rId3"/>
    <p:sldId id="325" r:id="rId4"/>
    <p:sldId id="411" r:id="rId5"/>
    <p:sldId id="412" r:id="rId6"/>
    <p:sldId id="413" r:id="rId7"/>
    <p:sldId id="414" r:id="rId8"/>
    <p:sldId id="415" r:id="rId9"/>
    <p:sldId id="416" r:id="rId10"/>
    <p:sldId id="417" r:id="rId11"/>
    <p:sldId id="418" r:id="rId12"/>
    <p:sldId id="419" r:id="rId13"/>
    <p:sldId id="420" r:id="rId14"/>
    <p:sldId id="421" r:id="rId15"/>
    <p:sldId id="422" r:id="rId16"/>
    <p:sldId id="302" r:id="rId17"/>
    <p:sldId id="388" r:id="rId18"/>
    <p:sldId id="423" r:id="rId19"/>
    <p:sldId id="424" r:id="rId20"/>
    <p:sldId id="392" r:id="rId21"/>
    <p:sldId id="401" r:id="rId22"/>
    <p:sldId id="402" r:id="rId23"/>
    <p:sldId id="404" r:id="rId24"/>
    <p:sldId id="405" r:id="rId25"/>
    <p:sldId id="425" r:id="rId26"/>
    <p:sldId id="326" r:id="rId27"/>
  </p:sldIdLst>
  <p:sldSz cx="9144000" cy="5143500" type="screen16x9"/>
  <p:notesSz cx="6858000" cy="9144000"/>
  <p:embeddedFontLst>
    <p:embeddedFont>
      <p:font typeface="Consolas" panose="020B0609020204030204" pitchFamily="49" charset="0"/>
      <p:regular r:id="rId30"/>
      <p:bold r:id="rId31"/>
      <p:italic r:id="rId32"/>
      <p:boldItalic r:id="rId33"/>
    </p:embeddedFont>
    <p:embeddedFont>
      <p:font typeface="Dana" panose="020B0604020202020204" charset="-78"/>
      <p:regular r:id="rId34"/>
      <p:bold r:id="rId35"/>
      <p:italic r:id="rId36"/>
      <p:boldItalic r:id="rId37"/>
    </p:embeddedFont>
    <p:embeddedFont>
      <p:font typeface="Didact Gothic" panose="00000500000000000000" pitchFamily="2" charset="0"/>
      <p:regular r:id="rId38"/>
    </p:embeddedFont>
    <p:embeddedFont>
      <p:font typeface="Lalezar" panose="00000500000000000000" pitchFamily="2" charset="-78"/>
      <p:regular r:id="rId39"/>
    </p:embeddedFont>
    <p:embeddedFont>
      <p:font typeface="Roboto Black" panose="02000000000000000000" pitchFamily="2" charset="0"/>
      <p:bold r:id="rId40"/>
      <p:boldItalic r:id="rId41"/>
    </p:embeddedFont>
    <p:embeddedFont>
      <p:font typeface="Roboto Light" panose="02000000000000000000" pitchFamily="2" charset="0"/>
      <p:regular r:id="rId42"/>
      <p:bold r:id="rId43"/>
      <p:italic r:id="rId44"/>
      <p:boldItalic r:id="rId45"/>
    </p:embeddedFont>
    <p:embeddedFont>
      <p:font typeface="Roboto Thin"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11"/>
            <p14:sldId id="412"/>
            <p14:sldId id="413"/>
            <p14:sldId id="414"/>
            <p14:sldId id="415"/>
            <p14:sldId id="416"/>
            <p14:sldId id="417"/>
            <p14:sldId id="418"/>
            <p14:sldId id="419"/>
            <p14:sldId id="420"/>
            <p14:sldId id="421"/>
            <p14:sldId id="422"/>
            <p14:sldId id="302"/>
            <p14:sldId id="388"/>
            <p14:sldId id="423"/>
            <p14:sldId id="424"/>
            <p14:sldId id="392"/>
            <p14:sldId id="401"/>
            <p14:sldId id="402"/>
            <p14:sldId id="404"/>
            <p14:sldId id="405"/>
            <p14:sldId id="425"/>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94" autoAdjust="0"/>
  </p:normalViewPr>
  <p:slideViewPr>
    <p:cSldViewPr snapToGrid="0">
      <p:cViewPr varScale="1">
        <p:scale>
          <a:sx n="139" d="100"/>
          <a:sy n="139" d="100"/>
        </p:scale>
        <p:origin x="786" y="10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font" Target="fonts/font2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reza Nasoodi" userId="60aef50a-bb0f-40c3-b599-6659aefdef61" providerId="ADAL" clId="{ACF03640-2B89-4B64-AE90-2F321CC3EE50}"/>
    <pc:docChg chg="modSld">
      <pc:chgData name="Alireza Nasoodi" userId="60aef50a-bb0f-40c3-b599-6659aefdef61" providerId="ADAL" clId="{ACF03640-2B89-4B64-AE90-2F321CC3EE50}" dt="2024-10-08T14:03:05.554" v="2" actId="1076"/>
      <pc:docMkLst>
        <pc:docMk/>
      </pc:docMkLst>
      <pc:sldChg chg="modSp mod">
        <pc:chgData name="Alireza Nasoodi" userId="60aef50a-bb0f-40c3-b599-6659aefdef61" providerId="ADAL" clId="{ACF03640-2B89-4B64-AE90-2F321CC3EE50}" dt="2024-10-08T14:03:05.554" v="2" actId="1076"/>
        <pc:sldMkLst>
          <pc:docMk/>
          <pc:sldMk cId="2057405145" sldId="294"/>
        </pc:sldMkLst>
        <pc:spChg chg="mod">
          <ac:chgData name="Alireza Nasoodi" userId="60aef50a-bb0f-40c3-b599-6659aefdef61" providerId="ADAL" clId="{ACF03640-2B89-4B64-AE90-2F321CC3EE50}" dt="2024-10-08T14:03:05.554" v="2" actId="1076"/>
          <ac:spMkLst>
            <pc:docMk/>
            <pc:sldMk cId="2057405145" sldId="294"/>
            <ac:spMk id="50" creationId="{D720BD60-4AD0-47C5-B1ED-066AF4DAD7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41827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78" r:id="rId1"/>
    <p:sldLayoutId id="2147483660" r:id="rId2"/>
    <p:sldLayoutId id="2147483681" r:id="rId3"/>
    <p:sldLayoutId id="2147483682" r:id="rId4"/>
    <p:sldLayoutId id="2147483684"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b2n.ir/587466"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b2n.ir/755375"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29900" y="3859927"/>
            <a:ext cx="1721678"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یازدهم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121310" y="4673838"/>
            <a:ext cx="6187669"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هوایی شهید ستاری</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3378997" y="2092713"/>
            <a:ext cx="2501797"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تخصیص</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A73F8FBF-9164-4242-8AF8-F4CB70A3D2F5}"/>
              </a:ext>
            </a:extLst>
          </p:cNvPr>
          <p:cNvSpPr txBox="1">
            <a:spLocks/>
          </p:cNvSpPr>
          <p:nvPr/>
        </p:nvSpPr>
        <p:spPr>
          <a:xfrm>
            <a:off x="2394420" y="2596843"/>
            <a:ext cx="1502223"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6"/>
                </a:solidFill>
                <a:latin typeface="Lalezar" panose="00000500000000000000" pitchFamily="2" charset="-78"/>
                <a:cs typeface="Lalezar" panose="00000500000000000000" pitchFamily="2" charset="-78"/>
                <a:sym typeface="Roboto Black"/>
              </a:rPr>
              <a:t>حافظه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55200" y="514808"/>
            <a:ext cx="3279382" cy="413639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بچه‌ها برای این‌که اطلاعات تو شکل جا بشه یکم فشرده‌تر کردم‌شون و برای همین ممکنه ببینین که </a:t>
            </a:r>
            <a:r>
              <a:rPr lang="en-US" sz="1400" b="0" i="0" u="none" strike="noStrike" dirty="0">
                <a:solidFill>
                  <a:schemeClr val="bg1"/>
                </a:solidFill>
                <a:effectLst/>
                <a:latin typeface="Dana" panose="00000500000000000000" pitchFamily="2" charset="-78"/>
                <a:cs typeface="Dana" panose="00000500000000000000" pitchFamily="2" charset="-78"/>
              </a:rPr>
              <a:t>p1</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a:solidFill>
                  <a:schemeClr val="bg1"/>
                </a:solidFill>
                <a:effectLst/>
                <a:latin typeface="Dana" panose="00000500000000000000" pitchFamily="2" charset="-78"/>
                <a:cs typeface="Dana" panose="00000500000000000000" pitchFamily="2" charset="-78"/>
              </a:rPr>
              <a:t>p2</a:t>
            </a:r>
            <a:r>
              <a:rPr lang="fa-IR" sz="1400" b="0" i="0" u="none" strike="noStrike" dirty="0">
                <a:solidFill>
                  <a:schemeClr val="bg1"/>
                </a:solidFill>
                <a:effectLst/>
                <a:latin typeface="Dana" panose="00000500000000000000" pitchFamily="2" charset="-78"/>
                <a:cs typeface="Dana" panose="00000500000000000000" pitchFamily="2" charset="-78"/>
              </a:rPr>
              <a:t> پشت هم قرار گرفتن، در حالی که شماره‌ی آدرس‌هاشون میگه کلی فاصله بین‌شونه. اینو به بزرگی خودتون ببخشین جا نمی‌شد :(</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اطلاعات جدید رو با رنگ مشکی یا قرمز نشون دادیم.</a:t>
            </a:r>
            <a:r>
              <a:rPr lang="en-US" sz="1400" dirty="0">
                <a:solidFill>
                  <a:schemeClr val="bg1"/>
                </a:solidFill>
                <a:latin typeface="Dana" panose="00000500000000000000" pitchFamily="2" charset="-78"/>
                <a:cs typeface="Dana" panose="00000500000000000000" pitchFamily="2" charset="-78"/>
              </a:rPr>
              <a:t>			      </a:t>
            </a:r>
            <a:br>
              <a:rPr lang="en-US" sz="1400" dirty="0">
                <a:solidFill>
                  <a:schemeClr val="bg1"/>
                </a:solidFill>
                <a:latin typeface="Dana" panose="00000500000000000000" pitchFamily="2" charset="-78"/>
                <a:cs typeface="Dana" panose="00000500000000000000" pitchFamily="2" charset="-78"/>
              </a:rPr>
            </a:br>
            <a:br>
              <a:rPr lang="en-US"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تو صفحه‌ی بعد می‌ریم سراغ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نسبتا ترسناکی که داریم. ادامه‌ی داستان رو دیگه من و </a:t>
            </a:r>
            <a:r>
              <a:rPr lang="en-US" sz="1400" dirty="0" err="1">
                <a:solidFill>
                  <a:schemeClr val="bg1"/>
                </a:solidFill>
                <a:latin typeface="Dana" panose="00000500000000000000" pitchFamily="2" charset="-78"/>
                <a:cs typeface="Dana" panose="00000500000000000000" pitchFamily="2" charset="-78"/>
              </a:rPr>
              <a:t>Botfather</a:t>
            </a:r>
            <a:r>
              <a:rPr lang="fa-IR" sz="1400" dirty="0">
                <a:solidFill>
                  <a:schemeClr val="bg1"/>
                </a:solidFill>
                <a:latin typeface="Dana" panose="00000500000000000000" pitchFamily="2" charset="-78"/>
                <a:cs typeface="Dana" panose="00000500000000000000" pitchFamily="2" charset="-78"/>
              </a:rPr>
              <a:t> صحبت نمی‌کنیم. شما فقط با دنبال کردن شکل‌ها و توضیحات استادتون این بخش رو پیش می‌برید.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39124733"/>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solidFill>
                            <a:schemeClr val="tx1">
                              <a:lumMod val="50000"/>
                              <a:lumOff val="50000"/>
                            </a:schemeClr>
                          </a:solidFill>
                          <a:cs typeface="Dana" panose="020B0604020202020204" charset="-78"/>
                        </a:rPr>
                        <a:t>…</a:t>
                      </a:r>
                      <a:endParaRPr lang="en-US" sz="12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469156" y="2306290"/>
            <a:ext cx="2733381"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767639" y="2110093"/>
            <a:ext cx="3130556"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oogle Shape;4779;p45"/>
          <p:cNvGrpSpPr/>
          <p:nvPr/>
        </p:nvGrpSpPr>
        <p:grpSpPr>
          <a:xfrm>
            <a:off x="8432659" y="316147"/>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8431800" y="3237991"/>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Curved Up Arrow 22"/>
          <p:cNvSpPr/>
          <p:nvPr/>
        </p:nvSpPr>
        <p:spPr>
          <a:xfrm rot="16200000">
            <a:off x="4608583" y="2936238"/>
            <a:ext cx="1300222"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678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6231926"/>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34343683"/>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rgbClr val="FF0000"/>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0000"/>
                </a:solidFill>
                <a:latin typeface="Consolas" panose="020B0609020204030204" pitchFamily="49" charset="0"/>
              </a:rPr>
              <a:t>j = 1</a:t>
            </a:r>
            <a:r>
              <a:rPr lang="en-US" sz="1200" dirty="0">
                <a:solidFill>
                  <a:srgbClr val="BBBBBB"/>
                </a:solidFill>
                <a:latin typeface="Consolas" panose="020B0609020204030204" pitchFamily="49" charset="0"/>
              </a:rPr>
              <a:t>, </a:t>
            </a:r>
            <a:r>
              <a:rPr lang="en-US" sz="1200" dirty="0">
                <a:solidFill>
                  <a:srgbClr val="FF0000"/>
                </a:solidFill>
                <a:latin typeface="Consolas" panose="020B0609020204030204" pitchFamily="49" charset="0"/>
              </a:rPr>
              <a:t>p1 = (*p2) + 1</a:t>
            </a:r>
            <a:r>
              <a:rPr lang="en-US" sz="1200" dirty="0">
                <a:solidFill>
                  <a:srgbClr val="BBBBBB"/>
                </a:solidFill>
                <a:latin typeface="Consolas" panose="020B0609020204030204" pitchFamily="49" charset="0"/>
              </a:rPr>
              <a:t>; j </a:t>
            </a:r>
            <a:r>
              <a:rPr lang="en-US" sz="1200" dirty="0">
                <a:solidFill>
                  <a:srgbClr val="0070C0"/>
                </a:solidFill>
                <a:latin typeface="Consolas" panose="020B0609020204030204" pitchFamily="49" charset="0"/>
              </a:rPr>
              <a:t>&lt;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i</a:t>
            </a:r>
            <a:r>
              <a:rPr lang="en-US" sz="1200" dirty="0">
                <a:solidFill>
                  <a:srgbClr val="BBBBBB"/>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1</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j</a:t>
            </a:r>
            <a:r>
              <a:rPr lang="en-US" sz="1200" dirty="0" err="1">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p1</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a:t>
            </a:r>
          </a:p>
          <a:p>
            <a:r>
              <a:rPr lang="en-US" sz="1200" dirty="0">
                <a:solidFill>
                  <a:srgbClr val="225588"/>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p1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j </a:t>
            </a:r>
            <a:r>
              <a:rPr lang="en-US" sz="1200" dirty="0">
                <a:solidFill>
                  <a:srgbClr val="0070C0"/>
                </a:solidFill>
                <a:latin typeface="Consolas" panose="020B0609020204030204" pitchFamily="49" charset="0"/>
              </a:rPr>
              <a:t>+ *</a:t>
            </a:r>
            <a:r>
              <a:rPr lang="en-US" sz="1200" dirty="0">
                <a:solidFill>
                  <a:srgbClr val="BBBBBB"/>
                </a:solidFill>
                <a:latin typeface="Consolas" panose="020B0609020204030204" pitchFamily="49" charset="0"/>
              </a:rPr>
              <a:t>(p1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1</a:t>
            </a:r>
            <a:r>
              <a:rPr lang="en-US" sz="1200" dirty="0">
                <a:solidFill>
                  <a:srgbClr val="BBBBBB"/>
                </a:solidFill>
                <a:latin typeface="Consolas" panose="020B0609020204030204" pitchFamily="49" charset="0"/>
              </a:rPr>
              <a:t>);</a:t>
            </a:r>
          </a:p>
        </p:txBody>
      </p:sp>
      <p:sp>
        <p:nvSpPr>
          <p:cNvPr id="34" name="Curved Up Arrow 33"/>
          <p:cNvSpPr/>
          <p:nvPr/>
        </p:nvSpPr>
        <p:spPr>
          <a:xfrm rot="5400000">
            <a:off x="435542" y="1707000"/>
            <a:ext cx="10140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972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69157381"/>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 </a:t>
                      </a:r>
                      <a:r>
                        <a:rPr lang="en-SE" dirty="0">
                          <a:latin typeface="Dana" panose="020B0604020202020204" charset="-78"/>
                          <a:cs typeface="Dana" panose="020B0604020202020204" charset="-78"/>
                          <a:sym typeface="Wingdings" panose="05000000000000000000" pitchFamily="2" charset="2"/>
                        </a:rPr>
                        <a:t></a:t>
                      </a:r>
                      <a:r>
                        <a:rPr lang="en-US" dirty="0">
                          <a:latin typeface="Dana" panose="020B0604020202020204" charset="-78"/>
                          <a:cs typeface="Dana" panose="020B0604020202020204" charset="-78"/>
                          <a:sym typeface="Wingdings" panose="05000000000000000000" pitchFamily="2" charset="2"/>
                        </a:rPr>
                        <a:t> (0+1) =</a:t>
                      </a:r>
                      <a:r>
                        <a:rPr lang="en-US" baseline="0" dirty="0">
                          <a:latin typeface="Dana" panose="020B0604020202020204" charset="-78"/>
                          <a:cs typeface="Dana" panose="020B0604020202020204" charset="-78"/>
                          <a:sym typeface="Wingdings" panose="05000000000000000000" pitchFamily="2" charset="2"/>
                        </a:rPr>
                        <a:t> </a:t>
                      </a:r>
                      <a:r>
                        <a:rPr lang="en-US" baseline="0" dirty="0">
                          <a:solidFill>
                            <a:srgbClr val="FF0000"/>
                          </a:solidFill>
                          <a:latin typeface="Dana" panose="020B0604020202020204" charset="-78"/>
                          <a:cs typeface="Dana" panose="020B0604020202020204" charset="-78"/>
                          <a:sym typeface="Wingdings" panose="05000000000000000000" pitchFamily="2" charset="2"/>
                        </a:rPr>
                        <a:t>1</a:t>
                      </a:r>
                      <a:endParaRPr lang="en-US" dirty="0">
                        <a:solidFill>
                          <a:srgbClr val="FF0000"/>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33651247"/>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C000"/>
                </a:solidFill>
                <a:latin typeface="Consolas" panose="020B0609020204030204" pitchFamily="49" charset="0"/>
              </a:rPr>
              <a:t>j = 1, p1 = (*p2) + 1</a:t>
            </a:r>
            <a:r>
              <a:rPr lang="en-US" sz="1200" dirty="0">
                <a:solidFill>
                  <a:srgbClr val="BBBBBB"/>
                </a:solidFill>
                <a:latin typeface="Consolas" panose="020B0609020204030204" pitchFamily="49" charset="0"/>
              </a:rPr>
              <a:t>; </a:t>
            </a:r>
            <a:r>
              <a:rPr lang="en-US" sz="1200" dirty="0">
                <a:solidFill>
                  <a:srgbClr val="92D050"/>
                </a:solidFill>
                <a:latin typeface="Consolas" panose="020B0609020204030204" pitchFamily="49" charset="0"/>
              </a:rPr>
              <a:t>j &lt; 2 * (</a:t>
            </a:r>
            <a:r>
              <a:rPr lang="en-US" sz="1200" dirty="0" err="1">
                <a:solidFill>
                  <a:srgbClr val="92D050"/>
                </a:solidFill>
                <a:latin typeface="Consolas" panose="020B0609020204030204" pitchFamily="49" charset="0"/>
              </a:rPr>
              <a:t>i</a:t>
            </a:r>
            <a:r>
              <a:rPr lang="en-US" sz="1200" dirty="0">
                <a:solidFill>
                  <a:srgbClr val="92D050"/>
                </a:solidFill>
                <a:latin typeface="Consolas" panose="020B0609020204030204" pitchFamily="49" charset="0"/>
              </a:rPr>
              <a:t> + 1)</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j</a:t>
            </a:r>
            <a:r>
              <a:rPr lang="en-US" sz="1200" dirty="0" err="1">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p1</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a:t>
            </a:r>
          </a:p>
          <a:p>
            <a:r>
              <a:rPr lang="en-US" sz="1200" dirty="0">
                <a:solidFill>
                  <a:srgbClr val="225588"/>
                </a:solidFill>
                <a:latin typeface="Consolas" panose="020B0609020204030204" pitchFamily="49" charset="0"/>
              </a:rPr>
              <a:t>    </a:t>
            </a:r>
            <a:r>
              <a:rPr lang="en-US" sz="1200" dirty="0">
                <a:solidFill>
                  <a:srgbClr val="FF0000"/>
                </a:solidFill>
                <a:latin typeface="Consolas" panose="020B0609020204030204" pitchFamily="49" charset="0"/>
              </a:rPr>
              <a:t>*p1 += j + *(p1 - 1);</a:t>
            </a:r>
          </a:p>
        </p:txBody>
      </p:sp>
      <p:sp>
        <p:nvSpPr>
          <p:cNvPr id="34" name="Curved Up Arrow 33"/>
          <p:cNvSpPr/>
          <p:nvPr/>
        </p:nvSpPr>
        <p:spPr>
          <a:xfrm rot="5400000">
            <a:off x="435542" y="1707000"/>
            <a:ext cx="10140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 name="Straight Connector 4"/>
          <p:cNvCxnSpPr/>
          <p:nvPr/>
        </p:nvCxnSpPr>
        <p:spPr>
          <a:xfrm>
            <a:off x="7495200" y="2966400"/>
            <a:ext cx="14400" cy="1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516800" y="3024000"/>
            <a:ext cx="460800" cy="9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97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28759430"/>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5288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aseline="0" dirty="0">
                          <a:solidFill>
                            <a:schemeClr val="tx1">
                              <a:lumMod val="50000"/>
                              <a:lumOff val="50000"/>
                            </a:schemeClr>
                          </a:solidFill>
                          <a:latin typeface="Dana" panose="020B0604020202020204" charset="-78"/>
                          <a:cs typeface="Dana" panose="020B0604020202020204" charset="-78"/>
                          <a:sym typeface="Wingdings" panose="05000000000000000000" pitchFamily="2" charset="2"/>
                        </a:rPr>
                        <a:t>1</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73505722"/>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rgbClr val="FF0000"/>
                          </a:solidFill>
                          <a:latin typeface="Dana" panose="020B0604020202020204" charset="-78"/>
                          <a:cs typeface="Dana" panose="020B0604020202020204"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C000"/>
                </a:solidFill>
                <a:latin typeface="Consolas" panose="020B0609020204030204" pitchFamily="49" charset="0"/>
              </a:rPr>
              <a:t>j = 1, p1 = (*p2) + 1</a:t>
            </a:r>
            <a:r>
              <a:rPr lang="en-US" sz="1200" dirty="0">
                <a:solidFill>
                  <a:srgbClr val="BBBBBB"/>
                </a:solidFill>
                <a:latin typeface="Consolas" panose="020B0609020204030204" pitchFamily="49" charset="0"/>
              </a:rPr>
              <a:t>; </a:t>
            </a:r>
            <a:r>
              <a:rPr lang="en-US" sz="1200" dirty="0">
                <a:solidFill>
                  <a:srgbClr val="92D050"/>
                </a:solidFill>
                <a:latin typeface="Consolas" panose="020B0609020204030204" pitchFamily="49" charset="0"/>
              </a:rPr>
              <a:t>j &lt; 2 * (</a:t>
            </a:r>
            <a:r>
              <a:rPr lang="en-US" sz="1200" dirty="0" err="1">
                <a:solidFill>
                  <a:srgbClr val="92D050"/>
                </a:solidFill>
                <a:latin typeface="Consolas" panose="020B0609020204030204" pitchFamily="49" charset="0"/>
              </a:rPr>
              <a:t>i</a:t>
            </a:r>
            <a:r>
              <a:rPr lang="en-US" sz="1200" dirty="0">
                <a:solidFill>
                  <a:srgbClr val="92D050"/>
                </a:solidFill>
                <a:latin typeface="Consolas" panose="020B0609020204030204" pitchFamily="49" charset="0"/>
              </a:rPr>
              <a:t> + 1)</a:t>
            </a:r>
            <a:r>
              <a:rPr lang="en-US" sz="1200" dirty="0">
                <a:solidFill>
                  <a:srgbClr val="BBBBBB"/>
                </a:solidFill>
                <a:latin typeface="Consolas" panose="020B0609020204030204" pitchFamily="49" charset="0"/>
              </a:rPr>
              <a:t>; </a:t>
            </a:r>
            <a:r>
              <a:rPr lang="en-US" sz="1200" dirty="0" err="1">
                <a:solidFill>
                  <a:srgbClr val="FF0000"/>
                </a:solidFill>
                <a:latin typeface="Consolas" panose="020B0609020204030204" pitchFamily="49" charset="0"/>
              </a:rPr>
              <a:t>j++</a:t>
            </a:r>
            <a:r>
              <a:rPr lang="en-US" sz="1200" dirty="0">
                <a:solidFill>
                  <a:srgbClr val="FF0000"/>
                </a:solidFill>
                <a:latin typeface="Consolas" panose="020B0609020204030204" pitchFamily="49" charset="0"/>
              </a:rPr>
              <a:t>, p1++</a:t>
            </a:r>
            <a:r>
              <a:rPr lang="en-US" sz="1200" dirty="0">
                <a:solidFill>
                  <a:srgbClr val="BBBBBB"/>
                </a:solidFill>
                <a:latin typeface="Consolas" panose="020B0609020204030204" pitchFamily="49" charset="0"/>
              </a:rPr>
              <a:t>)</a:t>
            </a:r>
          </a:p>
          <a:p>
            <a:r>
              <a:rPr lang="en-US" sz="1200" dirty="0">
                <a:solidFill>
                  <a:srgbClr val="FFC000"/>
                </a:solidFill>
                <a:latin typeface="Consolas" panose="020B0609020204030204" pitchFamily="49" charset="0"/>
              </a:rPr>
              <a:t>    *p1 += j + *(p1 - 1);</a:t>
            </a:r>
          </a:p>
        </p:txBody>
      </p:sp>
      <p:sp>
        <p:nvSpPr>
          <p:cNvPr id="34" name="Curved Up Arrow 33"/>
          <p:cNvSpPr/>
          <p:nvPr/>
        </p:nvSpPr>
        <p:spPr>
          <a:xfrm rot="5400000">
            <a:off x="593942" y="1555800"/>
            <a:ext cx="6972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Connector 7"/>
          <p:cNvCxnSpPr/>
          <p:nvPr/>
        </p:nvCxnSpPr>
        <p:spPr>
          <a:xfrm>
            <a:off x="7351200" y="2866521"/>
            <a:ext cx="28800" cy="670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036300" y="3182400"/>
            <a:ext cx="682100" cy="43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2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9" name="Google Shape;4771;p45"/>
          <p:cNvGrpSpPr/>
          <p:nvPr/>
        </p:nvGrpSpPr>
        <p:grpSpPr>
          <a:xfrm>
            <a:off x="8392357" y="489600"/>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itle 1">
            <a:extLst>
              <a:ext uri="{FF2B5EF4-FFF2-40B4-BE49-F238E27FC236}">
                <a16:creationId xmlns:a16="http://schemas.microsoft.com/office/drawing/2014/main" id="{846E5198-7AF0-44E1-803C-BC2DB5C8B697}"/>
              </a:ext>
            </a:extLst>
          </p:cNvPr>
          <p:cNvSpPr>
            <a:spLocks noGrp="1"/>
          </p:cNvSpPr>
          <p:nvPr>
            <p:ph type="ctrTitle"/>
          </p:nvPr>
        </p:nvSpPr>
        <p:spPr>
          <a:xfrm>
            <a:off x="687218" y="489600"/>
            <a:ext cx="7705139" cy="3924000"/>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بخش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هم انجام شد. فقط مونده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err="1">
                <a:solidFill>
                  <a:schemeClr val="bg1"/>
                </a:solidFill>
                <a:latin typeface="Dana" panose="00000500000000000000" pitchFamily="2" charset="-78"/>
                <a:cs typeface="Dana" panose="00000500000000000000" pitchFamily="2" charset="-78"/>
              </a:rPr>
              <a:t>i</a:t>
            </a:r>
            <a:r>
              <a:rPr lang="fa-IR" sz="1400" dirty="0">
                <a:solidFill>
                  <a:schemeClr val="bg1"/>
                </a:solidFill>
                <a:latin typeface="Dana" panose="00000500000000000000" pitchFamily="2" charset="-78"/>
                <a:cs typeface="Dana" panose="00000500000000000000" pitchFamily="2" charset="-78"/>
              </a:rPr>
              <a:t> هر کدوم یکی مقدارشون اضافه بشه. بعد چون شرط </a:t>
            </a:r>
            <a:r>
              <a:rPr lang="en-US" sz="1400" dirty="0" err="1">
                <a:solidFill>
                  <a:srgbClr val="BBBBBB"/>
                </a:solidFill>
                <a:latin typeface="Consolas" panose="020B0609020204030204" pitchFamily="49" charset="0"/>
              </a:rPr>
              <a:t>i</a:t>
            </a:r>
            <a:r>
              <a:rPr lang="en-US" sz="1400" dirty="0">
                <a:solidFill>
                  <a:srgbClr val="BBBBBB"/>
                </a:solidFill>
                <a:latin typeface="Consolas" panose="020B0609020204030204" pitchFamily="49" charset="0"/>
              </a:rPr>
              <a:t> </a:t>
            </a:r>
            <a:r>
              <a:rPr lang="en-US" sz="1400" dirty="0">
                <a:solidFill>
                  <a:srgbClr val="0070C0"/>
                </a:solidFill>
                <a:latin typeface="Consolas" panose="020B0609020204030204" pitchFamily="49" charset="0"/>
              </a:rPr>
              <a:t>&lt;</a:t>
            </a:r>
            <a:r>
              <a:rPr lang="en-US" sz="1400" dirty="0">
                <a:solidFill>
                  <a:srgbClr val="BBBBBB"/>
                </a:solidFill>
                <a:latin typeface="Consolas" panose="020B0609020204030204" pitchFamily="49" charset="0"/>
              </a:rPr>
              <a:t> </a:t>
            </a:r>
            <a:r>
              <a:rPr lang="en-US" sz="1400" dirty="0">
                <a:solidFill>
                  <a:srgbClr val="F280D0"/>
                </a:solidFill>
                <a:latin typeface="Consolas" panose="020B0609020204030204" pitchFamily="49" charset="0"/>
              </a:rPr>
              <a:t>3</a:t>
            </a:r>
            <a:r>
              <a:rPr lang="fa-IR" sz="1400" dirty="0">
                <a:solidFill>
                  <a:srgbClr val="F280D0"/>
                </a:solidFill>
                <a:latin typeface="Consolas" panose="020B0609020204030204" pitchFamily="49" charset="0"/>
              </a:rPr>
              <a:t> </a:t>
            </a:r>
            <a:r>
              <a:rPr lang="fa-IR" sz="1400" dirty="0">
                <a:solidFill>
                  <a:schemeClr val="bg1"/>
                </a:solidFill>
                <a:latin typeface="Dana" panose="00000500000000000000" pitchFamily="2" charset="-78"/>
                <a:cs typeface="Dana" panose="00000500000000000000" pitchFamily="2" charset="-78"/>
              </a:rPr>
              <a:t>برقراره دوباره کل این بخش به ازای </a:t>
            </a:r>
            <a:r>
              <a:rPr lang="en-US" sz="1400" dirty="0" err="1">
                <a:solidFill>
                  <a:schemeClr val="bg1"/>
                </a:solidFill>
                <a:latin typeface="Dana" panose="00000500000000000000" pitchFamily="2" charset="-78"/>
                <a:cs typeface="Dana" panose="00000500000000000000" pitchFamily="2" charset="-78"/>
              </a:rPr>
              <a:t>i</a:t>
            </a:r>
            <a:r>
              <a:rPr lang="en-US" sz="1400" dirty="0">
                <a:solidFill>
                  <a:schemeClr val="bg1"/>
                </a:solidFill>
                <a:latin typeface="Dana" panose="00000500000000000000" pitchFamily="2" charset="-78"/>
                <a:cs typeface="Dana" panose="00000500000000000000" pitchFamily="2" charset="-78"/>
              </a:rPr>
              <a:t> = 1</a:t>
            </a:r>
            <a:r>
              <a:rPr lang="fa-IR" sz="1400" dirty="0">
                <a:solidFill>
                  <a:schemeClr val="bg1"/>
                </a:solidFill>
                <a:latin typeface="Dana" panose="00000500000000000000" pitchFamily="2" charset="-78"/>
                <a:cs typeface="Dana" panose="00000500000000000000" pitchFamily="2" charset="-78"/>
              </a:rPr>
              <a:t> انجام می‌شه.</a:t>
            </a:r>
            <a:r>
              <a:rPr lang="en-US"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در شکل صفحه‌ی بعد آخرین وضعیت ما که با هم بررسی کردیم رو می‌بینین. از اینجا به بعدش رو شما پیش ببرین تا ببینیم در نهایت این برنامه چه چیزی رو چاپ می‌کنه. بعدش برنامه رو </a:t>
            </a:r>
            <a:r>
              <a:rPr lang="en-US" sz="1400" dirty="0">
                <a:solidFill>
                  <a:schemeClr val="bg1"/>
                </a:solidFill>
                <a:latin typeface="Dana" panose="00000500000000000000" pitchFamily="2" charset="-78"/>
                <a:cs typeface="Dana" panose="00000500000000000000" pitchFamily="2" charset="-78"/>
              </a:rPr>
              <a:t>run</a:t>
            </a:r>
            <a:r>
              <a:rPr lang="fa-IR" sz="1400" dirty="0">
                <a:solidFill>
                  <a:schemeClr val="bg1"/>
                </a:solidFill>
                <a:latin typeface="Dana" panose="00000500000000000000" pitchFamily="2" charset="-78"/>
                <a:cs typeface="Dana" panose="00000500000000000000" pitchFamily="2" charset="-78"/>
              </a:rPr>
              <a:t> کنید و ببینید آیا کامپایلر خوبی هستین یا نه :))</a:t>
            </a:r>
            <a:r>
              <a:rPr lang="en-US"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اگر احساس می‌کنید که سطح سوال برای شروع بالا بوده، بله کاملا درست فکر می‌کنید =) اما مطمین باشید بعد از تکمیل سوال به درک خوبی از پوینترها و هم‌چنین توابع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و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رسیدین. پس یکم این اولش رو به خودتون سخت بگیرین تا بقیه تمرین‌ها و سوالا براتون مثل آب خوردن بشه.</a:t>
            </a:r>
            <a:r>
              <a:rPr lang="en-US"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خب ما اینجا ازتون خداحافظی می‌کنیم. به امید دیدار تا کارگاه بعد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400" dirty="0">
              <a:solidFill>
                <a:schemeClr val="bg1"/>
              </a:solidFill>
              <a:latin typeface="Dana" panose="00000500000000000000" pitchFamily="2" charset="-78"/>
              <a:cs typeface="Dana" panose="00000500000000000000" pitchFamily="2" charset="-78"/>
            </a:endParaRPr>
          </a:p>
        </p:txBody>
      </p:sp>
      <p:grpSp>
        <p:nvGrpSpPr>
          <p:cNvPr id="25" name="Google Shape;4779;p45"/>
          <p:cNvGrpSpPr/>
          <p:nvPr/>
        </p:nvGrpSpPr>
        <p:grpSpPr>
          <a:xfrm>
            <a:off x="8390423" y="1478781"/>
            <a:ext cx="319924" cy="397322"/>
            <a:chOff x="3938800" y="4399275"/>
            <a:chExt cx="359700" cy="481825"/>
          </a:xfrm>
        </p:grpSpPr>
        <p:sp>
          <p:nvSpPr>
            <p:cNvPr id="2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1;p45"/>
          <p:cNvGrpSpPr/>
          <p:nvPr/>
        </p:nvGrpSpPr>
        <p:grpSpPr>
          <a:xfrm>
            <a:off x="8390423" y="2779441"/>
            <a:ext cx="347452" cy="397343"/>
            <a:chOff x="3330525" y="4399275"/>
            <a:chExt cx="390650" cy="481850"/>
          </a:xfrm>
        </p:grpSpPr>
        <p:sp>
          <p:nvSpPr>
            <p:cNvPr id="3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4779;p45"/>
          <p:cNvGrpSpPr/>
          <p:nvPr/>
        </p:nvGrpSpPr>
        <p:grpSpPr>
          <a:xfrm>
            <a:off x="8388489" y="4016278"/>
            <a:ext cx="319924" cy="397322"/>
            <a:chOff x="3938800" y="4399275"/>
            <a:chExt cx="359700" cy="481825"/>
          </a:xfrm>
        </p:grpSpPr>
        <p:sp>
          <p:nvSpPr>
            <p:cNvPr id="4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9530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13157785"/>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aseline="0" dirty="0">
                          <a:solidFill>
                            <a:schemeClr val="tx1">
                              <a:lumMod val="50000"/>
                              <a:lumOff val="50000"/>
                            </a:schemeClr>
                          </a:solidFill>
                          <a:latin typeface="Dana" panose="020B0604020202020204" charset="-78"/>
                          <a:cs typeface="Dana" panose="020B0604020202020204" charset="-78"/>
                          <a:sym typeface="Wingdings" panose="05000000000000000000" pitchFamily="2" charset="2"/>
                        </a:rPr>
                        <a:t>1</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852401" y="2631264"/>
            <a:ext cx="3441600" cy="339072"/>
          </a:xfrm>
          <a:prstGeom prst="curvedUpArrow">
            <a:avLst>
              <a:gd name="adj1" fmla="val 0"/>
              <a:gd name="adj2" fmla="val 55135"/>
              <a:gd name="adj3" fmla="val 22434"/>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397014673"/>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34" name="Curved Up Arrow 33"/>
          <p:cNvSpPr/>
          <p:nvPr/>
        </p:nvSpPr>
        <p:spPr>
          <a:xfrm rot="5400000">
            <a:off x="593942" y="1555800"/>
            <a:ext cx="697200" cy="280800"/>
          </a:xfrm>
          <a:prstGeom prst="curvedUpArrow">
            <a:avLst>
              <a:gd name="adj1" fmla="val 0"/>
              <a:gd name="adj2" fmla="val 42232"/>
              <a:gd name="adj3" fmla="val 27562"/>
            </a:avLst>
          </a:prstGeom>
          <a:solidFill>
            <a:schemeClr val="accent6">
              <a:lumMod val="20000"/>
              <a:lumOff val="80000"/>
            </a:schemeClr>
          </a:solidFill>
          <a:ln w="38100" cap="flat" cmpd="sng">
            <a:solidFill>
              <a:schemeClr val="accent6">
                <a:lumMod val="20000"/>
                <a:lumOff val="8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0651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1228387"/>
            <a:ext cx="7698314" cy="312088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دنیای روز‌مره بسیار مشاهده می‌کنیم که ذهن ما در حال مقایسه است، پس می‌توانیم حدس بزنیم که احتمالا در دنیای برنامه‌نویسی هم به توابعی برای مقایسه نیاز داریم.</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یکی از این توابع، </a:t>
            </a:r>
            <a:r>
              <a:rPr lang="fa-IR" sz="1600" b="0" i="0" u="none" strike="noStrike" dirty="0" err="1">
                <a:solidFill>
                  <a:schemeClr val="bg1"/>
                </a:solidFill>
                <a:effectLst/>
                <a:latin typeface="Dana" panose="00000500000000000000" pitchFamily="2" charset="-78"/>
                <a:cs typeface="Dana" panose="00000500000000000000" pitchFamily="2" charset="-78"/>
              </a:rPr>
              <a:t>تابعی</a:t>
            </a:r>
            <a:r>
              <a:rPr lang="fa-IR" sz="1600" b="0" i="0" u="none" strike="noStrike" dirty="0">
                <a:solidFill>
                  <a:schemeClr val="bg1"/>
                </a:solidFill>
                <a:effectLst/>
                <a:latin typeface="Dana" panose="00000500000000000000" pitchFamily="2" charset="-78"/>
                <a:cs typeface="Dana" panose="00000500000000000000" pitchFamily="2" charset="-78"/>
              </a:rPr>
              <a:t> است که به ما کمک </a:t>
            </a:r>
            <a:r>
              <a:rPr lang="fa-IR" sz="1600" b="0" i="0" u="none" strike="noStrike" dirty="0" err="1">
                <a:solidFill>
                  <a:schemeClr val="bg1"/>
                </a:solidFill>
                <a:effectLst/>
                <a:latin typeface="Dana" panose="00000500000000000000" pitchFamily="2" charset="-78"/>
                <a:cs typeface="Dana" panose="00000500000000000000" pitchFamily="2" charset="-78"/>
              </a:rPr>
              <a:t>می‌کند</a:t>
            </a:r>
            <a:r>
              <a:rPr lang="fa-IR" sz="1600" b="0" i="0" u="none" strike="noStrike" dirty="0">
                <a:solidFill>
                  <a:schemeClr val="bg1"/>
                </a:solidFill>
                <a:effectLst/>
                <a:latin typeface="Dana" panose="00000500000000000000" pitchFamily="2" charset="-78"/>
                <a:cs typeface="Dana" panose="00000500000000000000" pitchFamily="2" charset="-78"/>
              </a:rPr>
              <a:t> تا دو</a:t>
            </a:r>
            <a:r>
              <a:rPr lang="en-US" sz="1600" b="0" i="0" u="none" strike="noStrike" dirty="0">
                <a:solidFill>
                  <a:schemeClr val="bg1"/>
                </a:solidFill>
                <a:effectLst/>
                <a:latin typeface="Dana" panose="00000500000000000000" pitchFamily="2" charset="-78"/>
                <a:cs typeface="Dana" panose="00000500000000000000" pitchFamily="2" charset="-78"/>
              </a:rPr>
              <a:t>string </a:t>
            </a:r>
            <a:r>
              <a:rPr lang="fa-IR" sz="1600" b="0" i="0" u="none" strike="noStrike" dirty="0">
                <a:solidFill>
                  <a:schemeClr val="bg1"/>
                </a:solidFill>
                <a:effectLst/>
                <a:latin typeface="Dana" panose="00000500000000000000" pitchFamily="2" charset="-78"/>
                <a:cs typeface="Dana" panose="00000500000000000000" pitchFamily="2" charset="-78"/>
              </a:rPr>
              <a:t> را با هم مقایسه کنیم و ببینیم که آن‌ها عینا یکی هستند یا نه.</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به نظر شما کاربرد این تابع چیست؟</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وقتی </a:t>
            </a:r>
            <a:r>
              <a:rPr lang="fa-IR" sz="1600" b="0" i="0" u="none" strike="noStrike" dirty="0" err="1">
                <a:solidFill>
                  <a:schemeClr val="bg1"/>
                </a:solidFill>
                <a:effectLst/>
                <a:latin typeface="Dana" panose="00000500000000000000" pitchFamily="2" charset="-78"/>
                <a:cs typeface="Dana" panose="00000500000000000000" pitchFamily="2" charset="-78"/>
              </a:rPr>
              <a:t>می‌خواهیم</a:t>
            </a:r>
            <a:r>
              <a:rPr lang="fa-IR" sz="1600" b="0" i="0" u="none" strike="noStrike" dirty="0">
                <a:solidFill>
                  <a:schemeClr val="bg1"/>
                </a:solidFill>
                <a:effectLst/>
                <a:latin typeface="Dana" panose="00000500000000000000" pitchFamily="2" charset="-78"/>
                <a:cs typeface="Dana" panose="00000500000000000000" pitchFamily="2" charset="-78"/>
              </a:rPr>
              <a:t> که از یک لیست یک اسم خاص را </a:t>
            </a:r>
            <a:r>
              <a:rPr lang="fa-IR" sz="1600" b="0" i="0" u="none" strike="noStrike" dirty="0" err="1">
                <a:solidFill>
                  <a:schemeClr val="bg1"/>
                </a:solidFill>
                <a:effectLst/>
                <a:latin typeface="Dana" panose="00000500000000000000" pitchFamily="2" charset="-78"/>
                <a:cs typeface="Dana" panose="00000500000000000000" pitchFamily="2" charset="-78"/>
              </a:rPr>
              <a:t>بیابیم</a:t>
            </a:r>
            <a:r>
              <a:rPr lang="fa-IR" sz="1600" b="0" i="0" u="none" strike="noStrike" dirty="0">
                <a:solidFill>
                  <a:schemeClr val="bg1"/>
                </a:solidFill>
                <a:effectLst/>
                <a:latin typeface="Dana" panose="00000500000000000000" pitchFamily="2" charset="-78"/>
                <a:cs typeface="Dana" panose="00000500000000000000" pitchFamily="2" charset="-78"/>
              </a:rPr>
              <a:t> این تابع چه کمکی به ما </a:t>
            </a:r>
            <a:r>
              <a:rPr lang="fa-IR" sz="1600" b="0" i="0" u="none" strike="noStrike" dirty="0" err="1">
                <a:solidFill>
                  <a:schemeClr val="bg1"/>
                </a:solidFill>
                <a:effectLst/>
                <a:latin typeface="Dana" panose="00000500000000000000" pitchFamily="2" charset="-78"/>
                <a:cs typeface="Dana" panose="00000500000000000000" pitchFamily="2" charset="-78"/>
              </a:rPr>
              <a:t>می‌کند</a:t>
            </a:r>
            <a:r>
              <a:rPr lang="fa-IR" sz="1600" b="0" i="0" u="none" strike="noStrike" dirty="0">
                <a:solidFill>
                  <a:schemeClr val="bg1"/>
                </a:solidFill>
                <a:effectLst/>
                <a:latin typeface="Dana" panose="00000500000000000000" pitchFamily="2" charset="-78"/>
                <a:cs typeface="Dana" panose="00000500000000000000" pitchFamily="2" charset="-78"/>
              </a:rPr>
              <a:t>؟</a:t>
            </a: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دوم</a:t>
            </a:r>
            <a:r>
              <a:rPr lang="fa-IR" sz="4000" b="0" i="0" u="none" strike="noStrike" dirty="0">
                <a:solidFill>
                  <a:schemeClr val="bg1"/>
                </a:solidFill>
                <a:effectLst/>
                <a:latin typeface="Lalezar" panose="00000500000000000000" pitchFamily="2" charset="-78"/>
                <a:cs typeface="Lalezar" panose="00000500000000000000" pitchFamily="2" charset="-78"/>
              </a:rPr>
              <a:t>: </a:t>
            </a:r>
            <a:r>
              <a:rPr lang="fa-IR" sz="4000" dirty="0">
                <a:solidFill>
                  <a:schemeClr val="bg1"/>
                </a:solidFill>
                <a:latin typeface="Lalezar" panose="00000500000000000000" pitchFamily="2" charset="-78"/>
                <a:cs typeface="Lalezar" panose="00000500000000000000" pitchFamily="2" charset="-78"/>
              </a:rPr>
              <a:t>مقایسه‌ی رشته‌ها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7081536"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grpSp>
        <p:nvGrpSpPr>
          <p:cNvPr id="18" name="Google Shape;7365;p50">
            <a:extLst>
              <a:ext uri="{FF2B5EF4-FFF2-40B4-BE49-F238E27FC236}">
                <a16:creationId xmlns:a16="http://schemas.microsoft.com/office/drawing/2014/main" id="{FD2004FA-C1DE-4F1F-9A0F-C775CD2B95AD}"/>
              </a:ext>
            </a:extLst>
          </p:cNvPr>
          <p:cNvGrpSpPr/>
          <p:nvPr/>
        </p:nvGrpSpPr>
        <p:grpSpPr>
          <a:xfrm>
            <a:off x="8388419" y="3625214"/>
            <a:ext cx="334919" cy="333429"/>
            <a:chOff x="-30735200" y="3552550"/>
            <a:chExt cx="292225" cy="290925"/>
          </a:xfrm>
        </p:grpSpPr>
        <p:sp>
          <p:nvSpPr>
            <p:cNvPr id="19"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104;p45"/>
          <p:cNvGrpSpPr/>
          <p:nvPr/>
        </p:nvGrpSpPr>
        <p:grpSpPr>
          <a:xfrm>
            <a:off x="8394309" y="1368988"/>
            <a:ext cx="351680" cy="358133"/>
            <a:chOff x="1487200" y="4993750"/>
            <a:chExt cx="483125" cy="483125"/>
          </a:xfrm>
        </p:grpSpPr>
        <p:sp>
          <p:nvSpPr>
            <p:cNvPr id="16"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5104;p45"/>
          <p:cNvGrpSpPr/>
          <p:nvPr/>
        </p:nvGrpSpPr>
        <p:grpSpPr>
          <a:xfrm>
            <a:off x="8394309" y="2497101"/>
            <a:ext cx="351680" cy="358133"/>
            <a:chOff x="1487200" y="4993750"/>
            <a:chExt cx="483125" cy="483125"/>
          </a:xfrm>
        </p:grpSpPr>
        <p:sp>
          <p:nvSpPr>
            <p:cNvPr id="2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03610"/>
            <a:ext cx="7694010" cy="4411266"/>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احتمالا از </a:t>
            </a:r>
            <a:r>
              <a:rPr lang="fa-IR" sz="1400" b="0" i="0" u="none" strike="noStrike" dirty="0" err="1">
                <a:solidFill>
                  <a:schemeClr val="bg1"/>
                </a:solidFill>
                <a:effectLst/>
                <a:latin typeface="Dana" panose="00000500000000000000" pitchFamily="2" charset="-78"/>
                <a:cs typeface="Dana" panose="00000500000000000000" pitchFamily="2" charset="-78"/>
              </a:rPr>
              <a:t>قدیمی‌ترها</a:t>
            </a:r>
            <a:r>
              <a:rPr lang="fa-IR"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err="1">
                <a:solidFill>
                  <a:schemeClr val="bg1"/>
                </a:solidFill>
                <a:effectLst/>
                <a:latin typeface="Dana" panose="00000500000000000000" pitchFamily="2" charset="-78"/>
                <a:cs typeface="Dana" panose="00000500000000000000" pitchFamily="2" charset="-78"/>
              </a:rPr>
              <a:t>دیده‌اید</a:t>
            </a:r>
            <a:r>
              <a:rPr lang="fa-IR" sz="1400" b="0" i="0" u="none" strike="noStrike" dirty="0">
                <a:solidFill>
                  <a:schemeClr val="bg1"/>
                </a:solidFill>
                <a:effectLst/>
                <a:latin typeface="Dana" panose="00000500000000000000" pitchFamily="2" charset="-78"/>
                <a:cs typeface="Dana" panose="00000500000000000000" pitchFamily="2" charset="-78"/>
              </a:rPr>
              <a:t> (یا شاید هم برای خودتان اتفاق افتاده) که وقتی دنبال یک اسم خاص در دفترچه تلفن </a:t>
            </a:r>
            <a:r>
              <a:rPr lang="fa-IR" sz="1400" b="0" i="0" u="none" strike="noStrike" dirty="0" err="1">
                <a:solidFill>
                  <a:schemeClr val="bg1"/>
                </a:solidFill>
                <a:effectLst/>
                <a:latin typeface="Dana" panose="00000500000000000000" pitchFamily="2" charset="-78"/>
                <a:cs typeface="Dana" panose="00000500000000000000" pitchFamily="2" charset="-78"/>
              </a:rPr>
              <a:t>می‌گردند</a:t>
            </a:r>
            <a:r>
              <a:rPr lang="fa-IR" sz="1400" b="0" i="0" u="none" strike="noStrike" dirty="0">
                <a:solidFill>
                  <a:schemeClr val="bg1"/>
                </a:solidFill>
                <a:effectLst/>
                <a:latin typeface="Dana" panose="00000500000000000000" pitchFamily="2" charset="-78"/>
                <a:cs typeface="Dana" panose="00000500000000000000" pitchFamily="2" charset="-78"/>
              </a:rPr>
              <a:t>، بلند </a:t>
            </a:r>
            <a:r>
              <a:rPr lang="fa-IR" sz="1400" b="0" i="0" u="none" strike="noStrike" dirty="0" err="1">
                <a:solidFill>
                  <a:schemeClr val="bg1"/>
                </a:solidFill>
                <a:effectLst/>
                <a:latin typeface="Dana" panose="00000500000000000000" pitchFamily="2" charset="-78"/>
                <a:cs typeface="Dana" panose="00000500000000000000" pitchFamily="2" charset="-78"/>
              </a:rPr>
              <a:t>بلند</a:t>
            </a:r>
            <a:r>
              <a:rPr lang="fa-IR" sz="1400" b="0" i="0" u="none" strike="noStrike" dirty="0">
                <a:solidFill>
                  <a:schemeClr val="bg1"/>
                </a:solidFill>
                <a:effectLst/>
                <a:latin typeface="Dana" panose="00000500000000000000" pitchFamily="2" charset="-78"/>
                <a:cs typeface="Dana" panose="00000500000000000000" pitchFamily="2" charset="-78"/>
              </a:rPr>
              <a:t> آن اسم را تکرار </a:t>
            </a:r>
            <a:r>
              <a:rPr lang="fa-IR" sz="1400" b="0" i="0" u="none" strike="noStrike" dirty="0" err="1">
                <a:solidFill>
                  <a:schemeClr val="bg1"/>
                </a:solidFill>
                <a:effectLst/>
                <a:latin typeface="Dana" panose="00000500000000000000" pitchFamily="2" charset="-78"/>
                <a:cs typeface="Dana" panose="00000500000000000000" pitchFamily="2" charset="-78"/>
              </a:rPr>
              <a:t>می‌کنند</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fa-IR" sz="1400" b="0" i="0" u="none" strike="noStrike" dirty="0" err="1">
                <a:solidFill>
                  <a:schemeClr val="bg1"/>
                </a:solidFill>
                <a:effectLst/>
                <a:latin typeface="Dana" panose="00000500000000000000" pitchFamily="2" charset="-78"/>
                <a:cs typeface="Dana" panose="00000500000000000000" pitchFamily="2" charset="-78"/>
              </a:rPr>
              <a:t>صفحه‌های</a:t>
            </a:r>
            <a:r>
              <a:rPr lang="fa-IR" sz="1400" b="0" i="0" u="none" strike="noStrike" dirty="0">
                <a:solidFill>
                  <a:schemeClr val="bg1"/>
                </a:solidFill>
                <a:effectLst/>
                <a:latin typeface="Dana" panose="00000500000000000000" pitchFamily="2" charset="-78"/>
                <a:cs typeface="Dana" panose="00000500000000000000" pitchFamily="2" charset="-78"/>
              </a:rPr>
              <a:t> دفترچه را ورق </a:t>
            </a:r>
            <a:r>
              <a:rPr lang="fa-IR" sz="1400" b="0" i="0" u="none" strike="noStrike" dirty="0" err="1">
                <a:solidFill>
                  <a:schemeClr val="bg1"/>
                </a:solidFill>
                <a:effectLst/>
                <a:latin typeface="Dana" panose="00000500000000000000" pitchFamily="2" charset="-78"/>
                <a:cs typeface="Dana" panose="00000500000000000000" pitchFamily="2" charset="-78"/>
              </a:rPr>
              <a:t>می‌زنند</a:t>
            </a:r>
            <a:r>
              <a:rPr lang="fa-IR" sz="1400" b="0" i="0" u="none" strike="noStrike" dirty="0">
                <a:solidFill>
                  <a:schemeClr val="bg1"/>
                </a:solidFill>
                <a:effectLst/>
                <a:latin typeface="Dana" panose="00000500000000000000" pitchFamily="2" charset="-78"/>
                <a:cs typeface="Dana" panose="00000500000000000000" pitchFamily="2" charset="-78"/>
              </a:rPr>
              <a:t> تا آن را پیدا کنند. حالا می‌خواهیم برنامه‌ای بنویسیم که دقیقا همین کار را برای راحتی کار آن‌ها انجام دهد.</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بنابراین شما برنامه‌ای بنویسید که دو رشته را در ورودی دریافت کند و برابر بودن یا نبودن آن‌ها را در نهایت گزارش دهد.</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دو رشته را عینا شبیه هم وارد کنید، اما با این تفاوت که یک جمله با حرف‌های</a:t>
            </a:r>
            <a:r>
              <a:rPr lang="en-US" sz="1400" b="0" i="0" u="none" strike="noStrike" dirty="0">
                <a:solidFill>
                  <a:schemeClr val="bg1"/>
                </a:solidFill>
                <a:effectLst/>
                <a:latin typeface="Dana" panose="00000500000000000000" pitchFamily="2" charset="-78"/>
                <a:cs typeface="Dana" panose="00000500000000000000" pitchFamily="2" charset="-78"/>
              </a:rPr>
              <a:t>uppercase </a:t>
            </a:r>
            <a:r>
              <a:rPr lang="fa-IR" sz="1400" b="0" i="0" u="none" strike="noStrike" dirty="0">
                <a:solidFill>
                  <a:schemeClr val="bg1"/>
                </a:solidFill>
                <a:effectLst/>
                <a:latin typeface="Dana" panose="00000500000000000000" pitchFamily="2" charset="-78"/>
                <a:cs typeface="Dana" panose="00000500000000000000" pitchFamily="2" charset="-78"/>
              </a:rPr>
              <a:t> باشد و دیگری با حرف‌های </a:t>
            </a:r>
            <a:r>
              <a:rPr lang="en-US" sz="1400" b="0" i="0" u="none" strike="noStrike" dirty="0">
                <a:solidFill>
                  <a:schemeClr val="bg1"/>
                </a:solidFill>
                <a:effectLst/>
                <a:latin typeface="Dana" panose="00000500000000000000" pitchFamily="2" charset="-78"/>
                <a:cs typeface="Dana" panose="00000500000000000000" pitchFamily="2" charset="-78"/>
              </a:rPr>
              <a:t>lowercase</a:t>
            </a:r>
            <a:r>
              <a:rPr lang="fa-IR" sz="1400" dirty="0">
                <a:solidFill>
                  <a:schemeClr val="bg1"/>
                </a:solidFill>
                <a:latin typeface="Dana" panose="00000500000000000000" pitchFamily="2" charset="-78"/>
                <a:cs typeface="Dana" panose="00000500000000000000" pitchFamily="2" charset="-78"/>
              </a:rPr>
              <a:t>.</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نظر شما خروجی تابع چه خواهد بود؟ آیا کد هم با شما هم‌نظر است؟</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 توجه به </a:t>
            </a:r>
            <a:r>
              <a:rPr lang="fa-IR" sz="1400" b="0" i="0" u="none" strike="noStrike" dirty="0" err="1">
                <a:solidFill>
                  <a:schemeClr val="bg1"/>
                </a:solidFill>
                <a:effectLst/>
                <a:latin typeface="Dana" panose="00000500000000000000" pitchFamily="2" charset="-78"/>
                <a:cs typeface="Dana" panose="00000500000000000000" pitchFamily="2" charset="-78"/>
              </a:rPr>
              <a:t>پرکاربرد</a:t>
            </a:r>
            <a:r>
              <a:rPr lang="fa-IR" sz="1400" b="0" i="0" u="none" strike="noStrike" dirty="0">
                <a:solidFill>
                  <a:schemeClr val="bg1"/>
                </a:solidFill>
                <a:effectLst/>
                <a:latin typeface="Dana" panose="00000500000000000000" pitchFamily="2" charset="-78"/>
                <a:cs typeface="Dana" panose="00000500000000000000" pitchFamily="2" charset="-78"/>
              </a:rPr>
              <a:t> بودن عملیات مقایسه،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تابع </a:t>
            </a:r>
            <a:r>
              <a:rPr lang="fa-IR" sz="1400" b="0" i="0" u="none" strike="noStrike" dirty="0" err="1">
                <a:solidFill>
                  <a:schemeClr val="bg1"/>
                </a:solidFill>
                <a:effectLst/>
                <a:latin typeface="Dana" panose="00000500000000000000" pitchFamily="2" charset="-78"/>
                <a:cs typeface="Dana" panose="00000500000000000000" pitchFamily="2" charset="-78"/>
              </a:rPr>
              <a:t>آماده‌ای</a:t>
            </a:r>
            <a:r>
              <a:rPr lang="fa-IR" sz="1400" b="0" i="0" u="none" strike="noStrike" dirty="0">
                <a:solidFill>
                  <a:schemeClr val="bg1"/>
                </a:solidFill>
                <a:effectLst/>
                <a:latin typeface="Dana" panose="00000500000000000000" pitchFamily="2" charset="-78"/>
                <a:cs typeface="Dana" panose="00000500000000000000" pitchFamily="2" charset="-78"/>
              </a:rPr>
              <a:t> برای آن دارد. بعد از نوشتن </a:t>
            </a:r>
            <a:r>
              <a:rPr lang="fa-IR" sz="1400" b="0" i="0" u="none" strike="noStrike" dirty="0" err="1">
                <a:solidFill>
                  <a:schemeClr val="bg1"/>
                </a:solidFill>
                <a:effectLst/>
                <a:latin typeface="Dana" panose="00000500000000000000" pitchFamily="2" charset="-78"/>
                <a:cs typeface="Dana" panose="00000500000000000000" pitchFamily="2" charset="-78"/>
              </a:rPr>
              <a:t>برنامه‌ی</a:t>
            </a:r>
            <a:r>
              <a:rPr lang="fa-IR" sz="1400" b="0" i="0" u="none" strike="noStrike" dirty="0">
                <a:solidFill>
                  <a:schemeClr val="bg1"/>
                </a:solidFill>
                <a:effectLst/>
                <a:latin typeface="Dana" panose="00000500000000000000" pitchFamily="2" charset="-78"/>
                <a:cs typeface="Dana" panose="00000500000000000000" pitchFamily="2" charset="-78"/>
              </a:rPr>
              <a:t> خود، سعی کنید آن را پیدا کنید و </a:t>
            </a:r>
            <a:r>
              <a:rPr lang="fa-IR" sz="1400" b="0" i="0" u="none" strike="noStrike" dirty="0" err="1">
                <a:solidFill>
                  <a:schemeClr val="bg1"/>
                </a:solidFill>
                <a:effectLst/>
                <a:latin typeface="Dana" panose="00000500000000000000" pitchFamily="2" charset="-78"/>
                <a:cs typeface="Dana" panose="00000500000000000000" pitchFamily="2" charset="-78"/>
              </a:rPr>
              <a:t>نحوه‌ی</a:t>
            </a:r>
            <a:r>
              <a:rPr lang="fa-IR" sz="1400" b="0" i="0" u="none" strike="noStrike" dirty="0">
                <a:solidFill>
                  <a:schemeClr val="bg1"/>
                </a:solidFill>
                <a:effectLst/>
                <a:latin typeface="Dana" panose="00000500000000000000" pitchFamily="2" charset="-78"/>
                <a:cs typeface="Dana" panose="00000500000000000000" pitchFamily="2" charset="-78"/>
              </a:rPr>
              <a:t> کارش را با کد خود مقایسه کنید.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17" name="Google Shape;4800;p45">
            <a:extLst>
              <a:ext uri="{FF2B5EF4-FFF2-40B4-BE49-F238E27FC236}">
                <a16:creationId xmlns:a16="http://schemas.microsoft.com/office/drawing/2014/main" id="{9250E856-52A6-4283-BE57-D91D7BF20A31}"/>
              </a:ext>
            </a:extLst>
          </p:cNvPr>
          <p:cNvGrpSpPr/>
          <p:nvPr/>
        </p:nvGrpSpPr>
        <p:grpSpPr>
          <a:xfrm>
            <a:off x="8392873" y="446058"/>
            <a:ext cx="350734" cy="357171"/>
            <a:chOff x="1492675" y="4992125"/>
            <a:chExt cx="481825" cy="481825"/>
          </a:xfrm>
        </p:grpSpPr>
        <p:sp>
          <p:nvSpPr>
            <p:cNvPr id="1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7365;p50">
            <a:extLst>
              <a:ext uri="{FF2B5EF4-FFF2-40B4-BE49-F238E27FC236}">
                <a16:creationId xmlns:a16="http://schemas.microsoft.com/office/drawing/2014/main" id="{0151B3D4-FBD4-4703-AA6B-B0537A977B37}"/>
              </a:ext>
            </a:extLst>
          </p:cNvPr>
          <p:cNvGrpSpPr/>
          <p:nvPr/>
        </p:nvGrpSpPr>
        <p:grpSpPr>
          <a:xfrm>
            <a:off x="8392873" y="2777070"/>
            <a:ext cx="334919" cy="333429"/>
            <a:chOff x="-30735200" y="3552550"/>
            <a:chExt cx="292225" cy="290925"/>
          </a:xfrm>
        </p:grpSpPr>
        <p:sp>
          <p:nvSpPr>
            <p:cNvPr id="21" name="Google Shape;7366;p50">
              <a:extLst>
                <a:ext uri="{FF2B5EF4-FFF2-40B4-BE49-F238E27FC236}">
                  <a16:creationId xmlns:a16="http://schemas.microsoft.com/office/drawing/2014/main" id="{09E2C6CA-1D5C-4C07-A72A-684E189D504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67;p50">
              <a:extLst>
                <a:ext uri="{FF2B5EF4-FFF2-40B4-BE49-F238E27FC236}">
                  <a16:creationId xmlns:a16="http://schemas.microsoft.com/office/drawing/2014/main" id="{FDBAA5B0-1F62-4F36-842B-F8E6A92493FC}"/>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9359;p55"/>
          <p:cNvGrpSpPr/>
          <p:nvPr/>
        </p:nvGrpSpPr>
        <p:grpSpPr>
          <a:xfrm>
            <a:off x="8392873" y="1762198"/>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365;p50">
            <a:extLst>
              <a:ext uri="{FF2B5EF4-FFF2-40B4-BE49-F238E27FC236}">
                <a16:creationId xmlns:a16="http://schemas.microsoft.com/office/drawing/2014/main" id="{0151B3D4-FBD4-4703-AA6B-B0537A977B37}"/>
              </a:ext>
            </a:extLst>
          </p:cNvPr>
          <p:cNvGrpSpPr/>
          <p:nvPr/>
        </p:nvGrpSpPr>
        <p:grpSpPr>
          <a:xfrm>
            <a:off x="8392873" y="4018233"/>
            <a:ext cx="334919" cy="333429"/>
            <a:chOff x="-30735200" y="3552550"/>
            <a:chExt cx="292225" cy="290925"/>
          </a:xfrm>
        </p:grpSpPr>
        <p:sp>
          <p:nvSpPr>
            <p:cNvPr id="26" name="Google Shape;7366;p50">
              <a:extLst>
                <a:ext uri="{FF2B5EF4-FFF2-40B4-BE49-F238E27FC236}">
                  <a16:creationId xmlns:a16="http://schemas.microsoft.com/office/drawing/2014/main" id="{09E2C6CA-1D5C-4C07-A72A-684E189D504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a:extLst>
                <a:ext uri="{FF2B5EF4-FFF2-40B4-BE49-F238E27FC236}">
                  <a16:creationId xmlns:a16="http://schemas.microsoft.com/office/drawing/2014/main" id="{FDBAA5B0-1F62-4F36-842B-F8E6A92493FC}"/>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47211"/>
            <a:ext cx="7698314" cy="312088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فرض کنید قرارست یک سری مسابقات برنامه‌نویسی در دانشگاه برگزار شود. شما وظیفه دارید که به عنوان یکی از اعضای کادر اجرایی این مسابقات، اطلاعات تیم‌ها را ذخیره کنید و به صورت تصادفی یک ترتیب برای انجام مسابقات بین تیم‌ها انتخاب کنید.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این کار باید برنامه‌ای بنویسید که به طور تصادفی یک ترتیب خاص را بین جایگشت‌های مختلف تیم‌ها انتخاب کند.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در ابتدا نیاز دارید که اطلاعات تیم‌ها را در ورودی دریافت کنید. از آن‌جا که مشخص نیست چند تیم قرارست در این مسابقه شرکت کند، شما نیاز دارید که این کار را به کمک تخصیص حافظه انجام دهید.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سوم</a:t>
            </a:r>
            <a:r>
              <a:rPr lang="fa-IR" sz="4000" b="0" i="0" u="none" strike="noStrike" dirty="0">
                <a:solidFill>
                  <a:schemeClr val="bg1"/>
                </a:solidFill>
                <a:effectLst/>
                <a:latin typeface="Lalezar" panose="00000500000000000000" pitchFamily="2" charset="-78"/>
                <a:cs typeface="Lalezar" panose="00000500000000000000" pitchFamily="2" charset="-78"/>
              </a:rPr>
              <a:t>: </a:t>
            </a:r>
            <a:r>
              <a:rPr lang="fa-IR" sz="4000" dirty="0">
                <a:solidFill>
                  <a:schemeClr val="bg1"/>
                </a:solidFill>
                <a:latin typeface="Lalezar" panose="00000500000000000000" pitchFamily="2" charset="-78"/>
                <a:cs typeface="Lalezar" panose="00000500000000000000" pitchFamily="2" charset="-78"/>
              </a:rPr>
              <a:t>جایگشت</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446915"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grpSp>
        <p:nvGrpSpPr>
          <p:cNvPr id="24" name="Google Shape;4800;p45">
            <a:extLst>
              <a:ext uri="{FF2B5EF4-FFF2-40B4-BE49-F238E27FC236}">
                <a16:creationId xmlns:a16="http://schemas.microsoft.com/office/drawing/2014/main" id="{9250E856-52A6-4283-BE57-D91D7BF20A31}"/>
              </a:ext>
            </a:extLst>
          </p:cNvPr>
          <p:cNvGrpSpPr/>
          <p:nvPr/>
        </p:nvGrpSpPr>
        <p:grpSpPr>
          <a:xfrm>
            <a:off x="8389365" y="2660201"/>
            <a:ext cx="350734" cy="357171"/>
            <a:chOff x="1492675" y="4992125"/>
            <a:chExt cx="481825" cy="481825"/>
          </a:xfrm>
        </p:grpSpPr>
        <p:sp>
          <p:nvSpPr>
            <p:cNvPr id="25"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oogle Shape;4800;p45">
            <a:extLst>
              <a:ext uri="{FF2B5EF4-FFF2-40B4-BE49-F238E27FC236}">
                <a16:creationId xmlns:a16="http://schemas.microsoft.com/office/drawing/2014/main" id="{9250E856-52A6-4283-BE57-D91D7BF20A31}"/>
              </a:ext>
            </a:extLst>
          </p:cNvPr>
          <p:cNvGrpSpPr/>
          <p:nvPr/>
        </p:nvGrpSpPr>
        <p:grpSpPr>
          <a:xfrm>
            <a:off x="8388419" y="1126705"/>
            <a:ext cx="350734" cy="357171"/>
            <a:chOff x="1492675" y="4992125"/>
            <a:chExt cx="481825" cy="481825"/>
          </a:xfrm>
        </p:grpSpPr>
        <p:sp>
          <p:nvSpPr>
            <p:cNvPr id="2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800;p45">
            <a:extLst>
              <a:ext uri="{FF2B5EF4-FFF2-40B4-BE49-F238E27FC236}">
                <a16:creationId xmlns:a16="http://schemas.microsoft.com/office/drawing/2014/main" id="{9250E856-52A6-4283-BE57-D91D7BF20A31}"/>
              </a:ext>
            </a:extLst>
          </p:cNvPr>
          <p:cNvGrpSpPr/>
          <p:nvPr/>
        </p:nvGrpSpPr>
        <p:grpSpPr>
          <a:xfrm>
            <a:off x="8388419" y="3714697"/>
            <a:ext cx="350734" cy="357171"/>
            <a:chOff x="1492675" y="4992125"/>
            <a:chExt cx="481825" cy="481825"/>
          </a:xfrm>
        </p:grpSpPr>
        <p:sp>
          <p:nvSpPr>
            <p:cNvPr id="31"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13878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03610"/>
            <a:ext cx="7694010" cy="4411266"/>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پس شما به کمک تابع‌هایی مثل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و یا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که در ابتدای کارگاه هم با آن‌ها کار کردید، باید هر بار یک </a:t>
            </a:r>
            <a:r>
              <a:rPr lang="en-US" sz="1400" dirty="0">
                <a:solidFill>
                  <a:schemeClr val="bg1"/>
                </a:solidFill>
                <a:latin typeface="Dana" panose="00000500000000000000" pitchFamily="2" charset="-78"/>
                <a:cs typeface="Dana" panose="00000500000000000000" pitchFamily="2" charset="-78"/>
              </a:rPr>
              <a:t>string</a:t>
            </a:r>
            <a:r>
              <a:rPr lang="fa-IR" sz="1400" dirty="0">
                <a:solidFill>
                  <a:schemeClr val="bg1"/>
                </a:solidFill>
                <a:latin typeface="Dana" panose="00000500000000000000" pitchFamily="2" charset="-78"/>
                <a:cs typeface="Dana" panose="00000500000000000000" pitchFamily="2" charset="-78"/>
              </a:rPr>
              <a:t> به عنوان نام تیم به اطلاعات قبلی ذخیره شده اضافه کنید.</a:t>
            </a:r>
            <a:r>
              <a:rPr lang="en-US" sz="1400" dirty="0">
                <a:solidFill>
                  <a:schemeClr val="bg1"/>
                </a:solidFill>
                <a:latin typeface="Dana" panose="00000500000000000000" pitchFamily="2" charset="-78"/>
                <a:cs typeface="Dana" panose="00000500000000000000" pitchFamily="2" charset="-78"/>
              </a:rPr>
              <a:t>				    </a:t>
            </a:r>
            <a:br>
              <a:rPr lang="en-US" sz="1400" dirty="0">
                <a:solidFill>
                  <a:schemeClr val="bg1"/>
                </a:solidFill>
                <a:latin typeface="Dana" panose="00000500000000000000" pitchFamily="2" charset="-78"/>
                <a:cs typeface="Dana" panose="00000500000000000000" pitchFamily="2" charset="-78"/>
              </a:rPr>
            </a:b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پس از دریافت ورودی‌ها، تمامی جایگشت‌های مختلف تیم‌ها را بسازید، به هر کدام از جایگشت‌ها یک شماره اختصاص دهید و آن‌ها را چاپ کنید تا شرکت‌کنندگان اطمینان پیدا کنیند که شما تمامی حالت‌های مختلف را ایجاد کرده‌اید.</a:t>
            </a:r>
            <a:r>
              <a:rPr lang="en-US"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در انتها با تولید یک عدد تصادفی مشخص خواهد شد که کدام جایگشت انتخاب شده و شما باید آرایه‌ی اولیه را با توجه به ترتیب انتخاب شده دوباره مرتب کنید. فرض کنید سیستمی که با آن این برنامه نوشتید، حافظه‌ی محدودی دارد پس نباید برای این بخش دوباره حافظه تخصیص دهید و تغییرات را در آن‌جا اعمال کنید. بلکه باید همان اطلاعات اولیه را جوری تغییر دهید که ترتیب رشته‌ها مشابه ترتیب منتخب باشد.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7" name="Google Shape;4800;p45">
            <a:extLst>
              <a:ext uri="{FF2B5EF4-FFF2-40B4-BE49-F238E27FC236}">
                <a16:creationId xmlns:a16="http://schemas.microsoft.com/office/drawing/2014/main" id="{9250E856-52A6-4283-BE57-D91D7BF20A31}"/>
              </a:ext>
            </a:extLst>
          </p:cNvPr>
          <p:cNvGrpSpPr/>
          <p:nvPr/>
        </p:nvGrpSpPr>
        <p:grpSpPr>
          <a:xfrm>
            <a:off x="8393815" y="779651"/>
            <a:ext cx="350734" cy="357171"/>
            <a:chOff x="1492675" y="4992125"/>
            <a:chExt cx="481825" cy="481825"/>
          </a:xfrm>
        </p:grpSpPr>
        <p:sp>
          <p:nvSpPr>
            <p:cNvPr id="1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392873" y="1762198"/>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359;p55"/>
          <p:cNvGrpSpPr/>
          <p:nvPr/>
        </p:nvGrpSpPr>
        <p:grpSpPr>
          <a:xfrm>
            <a:off x="8410203" y="3013615"/>
            <a:ext cx="334346" cy="332168"/>
            <a:chOff x="580725" y="3617925"/>
            <a:chExt cx="299325" cy="297375"/>
          </a:xfrm>
        </p:grpSpPr>
        <p:sp>
          <p:nvSpPr>
            <p:cNvPr id="2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638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49" name="Title 1">
            <a:extLst>
              <a:ext uri="{FF2B5EF4-FFF2-40B4-BE49-F238E27FC236}">
                <a16:creationId xmlns:a16="http://schemas.microsoft.com/office/drawing/2014/main" id="{39F2D5AF-22B0-4087-B0FA-898E09B075D1}"/>
              </a:ext>
            </a:extLst>
          </p:cNvPr>
          <p:cNvSpPr txBox="1">
            <a:spLocks/>
          </p:cNvSpPr>
          <p:nvPr/>
        </p:nvSpPr>
        <p:spPr>
          <a:xfrm>
            <a:off x="560302" y="285751"/>
            <a:ext cx="4460483" cy="4133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800" dirty="0">
                <a:solidFill>
                  <a:schemeClr val="bg1"/>
                </a:solidFill>
                <a:latin typeface="Dana" panose="00000500000000000000" pitchFamily="2" charset="-78"/>
                <a:cs typeface="Dana" panose="00000500000000000000" pitchFamily="2" charset="-78"/>
              </a:rPr>
              <a:t>مبحث اشاره‌گرها و کار با آن‌ها، نیازمند تمرین و کد زدن‌هاش زیاد است تا حسابی جا بیوفتد. زیرا مباحث بعدی به درک عمیق و درست شما از مبحث پوینتر وابسته است.</a:t>
            </a:r>
          </a:p>
          <a:p>
            <a:pPr algn="just" rtl="1">
              <a:lnSpc>
                <a:spcPct val="150000"/>
              </a:lnSpc>
            </a:pPr>
            <a:r>
              <a:rPr lang="fa-IR" sz="1800" dirty="0">
                <a:solidFill>
                  <a:schemeClr val="bg1"/>
                </a:solidFill>
                <a:latin typeface="Dana" panose="00000500000000000000" pitchFamily="2" charset="-78"/>
                <a:cs typeface="Dana" panose="00000500000000000000" pitchFamily="2" charset="-78"/>
              </a:rPr>
              <a:t>به همین دلیل در این کارگاه همچنان به اشاره‌گرها و بررسی عمیق‌تر آن‌ها خواهیم پرداخت و یکی از کاربردهای مهم اشاره‌گرها در زمینه‌ی تخصیص حافظه را حسابی تمرین خواهیم کرد.</a:t>
            </a:r>
          </a:p>
        </p:txBody>
      </p:sp>
      <p:sp>
        <p:nvSpPr>
          <p:cNvPr id="51" name="Title 1">
            <a:extLst>
              <a:ext uri="{FF2B5EF4-FFF2-40B4-BE49-F238E27FC236}">
                <a16:creationId xmlns:a16="http://schemas.microsoft.com/office/drawing/2014/main" id="{39F2D5AF-22B0-4087-B0FA-898E09B075D1}"/>
              </a:ext>
            </a:extLst>
          </p:cNvPr>
          <p:cNvSpPr txBox="1">
            <a:spLocks/>
          </p:cNvSpPr>
          <p:nvPr/>
        </p:nvSpPr>
        <p:spPr>
          <a:xfrm rot="21048424">
            <a:off x="5241219" y="1261928"/>
            <a:ext cx="3370211" cy="20423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                 سعی کنید در این جلسه</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مبحث  پوینتر  را  برای  خود  جمع‌بندی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کنید و هر مشکلی با مفاهیم آن داشتید با  اساتید  خود  رفع  کنید  تا  در مباحث</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    بعدی مشکلی نداشته باشید.</a:t>
            </a:r>
          </a:p>
        </p:txBody>
      </p:sp>
      <p:sp>
        <p:nvSpPr>
          <p:cNvPr id="20" name="Google Shape;663;p32"/>
          <p:cNvSpPr/>
          <p:nvPr/>
        </p:nvSpPr>
        <p:spPr>
          <a:xfrm rot="683568">
            <a:off x="5128776" y="1104037"/>
            <a:ext cx="3611633" cy="3105453"/>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411513"/>
            <a:ext cx="7694009" cy="2865112"/>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گاهی در هنگام تعریف یک تابع نمی‌دانیم که چند آرگومان ورودی خواهیم داشت و علاقه مندیم تابعی بنویسیم که در زمان اجرا بتواند تعداد متفاوتی از آرگومان‌های ورودی را دریافت کند. در جلسات قبل کارگاه هم دیدید که تعریف این گونه توابع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امکان پذیر است. مانند مثال زیر:</a:t>
            </a:r>
            <a:r>
              <a:rPr lang="en-US" sz="1400" b="0" i="0" u="none" strike="noStrike" dirty="0">
                <a:solidFill>
                  <a:schemeClr val="bg1"/>
                </a:solidFill>
                <a:effectLst/>
                <a:latin typeface="Dana" panose="00000500000000000000" pitchFamily="2" charset="-78"/>
                <a:cs typeface="Dana" panose="00000500000000000000" pitchFamily="2" charset="-78"/>
              </a:rPr>
              <a:t>			   </a:t>
            </a:r>
            <a:br>
              <a:rPr lang="en-US" sz="1400" b="0" i="0" u="none" strike="noStrike" dirty="0">
                <a:solidFill>
                  <a:schemeClr val="bg1"/>
                </a:solidFill>
                <a:effectLst/>
                <a:latin typeface="Dana" panose="00000500000000000000" pitchFamily="2" charset="-78"/>
                <a:cs typeface="Dana" panose="00000500000000000000" pitchFamily="2" charset="-78"/>
              </a:rPr>
            </a:br>
            <a:br>
              <a:rPr lang="en-US" sz="1400" b="0" i="0" u="none" strike="noStrike" dirty="0">
                <a:solidFill>
                  <a:schemeClr val="bg1"/>
                </a:solidFill>
                <a:effectLst/>
                <a:latin typeface="Dana" panose="00000500000000000000" pitchFamily="2" charset="-78"/>
                <a:cs typeface="Dana" panose="00000500000000000000" pitchFamily="2" charset="-78"/>
              </a:rPr>
            </a:b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کاربرد … در این تابع توجه کنید. همچنین لازم به ذکر است که </a:t>
            </a:r>
            <a:r>
              <a:rPr lang="fa-IR" sz="1400" b="0" i="0" u="none" strike="noStrike" dirty="0">
                <a:solidFill>
                  <a:schemeClr val="accent1"/>
                </a:solidFill>
                <a:effectLst/>
                <a:latin typeface="Dana" panose="00000500000000000000" pitchFamily="2" charset="-78"/>
                <a:cs typeface="Dana" panose="00000500000000000000" pitchFamily="2" charset="-78"/>
              </a:rPr>
              <a:t>تمامی </a:t>
            </a:r>
            <a:r>
              <a:rPr lang="fa-IR" sz="1400" b="0" i="0" u="none" strike="noStrike" dirty="0" err="1">
                <a:solidFill>
                  <a:schemeClr val="accent1"/>
                </a:solidFill>
                <a:effectLst/>
                <a:latin typeface="Dana" panose="00000500000000000000" pitchFamily="2" charset="-78"/>
                <a:cs typeface="Dana" panose="00000500000000000000" pitchFamily="2" charset="-78"/>
              </a:rPr>
              <a:t>آرگومان‌هایی</a:t>
            </a:r>
            <a:r>
              <a:rPr lang="fa-IR" sz="1400" b="0" i="0" u="none" strike="noStrike" dirty="0">
                <a:solidFill>
                  <a:schemeClr val="accent1"/>
                </a:solidFill>
                <a:effectLst/>
                <a:latin typeface="Dana" panose="00000500000000000000" pitchFamily="2" charset="-78"/>
                <a:cs typeface="Dana" panose="00000500000000000000" pitchFamily="2" charset="-78"/>
              </a:rPr>
              <a:t> که </a:t>
            </a:r>
            <a:r>
              <a:rPr lang="fa-IR" sz="1400" b="0" i="0" u="none" strike="noStrike" dirty="0" err="1">
                <a:solidFill>
                  <a:schemeClr val="accent1"/>
                </a:solidFill>
                <a:effectLst/>
                <a:latin typeface="Dana" panose="00000500000000000000" pitchFamily="2" charset="-78"/>
                <a:cs typeface="Dana" panose="00000500000000000000" pitchFamily="2" charset="-78"/>
              </a:rPr>
              <a:t>که</a:t>
            </a:r>
            <a:r>
              <a:rPr lang="fa-IR" sz="1400" b="0" i="0" u="none" strike="noStrike" dirty="0">
                <a:solidFill>
                  <a:schemeClr val="accent1"/>
                </a:solidFill>
                <a:effectLst/>
                <a:latin typeface="Dana" panose="00000500000000000000" pitchFamily="2" charset="-78"/>
                <a:cs typeface="Dana" panose="00000500000000000000" pitchFamily="2" charset="-78"/>
              </a:rPr>
              <a:t> قبل از ... باشند، برای فراخوانی تابع </a:t>
            </a:r>
            <a:r>
              <a:rPr lang="fa-IR" sz="1400" b="0" i="0" u="none" strike="noStrike" dirty="0" err="1">
                <a:solidFill>
                  <a:schemeClr val="accent1"/>
                </a:solidFill>
                <a:effectLst/>
                <a:latin typeface="Dana" panose="00000500000000000000" pitchFamily="2" charset="-78"/>
                <a:cs typeface="Dana" panose="00000500000000000000" pitchFamily="2" charset="-78"/>
              </a:rPr>
              <a:t>لازم‌اند</a:t>
            </a:r>
            <a:r>
              <a:rPr lang="fa-IR" sz="1400" b="0" i="0" u="none" strike="noStrike" dirty="0">
                <a:solidFill>
                  <a:schemeClr val="bg1"/>
                </a:solidFill>
                <a:effectLst/>
                <a:latin typeface="Dana" panose="00000500000000000000" pitchFamily="2" charset="-78"/>
                <a:cs typeface="Dana" panose="00000500000000000000" pitchFamily="2" charset="-78"/>
              </a:rPr>
              <a:t>. در این صورت هر گونه فراخوانی این تابع که دو عدد یا بیش‌تر از آن آرگومان داشته باشد صحیح است اما در داخل تابع فقط دسترسی به آرگومان‌های اول و دوم امکان پذیر است و باقی آرگومان‌ها در نظر گرفته نمی‌شوند.</a:t>
            </a: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20</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370095" y="390075"/>
            <a:ext cx="81644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ذره‌بین: توابع با تعداد آرگومان‌های متغیر</a:t>
            </a:r>
            <a:r>
              <a:rPr lang="fa-IR" sz="4000" b="0" i="0" u="none" strike="noStrike" baseline="60000" dirty="0">
                <a:solidFill>
                  <a:schemeClr val="bg1"/>
                </a:solidFill>
                <a:effectLst/>
                <a:latin typeface="Lalezar" panose="00000500000000000000" pitchFamily="2" charset="-78"/>
                <a:cs typeface="Lalezar" panose="00000500000000000000" pitchFamily="2" charset="-78"/>
              </a:rPr>
              <a:t>۱</a:t>
            </a:r>
          </a:p>
        </p:txBody>
      </p:sp>
      <p:grpSp>
        <p:nvGrpSpPr>
          <p:cNvPr id="10" name="Google Shape;4800;p45"/>
          <p:cNvGrpSpPr/>
          <p:nvPr/>
        </p:nvGrpSpPr>
        <p:grpSpPr>
          <a:xfrm>
            <a:off x="8395255" y="144035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6867;p49"/>
          <p:cNvGrpSpPr/>
          <p:nvPr/>
        </p:nvGrpSpPr>
        <p:grpSpPr>
          <a:xfrm>
            <a:off x="8344000" y="473278"/>
            <a:ext cx="521124" cy="541479"/>
            <a:chOff x="-37385100" y="3949908"/>
            <a:chExt cx="321350" cy="318225"/>
          </a:xfrm>
        </p:grpSpPr>
        <p:sp>
          <p:nvSpPr>
            <p:cNvPr id="16"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sz="1400" dirty="0"/>
              <a:t>1- </a:t>
            </a:r>
            <a:r>
              <a:rPr lang="en-US" sz="1400" dirty="0" err="1"/>
              <a:t>Variadic</a:t>
            </a:r>
            <a:r>
              <a:rPr lang="en-US" sz="1400" dirty="0"/>
              <a:t> Functions</a:t>
            </a:r>
          </a:p>
        </p:txBody>
      </p:sp>
      <p:grpSp>
        <p:nvGrpSpPr>
          <p:cNvPr id="21" name="Google Shape;5104;p45"/>
          <p:cNvGrpSpPr/>
          <p:nvPr/>
        </p:nvGrpSpPr>
        <p:grpSpPr>
          <a:xfrm>
            <a:off x="8394309" y="2499878"/>
            <a:ext cx="351680" cy="358133"/>
            <a:chOff x="1487200" y="4993750"/>
            <a:chExt cx="483125" cy="483125"/>
          </a:xfrm>
        </p:grpSpPr>
        <p:sp>
          <p:nvSpPr>
            <p:cNvPr id="2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735858" y="2497101"/>
            <a:ext cx="3999813" cy="338554"/>
          </a:xfrm>
          <a:prstGeom prst="rect">
            <a:avLst/>
          </a:prstGeom>
        </p:spPr>
        <p:txBody>
          <a:bodyPr wrap="none">
            <a:spAutoFit/>
          </a:bodyPr>
          <a:lstStyle/>
          <a:p>
            <a:r>
              <a:rPr lang="en-US" sz="1600" i="1" dirty="0">
                <a:solidFill>
                  <a:srgbClr val="9966B8"/>
                </a:solidFill>
                <a:latin typeface="Consolas" panose="020B0609020204030204" pitchFamily="49" charset="0"/>
              </a:rPr>
              <a:t>void</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function</a:t>
            </a:r>
            <a:r>
              <a:rPr lang="en-US" sz="1600" dirty="0">
                <a:solidFill>
                  <a:srgbClr val="BBBBBB"/>
                </a:solidFill>
                <a:latin typeface="Consolas" panose="020B0609020204030204" pitchFamily="49" charset="0"/>
              </a:rPr>
              <a:t> (</a:t>
            </a: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 </a:t>
            </a: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b, ...);</a:t>
            </a:r>
          </a:p>
        </p:txBody>
      </p:sp>
      <p:grpSp>
        <p:nvGrpSpPr>
          <p:cNvPr id="24" name="Google Shape;4800;p45"/>
          <p:cNvGrpSpPr/>
          <p:nvPr/>
        </p:nvGrpSpPr>
        <p:grpSpPr>
          <a:xfrm>
            <a:off x="8392872" y="3031561"/>
            <a:ext cx="350734" cy="357171"/>
            <a:chOff x="1492675" y="4992125"/>
            <a:chExt cx="481825" cy="481825"/>
          </a:xfrm>
        </p:grpSpPr>
        <p:sp>
          <p:nvSpPr>
            <p:cNvPr id="2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083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47777"/>
            <a:ext cx="7670466" cy="625809"/>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بعضی موارد لازم است که به تمامی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ورودی یک تابع با تعداد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متغیر دسترسی داشته باشیم. این کار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با استفاده از </a:t>
            </a:r>
            <a:r>
              <a:rPr lang="fa-IR" sz="1400" b="0" i="0" u="none" strike="noStrike" dirty="0" err="1">
                <a:solidFill>
                  <a:schemeClr val="bg1"/>
                </a:solidFill>
                <a:effectLst/>
                <a:latin typeface="Dana" panose="00000500000000000000" pitchFamily="2" charset="-78"/>
                <a:cs typeface="Dana" panose="00000500000000000000" pitchFamily="2" charset="-78"/>
              </a:rPr>
              <a:t>کتابخانه‌ای</a:t>
            </a:r>
            <a:r>
              <a:rPr lang="fa-IR" sz="1400" b="0" i="0" u="none" strike="noStrike" dirty="0">
                <a:solidFill>
                  <a:schemeClr val="bg1"/>
                </a:solidFill>
                <a:effectLst/>
                <a:latin typeface="Dana" panose="00000500000000000000" pitchFamily="2" charset="-78"/>
                <a:cs typeface="Dana" panose="00000500000000000000" pitchFamily="2" charset="-78"/>
              </a:rPr>
              <a:t> به نام</a:t>
            </a:r>
            <a:r>
              <a:rPr lang="en-US" sz="1400" b="0" i="0" u="none" strike="noStrike" dirty="0" err="1">
                <a:solidFill>
                  <a:schemeClr val="accent1"/>
                </a:solidFill>
                <a:effectLst/>
                <a:latin typeface="Dana" panose="00000500000000000000" pitchFamily="2" charset="-78"/>
                <a:cs typeface="Dana" panose="00000500000000000000" pitchFamily="2" charset="-78"/>
              </a:rPr>
              <a:t>stdarg.h</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امکان پذیر است.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21</a:t>
            </a:fld>
            <a:endParaRPr lang="en-US" dirty="0"/>
          </a:p>
        </p:txBody>
      </p:sp>
      <p:grpSp>
        <p:nvGrpSpPr>
          <p:cNvPr id="10" name="Google Shape;4800;p45"/>
          <p:cNvGrpSpPr/>
          <p:nvPr/>
        </p:nvGrpSpPr>
        <p:grpSpPr>
          <a:xfrm>
            <a:off x="8369329" y="38522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 name="TextBox 13">
            <a:extLst>
              <a:ext uri="{FF2B5EF4-FFF2-40B4-BE49-F238E27FC236}">
                <a16:creationId xmlns:a16="http://schemas.microsoft.com/office/drawing/2014/main" id="{C6236078-CE89-4576-8EA5-26EE110EA3BE}"/>
              </a:ext>
            </a:extLst>
          </p:cNvPr>
          <p:cNvSpPr txBox="1"/>
          <p:nvPr/>
        </p:nvSpPr>
        <p:spPr>
          <a:xfrm>
            <a:off x="3650796" y="1108130"/>
            <a:ext cx="2618766" cy="584775"/>
          </a:xfrm>
          <a:prstGeom prst="rect">
            <a:avLst/>
          </a:prstGeom>
          <a:noFill/>
        </p:spPr>
        <p:txBody>
          <a:bodyPr wrap="square">
            <a:spAutoFit/>
          </a:bodyPr>
          <a:lstStyle/>
          <a:p>
            <a:r>
              <a:rPr lang="en-US" sz="1800" dirty="0">
                <a:solidFill>
                  <a:schemeClr val="bg1"/>
                </a:solidFill>
                <a:latin typeface="Dana" panose="00000500000000000000" pitchFamily="2" charset="-78"/>
                <a:cs typeface="Dana" panose="00000500000000000000" pitchFamily="2" charset="-78"/>
                <a:hlinkClick r:id="rId2"/>
              </a:rPr>
              <a:t>https://b2n.ir/587466</a:t>
            </a:r>
            <a:endParaRPr lang="en-US" sz="1800" dirty="0">
              <a:solidFill>
                <a:schemeClr val="bg1"/>
              </a:solidFill>
              <a:latin typeface="Dana" panose="00000500000000000000" pitchFamily="2" charset="-78"/>
              <a:cs typeface="Dana" panose="00000500000000000000" pitchFamily="2" charset="-78"/>
            </a:endParaRPr>
          </a:p>
          <a:p>
            <a:endParaRPr lang="en-US" dirty="0">
              <a:solidFill>
                <a:schemeClr val="accent1"/>
              </a:solidFill>
            </a:endParaRPr>
          </a:p>
        </p:txBody>
      </p:sp>
      <p:grpSp>
        <p:nvGrpSpPr>
          <p:cNvPr id="13" name="Google Shape;4800;p45"/>
          <p:cNvGrpSpPr/>
          <p:nvPr/>
        </p:nvGrpSpPr>
        <p:grpSpPr>
          <a:xfrm>
            <a:off x="8369329" y="1560919"/>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Google Shape;398;p26"/>
          <p:cNvSpPr/>
          <p:nvPr/>
        </p:nvSpPr>
        <p:spPr>
          <a:xfrm>
            <a:off x="1128441" y="1086640"/>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&lt;</a:t>
            </a:r>
            <a:r>
              <a:rPr lang="en-US" dirty="0" err="1">
                <a:solidFill>
                  <a:srgbClr val="0E2A47"/>
                </a:solidFill>
              </a:rPr>
              <a:t>cstdarg</a:t>
            </a:r>
            <a:r>
              <a:rPr lang="en-US" dirty="0">
                <a:solidFill>
                  <a:srgbClr val="0E2A47"/>
                </a:solidFill>
              </a:rPr>
              <a:t>&gt; (</a:t>
            </a:r>
            <a:r>
              <a:rPr lang="en-US" dirty="0" err="1">
                <a:solidFill>
                  <a:srgbClr val="0E2A47"/>
                </a:solidFill>
              </a:rPr>
              <a:t>stdarg.h</a:t>
            </a:r>
            <a:r>
              <a:rPr lang="en-US" dirty="0">
                <a:solidFill>
                  <a:srgbClr val="0E2A47"/>
                </a:solidFill>
              </a:rPr>
              <a:t>)</a:t>
            </a:r>
          </a:p>
        </p:txBody>
      </p:sp>
      <p:grpSp>
        <p:nvGrpSpPr>
          <p:cNvPr id="22" name="Group 21"/>
          <p:cNvGrpSpPr/>
          <p:nvPr/>
        </p:nvGrpSpPr>
        <p:grpSpPr>
          <a:xfrm>
            <a:off x="698863" y="1074299"/>
            <a:ext cx="373368" cy="375166"/>
            <a:chOff x="383988" y="2894540"/>
            <a:chExt cx="314875" cy="320323"/>
          </a:xfrm>
          <a:solidFill>
            <a:srgbClr val="48FFD5"/>
          </a:solidFill>
        </p:grpSpPr>
        <p:sp>
          <p:nvSpPr>
            <p:cNvPr id="2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4" name="Rectangle 3"/>
          <p:cNvSpPr/>
          <p:nvPr/>
        </p:nvSpPr>
        <p:spPr>
          <a:xfrm>
            <a:off x="879658" y="2230652"/>
            <a:ext cx="7735019" cy="2677656"/>
          </a:xfrm>
          <a:prstGeom prst="rect">
            <a:avLst/>
          </a:prstGeom>
        </p:spPr>
        <p:txBody>
          <a:bodyPr wrap="square">
            <a:spAutoFit/>
          </a:bodyPr>
          <a:lstStyle/>
          <a:p>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average</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count, ...) {</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va_list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va_start</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 count); </a:t>
            </a:r>
            <a:r>
              <a:rPr lang="en-US" dirty="0">
                <a:solidFill>
                  <a:srgbClr val="0070C0"/>
                </a:solidFill>
                <a:latin typeface="Consolas" panose="020B0609020204030204" pitchFamily="49" charset="0"/>
              </a:rPr>
              <a:t>/* Requires the last fixed parameter */</a:t>
            </a:r>
          </a:p>
          <a:p>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count;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va_arg</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 Increment </a:t>
            </a:r>
            <a:r>
              <a:rPr lang="en-US" dirty="0" err="1">
                <a:solidFill>
                  <a:srgbClr val="0070C0"/>
                </a:solidFill>
                <a:latin typeface="Consolas" panose="020B0609020204030204" pitchFamily="49" charset="0"/>
              </a:rPr>
              <a:t>nums</a:t>
            </a:r>
            <a:r>
              <a:rPr lang="en-US" dirty="0">
                <a:solidFill>
                  <a:srgbClr val="0070C0"/>
                </a:solidFill>
                <a:latin typeface="Consolas" panose="020B0609020204030204" pitchFamily="49" charset="0"/>
              </a:rPr>
              <a:t> to the next argument */</a:t>
            </a:r>
          </a:p>
          <a:p>
            <a:r>
              <a:rPr lang="en-US" dirty="0">
                <a:solidFill>
                  <a:srgbClr val="BBBBBB"/>
                </a:solidFill>
                <a:latin typeface="Consolas" panose="020B0609020204030204" pitchFamily="49" charset="0"/>
              </a:rPr>
              <a:t>    }</a:t>
            </a:r>
          </a:p>
          <a:p>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va_end</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count;</a:t>
            </a:r>
          </a:p>
          <a:p>
            <a:r>
              <a:rPr lang="en-US" dirty="0">
                <a:solidFill>
                  <a:srgbClr val="BBBBBB"/>
                </a:solidFill>
                <a:latin typeface="Consolas" panose="020B0609020204030204" pitchFamily="49" charset="0"/>
              </a:rPr>
              <a:t>}</a:t>
            </a:r>
          </a:p>
        </p:txBody>
      </p:sp>
      <p:sp>
        <p:nvSpPr>
          <p:cNvPr id="26" name="Title 1">
            <a:extLst>
              <a:ext uri="{FF2B5EF4-FFF2-40B4-BE49-F238E27FC236}">
                <a16:creationId xmlns:a16="http://schemas.microsoft.com/office/drawing/2014/main" id="{846E5198-7AF0-44E1-803C-BC2DB5C8B697}"/>
              </a:ext>
            </a:extLst>
          </p:cNvPr>
          <p:cNvSpPr txBox="1">
            <a:spLocks/>
          </p:cNvSpPr>
          <p:nvPr/>
        </p:nvSpPr>
        <p:spPr>
          <a:xfrm>
            <a:off x="698863" y="1538558"/>
            <a:ext cx="7670466" cy="6920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 کتابخانه هم‌چنین امکاناتی برای کار با این گونه توابع فراهم می‌سازد که نمونه‌ای از آن را می‌توانید در قطعه کد زیر که تابعی برای محاسبه‌ی میانگین تعداد نامعلومی از اعداد را نشان می‌دهد مشاهده کنید.</a:t>
            </a:r>
          </a:p>
        </p:txBody>
      </p:sp>
    </p:spTree>
    <p:extLst>
      <p:ext uri="{BB962C8B-B14F-4D97-AF65-F5344CB8AC3E}">
        <p14:creationId xmlns:p14="http://schemas.microsoft.com/office/powerpoint/2010/main" val="73666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8" y="1093902"/>
            <a:ext cx="7631117" cy="2904325"/>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آرگومان‌های خط فرمان آرگومان</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هایی هستند که در زمان اجرا توسط سیستم عامل به برنامه منتقل می‌شوند و برنامه در صورت نیاز می‌تواند از آن‌ها استفاده کند. این آرگومان‌ها که با یک کاراکتر فاصله از یکدیگر جدا شده‌اند، هنگام اجرای برنامه و در خط فرمان بعد از نام پرونده اجرایی وارد می‌شوند.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در </a:t>
            </a:r>
            <a:r>
              <a:rPr lang="fa-IR" sz="1600" b="0" i="0" u="none" strike="noStrike" dirty="0" err="1">
                <a:solidFill>
                  <a:schemeClr val="bg1"/>
                </a:solidFill>
                <a:effectLst/>
                <a:latin typeface="Dana" panose="00000500000000000000" pitchFamily="2" charset="-78"/>
                <a:cs typeface="Dana" panose="00000500000000000000" pitchFamily="2" charset="-78"/>
              </a:rPr>
              <a:t>زبان‌های</a:t>
            </a:r>
            <a:r>
              <a:rPr lang="fa-IR"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و</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برای آن که بتوان در برنامه به این آرگومان‌ها دسترسی پیدا کرد، از آرگومان‌های تاب</a:t>
            </a:r>
            <a:r>
              <a:rPr lang="fa-IR" sz="1600" dirty="0">
                <a:solidFill>
                  <a:schemeClr val="bg1"/>
                </a:solidFill>
                <a:latin typeface="Dana" panose="00000500000000000000" pitchFamily="2" charset="-78"/>
                <a:cs typeface="Dana" panose="00000500000000000000" pitchFamily="2" charset="-78"/>
              </a:rPr>
              <a:t>ع </a:t>
            </a:r>
            <a:r>
              <a:rPr lang="en-US" sz="1600" dirty="0">
                <a:solidFill>
                  <a:schemeClr val="bg1"/>
                </a:solidFill>
                <a:latin typeface="Dana" panose="00000500000000000000" pitchFamily="2" charset="-78"/>
                <a:cs typeface="Dana" panose="00000500000000000000" pitchFamily="2" charset="-78"/>
              </a:rPr>
              <a:t>main</a:t>
            </a:r>
            <a:r>
              <a:rPr lang="fa-IR" sz="1600" dirty="0">
                <a:solidFill>
                  <a:schemeClr val="bg1"/>
                </a:solidFill>
                <a:latin typeface="Dana" panose="00000500000000000000" pitchFamily="2" charset="-78"/>
                <a:cs typeface="Dana" panose="00000500000000000000" pitchFamily="2" charset="-78"/>
              </a:rPr>
              <a:t> ا</a:t>
            </a:r>
            <a:r>
              <a:rPr lang="fa-IR" sz="1600" b="0" i="0" u="none" strike="noStrike" dirty="0">
                <a:solidFill>
                  <a:schemeClr val="bg1"/>
                </a:solidFill>
                <a:effectLst/>
                <a:latin typeface="Dana" panose="00000500000000000000" pitchFamily="2" charset="-78"/>
                <a:cs typeface="Dana" panose="00000500000000000000" pitchFamily="2" charset="-78"/>
              </a:rPr>
              <a:t>ستفاده می‌شود و </a:t>
            </a:r>
            <a:r>
              <a:rPr lang="fa-IR" sz="1600" dirty="0">
                <a:solidFill>
                  <a:schemeClr val="bg1"/>
                </a:solidFill>
                <a:latin typeface="Dana" panose="00000500000000000000" pitchFamily="2" charset="-78"/>
                <a:cs typeface="Dana" panose="00000500000000000000" pitchFamily="2" charset="-78"/>
              </a:rPr>
              <a:t>این تابع باید به</a:t>
            </a:r>
            <a:r>
              <a:rPr lang="fa-IR" sz="1600" b="0" i="0" u="none" strike="noStrike" dirty="0">
                <a:solidFill>
                  <a:schemeClr val="bg1"/>
                </a:solidFill>
                <a:effectLst/>
                <a:latin typeface="Dana" panose="00000500000000000000" pitchFamily="2" charset="-78"/>
                <a:cs typeface="Dana" panose="00000500000000000000" pitchFamily="2" charset="-78"/>
              </a:rPr>
              <a:t> این صورت نوشته شود:</a:t>
            </a: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22</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505282" y="332058"/>
            <a:ext cx="8081578"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a:t>
            </a:r>
            <a:r>
              <a:rPr lang="fa-IR" sz="4000" b="0" i="0" u="none" strike="noStrike" dirty="0" err="1">
                <a:solidFill>
                  <a:schemeClr val="bg1"/>
                </a:solidFill>
                <a:effectLst/>
                <a:latin typeface="Lalezar" panose="00000500000000000000" pitchFamily="2" charset="-78"/>
                <a:cs typeface="Lalezar" panose="00000500000000000000" pitchFamily="2" charset="-78"/>
              </a:rPr>
              <a:t>ذره‌بین</a:t>
            </a:r>
            <a:r>
              <a:rPr lang="fa-IR" sz="4000" b="0" i="0" u="none" strike="noStrike" dirty="0">
                <a:solidFill>
                  <a:schemeClr val="bg1"/>
                </a:solidFill>
                <a:effectLst/>
                <a:latin typeface="Lalezar" panose="00000500000000000000" pitchFamily="2" charset="-78"/>
                <a:cs typeface="Lalezar" panose="00000500000000000000" pitchFamily="2" charset="-78"/>
              </a:rPr>
              <a:t>: </a:t>
            </a:r>
            <a:r>
              <a:rPr lang="fa-IR" sz="4000" b="0" i="0" u="none" strike="noStrike" dirty="0" err="1">
                <a:solidFill>
                  <a:schemeClr val="bg1"/>
                </a:solidFill>
                <a:effectLst/>
                <a:latin typeface="Lalezar" panose="00000500000000000000" pitchFamily="2" charset="-78"/>
                <a:cs typeface="Lalezar" panose="00000500000000000000" pitchFamily="2" charset="-78"/>
              </a:rPr>
              <a:t>آرگومان‌های</a:t>
            </a:r>
            <a:r>
              <a:rPr lang="fa-IR" sz="4000" b="0" i="0" u="none" strike="noStrike" dirty="0">
                <a:solidFill>
                  <a:schemeClr val="bg1"/>
                </a:solidFill>
                <a:effectLst/>
                <a:latin typeface="Lalezar" panose="00000500000000000000" pitchFamily="2" charset="-78"/>
                <a:cs typeface="Lalezar" panose="00000500000000000000" pitchFamily="2" charset="-78"/>
              </a:rPr>
              <a:t> خط فرمان</a:t>
            </a:r>
            <a:r>
              <a:rPr lang="fa-IR" sz="4000" b="0" i="0" u="none" strike="noStrike" baseline="58000" dirty="0">
                <a:solidFill>
                  <a:schemeClr val="bg1"/>
                </a:solidFill>
                <a:effectLst/>
                <a:latin typeface="Lalezar" panose="00000500000000000000" pitchFamily="2" charset="-78"/>
                <a:cs typeface="Lalezar" panose="00000500000000000000" pitchFamily="2" charset="-78"/>
              </a:rPr>
              <a:t>۱</a:t>
            </a:r>
          </a:p>
        </p:txBody>
      </p:sp>
      <p:grpSp>
        <p:nvGrpSpPr>
          <p:cNvPr id="10" name="Google Shape;4800;p45"/>
          <p:cNvGrpSpPr/>
          <p:nvPr/>
        </p:nvGrpSpPr>
        <p:grpSpPr>
          <a:xfrm>
            <a:off x="8366975" y="1326016"/>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a:extLst>
              <a:ext uri="{FF2B5EF4-FFF2-40B4-BE49-F238E27FC236}">
                <a16:creationId xmlns:a16="http://schemas.microsoft.com/office/drawing/2014/main" id="{CD1B927E-9651-47BB-9DFE-C4A8BD911594}"/>
              </a:ext>
            </a:extLst>
          </p:cNvPr>
          <p:cNvGrpSpPr/>
          <p:nvPr/>
        </p:nvGrpSpPr>
        <p:grpSpPr>
          <a:xfrm>
            <a:off x="8366975" y="3161039"/>
            <a:ext cx="350734" cy="357171"/>
            <a:chOff x="1492675" y="4992125"/>
            <a:chExt cx="481825" cy="481825"/>
          </a:xfrm>
        </p:grpSpPr>
        <p:sp>
          <p:nvSpPr>
            <p:cNvPr id="15" name="Google Shape;4801;p45">
              <a:extLst>
                <a:ext uri="{FF2B5EF4-FFF2-40B4-BE49-F238E27FC236}">
                  <a16:creationId xmlns:a16="http://schemas.microsoft.com/office/drawing/2014/main" id="{6A35853A-0BF4-42C8-9937-D02DABD21CD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a:extLst>
                <a:ext uri="{FF2B5EF4-FFF2-40B4-BE49-F238E27FC236}">
                  <a16:creationId xmlns:a16="http://schemas.microsoft.com/office/drawing/2014/main" id="{E6190075-70F3-4139-92B3-32E5C3F94556}"/>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6867;p49"/>
          <p:cNvGrpSpPr/>
          <p:nvPr/>
        </p:nvGrpSpPr>
        <p:grpSpPr>
          <a:xfrm>
            <a:off x="7673830" y="415261"/>
            <a:ext cx="521124" cy="541479"/>
            <a:chOff x="-37385100" y="3949908"/>
            <a:chExt cx="321350" cy="318225"/>
          </a:xfrm>
        </p:grpSpPr>
        <p:sp>
          <p:nvSpPr>
            <p:cNvPr id="17"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dirty="0"/>
              <a:t>1 - Command line arguments</a:t>
            </a:r>
          </a:p>
        </p:txBody>
      </p:sp>
      <p:sp>
        <p:nvSpPr>
          <p:cNvPr id="5" name="Rectangle 4"/>
          <p:cNvSpPr/>
          <p:nvPr/>
        </p:nvSpPr>
        <p:spPr>
          <a:xfrm>
            <a:off x="735858" y="3896597"/>
            <a:ext cx="4279694" cy="307777"/>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const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1114434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3361"/>
            <a:ext cx="7670466" cy="1924785"/>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این حالت، </a:t>
            </a:r>
            <a:r>
              <a:rPr lang="en-US" sz="1400" b="0" i="0" u="none" strike="noStrike" dirty="0" err="1">
                <a:solidFill>
                  <a:schemeClr val="bg1"/>
                </a:solidFill>
                <a:effectLst/>
                <a:latin typeface="Dana" panose="00000500000000000000" pitchFamily="2" charset="-78"/>
                <a:cs typeface="Dana" panose="00000500000000000000" pitchFamily="2" charset="-78"/>
              </a:rPr>
              <a:t>argc</a:t>
            </a:r>
            <a:r>
              <a:rPr lang="fa-IR" sz="1400" b="0" i="0" u="none" strike="noStrike" dirty="0">
                <a:solidFill>
                  <a:schemeClr val="bg1"/>
                </a:solidFill>
                <a:effectLst/>
                <a:latin typeface="Dana" panose="00000500000000000000" pitchFamily="2" charset="-78"/>
                <a:cs typeface="Dana" panose="00000500000000000000" pitchFamily="2" charset="-78"/>
              </a:rPr>
              <a:t> یک عدد صحیح است که تعداد آرگومان‌های ورودی به برنامه از طریق خط فرمان را نشان می‌دهد. توجه کنید که حداقل مقدار برای </a:t>
            </a:r>
            <a:r>
              <a:rPr lang="en-US" sz="1400" b="0" i="0" u="none" strike="noStrike" dirty="0" err="1">
                <a:solidFill>
                  <a:schemeClr val="bg1"/>
                </a:solidFill>
                <a:effectLst/>
                <a:latin typeface="Dana" panose="00000500000000000000" pitchFamily="2" charset="-78"/>
                <a:cs typeface="Dana" panose="00000500000000000000" pitchFamily="2" charset="-78"/>
              </a:rPr>
              <a:t>argc</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یک است؛ زیرا دستور اجرای برنامه (نام پرونده اجرایی) حتما در زمان اجرای برنامه مورد استفاده قرار می‌گیرد و به عنوان اولین آرگومان خط فرمان وارد برنامه می‌شود. همچنین</a:t>
            </a:r>
            <a:r>
              <a:rPr lang="en-US" sz="1400" b="0" i="0" u="none" strike="noStrike" dirty="0" err="1">
                <a:solidFill>
                  <a:schemeClr val="bg1"/>
                </a:solidFill>
                <a:effectLst/>
                <a:latin typeface="Dana" panose="00000500000000000000" pitchFamily="2" charset="-78"/>
                <a:cs typeface="Dana" panose="00000500000000000000" pitchFamily="2" charset="-78"/>
              </a:rPr>
              <a:t>argv</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آرایه از رشته‌های مدل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است که </a:t>
            </a:r>
            <a:r>
              <a:rPr lang="fa-IR" sz="1400" b="0" i="0" u="none" strike="noStrike" dirty="0" err="1">
                <a:solidFill>
                  <a:schemeClr val="bg1"/>
                </a:solidFill>
                <a:effectLst/>
                <a:latin typeface="Dana" panose="00000500000000000000" pitchFamily="2" charset="-78"/>
                <a:cs typeface="Dana" panose="00000500000000000000" pitchFamily="2" charset="-78"/>
              </a:rPr>
              <a:t>دربردارنده‌ی</a:t>
            </a:r>
            <a:r>
              <a:rPr lang="fa-IR" sz="1400" b="0" i="0" u="none" strike="noStrike" dirty="0">
                <a:solidFill>
                  <a:schemeClr val="bg1"/>
                </a:solidFill>
                <a:effectLst/>
                <a:latin typeface="Dana" panose="00000500000000000000" pitchFamily="2" charset="-78"/>
                <a:cs typeface="Dana" panose="00000500000000000000" pitchFamily="2" charset="-78"/>
              </a:rPr>
              <a:t> تمامی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ورودی به برنامه است.</a:t>
            </a:r>
            <a:br>
              <a:rPr lang="fa-IR" sz="1400" b="0" i="0" u="none" strike="noStrike" dirty="0">
                <a:solidFill>
                  <a:schemeClr val="bg1"/>
                </a:solidFill>
                <a:effectLst/>
                <a:latin typeface="Dana" panose="00000500000000000000" pitchFamily="2" charset="-78"/>
                <a:cs typeface="Dana" panose="00000500000000000000" pitchFamily="2" charset="-78"/>
              </a:rPr>
            </a:b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مثال زیر توجه کنید: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23</a:t>
            </a:fld>
            <a:endParaRPr lang="en-US" dirty="0"/>
          </a:p>
        </p:txBody>
      </p:sp>
      <p:grpSp>
        <p:nvGrpSpPr>
          <p:cNvPr id="10" name="Google Shape;4800;p45"/>
          <p:cNvGrpSpPr/>
          <p:nvPr/>
        </p:nvGrpSpPr>
        <p:grpSpPr>
          <a:xfrm>
            <a:off x="8369329" y="39962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1214278" y="2318146"/>
            <a:ext cx="6639635" cy="2462213"/>
          </a:xfrm>
          <a:prstGeom prst="rect">
            <a:avLst/>
          </a:prstGeom>
        </p:spPr>
        <p:txBody>
          <a:bodyPr wrap="square">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const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"There are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command line arguments</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"Argument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%s\n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 +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grpSp>
        <p:nvGrpSpPr>
          <p:cNvPr id="9" name="Google Shape;4800;p45"/>
          <p:cNvGrpSpPr/>
          <p:nvPr/>
        </p:nvGrpSpPr>
        <p:grpSpPr>
          <a:xfrm>
            <a:off x="8369329" y="392798"/>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369329" y="2023547"/>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07060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62956"/>
            <a:ext cx="7657192" cy="76874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فرض کنید پرونده اجرایی برنامه بالا با نام </a:t>
            </a:r>
            <a:r>
              <a:rPr lang="en-US" sz="1400" b="0" i="0" u="none" strike="noStrike" dirty="0">
                <a:solidFill>
                  <a:schemeClr val="bg1"/>
                </a:solidFill>
                <a:effectLst/>
                <a:latin typeface="Dana" panose="00000500000000000000" pitchFamily="2" charset="-78"/>
                <a:cs typeface="Dana" panose="00000500000000000000" pitchFamily="2" charset="-78"/>
              </a:rPr>
              <a:t>application.exe </a:t>
            </a:r>
            <a:r>
              <a:rPr lang="fa-IR" sz="1400" b="0" i="0" u="none" strike="noStrike" dirty="0">
                <a:solidFill>
                  <a:schemeClr val="bg1"/>
                </a:solidFill>
                <a:effectLst/>
                <a:latin typeface="Dana" panose="00000500000000000000" pitchFamily="2" charset="-78"/>
                <a:cs typeface="Dana" panose="00000500000000000000" pitchFamily="2" charset="-78"/>
              </a:rPr>
              <a:t> در محل فعلی قرار دارد. دستور ورودی به خط فرمان برای اجرای این برنامه و خروجی برنامه به شرح زیر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24</a:t>
            </a:fld>
            <a:endParaRPr lang="en-US" dirty="0"/>
          </a:p>
        </p:txBody>
      </p:sp>
      <p:grpSp>
        <p:nvGrpSpPr>
          <p:cNvPr id="10" name="Google Shape;4800;p45"/>
          <p:cNvGrpSpPr/>
          <p:nvPr/>
        </p:nvGrpSpPr>
        <p:grpSpPr>
          <a:xfrm>
            <a:off x="8356055" y="558393"/>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itle 1">
            <a:extLst>
              <a:ext uri="{FF2B5EF4-FFF2-40B4-BE49-F238E27FC236}">
                <a16:creationId xmlns:a16="http://schemas.microsoft.com/office/drawing/2014/main" id="{E27068BF-6D20-4016-9211-C2F9153D4024}"/>
              </a:ext>
            </a:extLst>
          </p:cNvPr>
          <p:cNvSpPr txBox="1">
            <a:spLocks/>
          </p:cNvSpPr>
          <p:nvPr/>
        </p:nvSpPr>
        <p:spPr>
          <a:xfrm>
            <a:off x="698863" y="2655599"/>
            <a:ext cx="7657192" cy="9072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پیوست: اگر در محیط </a:t>
            </a:r>
            <a:r>
              <a:rPr lang="en-US" sz="1400" dirty="0">
                <a:solidFill>
                  <a:schemeClr val="bg1"/>
                </a:solidFill>
                <a:latin typeface="Dana" panose="00000500000000000000" pitchFamily="2" charset="-78"/>
                <a:cs typeface="Dana" panose="00000500000000000000" pitchFamily="2" charset="-78"/>
              </a:rPr>
              <a:t>Visual Studio</a:t>
            </a:r>
            <a:r>
              <a:rPr lang="fa-IR" sz="1400" dirty="0">
                <a:solidFill>
                  <a:schemeClr val="bg1"/>
                </a:solidFill>
                <a:latin typeface="Dana" panose="00000500000000000000" pitchFamily="2" charset="-78"/>
                <a:cs typeface="Dana" panose="00000500000000000000" pitchFamily="2" charset="-78"/>
              </a:rPr>
              <a:t> کار می کنید، برای آشنایی با نحوه پاس دادن آرگومان های خط فرمان به بخش </a:t>
            </a:r>
            <a:r>
              <a:rPr lang="en-US" sz="1400" dirty="0">
                <a:solidFill>
                  <a:schemeClr val="bg1"/>
                </a:solidFill>
                <a:latin typeface="Dana" panose="00000500000000000000" pitchFamily="2" charset="-78"/>
                <a:cs typeface="Dana" panose="00000500000000000000" pitchFamily="2" charset="-78"/>
              </a:rPr>
              <a:t>Command line arguments</a:t>
            </a:r>
            <a:r>
              <a:rPr lang="fa-IR" sz="1400" dirty="0">
                <a:solidFill>
                  <a:schemeClr val="bg1"/>
                </a:solidFill>
                <a:latin typeface="Dana" panose="00000500000000000000" pitchFamily="2" charset="-78"/>
                <a:cs typeface="Dana" panose="00000500000000000000" pitchFamily="2" charset="-78"/>
              </a:rPr>
              <a:t> در لینک زیر مراجعه کنید.</a:t>
            </a:r>
          </a:p>
        </p:txBody>
      </p:sp>
      <p:pic>
        <p:nvPicPr>
          <p:cNvPr id="4098" name="Picture 2">
            <a:extLst>
              <a:ext uri="{FF2B5EF4-FFF2-40B4-BE49-F238E27FC236}">
                <a16:creationId xmlns:a16="http://schemas.microsoft.com/office/drawing/2014/main" id="{61F3E92F-4353-4662-8265-1C5B22287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794" y="1387235"/>
            <a:ext cx="4276725" cy="102870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oogle Shape;4800;p45"/>
          <p:cNvGrpSpPr/>
          <p:nvPr/>
        </p:nvGrpSpPr>
        <p:grpSpPr>
          <a:xfrm>
            <a:off x="8356055" y="2833020"/>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 name="TextBox 21">
            <a:extLst>
              <a:ext uri="{FF2B5EF4-FFF2-40B4-BE49-F238E27FC236}">
                <a16:creationId xmlns:a16="http://schemas.microsoft.com/office/drawing/2014/main" id="{C6236078-CE89-4576-8EA5-26EE110EA3BE}"/>
              </a:ext>
            </a:extLst>
          </p:cNvPr>
          <p:cNvSpPr txBox="1"/>
          <p:nvPr/>
        </p:nvSpPr>
        <p:spPr>
          <a:xfrm>
            <a:off x="3828690" y="3743524"/>
            <a:ext cx="2618766" cy="584775"/>
          </a:xfrm>
          <a:prstGeom prst="rect">
            <a:avLst/>
          </a:prstGeom>
          <a:noFill/>
        </p:spPr>
        <p:txBody>
          <a:bodyPr wrap="square">
            <a:spAutoFit/>
          </a:bodyPr>
          <a:lstStyle/>
          <a:p>
            <a:r>
              <a:rPr lang="en-US" sz="1800" dirty="0">
                <a:solidFill>
                  <a:schemeClr val="bg1"/>
                </a:solidFill>
                <a:latin typeface="Dana" panose="00000500000000000000" pitchFamily="2" charset="-78"/>
                <a:cs typeface="Dana" panose="00000500000000000000" pitchFamily="2" charset="-78"/>
                <a:hlinkClick r:id="rId3"/>
              </a:rPr>
              <a:t>https://b2n.ir/755375</a:t>
            </a:r>
            <a:endParaRPr lang="fa-IR" sz="1800" dirty="0">
              <a:solidFill>
                <a:schemeClr val="bg1"/>
              </a:solidFill>
              <a:latin typeface="Dana" panose="00000500000000000000" pitchFamily="2" charset="-78"/>
              <a:cs typeface="Dana" panose="00000500000000000000" pitchFamily="2" charset="-78"/>
            </a:endParaRPr>
          </a:p>
          <a:p>
            <a:endParaRPr lang="en-US" dirty="0">
              <a:solidFill>
                <a:schemeClr val="accent1"/>
              </a:solidFill>
            </a:endParaRPr>
          </a:p>
        </p:txBody>
      </p:sp>
      <p:sp>
        <p:nvSpPr>
          <p:cNvPr id="23" name="Google Shape;398;p26"/>
          <p:cNvSpPr/>
          <p:nvPr/>
        </p:nvSpPr>
        <p:spPr>
          <a:xfrm>
            <a:off x="1306335" y="3722034"/>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Command line arguments</a:t>
            </a:r>
          </a:p>
        </p:txBody>
      </p:sp>
      <p:grpSp>
        <p:nvGrpSpPr>
          <p:cNvPr id="24" name="Group 23"/>
          <p:cNvGrpSpPr/>
          <p:nvPr/>
        </p:nvGrpSpPr>
        <p:grpSpPr>
          <a:xfrm>
            <a:off x="876757" y="3709693"/>
            <a:ext cx="373368" cy="375166"/>
            <a:chOff x="383988" y="2894540"/>
            <a:chExt cx="314875" cy="320323"/>
          </a:xfrm>
          <a:solidFill>
            <a:srgbClr val="48FFD5"/>
          </a:solidFill>
        </p:grpSpPr>
        <p:sp>
          <p:nvSpPr>
            <p:cNvPr id="25"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6"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7"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900447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283185" y="1206140"/>
            <a:ext cx="4105233" cy="3169429"/>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یافتن بزرگ‌ترین عدد بین چند عدد...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اما این بار با استفاده از  تخصیص حافظه‌ی پویا یا </a:t>
            </a:r>
            <a:r>
              <a:rPr lang="en-US" sz="1600" dirty="0">
                <a:solidFill>
                  <a:schemeClr val="bg1"/>
                </a:solidFill>
                <a:latin typeface="Dana" panose="00000500000000000000" pitchFamily="2" charset="-78"/>
                <a:cs typeface="Dana" panose="00000500000000000000" pitchFamily="2" charset="-78"/>
              </a:rPr>
              <a:t>dynamic memory allocation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تصویر روبه‌رو نگاه کنید: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همانطور که مشخص است می‌خواهیم بزرگ‌ترین عدد بین چند عدد را بیابیم. اما دسترسی ما به این اعداد تنها به کمک اشاره‌گرها قابل انجام است. پس با توجه به این نکته برنامه‌ای بنویسید که تعداد نامشخصی از اعداد را دریافت می‌کند و بزرگ‌ترین آن‌ها را به ما نشان می‌دهد.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a:t>
            </a:r>
            <a:r>
              <a:rPr lang="fa-IR" sz="4000" dirty="0">
                <a:solidFill>
                  <a:schemeClr val="bg1"/>
                </a:solidFill>
                <a:latin typeface="Lalezar" panose="00000500000000000000" pitchFamily="2" charset="-78"/>
                <a:cs typeface="Lalezar" panose="00000500000000000000" pitchFamily="2" charset="-78"/>
              </a:rPr>
              <a:t> آخر</a:t>
            </a:r>
            <a:r>
              <a:rPr lang="fa-IR" sz="4000" b="0" i="0" u="none" strike="noStrike" dirty="0">
                <a:solidFill>
                  <a:schemeClr val="bg1"/>
                </a:solidFill>
                <a:effectLst/>
                <a:latin typeface="Lalezar" panose="00000500000000000000" pitchFamily="2" charset="-78"/>
                <a:cs typeface="Lalezar" panose="00000500000000000000" pitchFamily="2" charset="-78"/>
              </a:rPr>
              <a:t>: </a:t>
            </a:r>
            <a:r>
              <a:rPr lang="fa-IR" sz="4000" dirty="0">
                <a:solidFill>
                  <a:schemeClr val="bg1"/>
                </a:solidFill>
                <a:latin typeface="Lalezar" panose="00000500000000000000" pitchFamily="2" charset="-78"/>
                <a:cs typeface="Lalezar" panose="00000500000000000000" pitchFamily="2" charset="-78"/>
              </a:rPr>
              <a:t>سوال تکراری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569745" y="501946"/>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25</a:t>
            </a:fld>
            <a:endParaRPr lang="en-US" dirty="0"/>
          </a:p>
        </p:txBody>
      </p:sp>
      <p:grpSp>
        <p:nvGrpSpPr>
          <p:cNvPr id="24" name="Google Shape;4800;p45">
            <a:extLst>
              <a:ext uri="{FF2B5EF4-FFF2-40B4-BE49-F238E27FC236}">
                <a16:creationId xmlns:a16="http://schemas.microsoft.com/office/drawing/2014/main" id="{9250E856-52A6-4283-BE57-D91D7BF20A31}"/>
              </a:ext>
            </a:extLst>
          </p:cNvPr>
          <p:cNvGrpSpPr/>
          <p:nvPr/>
        </p:nvGrpSpPr>
        <p:grpSpPr>
          <a:xfrm>
            <a:off x="8388418" y="2107626"/>
            <a:ext cx="350734" cy="357171"/>
            <a:chOff x="1492675" y="4992125"/>
            <a:chExt cx="481825" cy="481825"/>
          </a:xfrm>
        </p:grpSpPr>
        <p:sp>
          <p:nvSpPr>
            <p:cNvPr id="25"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oogle Shape;4800;p45">
            <a:extLst>
              <a:ext uri="{FF2B5EF4-FFF2-40B4-BE49-F238E27FC236}">
                <a16:creationId xmlns:a16="http://schemas.microsoft.com/office/drawing/2014/main" id="{9250E856-52A6-4283-BE57-D91D7BF20A31}"/>
              </a:ext>
            </a:extLst>
          </p:cNvPr>
          <p:cNvGrpSpPr/>
          <p:nvPr/>
        </p:nvGrpSpPr>
        <p:grpSpPr>
          <a:xfrm>
            <a:off x="8388418" y="1022905"/>
            <a:ext cx="350734" cy="357171"/>
            <a:chOff x="1492675" y="4992125"/>
            <a:chExt cx="481825" cy="481825"/>
          </a:xfrm>
        </p:grpSpPr>
        <p:sp>
          <p:nvSpPr>
            <p:cNvPr id="2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9" name="Picture 8"/>
          <p:cNvPicPr>
            <a:picLocks noChangeAspect="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b="6434"/>
          <a:stretch/>
        </p:blipFill>
        <p:spPr>
          <a:xfrm>
            <a:off x="505282" y="1307542"/>
            <a:ext cx="3661044" cy="2966623"/>
          </a:xfrm>
          <a:prstGeom prst="rect">
            <a:avLst/>
          </a:prstGeom>
        </p:spPr>
      </p:pic>
      <p:grpSp>
        <p:nvGrpSpPr>
          <p:cNvPr id="19" name="Google Shape;9359;p55"/>
          <p:cNvGrpSpPr/>
          <p:nvPr/>
        </p:nvGrpSpPr>
        <p:grpSpPr>
          <a:xfrm>
            <a:off x="8396612" y="2515472"/>
            <a:ext cx="334346" cy="332168"/>
            <a:chOff x="580725" y="3617925"/>
            <a:chExt cx="299325" cy="297375"/>
          </a:xfrm>
        </p:grpSpPr>
        <p:sp>
          <p:nvSpPr>
            <p:cNvPr id="20"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5653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 name="Group 2"/>
          <p:cNvGrpSpPr/>
          <p:nvPr/>
        </p:nvGrpSpPr>
        <p:grpSpPr>
          <a:xfrm>
            <a:off x="674516" y="1738851"/>
            <a:ext cx="7794967" cy="2303518"/>
            <a:chOff x="137388" y="1723604"/>
            <a:chExt cx="7794967" cy="2303518"/>
          </a:xfrm>
        </p:grpSpPr>
        <p:sp>
          <p:nvSpPr>
            <p:cNvPr id="125" name="Google Shape;1001;p35"/>
            <p:cNvSpPr/>
            <p:nvPr/>
          </p:nvSpPr>
          <p:spPr>
            <a:xfrm>
              <a:off x="3091212" y="259196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347617" y="2547604"/>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342621" y="218724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407571" y="2312760"/>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176962" y="26777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176962" y="26777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151" name="Google Shape;1013;p35"/>
            <p:cNvSpPr/>
            <p:nvPr/>
          </p:nvSpPr>
          <p:spPr>
            <a:xfrm>
              <a:off x="5415559" y="21872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164150" y="25919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420555" y="25476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481340" y="22950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250730" y="26777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250730" y="26777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127673" y="259196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214253" y="267770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214253" y="267770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181571" y="25769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268151" y="26627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268151" y="26627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3467511" y="3611274"/>
              <a:ext cx="1958196"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سوم</a:t>
              </a:r>
            </a:p>
            <a:p>
              <a:pPr algn="ctr" rtl="1"/>
              <a:r>
                <a:rPr lang="fa-IR" sz="1100" dirty="0">
                  <a:solidFill>
                    <a:schemeClr val="bg1"/>
                  </a:solidFill>
                  <a:latin typeface="Dana" panose="00000500000000000000" pitchFamily="2" charset="-78"/>
                  <a:cs typeface="Dana" panose="00000500000000000000" pitchFamily="2" charset="-78"/>
                </a:rPr>
                <a:t>جایگشت</a:t>
              </a:r>
            </a:p>
          </p:txBody>
        </p:sp>
        <p:sp>
          <p:nvSpPr>
            <p:cNvPr id="164" name="Google Shape;1037;p35"/>
            <p:cNvSpPr txBox="1">
              <a:spLocks/>
            </p:cNvSpPr>
            <p:nvPr/>
          </p:nvSpPr>
          <p:spPr>
            <a:xfrm>
              <a:off x="4328768" y="1738851"/>
              <a:ext cx="2304298"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مقایسه‌ی رشته‌ها</a:t>
              </a:r>
            </a:p>
          </p:txBody>
        </p:sp>
        <p:sp>
          <p:nvSpPr>
            <p:cNvPr id="165" name="Google Shape;1038;p35"/>
            <p:cNvSpPr txBox="1">
              <a:spLocks/>
            </p:cNvSpPr>
            <p:nvPr/>
          </p:nvSpPr>
          <p:spPr>
            <a:xfrm>
              <a:off x="5896958" y="3612133"/>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پوینتر دقیقا چیه؟</a:t>
              </a:r>
            </a:p>
          </p:txBody>
        </p:sp>
        <p:sp>
          <p:nvSpPr>
            <p:cNvPr id="166" name="Google Shape;1043;p35"/>
            <p:cNvSpPr txBox="1">
              <a:spLocks/>
            </p:cNvSpPr>
            <p:nvPr/>
          </p:nvSpPr>
          <p:spPr>
            <a:xfrm>
              <a:off x="7197582" y="2716579"/>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err="1">
                  <a:solidFill>
                    <a:schemeClr val="bg1"/>
                  </a:solidFill>
                  <a:latin typeface="Dana" panose="00000500000000000000" pitchFamily="2" charset="-78"/>
                  <a:cs typeface="Dana" panose="00000500000000000000" pitchFamily="2" charset="-78"/>
                </a:rPr>
                <a:t>پوینتر</a:t>
              </a:r>
              <a:endParaRPr lang="en-US" sz="1100" dirty="0"/>
            </a:p>
          </p:txBody>
        </p:sp>
        <p:sp>
          <p:nvSpPr>
            <p:cNvPr id="167" name="TextBox 166"/>
            <p:cNvSpPr txBox="1"/>
            <p:nvPr/>
          </p:nvSpPr>
          <p:spPr>
            <a:xfrm>
              <a:off x="6347853" y="272723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274771" y="2730964"/>
              <a:ext cx="412293" cy="338554"/>
            </a:xfrm>
            <a:prstGeom prst="rect">
              <a:avLst/>
            </a:prstGeom>
            <a:noFill/>
          </p:spPr>
          <p:txBody>
            <a:bodyPr wrap="none" rtlCol="0" anchor="ctr">
              <a:spAutoFit/>
            </a:bodyPr>
            <a:lstStyle/>
            <a:p>
              <a:pPr algn="ctr"/>
              <a:r>
                <a:rPr lang="en-US" sz="1600" b="1" dirty="0">
                  <a:solidFill>
                    <a:schemeClr val="bg1"/>
                  </a:solidFill>
                </a:rPr>
                <a:t>16</a:t>
              </a:r>
            </a:p>
          </p:txBody>
        </p:sp>
        <p:sp>
          <p:nvSpPr>
            <p:cNvPr id="169" name="TextBox 168"/>
            <p:cNvSpPr txBox="1"/>
            <p:nvPr/>
          </p:nvSpPr>
          <p:spPr>
            <a:xfrm>
              <a:off x="4232324" y="2727613"/>
              <a:ext cx="412293" cy="338554"/>
            </a:xfrm>
            <a:prstGeom prst="rect">
              <a:avLst/>
            </a:prstGeom>
            <a:noFill/>
          </p:spPr>
          <p:txBody>
            <a:bodyPr wrap="none" rtlCol="0" anchor="ctr">
              <a:spAutoFit/>
            </a:bodyPr>
            <a:lstStyle/>
            <a:p>
              <a:pPr algn="ctr"/>
              <a:r>
                <a:rPr lang="en-US" sz="1600" b="1" dirty="0">
                  <a:solidFill>
                    <a:schemeClr val="bg1"/>
                  </a:solidFill>
                </a:rPr>
                <a:t>18</a:t>
              </a:r>
            </a:p>
          </p:txBody>
        </p:sp>
        <p:sp>
          <p:nvSpPr>
            <p:cNvPr id="170" name="TextBox 169"/>
            <p:cNvSpPr txBox="1"/>
            <p:nvPr/>
          </p:nvSpPr>
          <p:spPr>
            <a:xfrm>
              <a:off x="3201730" y="2718880"/>
              <a:ext cx="412293" cy="338554"/>
            </a:xfrm>
            <a:prstGeom prst="rect">
              <a:avLst/>
            </a:prstGeom>
            <a:noFill/>
          </p:spPr>
          <p:txBody>
            <a:bodyPr wrap="square" rtlCol="0" anchor="ctr">
              <a:spAutoFit/>
            </a:bodyPr>
            <a:lstStyle/>
            <a:p>
              <a:pPr algn="ctr"/>
              <a:r>
                <a:rPr lang="en-US" sz="1600" b="1" dirty="0">
                  <a:solidFill>
                    <a:schemeClr val="bg1"/>
                  </a:solidFill>
                </a:rPr>
                <a:t>20</a:t>
              </a:r>
            </a:p>
          </p:txBody>
        </p:sp>
        <p:pic>
          <p:nvPicPr>
            <p:cNvPr id="171" name="Picture 170">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768414" y="2866705"/>
              <a:ext cx="1094656" cy="430684"/>
            </a:xfrm>
            <a:prstGeom prst="rect">
              <a:avLst/>
            </a:prstGeom>
          </p:spPr>
        </p:pic>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785876" y="2496560"/>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15936" y="2854792"/>
              <a:ext cx="1415292" cy="451689"/>
            </a:xfrm>
            <a:prstGeom prst="rect">
              <a:avLst/>
            </a:prstGeom>
          </p:spPr>
        </p:pic>
        <p:pic>
          <p:nvPicPr>
            <p:cNvPr id="174" name="Picture 17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20336" y="2507594"/>
              <a:ext cx="1118428" cy="440038"/>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37388" y="2716341"/>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6" name="Google Shape;1002;p35"/>
            <p:cNvSpPr/>
            <p:nvPr/>
          </p:nvSpPr>
          <p:spPr>
            <a:xfrm flipV="1">
              <a:off x="4379157" y="3201561"/>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7" name="Google Shape;1003;p35"/>
            <p:cNvSpPr/>
            <p:nvPr/>
          </p:nvSpPr>
          <p:spPr>
            <a:xfrm flipV="1">
              <a:off x="4374161" y="3482262"/>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5;p35"/>
            <p:cNvSpPr/>
            <p:nvPr/>
          </p:nvSpPr>
          <p:spPr>
            <a:xfrm flipH="1" flipV="1">
              <a:off x="4439111" y="3186588"/>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13;p35"/>
            <p:cNvSpPr/>
            <p:nvPr/>
          </p:nvSpPr>
          <p:spPr>
            <a:xfrm flipV="1">
              <a:off x="6447099" y="34822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452095" y="32015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6512880" y="31690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36;p35"/>
            <p:cNvSpPr txBox="1">
              <a:spLocks/>
            </p:cNvSpPr>
            <p:nvPr/>
          </p:nvSpPr>
          <p:spPr>
            <a:xfrm>
              <a:off x="544718" y="174413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p>
            <a:p>
              <a:pPr algn="ctr" rtl="1"/>
              <a:r>
                <a:rPr lang="fa-IR" sz="1100" dirty="0">
                  <a:solidFill>
                    <a:schemeClr val="bg1"/>
                  </a:solidFill>
                  <a:latin typeface="Dana" panose="00000500000000000000" pitchFamily="2" charset="-78"/>
                  <a:cs typeface="Dana" panose="00000500000000000000" pitchFamily="2" charset="-78"/>
                </a:rPr>
                <a:t>سوال تکراری</a:t>
              </a:r>
            </a:p>
          </p:txBody>
        </p:sp>
        <p:sp>
          <p:nvSpPr>
            <p:cNvPr id="189" name="Google Shape;1021;p35"/>
            <p:cNvSpPr/>
            <p:nvPr/>
          </p:nvSpPr>
          <p:spPr>
            <a:xfrm>
              <a:off x="2064282" y="259386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0" name="Google Shape;1025;p35"/>
            <p:cNvSpPr/>
            <p:nvPr/>
          </p:nvSpPr>
          <p:spPr>
            <a:xfrm>
              <a:off x="2150862" y="267959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1" name="Google Shape;1026;p35"/>
            <p:cNvSpPr/>
            <p:nvPr/>
          </p:nvSpPr>
          <p:spPr>
            <a:xfrm>
              <a:off x="2150862" y="267959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2" name="TextBox 191"/>
            <p:cNvSpPr txBox="1"/>
            <p:nvPr/>
          </p:nvSpPr>
          <p:spPr>
            <a:xfrm>
              <a:off x="2168933" y="2729505"/>
              <a:ext cx="412293" cy="338554"/>
            </a:xfrm>
            <a:prstGeom prst="rect">
              <a:avLst/>
            </a:prstGeom>
            <a:noFill/>
          </p:spPr>
          <p:txBody>
            <a:bodyPr wrap="none" rtlCol="0" anchor="ctr">
              <a:spAutoFit/>
            </a:bodyPr>
            <a:lstStyle/>
            <a:p>
              <a:pPr algn="ctr"/>
              <a:r>
                <a:rPr lang="en-US" sz="1600" b="1" dirty="0">
                  <a:solidFill>
                    <a:schemeClr val="bg1"/>
                  </a:solidFill>
                </a:rPr>
                <a:t>22</a:t>
              </a:r>
            </a:p>
          </p:txBody>
        </p:sp>
        <p:pic>
          <p:nvPicPr>
            <p:cNvPr id="194" name="Picture 193">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1705023" y="2868597"/>
              <a:ext cx="1094656" cy="430684"/>
            </a:xfrm>
            <a:prstGeom prst="rect">
              <a:avLst/>
            </a:prstGeom>
          </p:spPr>
        </p:pic>
        <p:sp>
          <p:nvSpPr>
            <p:cNvPr id="196" name="Google Shape;1002;p35"/>
            <p:cNvSpPr/>
            <p:nvPr/>
          </p:nvSpPr>
          <p:spPr>
            <a:xfrm flipV="1">
              <a:off x="2315766" y="3203453"/>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7" name="Google Shape;1003;p35"/>
            <p:cNvSpPr/>
            <p:nvPr/>
          </p:nvSpPr>
          <p:spPr>
            <a:xfrm flipV="1">
              <a:off x="2310770" y="348415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8" name="Google Shape;1005;p35"/>
            <p:cNvSpPr/>
            <p:nvPr/>
          </p:nvSpPr>
          <p:spPr>
            <a:xfrm flipH="1" flipV="1">
              <a:off x="2375720" y="3188480"/>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0" name="Google Shape;1036;p35"/>
            <p:cNvSpPr txBox="1">
              <a:spLocks/>
            </p:cNvSpPr>
            <p:nvPr/>
          </p:nvSpPr>
          <p:spPr>
            <a:xfrm>
              <a:off x="1559548" y="3606725"/>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زیر ذره‌بین</a:t>
              </a:r>
            </a:p>
            <a:p>
              <a:pPr algn="ctr" rtl="1"/>
              <a:r>
                <a:rPr lang="fa-IR" sz="1100" dirty="0">
                  <a:solidFill>
                    <a:schemeClr val="bg1"/>
                  </a:solidFill>
                  <a:latin typeface="Dana" panose="00000500000000000000" pitchFamily="2" charset="-78"/>
                  <a:cs typeface="Dana" panose="00000500000000000000" pitchFamily="2" charset="-78"/>
                </a:rPr>
                <a:t>آرگومان‌های خط فرمان</a:t>
              </a:r>
            </a:p>
          </p:txBody>
        </p:sp>
        <p:sp>
          <p:nvSpPr>
            <p:cNvPr id="82" name="Google Shape;1001;p35"/>
            <p:cNvSpPr/>
            <p:nvPr/>
          </p:nvSpPr>
          <p:spPr>
            <a:xfrm>
              <a:off x="1038813" y="2589668"/>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3" name="Google Shape;1002;p35"/>
            <p:cNvSpPr/>
            <p:nvPr/>
          </p:nvSpPr>
          <p:spPr>
            <a:xfrm>
              <a:off x="1295218" y="2545303"/>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4" name="Google Shape;1003;p35"/>
            <p:cNvSpPr/>
            <p:nvPr/>
          </p:nvSpPr>
          <p:spPr>
            <a:xfrm>
              <a:off x="1290222" y="2184939"/>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5" name="Google Shape;1005;p35"/>
            <p:cNvSpPr/>
            <p:nvPr/>
          </p:nvSpPr>
          <p:spPr>
            <a:xfrm flipH="1">
              <a:off x="1355172" y="2310459"/>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6" name="Google Shape;1006;p35"/>
            <p:cNvSpPr/>
            <p:nvPr/>
          </p:nvSpPr>
          <p:spPr>
            <a:xfrm>
              <a:off x="1124563" y="267540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7" name="Google Shape;1007;p35"/>
            <p:cNvSpPr/>
            <p:nvPr/>
          </p:nvSpPr>
          <p:spPr>
            <a:xfrm>
              <a:off x="1124563" y="267540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88" name="TextBox 87"/>
            <p:cNvSpPr txBox="1"/>
            <p:nvPr/>
          </p:nvSpPr>
          <p:spPr>
            <a:xfrm>
              <a:off x="1149331" y="2716579"/>
              <a:ext cx="412293" cy="338554"/>
            </a:xfrm>
            <a:prstGeom prst="rect">
              <a:avLst/>
            </a:prstGeom>
            <a:noFill/>
          </p:spPr>
          <p:txBody>
            <a:bodyPr wrap="square" rtlCol="0" anchor="ctr">
              <a:spAutoFit/>
            </a:bodyPr>
            <a:lstStyle/>
            <a:p>
              <a:pPr algn="ctr"/>
              <a:r>
                <a:rPr lang="en-US" sz="1600" b="1">
                  <a:solidFill>
                    <a:schemeClr val="bg1"/>
                  </a:solidFill>
                </a:rPr>
                <a:t>25</a:t>
              </a:r>
              <a:endParaRPr lang="en-US" sz="1600" b="1" dirty="0">
                <a:solidFill>
                  <a:schemeClr val="bg1"/>
                </a:solidFill>
              </a:endParaRPr>
            </a:p>
          </p:txBody>
        </p:sp>
        <p:pic>
          <p:nvPicPr>
            <p:cNvPr id="89" name="Picture 88">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667937" y="2505293"/>
              <a:ext cx="1118428" cy="440038"/>
            </a:xfrm>
            <a:prstGeom prst="rect">
              <a:avLst/>
            </a:prstGeom>
          </p:spPr>
        </p:pic>
        <p:sp>
          <p:nvSpPr>
            <p:cNvPr id="90" name="Google Shape;1036;p35"/>
            <p:cNvSpPr txBox="1">
              <a:spLocks/>
            </p:cNvSpPr>
            <p:nvPr/>
          </p:nvSpPr>
          <p:spPr>
            <a:xfrm>
              <a:off x="2451176" y="1723604"/>
              <a:ext cx="1958507"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زیرذره‌بین</a:t>
              </a:r>
            </a:p>
            <a:p>
              <a:pPr algn="ctr" rtl="1"/>
              <a:r>
                <a:rPr lang="fa-IR" sz="1100" dirty="0">
                  <a:solidFill>
                    <a:schemeClr val="bg1"/>
                  </a:solidFill>
                  <a:latin typeface="Dana" panose="00000500000000000000" pitchFamily="2" charset="-78"/>
                  <a:cs typeface="Dana" panose="00000500000000000000" pitchFamily="2" charset="-78"/>
                </a:rPr>
                <a:t>توابع با تعداد آرگومان‌های متغیر</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939618"/>
            <a:ext cx="7760479" cy="386395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سلام ب</a:t>
            </a:r>
            <a:r>
              <a:rPr lang="fa-IR" sz="1600" dirty="0">
                <a:solidFill>
                  <a:schemeClr val="bg1"/>
                </a:solidFill>
                <a:latin typeface="Dana" panose="00000500000000000000" pitchFamily="2" charset="-78"/>
                <a:cs typeface="Dana" panose="00000500000000000000" pitchFamily="2" charset="-78"/>
              </a:rPr>
              <a:t>ه همگی،</a:t>
            </a:r>
            <a:r>
              <a:rPr lang="fa-IR" sz="1600" b="0" i="0" u="none" strike="noStrike" dirty="0">
                <a:solidFill>
                  <a:schemeClr val="bg1"/>
                </a:solidFill>
                <a:effectLst/>
                <a:latin typeface="Dana" panose="00000500000000000000" pitchFamily="2" charset="-78"/>
                <a:cs typeface="Dana" panose="00000500000000000000" pitchFamily="2" charset="-78"/>
              </a:rPr>
              <a:t> امیدواریم حالتون خوب باشه. برنامه‌ی امروز یه‌کم با همیشه فرق داره. ما دیدیم توی دستورکار این کارگاه، سوالای مختلفی برای کار با پوینتر هست که شاید بهتر باشه قبل از دست به کد شدن و انجام اون‌ها، یکم دیدمون به پوینترها رو قوی‌تر کنیم. برای همین این جلسه با سوال اول در کنارتون هستیم.</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بله... برای شروع، یکی از سوالای پر تکراری رو که اکثرا جز تمرین‌ها بوده، انتخاب کردیم تا با کمک هم‌دیگه اولاش رو بررسی کنیم و بعد که دستتون حسابی گرم شد، ادامه‌اش رو خودتون بررسی کنین.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9" name="Google Shape;4771;p45"/>
          <p:cNvGrpSpPr/>
          <p:nvPr/>
        </p:nvGrpSpPr>
        <p:grpSpPr>
          <a:xfrm>
            <a:off x="8443969" y="323685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60410" y="145809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extBox 28">
            <a:extLst>
              <a:ext uri="{FF2B5EF4-FFF2-40B4-BE49-F238E27FC236}">
                <a16:creationId xmlns:a16="http://schemas.microsoft.com/office/drawing/2014/main" id="{D912F2A4-6A53-4224-90C2-5E814C40EE78}"/>
              </a:ext>
            </a:extLst>
          </p:cNvPr>
          <p:cNvSpPr txBox="1"/>
          <p:nvPr/>
        </p:nvSpPr>
        <p:spPr>
          <a:xfrm>
            <a:off x="1733266" y="419878"/>
            <a:ext cx="5579528"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پوینتر دقیقا چیه؟</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0" name="Google Shape;7046;p50"/>
          <p:cNvGrpSpPr/>
          <p:nvPr/>
        </p:nvGrpSpPr>
        <p:grpSpPr>
          <a:xfrm>
            <a:off x="7138123" y="510935"/>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626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6000"/>
            <a:ext cx="7760479" cy="269742"/>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کدی رو که قراره با هم بررسی‌ش کنیم، این کده:</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58274" y="11547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378939" y="396000"/>
            <a:ext cx="6458400" cy="4185761"/>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p3;</a:t>
            </a:r>
          </a:p>
          <a:p>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p3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malloc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endParaRPr lang="en-US" dirty="0">
              <a:solidFill>
                <a:srgbClr val="225588"/>
              </a:solidFill>
              <a:latin typeface="Consolas" panose="020B0609020204030204" pitchFamily="49" charset="0"/>
            </a:endParaRPr>
          </a:p>
          <a:p>
            <a:r>
              <a:rPr lang="en-US" dirty="0">
                <a:solidFill>
                  <a:srgbClr val="0070C0"/>
                </a:solidFill>
                <a:latin typeface="Consolas" panose="020B0609020204030204" pitchFamily="49" charset="0"/>
              </a:rPr>
              <a:t>do</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calloc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 p1</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p2</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p3;</a:t>
            </a:r>
          </a:p>
          <a:p>
            <a:endParaRPr lang="en-US" dirty="0">
              <a:solidFill>
                <a:srgbClr val="225588"/>
              </a:solidFill>
              <a:latin typeface="Consolas" panose="020B0609020204030204" pitchFamily="49" charset="0"/>
            </a:endParaRPr>
          </a:p>
          <a:p>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&gt;=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j));</a:t>
            </a:r>
          </a:p>
        </p:txBody>
      </p:sp>
      <p:sp>
        <p:nvSpPr>
          <p:cNvPr id="34" name="Title 1">
            <a:extLst>
              <a:ext uri="{FF2B5EF4-FFF2-40B4-BE49-F238E27FC236}">
                <a16:creationId xmlns:a16="http://schemas.microsoft.com/office/drawing/2014/main" id="{846E5198-7AF0-44E1-803C-BC2DB5C8B697}"/>
              </a:ext>
            </a:extLst>
          </p:cNvPr>
          <p:cNvSpPr txBox="1">
            <a:spLocks/>
          </p:cNvSpPr>
          <p:nvPr/>
        </p:nvSpPr>
        <p:spPr>
          <a:xfrm>
            <a:off x="5421600" y="1260766"/>
            <a:ext cx="3037742" cy="467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یه کار عجیب می‌خوام ازتون. سریع برین کاغذ و قلم با خودتون بیارین.</a:t>
            </a:r>
          </a:p>
        </p:txBody>
      </p:sp>
      <p:sp>
        <p:nvSpPr>
          <p:cNvPr id="35" name="Title 1">
            <a:extLst>
              <a:ext uri="{FF2B5EF4-FFF2-40B4-BE49-F238E27FC236}">
                <a16:creationId xmlns:a16="http://schemas.microsoft.com/office/drawing/2014/main" id="{846E5198-7AF0-44E1-803C-BC2DB5C8B697}"/>
              </a:ext>
            </a:extLst>
          </p:cNvPr>
          <p:cNvSpPr txBox="1">
            <a:spLocks/>
          </p:cNvSpPr>
          <p:nvPr/>
        </p:nvSpPr>
        <p:spPr>
          <a:xfrm>
            <a:off x="6270132" y="1836337"/>
            <a:ext cx="2188142" cy="7431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و  تازه قول هم بدین که برنامه رو اجرا نکنین. </a:t>
            </a:r>
          </a:p>
        </p:txBody>
      </p:sp>
      <p:sp>
        <p:nvSpPr>
          <p:cNvPr id="36" name="Title 1">
            <a:extLst>
              <a:ext uri="{FF2B5EF4-FFF2-40B4-BE49-F238E27FC236}">
                <a16:creationId xmlns:a16="http://schemas.microsoft.com/office/drawing/2014/main" id="{846E5198-7AF0-44E1-803C-BC2DB5C8B697}"/>
              </a:ext>
            </a:extLst>
          </p:cNvPr>
          <p:cNvSpPr txBox="1">
            <a:spLocks/>
          </p:cNvSpPr>
          <p:nvPr/>
        </p:nvSpPr>
        <p:spPr>
          <a:xfrm>
            <a:off x="3722400" y="2255964"/>
            <a:ext cx="4722110" cy="18765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می‌خوایم با هم تبدیل بشیم به یه کامپایلر و خودمون بگیم این کد چی چاپ می‌کنه.</a:t>
            </a:r>
          </a:p>
          <a:p>
            <a:pPr rtl="1">
              <a:lnSpc>
                <a:spcPct val="150000"/>
              </a:lnSpc>
            </a:pPr>
            <a:r>
              <a:rPr lang="fa-IR" sz="1400" dirty="0">
                <a:solidFill>
                  <a:schemeClr val="bg1"/>
                </a:solidFill>
                <a:latin typeface="Dana" panose="00000500000000000000" pitchFamily="2" charset="-78"/>
                <a:cs typeface="Dana" panose="00000500000000000000" pitchFamily="2" charset="-78"/>
              </a:rPr>
              <a:t>پس الان فقط یه اسکرین‌شاتی، عکسی، چیزی از صفحه بگیرین تا با هم شروع کنیم به قدم قدم اجرا کردن کد روی کاغذ!</a:t>
            </a:r>
          </a:p>
        </p:txBody>
      </p:sp>
    </p:spTree>
    <p:extLst>
      <p:ext uri="{BB962C8B-B14F-4D97-AF65-F5344CB8AC3E}">
        <p14:creationId xmlns:p14="http://schemas.microsoft.com/office/powerpoint/2010/main" val="220123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17910" y="1125265"/>
            <a:ext cx="3316672" cy="698400"/>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تو دو خط اول چی داریم؟</a:t>
            </a:r>
            <a:r>
              <a:rPr lang="en-US" sz="1400" dirty="0">
                <a:solidFill>
                  <a:schemeClr val="bg1"/>
                </a:solidFill>
                <a:latin typeface="Dana" panose="00000500000000000000" pitchFamily="2" charset="-78"/>
                <a:cs typeface="Dana" panose="00000500000000000000" pitchFamily="2" charset="-78"/>
              </a:rPr>
              <a:t> </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هر چی متغیر داریم با مقدار اولیه شون رو کاغذ بنویسین.</a:t>
            </a:r>
            <a:r>
              <a:rPr lang="en-US"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اگرم مقدار اولیه نداره که فعلا هیچی فقط اسمش رو بذارین باشه.</a:t>
            </a:r>
            <a:r>
              <a:rPr lang="en-US"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منم اینجا براتون با شکل حافظه متغیرها رو می‌کشم...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828" y="2764848"/>
            <a:ext cx="1874919" cy="187491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15999120"/>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latin typeface="Dana" panose="020B0604020202020204" charset="-78"/>
                          <a:cs typeface="Dana" panose="020B0604020202020204" charset="-78"/>
                        </a:rPr>
                        <a:t>2</a:t>
                      </a:r>
                      <a:r>
                        <a:rPr lang="en-US" sz="1200" baseline="30000" dirty="0">
                          <a:latin typeface="Dana" panose="020B0604020202020204" charset="-78"/>
                          <a:cs typeface="Dana" panose="020B0604020202020204" charset="-78"/>
                        </a:rPr>
                        <a:t>n</a:t>
                      </a: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US" sz="1200" dirty="0">
                          <a:latin typeface="Dana" panose="020B0604020202020204" charset="-78"/>
                          <a:cs typeface="Dana" panose="020B0604020202020204" charset="-78"/>
                        </a:rPr>
                        <a:t>9004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latin typeface="Dana" panose="020B0604020202020204" charset="-78"/>
                          <a:cs typeface="Dana" panose="020B0604020202020204" charset="-78"/>
                        </a:rPr>
                        <a:t>i</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Tree>
    <p:extLst>
      <p:ext uri="{BB962C8B-B14F-4D97-AF65-F5344CB8AC3E}">
        <p14:creationId xmlns:p14="http://schemas.microsoft.com/office/powerpoint/2010/main" val="308438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3812" y="664414"/>
            <a:ext cx="7708519" cy="2531046"/>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رسیدیم به دستور </a:t>
            </a:r>
            <a:r>
              <a:rPr lang="en-US" sz="1400" b="0" i="0" u="none" strike="noStrike" dirty="0" err="1">
                <a:solidFill>
                  <a:schemeClr val="bg1"/>
                </a:solidFill>
                <a:effectLst/>
                <a:latin typeface="Dana" panose="00000500000000000000" pitchFamily="2" charset="-78"/>
                <a:cs typeface="Dana" panose="00000500000000000000" pitchFamily="2" charset="-78"/>
              </a:rPr>
              <a:t>malloc</a:t>
            </a:r>
            <a:r>
              <a:rPr lang="fa-IR" sz="1400" b="0" i="0" u="none" strike="noStrike" dirty="0">
                <a:solidFill>
                  <a:schemeClr val="bg1"/>
                </a:solidFill>
                <a:effectLst/>
                <a:latin typeface="Dana" panose="00000500000000000000" pitchFamily="2" charset="-78"/>
                <a:cs typeface="Dana" panose="00000500000000000000" pitchFamily="2" charset="-78"/>
              </a:rPr>
              <a:t>. بیاین یهو </a:t>
            </a:r>
            <a:r>
              <a:rPr lang="en-US" sz="1400" b="0" i="0" u="none" strike="noStrike" dirty="0" err="1">
                <a:solidFill>
                  <a:schemeClr val="bg1"/>
                </a:solidFill>
                <a:effectLst/>
                <a:latin typeface="Dana" panose="00000500000000000000" pitchFamily="2" charset="-78"/>
                <a:cs typeface="Dana" panose="00000500000000000000" pitchFamily="2" charset="-78"/>
              </a:rPr>
              <a:t>malloc</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err="1">
                <a:solidFill>
                  <a:schemeClr val="bg1"/>
                </a:solidFill>
                <a:effectLst/>
                <a:latin typeface="Dana" panose="00000500000000000000" pitchFamily="2" charset="-78"/>
                <a:cs typeface="Dana" panose="00000500000000000000" pitchFamily="2" charset="-78"/>
              </a:rPr>
              <a:t>calloc</a:t>
            </a:r>
            <a:r>
              <a:rPr lang="fa-IR" sz="1400" b="0" i="0" u="none" strike="noStrike" dirty="0">
                <a:solidFill>
                  <a:schemeClr val="bg1"/>
                </a:solidFill>
                <a:effectLst/>
                <a:latin typeface="Dana" panose="00000500000000000000" pitchFamily="2" charset="-78"/>
                <a:cs typeface="Dana" panose="00000500000000000000" pitchFamily="2" charset="-78"/>
              </a:rPr>
              <a:t> رو با هم بگیم و مقایسه کنیم.</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اولین فرق ظاهری‌شون که باید بدونین اینه که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یه دونه ورودی می‌گیره ولی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دو تا. در اصل به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می‌گیم </a:t>
            </a:r>
            <a:r>
              <a:rPr lang="fa-IR" sz="1400" dirty="0">
                <a:solidFill>
                  <a:schemeClr val="accent6"/>
                </a:solidFill>
                <a:latin typeface="Dana" panose="00000500000000000000" pitchFamily="2" charset="-78"/>
                <a:cs typeface="Dana" panose="00000500000000000000" pitchFamily="2" charset="-78"/>
              </a:rPr>
              <a:t>چقدر فضا </a:t>
            </a:r>
            <a:r>
              <a:rPr lang="fa-IR" sz="1400" dirty="0">
                <a:solidFill>
                  <a:schemeClr val="bg1"/>
                </a:solidFill>
                <a:latin typeface="Dana" panose="00000500000000000000" pitchFamily="2" charset="-78"/>
                <a:cs typeface="Dana" panose="00000500000000000000" pitchFamily="2" charset="-78"/>
              </a:rPr>
              <a:t>می‌خوایم، اونو بهمون بده. به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می‌گیم ما </a:t>
            </a:r>
            <a:r>
              <a:rPr lang="fa-IR" sz="1400" dirty="0">
                <a:solidFill>
                  <a:schemeClr val="accent6"/>
                </a:solidFill>
                <a:latin typeface="Dana" panose="00000500000000000000" pitchFamily="2" charset="-78"/>
                <a:cs typeface="Dana" panose="00000500000000000000" pitchFamily="2" charset="-78"/>
              </a:rPr>
              <a:t>چند</a:t>
            </a:r>
            <a:r>
              <a:rPr lang="fa-IR" sz="1400" dirty="0">
                <a:solidFill>
                  <a:schemeClr val="bg1"/>
                </a:solidFill>
                <a:latin typeface="Dana" panose="00000500000000000000" pitchFamily="2" charset="-78"/>
                <a:cs typeface="Dana" panose="00000500000000000000" pitchFamily="2" charset="-78"/>
              </a:rPr>
              <a:t> تا خونه با </a:t>
            </a:r>
            <a:r>
              <a:rPr lang="fa-IR" sz="1400" dirty="0">
                <a:solidFill>
                  <a:schemeClr val="accent6"/>
                </a:solidFill>
                <a:latin typeface="Dana" panose="00000500000000000000" pitchFamily="2" charset="-78"/>
                <a:cs typeface="Dana" panose="00000500000000000000" pitchFamily="2" charset="-78"/>
              </a:rPr>
              <a:t>فضای‌ دلخواه </a:t>
            </a:r>
            <a:r>
              <a:rPr lang="fa-IR" sz="1400" dirty="0">
                <a:solidFill>
                  <a:schemeClr val="bg1"/>
                </a:solidFill>
                <a:latin typeface="Dana" panose="00000500000000000000" pitchFamily="2" charset="-78"/>
                <a:cs typeface="Dana" panose="00000500000000000000" pitchFamily="2" charset="-78"/>
              </a:rPr>
              <a:t>می‌خوایم. لطفا این رو برای ما در نظر بگیر.</a:t>
            </a:r>
            <a:r>
              <a:rPr lang="en-US"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دومین فرقشون هم اینه که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اون فضا رو برای ما می‌گیره ولی دیگه مقداری توشون نمی‌ذاره تا ما بگیم. اما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تموم خونه‌هایی که گرفته رو با </a:t>
            </a:r>
            <a:r>
              <a:rPr lang="en-US" sz="1400" dirty="0">
                <a:solidFill>
                  <a:schemeClr val="bg1"/>
                </a:solidFill>
                <a:latin typeface="Dana" panose="00000500000000000000" pitchFamily="2" charset="-78"/>
                <a:cs typeface="Dana" panose="00000500000000000000" pitchFamily="2" charset="-78"/>
              </a:rPr>
              <a:t>0 </a:t>
            </a:r>
            <a:r>
              <a:rPr lang="fa-IR" sz="1400" dirty="0">
                <a:solidFill>
                  <a:schemeClr val="bg1"/>
                </a:solidFill>
                <a:latin typeface="Dana" panose="00000500000000000000" pitchFamily="2" charset="-78"/>
                <a:cs typeface="Dana" panose="00000500000000000000" pitchFamily="2" charset="-78"/>
              </a:rPr>
              <a:t> مقداردهی اولیه می‌کنه.</a:t>
            </a:r>
            <a:r>
              <a:rPr lang="en-US"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حالا خط سوم داره به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میگه به اندازه‌ی </a:t>
            </a:r>
            <a:r>
              <a:rPr lang="en-US" sz="1400" dirty="0">
                <a:solidFill>
                  <a:schemeClr val="bg1"/>
                </a:solidFill>
                <a:latin typeface="Dana" panose="00000500000000000000" pitchFamily="2" charset="-78"/>
                <a:cs typeface="Dana" panose="00000500000000000000" pitchFamily="2" charset="-78"/>
              </a:rPr>
              <a:t>3</a:t>
            </a:r>
            <a:r>
              <a:rPr lang="fa-IR" sz="1400" dirty="0">
                <a:solidFill>
                  <a:schemeClr val="bg1"/>
                </a:solidFill>
                <a:latin typeface="Dana" panose="00000500000000000000" pitchFamily="2" charset="-78"/>
                <a:cs typeface="Dana" panose="00000500000000000000" pitchFamily="2" charset="-78"/>
              </a:rPr>
              <a:t> تا </a:t>
            </a:r>
            <a:r>
              <a:rPr lang="en-US" sz="1400" dirty="0">
                <a:solidFill>
                  <a:schemeClr val="accent6"/>
                </a:solidFill>
                <a:latin typeface="Dana" panose="00000500000000000000" pitchFamily="2" charset="-78"/>
                <a:cs typeface="Dana" panose="00000500000000000000" pitchFamily="2" charset="-78"/>
              </a:rPr>
              <a:t>int *</a:t>
            </a:r>
            <a:r>
              <a:rPr lang="fa-IR" sz="1400" dirty="0">
                <a:solidFill>
                  <a:schemeClr val="bg1"/>
                </a:solidFill>
                <a:latin typeface="Dana" panose="00000500000000000000" pitchFamily="2" charset="-78"/>
                <a:cs typeface="Dana" panose="00000500000000000000" pitchFamily="2" charset="-78"/>
              </a:rPr>
              <a:t> برای من حافظه در نظر بگیر. بعد آدرس شروعش رو که داری میدی، اول به </a:t>
            </a:r>
            <a:r>
              <a:rPr lang="en-US" sz="1400" dirty="0">
                <a:solidFill>
                  <a:schemeClr val="accent6"/>
                </a:solidFill>
                <a:latin typeface="Dana" panose="00000500000000000000" pitchFamily="2" charset="-78"/>
                <a:cs typeface="Dana" panose="00000500000000000000" pitchFamily="2" charset="-78"/>
              </a:rPr>
              <a:t>int ** </a:t>
            </a:r>
            <a:r>
              <a:rPr lang="fa-IR"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تبدیلش کن (چون تایپ متغیر هامون  </a:t>
            </a:r>
            <a:r>
              <a:rPr lang="en-US" sz="1400" dirty="0">
                <a:solidFill>
                  <a:schemeClr val="accent6"/>
                </a:solidFill>
                <a:latin typeface="Dana" panose="00000500000000000000" pitchFamily="2" charset="-78"/>
                <a:cs typeface="Dana" panose="00000500000000000000" pitchFamily="2" charset="-78"/>
              </a:rPr>
              <a:t>int **</a:t>
            </a:r>
            <a:r>
              <a:rPr lang="fa-IR"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هست) و بعد هم مقدار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p3</a:t>
            </a:r>
            <a:r>
              <a:rPr lang="fa-IR" sz="1400" dirty="0">
                <a:solidFill>
                  <a:schemeClr val="bg1"/>
                </a:solidFill>
                <a:latin typeface="Dana" panose="00000500000000000000" pitchFamily="2" charset="-78"/>
                <a:cs typeface="Dana" panose="00000500000000000000" pitchFamily="2" charset="-78"/>
              </a:rPr>
              <a:t> رو برابر اون قرار بده. پس انگار </a:t>
            </a:r>
            <a:r>
              <a:rPr lang="en-US" sz="1400" dirty="0">
                <a:solidFill>
                  <a:schemeClr val="bg1"/>
                </a:solidFill>
                <a:latin typeface="Dana" panose="00000500000000000000" pitchFamily="2" charset="-78"/>
                <a:cs typeface="Dana" panose="00000500000000000000" pitchFamily="2" charset="-78"/>
              </a:rPr>
              <a:t> 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p3</a:t>
            </a:r>
            <a:r>
              <a:rPr lang="fa-IR" sz="1400" dirty="0">
                <a:solidFill>
                  <a:schemeClr val="bg1"/>
                </a:solidFill>
                <a:latin typeface="Dana" panose="00000500000000000000" pitchFamily="2" charset="-78"/>
                <a:cs typeface="Dana" panose="00000500000000000000" pitchFamily="2" charset="-78"/>
              </a:rPr>
              <a:t> به شروع این بخش اشاره می‌کنند.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42576" y="25299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24" name="Content Placeholder 3"/>
          <p:cNvGraphicFramePr>
            <a:graphicFrameLocks/>
          </p:cNvGraphicFramePr>
          <p:nvPr>
            <p:extLst>
              <p:ext uri="{D42A27DB-BD31-4B8C-83A1-F6EECF244321}">
                <p14:modId xmlns:p14="http://schemas.microsoft.com/office/powerpoint/2010/main" val="2473060332"/>
              </p:ext>
            </p:extLst>
          </p:nvPr>
        </p:nvGraphicFramePr>
        <p:xfrm>
          <a:off x="3472271" y="3770012"/>
          <a:ext cx="1358929" cy="914400"/>
        </p:xfrm>
        <a:graphic>
          <a:graphicData uri="http://schemas.openxmlformats.org/drawingml/2006/table">
            <a:tbl>
              <a:tblPr firstRow="1" bandRow="1">
                <a:tableStyleId>{5C22544A-7EE6-4342-B048-85BDC9FD1C3A}</a:tableStyleId>
              </a:tblPr>
              <a:tblGrid>
                <a:gridCol w="1358929">
                  <a:extLst>
                    <a:ext uri="{9D8B030D-6E8A-4147-A177-3AD203B41FA5}">
                      <a16:colId xmlns:a16="http://schemas.microsoft.com/office/drawing/2014/main" val="1064919249"/>
                    </a:ext>
                  </a:extLst>
                </a:gridCol>
              </a:tblGrid>
              <a:tr h="168507">
                <a:tc>
                  <a:txBody>
                    <a:bodyPr/>
                    <a:lstStyle/>
                    <a:p>
                      <a:pPr algn="ctr"/>
                      <a:r>
                        <a:rPr lang="en-US" b="0"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18481256"/>
                  </a:ext>
                </a:extLst>
              </a:tr>
              <a:tr h="168507">
                <a:tc>
                  <a:txBody>
                    <a:bodyPr/>
                    <a:lstStyle/>
                    <a:p>
                      <a:pPr algn="ctr"/>
                      <a:r>
                        <a:rPr lang="en-US"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91798220"/>
                  </a:ext>
                </a:extLst>
              </a:tr>
              <a:tr h="168507">
                <a:tc>
                  <a:txBody>
                    <a:bodyPr/>
                    <a:lstStyle/>
                    <a:p>
                      <a:pPr algn="ctr"/>
                      <a:r>
                        <a:rPr lang="en-US"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31110956"/>
                  </a:ext>
                </a:extLst>
              </a:tr>
            </a:tbl>
          </a:graphicData>
        </a:graphic>
      </p:graphicFrame>
      <p:sp>
        <p:nvSpPr>
          <p:cNvPr id="25" name="Rectangle 24"/>
          <p:cNvSpPr/>
          <p:nvPr/>
        </p:nvSpPr>
        <p:spPr>
          <a:xfrm>
            <a:off x="1407905" y="3613822"/>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Dana" panose="020B0604020202020204" charset="-78"/>
                <a:cs typeface="Dana" panose="020B0604020202020204" charset="-78"/>
              </a:rPr>
              <a:t>4000</a:t>
            </a:r>
          </a:p>
        </p:txBody>
      </p:sp>
      <p:sp>
        <p:nvSpPr>
          <p:cNvPr id="26" name="Rectangle 25"/>
          <p:cNvSpPr/>
          <p:nvPr/>
        </p:nvSpPr>
        <p:spPr>
          <a:xfrm>
            <a:off x="1407905" y="4337504"/>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Dana" panose="020B0604020202020204" charset="-78"/>
                <a:cs typeface="Dana" panose="020B0604020202020204" charset="-78"/>
              </a:rPr>
              <a:t>4000</a:t>
            </a:r>
          </a:p>
        </p:txBody>
      </p:sp>
      <p:sp>
        <p:nvSpPr>
          <p:cNvPr id="27" name="Rectangle 26"/>
          <p:cNvSpPr/>
          <p:nvPr/>
        </p:nvSpPr>
        <p:spPr>
          <a:xfrm>
            <a:off x="1046854" y="3662937"/>
            <a:ext cx="383840"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p2</a:t>
            </a:r>
          </a:p>
        </p:txBody>
      </p:sp>
      <p:sp>
        <p:nvSpPr>
          <p:cNvPr id="28" name="Rectangle 27"/>
          <p:cNvSpPr/>
          <p:nvPr/>
        </p:nvSpPr>
        <p:spPr>
          <a:xfrm>
            <a:off x="1038627" y="4407413"/>
            <a:ext cx="36927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p3</a:t>
            </a:r>
          </a:p>
        </p:txBody>
      </p:sp>
      <p:cxnSp>
        <p:nvCxnSpPr>
          <p:cNvPr id="29" name="Straight Arrow Connector 28"/>
          <p:cNvCxnSpPr>
            <a:stCxn id="25" idx="3"/>
          </p:cNvCxnSpPr>
          <p:nvPr/>
        </p:nvCxnSpPr>
        <p:spPr>
          <a:xfrm>
            <a:off x="1976080" y="3809913"/>
            <a:ext cx="1496191" cy="65817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26" idx="3"/>
          </p:cNvCxnSpPr>
          <p:nvPr/>
        </p:nvCxnSpPr>
        <p:spPr>
          <a:xfrm>
            <a:off x="1976080" y="4533595"/>
            <a:ext cx="1496191" cy="6000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1" name="Rectangle 30"/>
          <p:cNvSpPr/>
          <p:nvPr/>
        </p:nvSpPr>
        <p:spPr>
          <a:xfrm>
            <a:off x="4852101" y="4398628"/>
            <a:ext cx="678877"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4000</a:t>
            </a:r>
          </a:p>
        </p:txBody>
      </p:sp>
      <p:sp>
        <p:nvSpPr>
          <p:cNvPr id="32" name="Rectangle 31"/>
          <p:cNvSpPr/>
          <p:nvPr/>
        </p:nvSpPr>
        <p:spPr>
          <a:xfrm>
            <a:off x="4852102" y="4088712"/>
            <a:ext cx="59109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4004</a:t>
            </a:r>
          </a:p>
        </p:txBody>
      </p:sp>
      <p:sp>
        <p:nvSpPr>
          <p:cNvPr id="33" name="Rectangle 32"/>
          <p:cNvSpPr/>
          <p:nvPr/>
        </p:nvSpPr>
        <p:spPr>
          <a:xfrm>
            <a:off x="4852102" y="3795254"/>
            <a:ext cx="59109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4008</a:t>
            </a:r>
          </a:p>
        </p:txBody>
      </p:sp>
    </p:spTree>
    <p:extLst>
      <p:ext uri="{BB962C8B-B14F-4D97-AF65-F5344CB8AC3E}">
        <p14:creationId xmlns:p14="http://schemas.microsoft.com/office/powerpoint/2010/main" val="339366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261212" y="348381"/>
            <a:ext cx="3173370" cy="1737265"/>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تو خط چهارم سایز </a:t>
            </a:r>
            <a:r>
              <a:rPr lang="en-US" sz="1400" b="0" i="0" u="none" strike="noStrike" dirty="0">
                <a:solidFill>
                  <a:schemeClr val="accent6"/>
                </a:solidFill>
                <a:effectLst/>
                <a:latin typeface="Dana" panose="00000500000000000000" pitchFamily="2" charset="-78"/>
                <a:cs typeface="Dana" panose="00000500000000000000" pitchFamily="2" charset="-78"/>
              </a:rPr>
              <a:t>int *</a:t>
            </a:r>
            <a:r>
              <a:rPr lang="fa-IR" sz="1400" b="0" i="0" u="none" strike="noStrike" dirty="0">
                <a:solidFill>
                  <a:schemeClr val="bg1"/>
                </a:solidFill>
                <a:effectLst/>
                <a:latin typeface="Dana" panose="00000500000000000000" pitchFamily="2" charset="-78"/>
                <a:cs typeface="Dana" panose="00000500000000000000" pitchFamily="2" charset="-78"/>
              </a:rPr>
              <a:t> رو چاپ کرده که اندازه‌اش برابر </a:t>
            </a:r>
            <a:r>
              <a:rPr lang="en-US" sz="1400" b="0" i="0" u="none" strike="noStrike" dirty="0">
                <a:solidFill>
                  <a:schemeClr val="bg1"/>
                </a:solidFill>
                <a:effectLst/>
                <a:latin typeface="Dana" panose="00000500000000000000" pitchFamily="2" charset="-78"/>
                <a:cs typeface="Dana" panose="00000500000000000000" pitchFamily="2" charset="-78"/>
              </a:rPr>
              <a:t>4</a:t>
            </a:r>
            <a:r>
              <a:rPr lang="fa-IR" sz="1400" b="0" i="0" u="none" strike="noStrike" dirty="0">
                <a:solidFill>
                  <a:schemeClr val="bg1"/>
                </a:solidFill>
                <a:effectLst/>
                <a:latin typeface="Dana" panose="00000500000000000000" pitchFamily="2" charset="-78"/>
                <a:cs typeface="Dana" panose="00000500000000000000" pitchFamily="2" charset="-78"/>
              </a:rPr>
              <a:t> هست یعنی </a:t>
            </a:r>
            <a:r>
              <a:rPr lang="en-US" sz="1400" b="0" i="0" u="none" strike="noStrike" dirty="0">
                <a:solidFill>
                  <a:schemeClr val="bg1"/>
                </a:solidFill>
                <a:effectLst/>
                <a:latin typeface="Dana" panose="00000500000000000000" pitchFamily="2" charset="-78"/>
                <a:cs typeface="Dana" panose="00000500000000000000" pitchFamily="2" charset="-78"/>
              </a:rPr>
              <a:t>4</a:t>
            </a:r>
            <a:r>
              <a:rPr lang="fa-IR" sz="1400" b="0" i="0" u="none" strike="noStrike" dirty="0">
                <a:solidFill>
                  <a:schemeClr val="bg1"/>
                </a:solidFill>
                <a:effectLst/>
                <a:latin typeface="Dana" panose="00000500000000000000" pitchFamily="2" charset="-78"/>
                <a:cs typeface="Dana" panose="00000500000000000000" pitchFamily="2" charset="-78"/>
              </a:rPr>
              <a:t> بایت.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و به همین دلیل هم هست که ما سه تا خونه‌ای که به کمک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گرفته شد رو </a:t>
            </a:r>
            <a:r>
              <a:rPr lang="en-US" sz="1400" dirty="0">
                <a:solidFill>
                  <a:schemeClr val="bg1"/>
                </a:solidFill>
                <a:latin typeface="Dana" panose="00000500000000000000" pitchFamily="2" charset="-78"/>
                <a:cs typeface="Dana" panose="00000500000000000000" pitchFamily="2" charset="-78"/>
              </a:rPr>
              <a:t>4</a:t>
            </a:r>
            <a:r>
              <a:rPr lang="fa-IR" sz="1400" dirty="0">
                <a:solidFill>
                  <a:schemeClr val="bg1"/>
                </a:solidFill>
                <a:latin typeface="Dana" panose="00000500000000000000" pitchFamily="2" charset="-78"/>
                <a:cs typeface="Dana" panose="00000500000000000000" pitchFamily="2" charset="-78"/>
              </a:rPr>
              <a:t>بایت </a:t>
            </a:r>
            <a:r>
              <a:rPr lang="en-US" sz="1400" dirty="0">
                <a:solidFill>
                  <a:schemeClr val="bg1"/>
                </a:solidFill>
                <a:latin typeface="Dana" panose="00000500000000000000" pitchFamily="2" charset="-78"/>
                <a:cs typeface="Dana" panose="00000500000000000000" pitchFamily="2" charset="-78"/>
              </a:rPr>
              <a:t>4</a:t>
            </a:r>
            <a:r>
              <a:rPr lang="fa-IR" sz="1400" dirty="0">
                <a:solidFill>
                  <a:schemeClr val="bg1"/>
                </a:solidFill>
                <a:latin typeface="Dana" panose="00000500000000000000" pitchFamily="2" charset="-78"/>
                <a:cs typeface="Dana" panose="00000500000000000000" pitchFamily="2" charset="-78"/>
              </a:rPr>
              <a:t>بایت شماره‌گذاری کردیم.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81834416"/>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latin typeface="Dana" panose="020B0604020202020204" charset="-78"/>
                          <a:cs typeface="Dana" panose="020B0604020202020204" charset="-78"/>
                        </a:rPr>
                        <a:t>2</a:t>
                      </a:r>
                      <a:r>
                        <a:rPr lang="en-US" sz="1200" baseline="30000" dirty="0">
                          <a:latin typeface="Dana" panose="020B0604020202020204" charset="-78"/>
                          <a:cs typeface="Dana" panose="020B0604020202020204" charset="-78"/>
                        </a:rPr>
                        <a:t>n</a:t>
                      </a: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US" sz="1200" dirty="0">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US" sz="1200" dirty="0">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US" sz="1200" dirty="0">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latin typeface="Dana" panose="020B0604020202020204" charset="-78"/>
                          <a:cs typeface="Dana" panose="020B0604020202020204" charset="-78"/>
                        </a:rPr>
                        <a:t>i</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111829" y="2278802"/>
            <a:ext cx="1526404"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342002" y="1932969"/>
            <a:ext cx="2260800"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oogle Shape;4779;p45"/>
          <p:cNvGrpSpPr/>
          <p:nvPr/>
        </p:nvGrpSpPr>
        <p:grpSpPr>
          <a:xfrm>
            <a:off x="8434582" y="398781"/>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ight Arrow 4"/>
          <p:cNvSpPr/>
          <p:nvPr/>
        </p:nvSpPr>
        <p:spPr>
          <a:xfrm>
            <a:off x="5054166" y="3103204"/>
            <a:ext cx="770400" cy="158400"/>
          </a:xfrm>
          <a:prstGeom prst="rightArrow">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846E5198-7AF0-44E1-803C-BC2DB5C8B697}"/>
              </a:ext>
            </a:extLst>
          </p:cNvPr>
          <p:cNvSpPr txBox="1">
            <a:spLocks/>
          </p:cNvSpPr>
          <p:nvPr/>
        </p:nvSpPr>
        <p:spPr>
          <a:xfrm>
            <a:off x="5824566" y="2800804"/>
            <a:ext cx="2522164" cy="76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پس این خونه شد شروع بخش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شده‌ی کدمون.</a:t>
            </a:r>
          </a:p>
        </p:txBody>
      </p:sp>
      <p:grpSp>
        <p:nvGrpSpPr>
          <p:cNvPr id="26" name="Google Shape;4771;p45"/>
          <p:cNvGrpSpPr/>
          <p:nvPr/>
        </p:nvGrpSpPr>
        <p:grpSpPr>
          <a:xfrm>
            <a:off x="8434582" y="2904532"/>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906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7" name="Google Shape;4779;p45"/>
          <p:cNvGrpSpPr/>
          <p:nvPr/>
        </p:nvGrpSpPr>
        <p:grpSpPr>
          <a:xfrm>
            <a:off x="8444260" y="13779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itle 1">
            <a:extLst>
              <a:ext uri="{FF2B5EF4-FFF2-40B4-BE49-F238E27FC236}">
                <a16:creationId xmlns:a16="http://schemas.microsoft.com/office/drawing/2014/main" id="{846E5198-7AF0-44E1-803C-BC2DB5C8B697}"/>
              </a:ext>
            </a:extLst>
          </p:cNvPr>
          <p:cNvSpPr>
            <a:spLocks noGrp="1"/>
          </p:cNvSpPr>
          <p:nvPr>
            <p:ph type="ctrTitle"/>
          </p:nvPr>
        </p:nvSpPr>
        <p:spPr>
          <a:xfrm>
            <a:off x="687218" y="1214209"/>
            <a:ext cx="7708519" cy="2253600"/>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حالا رسیدیم به بخش اجق‌وجق کد =))))</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بر خلاف قیافه‌ی ترسناکش اگه تیکه تیکه بریم جلو خیلی راحت می‌شه.</a:t>
            </a:r>
            <a:r>
              <a:rPr lang="en-US" sz="1400" dirty="0">
                <a:solidFill>
                  <a:schemeClr val="bg1"/>
                </a:solidFill>
                <a:latin typeface="Dana" panose="00000500000000000000" pitchFamily="2" charset="-78"/>
                <a:cs typeface="Dana" panose="00000500000000000000" pitchFamily="2" charset="-78"/>
              </a:rPr>
              <a:t>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مقدار </a:t>
            </a:r>
            <a:r>
              <a:rPr lang="en-US" sz="1400" dirty="0" err="1">
                <a:solidFill>
                  <a:schemeClr val="bg1"/>
                </a:solidFill>
                <a:latin typeface="Dana" panose="00000500000000000000" pitchFamily="2" charset="-78"/>
                <a:cs typeface="Dana" panose="00000500000000000000" pitchFamily="2" charset="-78"/>
              </a:rPr>
              <a:t>i</a:t>
            </a:r>
            <a:r>
              <a:rPr lang="fa-IR" sz="1400" dirty="0">
                <a:solidFill>
                  <a:schemeClr val="bg1"/>
                </a:solidFill>
                <a:latin typeface="Dana" panose="00000500000000000000" pitchFamily="2" charset="-78"/>
                <a:cs typeface="Dana" panose="00000500000000000000" pitchFamily="2" charset="-78"/>
              </a:rPr>
              <a:t> که برابر </a:t>
            </a:r>
            <a:r>
              <a:rPr lang="en-US" sz="1400" dirty="0">
                <a:solidFill>
                  <a:schemeClr val="bg1"/>
                </a:solidFill>
                <a:latin typeface="Dana" panose="00000500000000000000" pitchFamily="2" charset="-78"/>
                <a:cs typeface="Dana" panose="00000500000000000000" pitchFamily="2" charset="-78"/>
              </a:rPr>
              <a:t>0</a:t>
            </a:r>
            <a:r>
              <a:rPr lang="fa-IR" sz="1400" dirty="0">
                <a:solidFill>
                  <a:schemeClr val="bg1"/>
                </a:solidFill>
                <a:latin typeface="Dana" panose="00000500000000000000" pitchFamily="2" charset="-78"/>
                <a:cs typeface="Dana" panose="00000500000000000000" pitchFamily="2" charset="-78"/>
              </a:rPr>
              <a:t> بود. بنابراین این‌جا تابع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برای ما </a:t>
            </a:r>
            <a:r>
              <a:rPr lang="en-US" sz="1400" dirty="0">
                <a:solidFill>
                  <a:schemeClr val="bg1"/>
                </a:solidFill>
                <a:latin typeface="Dana" panose="00000500000000000000" pitchFamily="2" charset="-78"/>
                <a:cs typeface="Dana" panose="00000500000000000000" pitchFamily="2" charset="-78"/>
              </a:rPr>
              <a:t>2</a:t>
            </a:r>
            <a:r>
              <a:rPr lang="fa-IR" sz="1400" dirty="0">
                <a:solidFill>
                  <a:schemeClr val="bg1"/>
                </a:solidFill>
                <a:latin typeface="Dana" panose="00000500000000000000" pitchFamily="2" charset="-78"/>
                <a:cs typeface="Dana" panose="00000500000000000000" pitchFamily="2" charset="-78"/>
              </a:rPr>
              <a:t> تا خونه به سایز </a:t>
            </a:r>
            <a:r>
              <a:rPr lang="en-US" sz="1400" dirty="0">
                <a:solidFill>
                  <a:schemeClr val="bg1"/>
                </a:solidFill>
                <a:latin typeface="Dana" panose="00000500000000000000" pitchFamily="2" charset="-78"/>
                <a:cs typeface="Dana" panose="00000500000000000000" pitchFamily="2" charset="-78"/>
              </a:rPr>
              <a:t>int</a:t>
            </a:r>
            <a:r>
              <a:rPr lang="fa-IR" sz="1400" dirty="0">
                <a:solidFill>
                  <a:schemeClr val="bg1"/>
                </a:solidFill>
                <a:latin typeface="Dana" panose="00000500000000000000" pitchFamily="2" charset="-78"/>
                <a:cs typeface="Dana" panose="00000500000000000000" pitchFamily="2" charset="-78"/>
              </a:rPr>
              <a:t> در نظر می‌گیره و آدرس شروع آن‌ها رو به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می‌ده. در درس فرق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تدریس‌ شده، ولی برای یادآوری می‌گم که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توی خودش یه آدرس رو نگهداری می‌کنه. اگه مقدار خودش رو عوض کنیم، اون‌وقت به یه جای دیگه اشاره می‌کنه.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اما اگه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رو عوض کنیم، در حقیقت با محتوای خونه‌ای که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بهش اشاره می‌کنه کار داریم.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24" name="Rectangle 23"/>
          <p:cNvSpPr/>
          <p:nvPr/>
        </p:nvSpPr>
        <p:spPr>
          <a:xfrm>
            <a:off x="439043" y="378700"/>
            <a:ext cx="6458400" cy="1600438"/>
          </a:xfrm>
          <a:prstGeom prst="rect">
            <a:avLst/>
          </a:prstGeom>
        </p:spPr>
        <p:txBody>
          <a:bodyPr wrap="square">
            <a:spAutoFit/>
          </a:bodyPr>
          <a:lstStyle/>
          <a:p>
            <a:r>
              <a:rPr lang="en-US" dirty="0">
                <a:solidFill>
                  <a:srgbClr val="0070C0"/>
                </a:solidFill>
                <a:latin typeface="Consolas" panose="020B0609020204030204" pitchFamily="49" charset="0"/>
              </a:rPr>
              <a:t>do</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calloc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 p1</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p2</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p:txBody>
      </p:sp>
      <p:graphicFrame>
        <p:nvGraphicFramePr>
          <p:cNvPr id="37" name="Content Placeholder 3"/>
          <p:cNvGraphicFramePr>
            <a:graphicFrameLocks/>
          </p:cNvGraphicFramePr>
          <p:nvPr>
            <p:extLst>
              <p:ext uri="{D42A27DB-BD31-4B8C-83A1-F6EECF244321}">
                <p14:modId xmlns:p14="http://schemas.microsoft.com/office/powerpoint/2010/main" val="2836775546"/>
              </p:ext>
            </p:extLst>
          </p:nvPr>
        </p:nvGraphicFramePr>
        <p:xfrm>
          <a:off x="5199525" y="3858492"/>
          <a:ext cx="1358929" cy="609600"/>
        </p:xfrm>
        <a:graphic>
          <a:graphicData uri="http://schemas.openxmlformats.org/drawingml/2006/table">
            <a:tbl>
              <a:tblPr firstRow="1" bandRow="1">
                <a:tableStyleId>{5C22544A-7EE6-4342-B048-85BDC9FD1C3A}</a:tableStyleId>
              </a:tblPr>
              <a:tblGrid>
                <a:gridCol w="1358929">
                  <a:extLst>
                    <a:ext uri="{9D8B030D-6E8A-4147-A177-3AD203B41FA5}">
                      <a16:colId xmlns:a16="http://schemas.microsoft.com/office/drawing/2014/main" val="1064919249"/>
                    </a:ext>
                  </a:extLst>
                </a:gridCol>
              </a:tblGrid>
              <a:tr h="168507">
                <a:tc>
                  <a:txBody>
                    <a:bodyPr/>
                    <a:lstStyle/>
                    <a:p>
                      <a:pPr algn="ctr"/>
                      <a:r>
                        <a:rPr lang="en-US" b="0" dirty="0">
                          <a:solidFill>
                            <a:schemeClr val="tx1"/>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91798220"/>
                  </a:ext>
                </a:extLst>
              </a:tr>
              <a:tr h="168507">
                <a:tc>
                  <a:txBody>
                    <a:bodyPr/>
                    <a:lstStyle/>
                    <a:p>
                      <a:pPr algn="ctr"/>
                      <a:r>
                        <a:rPr lang="en-US" dirty="0">
                          <a:solidFill>
                            <a:schemeClr val="tx1"/>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31110956"/>
                  </a:ext>
                </a:extLst>
              </a:tr>
            </a:tbl>
          </a:graphicData>
        </a:graphic>
      </p:graphicFrame>
      <p:sp>
        <p:nvSpPr>
          <p:cNvPr id="38" name="Rectangle 37"/>
          <p:cNvSpPr/>
          <p:nvPr/>
        </p:nvSpPr>
        <p:spPr>
          <a:xfrm>
            <a:off x="3199371" y="3744410"/>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dirty="0">
                <a:solidFill>
                  <a:schemeClr val="tx1"/>
                </a:solidFill>
                <a:latin typeface="Dana" panose="020B0604020202020204" charset="-78"/>
                <a:cs typeface="Dana" panose="020B0604020202020204" charset="-78"/>
              </a:rPr>
              <a:t>5280</a:t>
            </a:r>
            <a:endParaRPr lang="en-US" dirty="0">
              <a:solidFill>
                <a:schemeClr val="tx1"/>
              </a:solidFill>
              <a:latin typeface="Dana" panose="020B0604020202020204" charset="-78"/>
              <a:cs typeface="Dana" panose="020B0604020202020204" charset="-78"/>
            </a:endParaRPr>
          </a:p>
        </p:txBody>
      </p:sp>
      <p:sp>
        <p:nvSpPr>
          <p:cNvPr id="40" name="Rectangle 39"/>
          <p:cNvSpPr/>
          <p:nvPr/>
        </p:nvSpPr>
        <p:spPr>
          <a:xfrm>
            <a:off x="2160000" y="3793525"/>
            <a:ext cx="1036333"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*p2 = 4000</a:t>
            </a:r>
          </a:p>
        </p:txBody>
      </p:sp>
      <p:cxnSp>
        <p:nvCxnSpPr>
          <p:cNvPr id="42" name="Straight Arrow Connector 41"/>
          <p:cNvCxnSpPr>
            <a:stCxn id="38" idx="3"/>
          </p:cNvCxnSpPr>
          <p:nvPr/>
        </p:nvCxnSpPr>
        <p:spPr>
          <a:xfrm>
            <a:off x="3767546" y="3940501"/>
            <a:ext cx="1431979" cy="38162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5" name="Rectangle 44"/>
          <p:cNvSpPr/>
          <p:nvPr/>
        </p:nvSpPr>
        <p:spPr>
          <a:xfrm>
            <a:off x="6643568" y="4219300"/>
            <a:ext cx="591098"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5280</a:t>
            </a:r>
          </a:p>
        </p:txBody>
      </p:sp>
      <p:sp>
        <p:nvSpPr>
          <p:cNvPr id="46" name="Rectangle 45"/>
          <p:cNvSpPr/>
          <p:nvPr/>
        </p:nvSpPr>
        <p:spPr>
          <a:xfrm>
            <a:off x="6643568" y="3925842"/>
            <a:ext cx="591098"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5284</a:t>
            </a:r>
          </a:p>
        </p:txBody>
      </p:sp>
    </p:spTree>
    <p:extLst>
      <p:ext uri="{BB962C8B-B14F-4D97-AF65-F5344CB8AC3E}">
        <p14:creationId xmlns:p14="http://schemas.microsoft.com/office/powerpoint/2010/main" val="1776671876"/>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5535</TotalTime>
  <Words>3515</Words>
  <Application>Microsoft Office PowerPoint</Application>
  <PresentationFormat>On-screen Show (16:9)</PresentationFormat>
  <Paragraphs>624</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Lalezar</vt:lpstr>
      <vt:lpstr>Dana</vt:lpstr>
      <vt:lpstr>Roboto Light</vt:lpstr>
      <vt:lpstr>Roboto Black</vt:lpstr>
      <vt:lpstr>Arial</vt:lpstr>
      <vt:lpstr>Didact Gothic</vt:lpstr>
      <vt:lpstr>Consolas</vt:lpstr>
      <vt:lpstr>Roboto Thin</vt:lpstr>
      <vt:lpstr>WEB PROPOSAL</vt:lpstr>
      <vt:lpstr>بسم الله الرحمن الرحیم</vt:lpstr>
      <vt:lpstr>PowerPoint Presentation</vt:lpstr>
      <vt:lpstr>PowerPoint Presentation</vt:lpstr>
      <vt:lpstr>سلام به همگی، امیدواریم حالتون خوب باشه. برنامه‌ی امروز یه‌کم با همیشه فرق داره. ما دیدیم توی دستورکار این کارگاه، سوالای مختلفی برای کار با پوینتر هست که شاید بهتر باشه قبل از دست به کد شدن و انجام اون‌ها، یکم دیدمون به پوینترها رو قوی‌تر کنیم. برای همین این جلسه با سوال اول در کنارتون هستیم.                  بله... برای شروع، یکی از سوالای پر تکراری رو که اکثرا جز تمرین‌ها بوده، انتخاب کردیم تا با کمک هم‌دیگه اولاش رو بررسی کنیم و بعد که دستتون حسابی گرم شد، ادامه‌اش رو خودتون بررسی کنین.</vt:lpstr>
      <vt:lpstr>خب، کدی رو که قراره با هم بررسی‌ش کنیم، این کده:</vt:lpstr>
      <vt:lpstr>تو دو خط اول چی داریم؟              هر چی متغیر داریم با مقدار اولیه شون رو کاغذ بنویسین.           اگرم مقدار اولیه نداره که فعلا هیچی فقط اسمش رو بذارین باشه.           منم اینجا براتون با شکل حافظه متغیرها رو می‌کشم...</vt:lpstr>
      <vt:lpstr>خب رسیدیم به دستور malloc. بیاین یهو malloc و calloc رو با هم بگیم و مقایسه کنیم.       اولین فرق ظاهری‌شون که باید بدونین اینه که malloc یه دونه ورودی می‌گیره ولی calloc دو تا. در اصل به malloc می‌گیم چقدر فضا می‌خوایم، اونو بهمون بده. به calloc می‌گیم ما چند تا خونه با فضای‌ دلخواه می‌خوایم. لطفا این رو برای ما در نظر بگیر.          دومین فرقشون هم اینه که malloc‌ اون فضا رو برای ما می‌گیره ولی دیگه مقداری توشون نمی‌ذاره تا ما بگیم. اما calloc تموم خونه‌هایی که گرفته رو با 0  مقداردهی اولیه می‌کنه.         حالا خط سوم داره به malloc میگه به اندازه‌ی 3 تا int * برای من حافظه در نظر بگیر. بعد آدرس شروعش رو که داری میدی، اول به int **  تبدیلش کن (چون تایپ متغیر هامون  int ** هست) و بعد هم مقدار p2 و p3 رو برابر اون قرار بده. پس انگار  p2 و p3 به شروع این بخش اشاره می‌کنند.</vt:lpstr>
      <vt:lpstr>تو خط چهارم سایز int * رو چاپ کرده که اندازه‌اش برابر 4 هست یعنی 4 بایت. و به همین دلیل هم هست که ما سه تا خونه‌ای که به کمک malloc گرفته شد رو 4بایت 4بایت شماره‌گذاری کردیم.</vt:lpstr>
      <vt:lpstr>حالا رسیدیم به بخش اجق‌وجق کد =))))           بر خلاف قیافه‌ی ترسناکش اگه تیکه تیکه بریم جلو خیلی راحت می‌شه.        مقدار i که برابر 0 بود. بنابراین این‌جا تابع calloc برای ما 2 تا خونه به سایز int در نظر می‌گیره و آدرس شروع آن‌ها رو به *p2 می‌ده. در درس فرق p2 و *p2 تدریس‌ شده، ولی برای یادآوری می‌گم که p2 توی خودش یه آدرس رو نگهداری می‌کنه. اگه مقدار خودش رو عوض کنیم، اون‌وقت به یه جای دیگه اشاره می‌کنه. اما اگه *p2 رو عوض کنیم، در حقیقت با محتوای خونه‌ای که p2 بهش اشاره می‌کنه کار داریم.</vt:lpstr>
      <vt:lpstr>بچه‌ها برای این‌که اطلاعات تو شکل جا بشه یکم فشرده‌تر کردم‌شون و برای همین ممکنه ببینین که p1 و p2 پشت هم قرار گرفتن، در حالی که شماره‌ی آدرس‌هاشون میگه کلی فاصله بین‌شونه. اینو به بزرگی خودتون ببخشین جا نمی‌شد :(          اطلاعات جدید رو با رنگ مشکی یا قرمز نشون دادیم.           تو صفحه‌ی بعد می‌ریم سراغ for نسبتا ترسناکی که داریم. ادامه‌ی داستان رو دیگه من و Botfather صحبت نمی‌کنیم. شما فقط با دنبال کردن شکل‌ها و توضیحات استادتون این بخش رو پیش می‌برید.</vt:lpstr>
      <vt:lpstr>PowerPoint Presentation</vt:lpstr>
      <vt:lpstr>PowerPoint Presentation</vt:lpstr>
      <vt:lpstr>PowerPoint Presentation</vt:lpstr>
      <vt:lpstr>بخش for هم انجام شد. فقط مونده p2 و i هر کدوم یکی مقدارشون اضافه بشه. بعد چون شرط i &lt; 3 برقراره دوباره کل این بخش به ازای i = 1 انجام می‌شه.           در شکل صفحه‌ی بعد آخرین وضعیت ما که با هم بررسی کردیم رو می‌بینین. از اینجا به بعدش رو شما پیش ببرین تا ببینیم در نهایت این برنامه چه چیزی رو چاپ می‌کنه. بعدش برنامه رو run کنید و ببینید آیا کامپایلر خوبی هستین یا نه :))             اگر احساس می‌کنید که سطح سوال برای شروع بالا بوده، بله کاملا درست فکر می‌کنید =) اما مطمین باشید بعد از تکمیل سوال به درک خوبی از پوینترها و هم‌چنین توابع malloc و calloc رسیدین. پس یکم این اولش رو به خودتون سخت بگیرین تا بقیه تمرین‌ها و سوالا براتون مثل آب خوردن بشه.        خب ما اینجا ازتون خداحافظی می‌کنیم. به امید دیدار تا کارگاه بعد </vt:lpstr>
      <vt:lpstr>PowerPoint Presentation</vt:lpstr>
      <vt:lpstr>در دنیای روز‌مره بسیار مشاهده می‌کنیم که ذهن ما در حال مقایسه است، پس می‌توانیم حدس بزنیم که احتمالا در دنیای برنامه‌نویسی هم به توابعی برای مقایسه نیاز داریم.       یکی از این توابع، تابعی است که به ما کمک می‌کند تا دوstring  را با هم مقایسه کنیم و ببینیم که آن‌ها عینا یکی هستند یا نه.           به نظر شما کاربرد این تابع چیست؟         وقتی می‌خواهیم که از یک لیست یک اسم خاص را بیابیم این تابع چه کمکی به ما می‌کند؟</vt:lpstr>
      <vt:lpstr>احتمالا از قدیمی‌ترها دیده‌اید (یا شاید هم برای خودتان اتفاق افتاده) که وقتی دنبال یک اسم خاص در دفترچه تلفن می‌گردند، بلند بلند آن اسم را تکرار می‌کنند و صفحه‌های دفترچه را ورق می‌زنند تا آن را پیدا کنند. حالا می‌خواهیم برنامه‌ای بنویسیم که دقیقا همین کار را برای راحتی کار آن‌ها انجام دهد.        بنابراین شما برنامه‌ای بنویسید که دو رشته را در ورودی دریافت کند و برابر بودن یا نبودن آن‌ها را در نهایت گزارش دهد.              دو رشته را عینا شبیه هم وارد کنید، اما با این تفاوت که یک جمله با حرف‌هایuppercase  باشد و دیگری با حرف‌های lowercase.             به نظر شما خروجی تابع چه خواهد بود؟ آیا کد هم با شما هم‌نظر است؟         با توجه به پرکاربرد بودن عملیات مقایسه، زبانC  تابع آماده‌ای برای آن دارد. بعد از نوشتن برنامه‌ی خود، سعی کنید آن را پیدا کنید و نحوه‌ی کارش را با کد خود مقایسه کنید.</vt:lpstr>
      <vt:lpstr>فرض کنید قرارست یک سری مسابقات برنامه‌نویسی در دانشگاه برگزار شود. شما وظیفه دارید که به عنوان یکی از اعضای کادر اجرایی این مسابقات، اطلاعات تیم‌ها را ذخیره کنید و به صورت تصادفی یک ترتیب برای انجام مسابقات بین تیم‌ها انتخاب کنید.        برای این کار باید برنامه‌ای بنویسید که به طور تصادفی یک ترتیب خاص را بین جایگشت‌های مختلف تیم‌ها انتخاب کند.           در ابتدا نیاز دارید که اطلاعات تیم‌ها را در ورودی دریافت کنید. از آن‌جا که مشخص نیست چند تیم قرارست در این مسابقه شرکت کند، شما نیاز دارید که این کار را به کمک تخصیص حافظه انجام دهید.</vt:lpstr>
      <vt:lpstr>پس شما به کمک تابع‌هایی مثل malloc و یا calloc که در ابتدای کارگاه هم با آن‌ها کار کردید، باید هر بار یک string به عنوان نام تیم به اطلاعات قبلی ذخیره شده اضافه کنید.          پس از دریافت ورودی‌ها، تمامی جایگشت‌های مختلف تیم‌ها را بسازید، به هر کدام از جایگشت‌ها یک شماره اختصاص دهید و آن‌ها را چاپ کنید تا شرکت‌کنندگان اطمینان پیدا کنیند که شما تمامی حالت‌های مختلف را ایجاد کرده‌اید.             در انتها با تولید یک عدد تصادفی مشخص خواهد شد که کدام جایگشت انتخاب شده و شما باید آرایه‌ی اولیه را با توجه به ترتیب انتخاب شده دوباره مرتب کنید. فرض کنید سیستمی که با آن این برنامه نوشتید، حافظه‌ی محدودی دارد پس نباید برای این بخش دوباره حافظه تخصیص دهید و تغییرات را در آن‌جا اعمال کنید. بلکه باید همان اطلاعات اولیه را جوری تغییر دهید که ترتیب رشته‌ها مشابه ترتیب منتخب باشد.</vt:lpstr>
      <vt:lpstr>گاهی در هنگام تعریف یک تابع نمی‌دانیم که چند آرگومان ورودی خواهیم داشت و علاقه مندیم تابعی بنویسیم که در زمان اجرا بتواند تعداد متفاوتی از آرگومان‌های ورودی را دریافت کند. در جلسات قبل کارگاه هم دیدید که تعریف این گونه توابع در زبانC  امکان پذیر است. مانند مثال زیر:         به کاربرد … در این تابع توجه کنید. همچنین لازم به ذکر است که تمامی آرگومان‌هایی که که قبل از ... باشند، برای فراخوانی تابع لازم‌اند. در این صورت هر گونه فراخوانی این تابع که دو عدد یا بیش‌تر از آن آرگومان داشته باشد صحیح است اما در داخل تابع فقط دسترسی به آرگومان‌های اول و دوم امکان پذیر است و باقی آرگومان‌ها در نظر گرفته نمی‌شوند.</vt:lpstr>
      <vt:lpstr>در بعضی موارد لازم است که به تمامی آرگومان‌های ورودی یک تابع با تعداد آرگومان‌های متغیر دسترسی داشته باشیم. این کار در زبانC  با استفاده از کتابخانه‌ای به نامstdarg.h  امکان پذیر است. </vt:lpstr>
      <vt:lpstr>آرگومان‌های خط فرمان آرگومان‌هایی هستند که در زمان اجرا توسط سیستم عامل به برنامه منتقل می‌شوند و برنامه در صورت نیاز می‌تواند از آن‌ها استفاده کند. این آرگومان‌ها که با یک کاراکتر فاصله از یکدیگر جدا شده‌اند، هنگام اجرای برنامه و در خط فرمان بعد از نام پرونده اجرایی وارد می‌شوند.             در زبان‌های C  وC++  برای آن که بتوان در برنامه به این آرگومان‌ها دسترسی پیدا کرد، از آرگومان‌های تابع main استفاده می‌شود و این تابع باید به این صورت نوشته شود:</vt:lpstr>
      <vt:lpstr>در این حالت، argc یک عدد صحیح است که تعداد آرگومان‌های ورودی به برنامه از طریق خط فرمان را نشان می‌دهد. توجه کنید که حداقل مقدار برای argc  یک است؛ زیرا دستور اجرای برنامه (نام پرونده اجرایی) حتما در زمان اجرای برنامه مورد استفاده قرار می‌گیرد و به عنوان اولین آرگومان خط فرمان وارد برنامه می‌شود. همچنینargv  آرایه از رشته‌های مدل زبانC  است که دربردارنده‌ی تمامی آرگومان‌های ورودی به برنامه است.  به مثال زیر توجه کنید:</vt:lpstr>
      <vt:lpstr>فرض کنید پرونده اجرایی برنامه بالا با نام application.exe  در محل فعلی قرار دارد. دستور ورودی به خط فرمان برای اجرای این برنامه و خروجی برنامه به شرح زیر است.</vt:lpstr>
      <vt:lpstr>یافتن بزرگ‌ترین عدد بین چند عدد... اما این بار با استفاده از  تخصیص حافظه‌ی پویا یا dynamic memory allocation        به تصویر روبه‌رو نگاه کنید:       همانطور که مشخص است می‌خواهیم بزرگ‌ترین عدد بین چند عدد را بیابیم. اما دسترسی ما به این اعداد تنها به کمک اشاره‌گرها قابل انجام است. پس با توجه به این نکته برنامه‌ای بنویسید که تعداد نامشخصی از اعداد را دریافت می‌کند و بزرگ‌ترین آن‌ها را به ما نشان می‌دهد.</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تخصیص حافظه</dc:title>
  <dc:creator>Bahar Kaviani;Korosh Rouhi;Ali Nazari</dc:creator>
  <cp:lastModifiedBy>Alireza Nasoodi</cp:lastModifiedBy>
  <cp:revision>381</cp:revision>
  <dcterms:modified xsi:type="dcterms:W3CDTF">2024-10-08T14:03:08Z</dcterms:modified>
</cp:coreProperties>
</file>