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handoutMasterIdLst>
    <p:handoutMasterId r:id="rId18"/>
  </p:handoutMasterIdLst>
  <p:sldIdLst>
    <p:sldId id="294" r:id="rId2"/>
    <p:sldId id="295" r:id="rId3"/>
    <p:sldId id="325" r:id="rId4"/>
    <p:sldId id="402" r:id="rId5"/>
    <p:sldId id="406" r:id="rId6"/>
    <p:sldId id="407" r:id="rId7"/>
    <p:sldId id="413" r:id="rId8"/>
    <p:sldId id="408" r:id="rId9"/>
    <p:sldId id="412" r:id="rId10"/>
    <p:sldId id="415" r:id="rId11"/>
    <p:sldId id="416" r:id="rId12"/>
    <p:sldId id="417" r:id="rId13"/>
    <p:sldId id="419" r:id="rId14"/>
    <p:sldId id="418" r:id="rId15"/>
    <p:sldId id="326" r:id="rId16"/>
  </p:sldIdLst>
  <p:sldSz cx="9144000" cy="5143500" type="screen16x9"/>
  <p:notesSz cx="6858000" cy="9144000"/>
  <p:embeddedFontLst>
    <p:embeddedFont>
      <p:font typeface="Consolas" panose="020B0609020204030204" pitchFamily="49" charset="0"/>
      <p:regular r:id="rId19"/>
      <p:bold r:id="rId20"/>
      <p:italic r:id="rId21"/>
      <p:boldItalic r:id="rId22"/>
    </p:embeddedFont>
    <p:embeddedFont>
      <p:font typeface="Dana" panose="020B0604020202020204" charset="-78"/>
      <p:regular r:id="rId23"/>
      <p:bold r:id="rId24"/>
      <p:italic r:id="rId25"/>
      <p:boldItalic r:id="rId26"/>
    </p:embeddedFont>
    <p:embeddedFont>
      <p:font typeface="Didact Gothic" panose="00000500000000000000" pitchFamily="2" charset="0"/>
      <p:regular r:id="rId27"/>
    </p:embeddedFont>
    <p:embeddedFont>
      <p:font typeface="Lalezar" panose="00000500000000000000" pitchFamily="2" charset="-78"/>
      <p:regular r:id="rId28"/>
    </p:embeddedFont>
    <p:embeddedFont>
      <p:font typeface="Roboto Black" panose="02000000000000000000" pitchFamily="2" charset="0"/>
      <p:bold r:id="rId29"/>
      <p:boldItalic r:id="rId30"/>
    </p:embeddedFont>
    <p:embeddedFont>
      <p:font typeface="Roboto Light" panose="02000000000000000000" pitchFamily="2" charset="0"/>
      <p:regular r:id="rId31"/>
      <p:bold r:id="rId32"/>
      <p:italic r:id="rId33"/>
      <p:boldItalic r:id="rId34"/>
    </p:embeddedFont>
    <p:embeddedFont>
      <p:font typeface="Roboto Thin"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02"/>
            <p14:sldId id="406"/>
            <p14:sldId id="407"/>
            <p14:sldId id="413"/>
            <p14:sldId id="408"/>
            <p14:sldId id="412"/>
            <p14:sldId id="415"/>
            <p14:sldId id="416"/>
            <p14:sldId id="417"/>
            <p14:sldId id="419"/>
            <p14:sldId id="418"/>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32" d="100"/>
          <a:sy n="132" d="100"/>
        </p:scale>
        <p:origin x="996" y="96"/>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reza Nasoodi" userId="60aef50a-bb0f-40c3-b599-6659aefdef61" providerId="ADAL" clId="{225764CC-E47E-464E-BBAE-099C17D264E3}"/>
    <pc:docChg chg="modSld">
      <pc:chgData name="Alireza Nasoodi" userId="60aef50a-bb0f-40c3-b599-6659aefdef61" providerId="ADAL" clId="{225764CC-E47E-464E-BBAE-099C17D264E3}" dt="2024-10-08T14:05:26.564" v="6" actId="1076"/>
      <pc:docMkLst>
        <pc:docMk/>
      </pc:docMkLst>
      <pc:sldChg chg="modSp mod">
        <pc:chgData name="Alireza Nasoodi" userId="60aef50a-bb0f-40c3-b599-6659aefdef61" providerId="ADAL" clId="{225764CC-E47E-464E-BBAE-099C17D264E3}" dt="2024-10-08T14:05:26.564" v="6" actId="1076"/>
        <pc:sldMkLst>
          <pc:docMk/>
          <pc:sldMk cId="2057405145" sldId="294"/>
        </pc:sldMkLst>
        <pc:spChg chg="mod">
          <ac:chgData name="Alireza Nasoodi" userId="60aef50a-bb0f-40c3-b599-6659aefdef61" providerId="ADAL" clId="{225764CC-E47E-464E-BBAE-099C17D264E3}" dt="2024-10-08T14:05:26.564" v="6" actId="1076"/>
          <ac:spMkLst>
            <pc:docMk/>
            <pc:sldMk cId="2057405145" sldId="294"/>
            <ac:spMk id="50" creationId="{D720BD60-4AD0-47C5-B1ED-066AF4DAD7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657543" y="3859927"/>
            <a:ext cx="189403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سیزدهم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142343" y="4664427"/>
            <a:ext cx="6248400"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هوایی شهید ستاری</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2465496" y="2313298"/>
            <a:ext cx="258508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کار با </a:t>
            </a:r>
            <a:r>
              <a:rPr lang="fa-IR" sz="4400" dirty="0">
                <a:solidFill>
                  <a:schemeClr val="accent6"/>
                </a:solidFill>
                <a:latin typeface="Lalezar" panose="00000500000000000000" pitchFamily="2" charset="-78"/>
                <a:cs typeface="Lalezar" panose="00000500000000000000" pitchFamily="2" charset="-78"/>
                <a:sym typeface="Roboto Black"/>
              </a:rPr>
              <a:t>فایل</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15711"/>
            <a:ext cx="7775493" cy="1825093"/>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خب، امیدواریم که توی این ترم با زبان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به خوبی آشنا شده باشین و به مفاهیم مورد نیاز برای کار باهاش هم مسلط شده باشین. یک مساله‌ای که نیازه بدونین و شاید تا الان خودتون هم متوجه شدین، اینه که خیلی وقت‌ها زبان‌های برنامه‌نویسی مختلفی بر اساس نیازمندی‌های مختلف ساخته می‌شن. به عنوان مثال، زبان </a:t>
            </a:r>
            <a:r>
              <a:rPr lang="en-US" sz="1400" dirty="0">
                <a:solidFill>
                  <a:schemeClr val="bg1"/>
                </a:solidFill>
                <a:latin typeface="Dana" panose="00000500000000000000" pitchFamily="2" charset="-78"/>
                <a:cs typeface="Dana" panose="00000500000000000000" pitchFamily="2" charset="-78"/>
              </a:rPr>
              <a:t>JavaScript</a:t>
            </a:r>
            <a:r>
              <a:rPr lang="fa-IR" sz="1400" dirty="0">
                <a:solidFill>
                  <a:schemeClr val="bg1"/>
                </a:solidFill>
                <a:latin typeface="Dana" panose="00000500000000000000" pitchFamily="2" charset="-78"/>
                <a:cs typeface="Dana" panose="00000500000000000000" pitchFamily="2" charset="-78"/>
              </a:rPr>
              <a:t> برای پویاسازی صفحات اینترنتی، زبان</a:t>
            </a:r>
            <a:r>
              <a:rPr lang="en-US" sz="1400" dirty="0">
                <a:solidFill>
                  <a:schemeClr val="bg1"/>
                </a:solidFill>
                <a:latin typeface="Dana" panose="00000500000000000000" pitchFamily="2" charset="-78"/>
                <a:cs typeface="Dana" panose="00000500000000000000" pitchFamily="2" charset="-78"/>
              </a:rPr>
              <a:t> Kotlin </a:t>
            </a:r>
            <a:r>
              <a:rPr lang="fa-IR" sz="1400" dirty="0">
                <a:solidFill>
                  <a:schemeClr val="bg1"/>
                </a:solidFill>
                <a:latin typeface="Dana" panose="00000500000000000000" pitchFamily="2" charset="-78"/>
                <a:cs typeface="Dana" panose="00000500000000000000" pitchFamily="2" charset="-78"/>
              </a:rPr>
              <a:t>برای برنامه‌نویسی دستگاه‌های اندروید و … ساخته شدن.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sp>
        <p:nvSpPr>
          <p:cNvPr id="15" name="Title 1">
            <a:extLst>
              <a:ext uri="{FF2B5EF4-FFF2-40B4-BE49-F238E27FC236}">
                <a16:creationId xmlns:a16="http://schemas.microsoft.com/office/drawing/2014/main" id="{DFE69239-2758-4CB8-B849-D5CF8C4C657D}"/>
              </a:ext>
            </a:extLst>
          </p:cNvPr>
          <p:cNvSpPr txBox="1">
            <a:spLocks/>
          </p:cNvSpPr>
          <p:nvPr/>
        </p:nvSpPr>
        <p:spPr>
          <a:xfrm>
            <a:off x="701042" y="2840804"/>
            <a:ext cx="7755080" cy="18250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اگه یادتون باشه، جلسه‌های قبل در مورد پارادایم </a:t>
            </a:r>
            <a:r>
              <a:rPr lang="en-US" sz="1400" dirty="0">
                <a:solidFill>
                  <a:schemeClr val="bg1"/>
                </a:solidFill>
                <a:latin typeface="Dana" panose="00000500000000000000" pitchFamily="2" charset="-78"/>
                <a:cs typeface="Dana" panose="00000500000000000000" pitchFamily="2" charset="-78"/>
              </a:rPr>
              <a:t>Object Oriented</a:t>
            </a:r>
            <a:r>
              <a:rPr lang="fa-IR" sz="1400" dirty="0">
                <a:solidFill>
                  <a:schemeClr val="bg1"/>
                </a:solidFill>
                <a:latin typeface="Dana" panose="00000500000000000000" pitchFamily="2" charset="-78"/>
                <a:cs typeface="Dana" panose="00000500000000000000" pitchFamily="2" charset="-78"/>
              </a:rPr>
              <a:t> یه کم باهاتون صحبت کردیم. در سال ۱۹۸۲، فردی به اسم</a:t>
            </a:r>
            <a:r>
              <a:rPr lang="en-US" sz="1400" dirty="0">
                <a:solidFill>
                  <a:schemeClr val="bg1"/>
                </a:solidFill>
                <a:latin typeface="Dana" panose="00000500000000000000" pitchFamily="2" charset="-78"/>
                <a:cs typeface="Dana" panose="00000500000000000000" pitchFamily="2" charset="-78"/>
              </a:rPr>
              <a:t> </a:t>
            </a:r>
            <a:r>
              <a:rPr lang="en-US" sz="1400" dirty="0">
                <a:solidFill>
                  <a:schemeClr val="accent6"/>
                </a:solidFill>
                <a:latin typeface="Dana" panose="00000500000000000000" pitchFamily="2" charset="-78"/>
                <a:cs typeface="Dana" panose="00000500000000000000" pitchFamily="2" charset="-78"/>
              </a:rPr>
              <a:t>Bjarne </a:t>
            </a:r>
            <a:r>
              <a:rPr lang="en-US" sz="1400" dirty="0" err="1">
                <a:solidFill>
                  <a:schemeClr val="accent6"/>
                </a:solidFill>
                <a:latin typeface="Dana" panose="00000500000000000000" pitchFamily="2" charset="-78"/>
                <a:cs typeface="Dana" panose="00000500000000000000" pitchFamily="2" charset="-78"/>
              </a:rPr>
              <a:t>Stroustrup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با فلسفه‌ی وارد کردن پایه‌ی اصلی برنامه‌نویسی </a:t>
            </a:r>
            <a:r>
              <a:rPr lang="en-US" sz="1400" dirty="0">
                <a:solidFill>
                  <a:schemeClr val="bg1"/>
                </a:solidFill>
                <a:latin typeface="Dana" panose="00000500000000000000" pitchFamily="2" charset="-78"/>
                <a:cs typeface="Dana" panose="00000500000000000000" pitchFamily="2" charset="-78"/>
              </a:rPr>
              <a:t>Object Oriented، </a:t>
            </a:r>
            <a:r>
              <a:rPr lang="fa-IR" sz="1400" dirty="0">
                <a:solidFill>
                  <a:schemeClr val="bg1"/>
                </a:solidFill>
                <a:latin typeface="Dana" panose="00000500000000000000" pitchFamily="2" charset="-78"/>
                <a:cs typeface="Dana" panose="00000500000000000000" pitchFamily="2" charset="-78"/>
              </a:rPr>
              <a:t>یعنی </a:t>
            </a:r>
            <a:r>
              <a:rPr lang="en-US" sz="1400" dirty="0">
                <a:solidFill>
                  <a:schemeClr val="bg1"/>
                </a:solidFill>
                <a:latin typeface="Dana" panose="00000500000000000000" pitchFamily="2" charset="-78"/>
                <a:cs typeface="Dana" panose="00000500000000000000" pitchFamily="2" charset="-78"/>
              </a:rPr>
              <a:t>Class</a:t>
            </a:r>
            <a:r>
              <a:rPr lang="fa-IR" sz="1400" dirty="0">
                <a:solidFill>
                  <a:schemeClr val="bg1"/>
                </a:solidFill>
                <a:latin typeface="Dana" panose="00000500000000000000" pitchFamily="2" charset="-78"/>
                <a:cs typeface="Dana" panose="00000500000000000000" pitchFamily="2" charset="-78"/>
              </a:rPr>
              <a:t>ها به زبان </a:t>
            </a:r>
            <a:r>
              <a:rPr lang="en-US" sz="1400" dirty="0">
                <a:solidFill>
                  <a:schemeClr val="bg1"/>
                </a:solidFill>
                <a:latin typeface="Dana" panose="00000500000000000000" pitchFamily="2" charset="-78"/>
                <a:cs typeface="Dana" panose="00000500000000000000" pitchFamily="2" charset="-78"/>
              </a:rPr>
              <a:t>C، </a:t>
            </a:r>
            <a:r>
              <a:rPr lang="fa-IR" sz="1400" dirty="0">
                <a:solidFill>
                  <a:schemeClr val="bg1"/>
                </a:solidFill>
                <a:latin typeface="Dana" panose="00000500000000000000" pitchFamily="2" charset="-78"/>
                <a:cs typeface="Dana" panose="00000500000000000000" pitchFamily="2" charset="-78"/>
              </a:rPr>
              <a:t>زبان جدیدی به نام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رو پایه‌گذاری کرد که هنوز هم به عنوان یکی از اصلی‌ترین زبان‌ها در زمینه‌ی </a:t>
            </a:r>
            <a:r>
              <a:rPr lang="en-US" sz="1400" dirty="0">
                <a:solidFill>
                  <a:schemeClr val="bg1"/>
                </a:solidFill>
                <a:latin typeface="Dana" panose="00000500000000000000" pitchFamily="2" charset="-78"/>
                <a:cs typeface="Dana" panose="00000500000000000000" pitchFamily="2" charset="-78"/>
              </a:rPr>
              <a:t>OOP</a:t>
            </a:r>
            <a:r>
              <a:rPr lang="fa-IR" sz="1400" dirty="0">
                <a:solidFill>
                  <a:schemeClr val="bg1"/>
                </a:solidFill>
                <a:latin typeface="Dana" panose="00000500000000000000" pitchFamily="2" charset="-78"/>
                <a:cs typeface="Dana" panose="00000500000000000000" pitchFamily="2" charset="-78"/>
              </a:rPr>
              <a:t> استفاده می‌شه. شاید براتون جالب باشه بدونین که اپراتور ++ که توی زبان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باهاش آشنا شدین، اول توی زبان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پیاده‌سازی شده و بعدا به استانداردهای زبان</a:t>
            </a:r>
            <a:r>
              <a:rPr lang="en-US" sz="1400" dirty="0">
                <a:solidFill>
                  <a:schemeClr val="bg1"/>
                </a:solidFill>
                <a:latin typeface="Dana" panose="00000500000000000000" pitchFamily="2" charset="-78"/>
                <a:cs typeface="Dana" panose="00000500000000000000" pitchFamily="2" charset="-78"/>
              </a:rPr>
              <a:t> C </a:t>
            </a:r>
            <a:r>
              <a:rPr lang="fa-IR" sz="1400" dirty="0">
                <a:solidFill>
                  <a:schemeClr val="bg1"/>
                </a:solidFill>
                <a:latin typeface="Dana" panose="00000500000000000000" pitchFamily="2" charset="-78"/>
                <a:cs typeface="Dana" panose="00000500000000000000" pitchFamily="2" charset="-78"/>
              </a:rPr>
              <a:t>اضافه شده.</a:t>
            </a:r>
          </a:p>
        </p:txBody>
      </p:sp>
      <p:sp>
        <p:nvSpPr>
          <p:cNvPr id="6" name="TextBox 5">
            <a:extLst>
              <a:ext uri="{FF2B5EF4-FFF2-40B4-BE49-F238E27FC236}">
                <a16:creationId xmlns:a16="http://schemas.microsoft.com/office/drawing/2014/main" id="{D912F2A4-6A53-4224-90C2-5E814C40EE78}"/>
              </a:ext>
            </a:extLst>
          </p:cNvPr>
          <p:cNvSpPr txBox="1"/>
          <p:nvPr/>
        </p:nvSpPr>
        <p:spPr>
          <a:xfrm>
            <a:off x="2347080" y="369091"/>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اطلاعات بیش‌تر: </a:t>
            </a:r>
            <a:r>
              <a:rPr lang="en-US" sz="4000" b="0" i="0" u="none" strike="noStrike" dirty="0">
                <a:solidFill>
                  <a:schemeClr val="bg1"/>
                </a:solidFill>
                <a:effectLst/>
                <a:latin typeface="Lalezar" panose="00000500000000000000" pitchFamily="2" charset="-78"/>
                <a:cs typeface="Lalezar" panose="00000500000000000000" pitchFamily="2" charset="-78"/>
              </a:rPr>
              <a:t>C++</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7" name="Google Shape;4771;p45"/>
          <p:cNvGrpSpPr/>
          <p:nvPr/>
        </p:nvGrpSpPr>
        <p:grpSpPr>
          <a:xfrm>
            <a:off x="8474356" y="2888871"/>
            <a:ext cx="347452" cy="397343"/>
            <a:chOff x="3330525" y="4399275"/>
            <a:chExt cx="390650" cy="481850"/>
          </a:xfrm>
        </p:grpSpPr>
        <p:sp>
          <p:nvSpPr>
            <p:cNvPr id="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4779;p45"/>
          <p:cNvGrpSpPr/>
          <p:nvPr/>
        </p:nvGrpSpPr>
        <p:grpSpPr>
          <a:xfrm>
            <a:off x="8474356" y="1288764"/>
            <a:ext cx="319924" cy="397322"/>
            <a:chOff x="3938800" y="4399275"/>
            <a:chExt cx="359700" cy="481825"/>
          </a:xfrm>
        </p:grpSpPr>
        <p:sp>
          <p:nvSpPr>
            <p:cNvPr id="17"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24001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1436" y="591066"/>
            <a:ext cx="7775493" cy="1917561"/>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در حین توسعه‌ی این زبان، برنامه‌نویس‌هاش خیلی از مسائلی که فکر می‌کردن پیاده‌سازیش در زبان</a:t>
            </a:r>
            <a:r>
              <a:rPr lang="en-US" sz="1400" dirty="0">
                <a:solidFill>
                  <a:schemeClr val="bg1"/>
                </a:solidFill>
                <a:latin typeface="Dana" panose="00000500000000000000" pitchFamily="2" charset="-78"/>
                <a:cs typeface="Dana" panose="00000500000000000000" pitchFamily="2" charset="-78"/>
              </a:rPr>
              <a:t>C </a:t>
            </a:r>
            <a:r>
              <a:rPr lang="fa-IR" sz="1400" dirty="0">
                <a:solidFill>
                  <a:schemeClr val="bg1"/>
                </a:solidFill>
                <a:latin typeface="Dana" panose="00000500000000000000" pitchFamily="2" charset="-78"/>
                <a:cs typeface="Dana" panose="00000500000000000000" pitchFamily="2" charset="-78"/>
              </a:rPr>
              <a:t> مشکل‌ساز هست رو تغییر دادن، در حالی که بعضی کتاب‌خانه‌های زبان</a:t>
            </a:r>
            <a:r>
              <a:rPr lang="en-US" sz="1400" dirty="0">
                <a:solidFill>
                  <a:schemeClr val="bg1"/>
                </a:solidFill>
                <a:latin typeface="Dana" panose="00000500000000000000" pitchFamily="2" charset="-78"/>
                <a:cs typeface="Dana" panose="00000500000000000000" pitchFamily="2" charset="-78"/>
              </a:rPr>
              <a:t> C </a:t>
            </a:r>
            <a:r>
              <a:rPr lang="fa-IR" sz="1400" dirty="0">
                <a:solidFill>
                  <a:schemeClr val="bg1"/>
                </a:solidFill>
                <a:latin typeface="Dana" panose="00000500000000000000" pitchFamily="2" charset="-78"/>
                <a:cs typeface="Dana" panose="00000500000000000000" pitchFamily="2" charset="-78"/>
              </a:rPr>
              <a:t>رو هم درونش نگه داشته و بعضا هم می‌شه قسمت‌هایی از زبان</a:t>
            </a:r>
            <a:r>
              <a:rPr lang="en-US" sz="1400" dirty="0">
                <a:solidFill>
                  <a:schemeClr val="bg1"/>
                </a:solidFill>
                <a:latin typeface="Dana" panose="00000500000000000000" pitchFamily="2" charset="-78"/>
                <a:cs typeface="Dana" panose="00000500000000000000" pitchFamily="2" charset="-78"/>
              </a:rPr>
              <a:t> C </a:t>
            </a:r>
            <a:r>
              <a:rPr lang="fa-IR" sz="1400" dirty="0">
                <a:solidFill>
                  <a:schemeClr val="bg1"/>
                </a:solidFill>
                <a:latin typeface="Dana" panose="00000500000000000000" pitchFamily="2" charset="-78"/>
                <a:cs typeface="Dana" panose="00000500000000000000" pitchFamily="2" charset="-78"/>
              </a:rPr>
              <a:t>رو با کامپایلرهای ++</a:t>
            </a:r>
            <a:r>
              <a:rPr lang="en-US" sz="1400" dirty="0">
                <a:solidFill>
                  <a:schemeClr val="bg1"/>
                </a:solidFill>
                <a:latin typeface="Dana" panose="00000500000000000000" pitchFamily="2" charset="-78"/>
                <a:cs typeface="Dana" panose="00000500000000000000" pitchFamily="2" charset="-78"/>
              </a:rPr>
              <a:t> C</a:t>
            </a:r>
            <a:r>
              <a:rPr lang="fa-IR" sz="1400" dirty="0">
                <a:solidFill>
                  <a:schemeClr val="bg1"/>
                </a:solidFill>
                <a:latin typeface="Dana" panose="00000500000000000000" pitchFamily="2" charset="-78"/>
                <a:cs typeface="Dana" panose="00000500000000000000" pitchFamily="2" charset="-78"/>
              </a:rPr>
              <a:t>کامپایل کرد که بشه از کدهای ترکیبی بین این دو زبان استفاده کرد. ورژن‌های مختلفی از ++</a:t>
            </a:r>
            <a:r>
              <a:rPr lang="en-US" sz="1400" dirty="0">
                <a:solidFill>
                  <a:schemeClr val="bg1"/>
                </a:solidFill>
                <a:latin typeface="Dana" panose="00000500000000000000" pitchFamily="2" charset="-78"/>
                <a:cs typeface="Dana" panose="00000500000000000000" pitchFamily="2" charset="-78"/>
              </a:rPr>
              <a:t> C</a:t>
            </a:r>
            <a:r>
              <a:rPr lang="fa-IR" sz="1400" dirty="0">
                <a:solidFill>
                  <a:schemeClr val="bg1"/>
                </a:solidFill>
                <a:latin typeface="Dana" panose="00000500000000000000" pitchFamily="2" charset="-78"/>
                <a:cs typeface="Dana" panose="00000500000000000000" pitchFamily="2" charset="-78"/>
              </a:rPr>
              <a:t>وجود دارن که جدیدترینش ورژن 17++</a:t>
            </a:r>
            <a:r>
              <a:rPr lang="en-US" sz="1400" dirty="0">
                <a:solidFill>
                  <a:schemeClr val="bg1"/>
                </a:solidFill>
                <a:latin typeface="Dana" panose="00000500000000000000" pitchFamily="2" charset="-78"/>
                <a:cs typeface="Dana" panose="00000500000000000000" pitchFamily="2" charset="-78"/>
              </a:rPr>
              <a:t> C</a:t>
            </a:r>
            <a:r>
              <a:rPr lang="fa-IR" sz="1400" dirty="0">
                <a:solidFill>
                  <a:schemeClr val="bg1"/>
                </a:solidFill>
                <a:latin typeface="Dana" panose="00000500000000000000" pitchFamily="2" charset="-78"/>
                <a:cs typeface="Dana" panose="00000500000000000000" pitchFamily="2" charset="-78"/>
              </a:rPr>
              <a:t>هست. از این زبان دو استاندارد وجود داره که یکی‌ش مال گروه‌ نرم‌افزاری</a:t>
            </a:r>
            <a:r>
              <a:rPr lang="en-US" sz="1400" dirty="0">
                <a:solidFill>
                  <a:schemeClr val="bg1"/>
                </a:solidFill>
                <a:latin typeface="Dana" panose="00000500000000000000" pitchFamily="2" charset="-78"/>
                <a:cs typeface="Dana" panose="00000500000000000000" pitchFamily="2" charset="-78"/>
              </a:rPr>
              <a:t> GNU </a:t>
            </a:r>
            <a:r>
              <a:rPr lang="fa-IR" sz="1400" dirty="0">
                <a:solidFill>
                  <a:schemeClr val="bg1"/>
                </a:solidFill>
                <a:latin typeface="Dana" panose="00000500000000000000" pitchFamily="2" charset="-78"/>
                <a:cs typeface="Dana" panose="00000500000000000000" pitchFamily="2" charset="-78"/>
              </a:rPr>
              <a:t>و اون یکی‌ش برای شرکت مایکروسافت هست.</a:t>
            </a:r>
            <a:br>
              <a:rPr lang="en-US" sz="1400" dirty="0">
                <a:solidFill>
                  <a:schemeClr val="bg1"/>
                </a:solidFill>
                <a:latin typeface="Dana" panose="00000500000000000000" pitchFamily="2" charset="-78"/>
                <a:cs typeface="Dana" panose="00000500000000000000" pitchFamily="2" charset="-78"/>
              </a:rPr>
            </a:br>
            <a:br>
              <a:rPr lang="en-US"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حالا وقتشه بریم یه کم با کد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a:t>
            </a:r>
            <a:r>
              <a:rPr lang="en-US" sz="1400" dirty="0">
                <a:solidFill>
                  <a:schemeClr val="bg1"/>
                </a:solidFill>
                <a:latin typeface="Dana" panose="00000500000000000000" pitchFamily="2" charset="-78"/>
                <a:cs typeface="Dana" panose="00000500000000000000" pitchFamily="2" charset="-78"/>
              </a:rPr>
              <a:t>‌</a:t>
            </a:r>
            <a:r>
              <a:rPr lang="fa-IR" sz="1400" dirty="0">
                <a:solidFill>
                  <a:schemeClr val="bg1"/>
                </a:solidFill>
                <a:latin typeface="Dana" panose="00000500000000000000" pitchFamily="2" charset="-78"/>
                <a:cs typeface="Dana" panose="00000500000000000000" pitchFamily="2" charset="-78"/>
              </a:rPr>
              <a:t>آشنا شیم: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sp>
        <p:nvSpPr>
          <p:cNvPr id="9" name="TextBox 8">
            <a:extLst>
              <a:ext uri="{FF2B5EF4-FFF2-40B4-BE49-F238E27FC236}">
                <a16:creationId xmlns:a16="http://schemas.microsoft.com/office/drawing/2014/main" id="{3877A138-A744-4DC7-8F2B-3127092DBC54}"/>
              </a:ext>
            </a:extLst>
          </p:cNvPr>
          <p:cNvSpPr txBox="1"/>
          <p:nvPr/>
        </p:nvSpPr>
        <p:spPr>
          <a:xfrm>
            <a:off x="1091628" y="2035584"/>
            <a:ext cx="7408010" cy="2862322"/>
          </a:xfrm>
          <a:prstGeom prst="rect">
            <a:avLst/>
          </a:prstGeom>
          <a:noFill/>
        </p:spPr>
        <p:txBody>
          <a:bodyPr wrap="square">
            <a:spAutoFit/>
          </a:bodyPr>
          <a:lstStyle/>
          <a:p>
            <a:r>
              <a:rPr lang="en-US" sz="1200" b="0" i="0" u="none" strike="noStrike" dirty="0">
                <a:solidFill>
                  <a:srgbClr val="D08770"/>
                </a:solidFill>
                <a:effectLst/>
                <a:latin typeface="Consolas" panose="020B0609020204030204" pitchFamily="49" charset="0"/>
              </a:rPr>
              <a:t>#include &lt;iostream&gt;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D08770"/>
                </a:solidFill>
                <a:effectLst/>
                <a:latin typeface="Consolas" panose="020B0609020204030204" pitchFamily="49" charset="0"/>
              </a:rPr>
              <a:t>#include &lt;string&gt;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B48EAD"/>
                </a:solidFill>
                <a:effectLst/>
                <a:latin typeface="Consolas" panose="020B0609020204030204" pitchFamily="49" charset="0"/>
              </a:rPr>
              <a:t>using</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B48EAD"/>
                </a:solidFill>
                <a:effectLst/>
                <a:latin typeface="Consolas" panose="020B0609020204030204" pitchFamily="49" charset="0"/>
              </a:rPr>
              <a:t>namespace</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D08770"/>
                </a:solidFill>
                <a:effectLst/>
                <a:latin typeface="Consolas" panose="020B0609020204030204" pitchFamily="49" charset="0"/>
              </a:rPr>
              <a:t>std</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br>
              <a:rPr lang="en-US" sz="1200" b="0" i="0" u="none" strike="noStrike" dirty="0">
                <a:solidFill>
                  <a:srgbClr val="C0C5CE"/>
                </a:solidFill>
                <a:effectLst/>
                <a:latin typeface="Consolas" panose="020B0609020204030204" pitchFamily="49" charset="0"/>
              </a:rPr>
            </a:br>
            <a:r>
              <a:rPr lang="en-US" sz="1200" b="0" i="0" u="none" strike="noStrike" dirty="0">
                <a:solidFill>
                  <a:srgbClr val="B48EAD"/>
                </a:solidFill>
                <a:effectLst/>
                <a:latin typeface="Consolas" panose="020B0609020204030204" pitchFamily="49" charset="0"/>
              </a:rPr>
              <a:t>int</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8FA1B3"/>
                </a:solidFill>
                <a:effectLst/>
                <a:latin typeface="Consolas" panose="020B0609020204030204" pitchFamily="49" charset="0"/>
              </a:rPr>
              <a:t>main</a:t>
            </a:r>
            <a:r>
              <a:rPr lang="en-US" sz="1200" b="0" i="0" u="none" strike="noStrike" dirty="0">
                <a:solidFill>
                  <a:srgbClr val="D08770"/>
                </a:solidFill>
                <a:effectLst/>
                <a:latin typeface="Consolas" panose="020B0609020204030204" pitchFamily="49" charset="0"/>
              </a:rPr>
              <a:t>()</a:t>
            </a:r>
            <a:r>
              <a:rPr lang="en-US" sz="1200" b="0" i="0" u="none" strike="noStrike" dirty="0">
                <a:solidFill>
                  <a:srgbClr val="C0C5CE"/>
                </a:solidFill>
                <a:effectLst/>
                <a:latin typeface="Consolas" panose="020B0609020204030204" pitchFamily="49" charset="0"/>
              </a:rPr>
              <a:t> {</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B48EAD"/>
                </a:solidFill>
                <a:effectLst/>
                <a:latin typeface="Consolas" panose="020B0609020204030204" pitchFamily="49" charset="0"/>
              </a:rPr>
              <a:t>int</a:t>
            </a:r>
            <a:r>
              <a:rPr lang="en-US" sz="1200" b="0" i="0" u="none" strike="noStrike" dirty="0">
                <a:solidFill>
                  <a:srgbClr val="C0C5CE"/>
                </a:solidFill>
                <a:effectLst/>
                <a:latin typeface="Consolas" panose="020B0609020204030204" pitchFamily="49" charset="0"/>
              </a:rPr>
              <a:t> num1 = </a:t>
            </a:r>
            <a:r>
              <a:rPr lang="en-US" sz="1200" b="0" i="0" u="none" strike="noStrike" dirty="0">
                <a:solidFill>
                  <a:srgbClr val="D08770"/>
                </a:solidFill>
                <a:effectLst/>
                <a:latin typeface="Consolas" panose="020B0609020204030204" pitchFamily="49" charset="0"/>
              </a:rPr>
              <a:t>70</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B48EAD"/>
                </a:solidFill>
                <a:effectLst/>
                <a:latin typeface="Consolas" panose="020B0609020204030204" pitchFamily="49" charset="0"/>
              </a:rPr>
              <a:t>double</a:t>
            </a:r>
            <a:r>
              <a:rPr lang="en-US" sz="1200" b="0" i="0" u="none" strike="noStrike" dirty="0">
                <a:solidFill>
                  <a:srgbClr val="C0C5CE"/>
                </a:solidFill>
                <a:effectLst/>
                <a:latin typeface="Consolas" panose="020B0609020204030204" pitchFamily="49" charset="0"/>
              </a:rPr>
              <a:t> num2 = </a:t>
            </a:r>
            <a:r>
              <a:rPr lang="en-US" sz="1200" b="0" i="0" u="none" strike="noStrike" dirty="0">
                <a:solidFill>
                  <a:srgbClr val="D08770"/>
                </a:solidFill>
                <a:effectLst/>
                <a:latin typeface="Consolas" panose="020B0609020204030204" pitchFamily="49" charset="0"/>
              </a:rPr>
              <a:t>256.783</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B48EAD"/>
                </a:solidFill>
                <a:effectLst/>
                <a:latin typeface="Consolas" panose="020B0609020204030204" pitchFamily="49" charset="0"/>
              </a:rPr>
              <a:t>char</a:t>
            </a:r>
            <a:r>
              <a:rPr lang="en-US" sz="1200" b="0" i="0" u="none" strike="noStrike" dirty="0">
                <a:solidFill>
                  <a:srgbClr val="C0C5CE"/>
                </a:solidFill>
                <a:effectLst/>
                <a:latin typeface="Consolas" panose="020B0609020204030204" pitchFamily="49" charset="0"/>
              </a:rPr>
              <a:t> </a:t>
            </a:r>
            <a:r>
              <a:rPr lang="en-US" sz="1200" b="0" i="0" u="none" strike="noStrike" dirty="0" err="1">
                <a:solidFill>
                  <a:srgbClr val="C0C5CE"/>
                </a:solidFill>
                <a:effectLst/>
                <a:latin typeface="Consolas" panose="020B0609020204030204" pitchFamily="49" charset="0"/>
              </a:rPr>
              <a:t>ch</a:t>
            </a:r>
            <a:r>
              <a:rPr lang="en-US" sz="1200" b="0" i="0" u="none" strike="noStrike" dirty="0">
                <a:solidFill>
                  <a:srgbClr val="C0C5CE"/>
                </a:solidFill>
                <a:effectLst/>
                <a:latin typeface="Consolas" panose="020B0609020204030204" pitchFamily="49" charset="0"/>
              </a:rPr>
              <a:t> = </a:t>
            </a:r>
            <a:r>
              <a:rPr lang="en-US" sz="1200" b="0" i="0" u="none" strike="noStrike" dirty="0">
                <a:solidFill>
                  <a:srgbClr val="A3BE8C"/>
                </a:solidFill>
                <a:effectLst/>
                <a:latin typeface="Consolas" panose="020B0609020204030204" pitchFamily="49" charset="0"/>
              </a:rPr>
              <a:t>'A’</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B48EAD"/>
                </a:solidFill>
                <a:effectLst/>
                <a:latin typeface="Consolas" panose="020B0609020204030204" pitchFamily="49" charset="0"/>
              </a:rPr>
              <a:t>int</a:t>
            </a:r>
            <a:r>
              <a:rPr lang="en-US" sz="1200" b="0" i="0" u="none" strike="noStrike" dirty="0">
                <a:solidFill>
                  <a:srgbClr val="C0C5CE"/>
                </a:solidFill>
                <a:effectLst/>
                <a:latin typeface="Consolas" panose="020B0609020204030204" pitchFamily="49" charset="0"/>
              </a:rPr>
              <a:t> num3;</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D08770"/>
                </a:solidFill>
                <a:effectLst/>
                <a:latin typeface="Consolas" panose="020B0609020204030204" pitchFamily="49" charset="0"/>
              </a:rPr>
              <a:t>string</a:t>
            </a:r>
            <a:r>
              <a:rPr lang="en-US" sz="1200" b="0" i="0" u="none" strike="noStrike" dirty="0">
                <a:solidFill>
                  <a:srgbClr val="C0C5CE"/>
                </a:solidFill>
                <a:effectLst/>
                <a:latin typeface="Consolas" panose="020B0609020204030204" pitchFamily="49" charset="0"/>
              </a:rPr>
              <a:t> s;</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    </a:t>
            </a:r>
            <a:r>
              <a:rPr lang="en-US" sz="1200" b="0" i="0" u="none" strike="noStrike" dirty="0" err="1">
                <a:solidFill>
                  <a:srgbClr val="D08770"/>
                </a:solidFill>
                <a:effectLst/>
                <a:latin typeface="Consolas" panose="020B0609020204030204" pitchFamily="49" charset="0"/>
              </a:rPr>
              <a:t>cin</a:t>
            </a:r>
            <a:r>
              <a:rPr lang="en-US" sz="1200" b="0" i="0" u="none" strike="noStrike" dirty="0">
                <a:solidFill>
                  <a:srgbClr val="C0C5CE"/>
                </a:solidFill>
                <a:effectLst/>
                <a:latin typeface="Consolas" panose="020B0609020204030204" pitchFamily="49" charset="0"/>
              </a:rPr>
              <a:t> &gt;&gt; num3 &gt;&gt; s;</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    </a:t>
            </a:r>
            <a:r>
              <a:rPr lang="en-US" sz="1200" b="0" i="0" u="none" strike="noStrike" dirty="0" err="1">
                <a:solidFill>
                  <a:srgbClr val="D08770"/>
                </a:solidFill>
                <a:effectLst/>
                <a:latin typeface="Consolas" panose="020B0609020204030204" pitchFamily="49" charset="0"/>
              </a:rPr>
              <a:t>cout</a:t>
            </a:r>
            <a:r>
              <a:rPr lang="en-US" sz="1200" b="0" i="0" u="none" strike="noStrike" dirty="0">
                <a:solidFill>
                  <a:srgbClr val="C0C5CE"/>
                </a:solidFill>
                <a:effectLst/>
                <a:latin typeface="Consolas" panose="020B0609020204030204" pitchFamily="49" charset="0"/>
              </a:rPr>
              <a:t> &lt;&lt; num1 &lt;&lt; </a:t>
            </a:r>
            <a:r>
              <a:rPr lang="en-US" sz="1200" b="0" i="0" u="none" strike="noStrike" dirty="0">
                <a:solidFill>
                  <a:srgbClr val="A3BE8C"/>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 &lt;&lt; num2 &lt;&lt; </a:t>
            </a:r>
            <a:r>
              <a:rPr lang="en-US" sz="1200" b="0" i="0" u="none" strike="noStrike" dirty="0">
                <a:solidFill>
                  <a:srgbClr val="A3BE8C"/>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 &lt;&lt; num1 + num3 &lt;&lt; </a:t>
            </a:r>
            <a:r>
              <a:rPr lang="en-US" sz="1200" b="0" i="0" u="none" strike="noStrike" dirty="0" err="1">
                <a:solidFill>
                  <a:srgbClr val="D08770"/>
                </a:solidFill>
                <a:effectLst/>
                <a:latin typeface="Consolas" panose="020B0609020204030204" pitchFamily="49" charset="0"/>
              </a:rPr>
              <a:t>endl</a:t>
            </a:r>
            <a:r>
              <a:rPr lang="en-US" sz="1200" b="0" i="0" u="none" strike="noStrike" dirty="0">
                <a:solidFill>
                  <a:srgbClr val="C0C5CE"/>
                </a:solidFill>
                <a:effectLst/>
                <a:latin typeface="Consolas" panose="020B0609020204030204" pitchFamily="49" charset="0"/>
              </a:rPr>
              <a:t> &lt;&lt; s &lt;&lt; </a:t>
            </a:r>
            <a:r>
              <a:rPr lang="en-US" sz="1200" b="0" i="0" u="none" strike="noStrike" dirty="0" err="1">
                <a:solidFill>
                  <a:srgbClr val="D08770"/>
                </a:solidFill>
                <a:effectLst/>
                <a:latin typeface="Consolas" panose="020B0609020204030204" pitchFamily="49" charset="0"/>
              </a:rPr>
              <a:t>endl</a:t>
            </a:r>
            <a:r>
              <a:rPr lang="en-US" sz="1200" b="0" i="0" u="none" strike="noStrike" dirty="0">
                <a:solidFill>
                  <a:srgbClr val="C0C5CE"/>
                </a:solidFill>
                <a:effectLst/>
                <a:latin typeface="Consolas" panose="020B0609020204030204" pitchFamily="49" charset="0"/>
              </a:rPr>
              <a:t> &lt;&lt; </a:t>
            </a:r>
            <a:r>
              <a:rPr lang="en-US" sz="1200" b="0" i="0" u="none" strike="noStrike" dirty="0">
                <a:solidFill>
                  <a:srgbClr val="A3BE8C"/>
                </a:solidFill>
                <a:effectLst/>
                <a:latin typeface="Consolas" panose="020B0609020204030204" pitchFamily="49" charset="0"/>
              </a:rPr>
              <a:t>"character : "</a:t>
            </a:r>
            <a:r>
              <a:rPr lang="en-US" sz="1200" b="0" i="0" u="none" strike="noStrike" dirty="0">
                <a:solidFill>
                  <a:srgbClr val="C0C5CE"/>
                </a:solidFill>
                <a:effectLst/>
                <a:latin typeface="Consolas" panose="020B0609020204030204" pitchFamily="49" charset="0"/>
              </a:rPr>
              <a:t> &lt;&lt; </a:t>
            </a:r>
            <a:r>
              <a:rPr lang="en-US" sz="1200" b="0" i="0" u="none" strike="noStrike" dirty="0" err="1">
                <a:solidFill>
                  <a:srgbClr val="C0C5CE"/>
                </a:solidFill>
                <a:effectLst/>
                <a:latin typeface="Consolas" panose="020B0609020204030204" pitchFamily="49" charset="0"/>
              </a:rPr>
              <a:t>ch</a:t>
            </a:r>
            <a:r>
              <a:rPr lang="en-US" sz="1200" b="0" i="0" u="none" strike="noStrike" dirty="0">
                <a:solidFill>
                  <a:srgbClr val="C0C5CE"/>
                </a:solidFill>
                <a:effectLst/>
                <a:latin typeface="Consolas" panose="020B0609020204030204" pitchFamily="49" charset="0"/>
              </a:rPr>
              <a:t> &lt;&lt; </a:t>
            </a:r>
            <a:r>
              <a:rPr lang="en-US" sz="1200" b="0" i="0" u="none" strike="noStrike" dirty="0" err="1">
                <a:solidFill>
                  <a:srgbClr val="D08770"/>
                </a:solidFill>
                <a:effectLst/>
                <a:latin typeface="Consolas" panose="020B0609020204030204" pitchFamily="49" charset="0"/>
              </a:rPr>
              <a:t>endl</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B48EAD"/>
                </a:solidFill>
                <a:effectLst/>
                <a:latin typeface="Consolas" panose="020B0609020204030204" pitchFamily="49" charset="0"/>
              </a:rPr>
              <a:t>return</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D08770"/>
                </a:solidFill>
                <a:effectLst/>
                <a:latin typeface="Consolas" panose="020B0609020204030204" pitchFamily="49" charset="0"/>
              </a:rPr>
              <a:t>0</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a:t>
            </a:r>
            <a:r>
              <a:rPr lang="fa-IR" sz="1200" b="0" i="0" u="none" strike="noStrike" dirty="0">
                <a:solidFill>
                  <a:srgbClr val="C0C5CE"/>
                </a:solidFill>
                <a:effectLst/>
                <a:latin typeface="Consolas" panose="020B0609020204030204" pitchFamily="49" charset="0"/>
              </a:rPr>
              <a:t> </a:t>
            </a:r>
            <a:endParaRPr lang="en-US" sz="1200" dirty="0"/>
          </a:p>
        </p:txBody>
      </p:sp>
      <p:grpSp>
        <p:nvGrpSpPr>
          <p:cNvPr id="5" name="Google Shape;4771;p45"/>
          <p:cNvGrpSpPr/>
          <p:nvPr/>
        </p:nvGrpSpPr>
        <p:grpSpPr>
          <a:xfrm>
            <a:off x="8456430" y="2309955"/>
            <a:ext cx="347452" cy="397343"/>
            <a:chOff x="3330525" y="4399275"/>
            <a:chExt cx="390650" cy="481850"/>
          </a:xfrm>
        </p:grpSpPr>
        <p:sp>
          <p:nvSpPr>
            <p:cNvPr id="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779;p45"/>
          <p:cNvGrpSpPr/>
          <p:nvPr/>
        </p:nvGrpSpPr>
        <p:grpSpPr>
          <a:xfrm>
            <a:off x="8483958" y="378714"/>
            <a:ext cx="319924" cy="397322"/>
            <a:chOff x="3938800" y="4399275"/>
            <a:chExt cx="359700" cy="481825"/>
          </a:xfrm>
        </p:grpSpPr>
        <p:sp>
          <p:nvSpPr>
            <p:cNvPr id="1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17269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10599"/>
            <a:ext cx="7750211" cy="4306302"/>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اولین ‌تفاوتی که به چشم میاد استفاده از کتاب‌خونه‌ی </a:t>
            </a:r>
            <a:r>
              <a:rPr lang="en-US" sz="1600" dirty="0" err="1">
                <a:solidFill>
                  <a:schemeClr val="bg1"/>
                </a:solidFill>
                <a:latin typeface="Dana" panose="00000500000000000000" pitchFamily="2" charset="-78"/>
                <a:cs typeface="Dana" panose="00000500000000000000" pitchFamily="2" charset="-78"/>
              </a:rPr>
              <a:t>iostream</a:t>
            </a:r>
            <a:r>
              <a:rPr lang="fa-IR" sz="1600" dirty="0">
                <a:solidFill>
                  <a:schemeClr val="bg1"/>
                </a:solidFill>
                <a:latin typeface="Dana" panose="00000500000000000000" pitchFamily="2" charset="-78"/>
                <a:cs typeface="Dana" panose="00000500000000000000" pitchFamily="2" charset="-78"/>
              </a:rPr>
              <a:t> مخفف (</a:t>
            </a:r>
            <a:r>
              <a:rPr lang="en-US" sz="1600" dirty="0">
                <a:solidFill>
                  <a:schemeClr val="bg1"/>
                </a:solidFill>
                <a:latin typeface="Dana" panose="00000500000000000000" pitchFamily="2" charset="-78"/>
                <a:cs typeface="Dana" panose="00000500000000000000" pitchFamily="2" charset="-78"/>
              </a:rPr>
              <a:t>input/output stream</a:t>
            </a:r>
            <a:r>
              <a:rPr lang="fa-IR" sz="1600" dirty="0">
                <a:solidFill>
                  <a:schemeClr val="bg1"/>
                </a:solidFill>
                <a:latin typeface="Dana" panose="00000500000000000000" pitchFamily="2" charset="-78"/>
                <a:cs typeface="Dana" panose="00000500000000000000" pitchFamily="2" charset="-78"/>
              </a:rPr>
              <a:t>) به جای</a:t>
            </a:r>
            <a:r>
              <a:rPr lang="en-US" sz="1600" dirty="0" err="1">
                <a:solidFill>
                  <a:schemeClr val="bg1"/>
                </a:solidFill>
                <a:latin typeface="Dana" panose="00000500000000000000" pitchFamily="2" charset="-78"/>
                <a:cs typeface="Dana" panose="00000500000000000000" pitchFamily="2" charset="-78"/>
              </a:rPr>
              <a:t>stdio</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هست، این کتاب‌خونه حاوی توابع</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cin</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و</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cout</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هست که با استفاده از عملگر های &gt;&gt; و &lt;&lt; کار می‌کنن.</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نکته‌ی مهم این دو تابع</a:t>
            </a:r>
            <a:r>
              <a:rPr lang="en-US" sz="1600" dirty="0">
                <a:solidFill>
                  <a:schemeClr val="bg1"/>
                </a:solidFill>
                <a:latin typeface="Dana" panose="00000500000000000000" pitchFamily="2" charset="-78"/>
                <a:cs typeface="Dana" panose="00000500000000000000" pitchFamily="2" charset="-78"/>
              </a:rPr>
              <a:t> generic </a:t>
            </a:r>
            <a:r>
              <a:rPr lang="fa-IR" sz="1600" dirty="0">
                <a:solidFill>
                  <a:schemeClr val="bg1"/>
                </a:solidFill>
                <a:latin typeface="Dana" panose="00000500000000000000" pitchFamily="2" charset="-78"/>
                <a:cs typeface="Dana" panose="00000500000000000000" pitchFamily="2" charset="-78"/>
              </a:rPr>
              <a:t>بودن‌شون هست، به این معنا که انواع تایپ‌های مختلف رو می‌شه به عنوان ورودی یا خروجی به این توابع به بافر سیستم پاس داد.</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en-US" sz="1600" dirty="0">
                <a:solidFill>
                  <a:schemeClr val="bg1"/>
                </a:solidFill>
                <a:latin typeface="Dana" panose="00000500000000000000" pitchFamily="2" charset="-78"/>
                <a:cs typeface="Dana" panose="00000500000000000000" pitchFamily="2" charset="-78"/>
              </a:rPr>
            </a:b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همون‌طور که می‌بینین ++</a:t>
            </a:r>
            <a:r>
              <a:rPr lang="en-US" sz="1600" dirty="0">
                <a:solidFill>
                  <a:schemeClr val="bg1"/>
                </a:solidFill>
                <a:latin typeface="Dana" panose="00000500000000000000" pitchFamily="2" charset="-78"/>
                <a:cs typeface="Dana" panose="00000500000000000000" pitchFamily="2" charset="-78"/>
              </a:rPr>
              <a:t> C</a:t>
            </a:r>
            <a:r>
              <a:rPr lang="fa-IR" sz="1600" dirty="0">
                <a:solidFill>
                  <a:schemeClr val="bg1"/>
                </a:solidFill>
                <a:latin typeface="Dana" panose="00000500000000000000" pitchFamily="2" charset="-78"/>
                <a:cs typeface="Dana" panose="00000500000000000000" pitchFamily="2" charset="-78"/>
              </a:rPr>
              <a:t>با کتاب‌خونه‌ی </a:t>
            </a:r>
            <a:r>
              <a:rPr lang="en-US" sz="1600" dirty="0">
                <a:solidFill>
                  <a:schemeClr val="bg1"/>
                </a:solidFill>
                <a:latin typeface="Dana" panose="00000500000000000000" pitchFamily="2" charset="-78"/>
                <a:cs typeface="Dana" panose="00000500000000000000" pitchFamily="2" charset="-78"/>
              </a:rPr>
              <a:t>string</a:t>
            </a:r>
            <a:r>
              <a:rPr lang="fa-IR" sz="1600" dirty="0">
                <a:solidFill>
                  <a:schemeClr val="bg1"/>
                </a:solidFill>
                <a:latin typeface="Dana" panose="00000500000000000000" pitchFamily="2" charset="-78"/>
                <a:cs typeface="Dana" panose="00000500000000000000" pitchFamily="2" charset="-78"/>
              </a:rPr>
              <a:t> هم تایپ</a:t>
            </a:r>
            <a:r>
              <a:rPr lang="en-US" sz="1600" dirty="0">
                <a:solidFill>
                  <a:schemeClr val="bg1"/>
                </a:solidFill>
                <a:latin typeface="Dana" panose="00000500000000000000" pitchFamily="2" charset="-78"/>
                <a:cs typeface="Dana" panose="00000500000000000000" pitchFamily="2" charset="-78"/>
              </a:rPr>
              <a:t> string </a:t>
            </a:r>
            <a:r>
              <a:rPr lang="fa-IR" sz="1600" dirty="0">
                <a:solidFill>
                  <a:schemeClr val="bg1"/>
                </a:solidFill>
                <a:latin typeface="Dana" panose="00000500000000000000" pitchFamily="2" charset="-78"/>
                <a:cs typeface="Dana" panose="00000500000000000000" pitchFamily="2" charset="-78"/>
              </a:rPr>
              <a:t>رو تعریف کرده که همین مسئله براش صادقه. (تعریف عملگر ورودی یا خروجی برای یه تایپ خاص با خاصیتی از ++</a:t>
            </a:r>
            <a:r>
              <a:rPr lang="en-US" sz="1600" dirty="0">
                <a:solidFill>
                  <a:schemeClr val="bg1"/>
                </a:solidFill>
                <a:latin typeface="Dana" panose="00000500000000000000" pitchFamily="2" charset="-78"/>
                <a:cs typeface="Dana" panose="00000500000000000000" pitchFamily="2" charset="-78"/>
              </a:rPr>
              <a:t> C</a:t>
            </a:r>
            <a:r>
              <a:rPr lang="fa-IR" sz="1600" dirty="0">
                <a:solidFill>
                  <a:schemeClr val="bg1"/>
                </a:solidFill>
                <a:latin typeface="Dana" panose="00000500000000000000" pitchFamily="2" charset="-78"/>
                <a:cs typeface="Dana" panose="00000500000000000000" pitchFamily="2" charset="-78"/>
              </a:rPr>
              <a:t>به اسم </a:t>
            </a:r>
            <a:r>
              <a:rPr lang="en-US" sz="1600" dirty="0">
                <a:solidFill>
                  <a:schemeClr val="bg1"/>
                </a:solidFill>
                <a:latin typeface="Dana" panose="00000500000000000000" pitchFamily="2" charset="-78"/>
                <a:cs typeface="Dana" panose="00000500000000000000" pitchFamily="2" charset="-78"/>
              </a:rPr>
              <a:t>Operator Overloading </a:t>
            </a:r>
            <a:r>
              <a:rPr lang="fa-IR" sz="1600" dirty="0">
                <a:solidFill>
                  <a:schemeClr val="bg1"/>
                </a:solidFill>
                <a:latin typeface="Dana" panose="00000500000000000000" pitchFamily="2" charset="-78"/>
                <a:cs typeface="Dana" panose="00000500000000000000" pitchFamily="2" charset="-78"/>
              </a:rPr>
              <a:t> انجام می‌شه که توضیحش رو می‌تونید خودتون سرچ کنید و درباره‌ش بیش‌تر بخونین).</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pSp>
        <p:nvGrpSpPr>
          <p:cNvPr id="4" name="Google Shape;4771;p45"/>
          <p:cNvGrpSpPr/>
          <p:nvPr/>
        </p:nvGrpSpPr>
        <p:grpSpPr>
          <a:xfrm>
            <a:off x="8449074" y="659712"/>
            <a:ext cx="347452" cy="397343"/>
            <a:chOff x="3330525" y="4399275"/>
            <a:chExt cx="390650" cy="481850"/>
          </a:xfrm>
        </p:grpSpPr>
        <p:sp>
          <p:nvSpPr>
            <p:cNvPr id="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4779;p45"/>
          <p:cNvGrpSpPr/>
          <p:nvPr/>
        </p:nvGrpSpPr>
        <p:grpSpPr>
          <a:xfrm>
            <a:off x="8449074" y="2826533"/>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8471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24999"/>
            <a:ext cx="7750211" cy="4306302"/>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و در آخر، مفهوم</a:t>
            </a:r>
            <a:r>
              <a:rPr lang="en-US" sz="1600" dirty="0">
                <a:solidFill>
                  <a:schemeClr val="bg1"/>
                </a:solidFill>
                <a:latin typeface="Dana" panose="00000500000000000000" pitchFamily="2" charset="-78"/>
                <a:cs typeface="Dana" panose="00000500000000000000" pitchFamily="2" charset="-78"/>
              </a:rPr>
              <a:t> namespace </a:t>
            </a:r>
            <a:r>
              <a:rPr lang="fa-IR" sz="1600" dirty="0">
                <a:solidFill>
                  <a:schemeClr val="bg1"/>
                </a:solidFill>
                <a:latin typeface="Dana" panose="00000500000000000000" pitchFamily="2" charset="-78"/>
                <a:cs typeface="Dana" panose="00000500000000000000" pitchFamily="2" charset="-78"/>
              </a:rPr>
              <a:t>در زبان ++</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برای از بین بردن </a:t>
            </a:r>
            <a:r>
              <a:rPr lang="en-US" sz="1600" dirty="0">
                <a:solidFill>
                  <a:schemeClr val="bg1"/>
                </a:solidFill>
                <a:latin typeface="Dana" panose="00000500000000000000" pitchFamily="2" charset="-78"/>
                <a:cs typeface="Dana" panose="00000500000000000000" pitchFamily="2" charset="-78"/>
              </a:rPr>
              <a:t>name-conflict</a:t>
            </a:r>
            <a:r>
              <a:rPr lang="fa-IR" sz="1600" dirty="0">
                <a:solidFill>
                  <a:schemeClr val="bg1"/>
                </a:solidFill>
                <a:latin typeface="Dana" panose="00000500000000000000" pitchFamily="2" charset="-78"/>
                <a:cs typeface="Dana" panose="00000500000000000000" pitchFamily="2" charset="-78"/>
              </a:rPr>
              <a:t>ها استفاده شده. به این معنی که وقتی حجم کتاب‌خونه‌هامون خیلی زیاد بشن، توابع مختلفی برای کارهای مختلف ممکنه داشته‌</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باشیم که اسم یکسان دارن، برای این‌که بخوایم نشون بدیم دقیقا کدوم کاربرد مد نظرمونه، این توابع رو درون </a:t>
            </a:r>
            <a:r>
              <a:rPr lang="en-US" sz="1600" dirty="0">
                <a:solidFill>
                  <a:schemeClr val="bg1"/>
                </a:solidFill>
                <a:latin typeface="Dana" panose="00000500000000000000" pitchFamily="2" charset="-78"/>
                <a:cs typeface="Dana" panose="00000500000000000000" pitchFamily="2" charset="-78"/>
              </a:rPr>
              <a:t>namespace</a:t>
            </a:r>
            <a:r>
              <a:rPr lang="fa-IR" sz="1600" dirty="0">
                <a:solidFill>
                  <a:schemeClr val="bg1"/>
                </a:solidFill>
                <a:latin typeface="Dana" panose="00000500000000000000" pitchFamily="2" charset="-78"/>
                <a:cs typeface="Dana" panose="00000500000000000000" pitchFamily="2" charset="-78"/>
              </a:rPr>
              <a:t>های مختلفی قرار می‌دیم و از هر کدوم با ارجاع دادن به خودش استفاده می‌کنیم. (فرض کنید به عنوان یه جداساز توی کتاب‌خونه‌ها استفاده می‌شه) این‌جا وقتی از </a:t>
            </a:r>
            <a:r>
              <a:rPr lang="en-US" sz="1600" dirty="0">
                <a:solidFill>
                  <a:schemeClr val="bg1"/>
                </a:solidFill>
                <a:latin typeface="Dana" panose="00000500000000000000" pitchFamily="2" charset="-78"/>
                <a:cs typeface="Dana" panose="00000500000000000000" pitchFamily="2" charset="-78"/>
              </a:rPr>
              <a:t>using namespace std</a:t>
            </a:r>
            <a:r>
              <a:rPr lang="fa-IR" sz="1600" dirty="0">
                <a:solidFill>
                  <a:schemeClr val="bg1"/>
                </a:solidFill>
                <a:latin typeface="Dana" panose="00000500000000000000" pitchFamily="2" charset="-78"/>
                <a:cs typeface="Dana" panose="00000500000000000000" pitchFamily="2" charset="-78"/>
              </a:rPr>
              <a:t> استفاده کردیم یعنی داریم به برنامه می‌گیم کلا توابع موجود توی کتاب‌خونه‌ی</a:t>
            </a:r>
            <a:r>
              <a:rPr lang="en-US" sz="1600" dirty="0">
                <a:solidFill>
                  <a:schemeClr val="bg1"/>
                </a:solidFill>
                <a:latin typeface="Dana" panose="00000500000000000000" pitchFamily="2" charset="-78"/>
                <a:cs typeface="Dana" panose="00000500000000000000" pitchFamily="2" charset="-78"/>
              </a:rPr>
              <a:t> std </a:t>
            </a:r>
            <a:r>
              <a:rPr lang="fa-IR" sz="1600" dirty="0">
                <a:solidFill>
                  <a:schemeClr val="bg1"/>
                </a:solidFill>
                <a:latin typeface="Dana" panose="00000500000000000000" pitchFamily="2" charset="-78"/>
                <a:cs typeface="Dana" panose="00000500000000000000" pitchFamily="2" charset="-78"/>
              </a:rPr>
              <a:t>رو جز</a:t>
            </a:r>
            <a:r>
              <a:rPr lang="en-US" sz="1600" dirty="0">
                <a:solidFill>
                  <a:schemeClr val="bg1"/>
                </a:solidFill>
                <a:latin typeface="Dana" panose="00000500000000000000" pitchFamily="2" charset="-78"/>
                <a:cs typeface="Dana" panose="00000500000000000000" pitchFamily="2" charset="-78"/>
              </a:rPr>
              <a:t> scope </a:t>
            </a:r>
            <a:r>
              <a:rPr lang="fa-IR" sz="1600" dirty="0">
                <a:solidFill>
                  <a:schemeClr val="bg1"/>
                </a:solidFill>
                <a:latin typeface="Dana" panose="00000500000000000000" pitchFamily="2" charset="-78"/>
                <a:cs typeface="Dana" panose="00000500000000000000" pitchFamily="2" charset="-78"/>
              </a:rPr>
              <a:t>اصلی برنامه حساب کن، جوری که انگار همون بالای برنامه تعریف شدن. راه دقیق‌تر (ولی طولانی‌تر) استفاده از کتاب‌خونه‌ها اینه که با اپراتور :: بهشون ارجاع بدیم.</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عنوان مثال، اگه بخوایم این‌طوری با</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cin</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کار کنیم، داریم: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4" name="Google Shape;4771;p45"/>
          <p:cNvGrpSpPr/>
          <p:nvPr/>
        </p:nvGrpSpPr>
        <p:grpSpPr>
          <a:xfrm>
            <a:off x="8449074" y="688512"/>
            <a:ext cx="347452" cy="397343"/>
            <a:chOff x="3330525" y="4399275"/>
            <a:chExt cx="390650" cy="481850"/>
          </a:xfrm>
        </p:grpSpPr>
        <p:sp>
          <p:nvSpPr>
            <p:cNvPr id="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6014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032800" y="439201"/>
            <a:ext cx="3410938" cy="1843199"/>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همون‌طور که می‌بینید، عبارت </a:t>
            </a:r>
            <a:r>
              <a:rPr lang="en-US" sz="1600" dirty="0" err="1">
                <a:solidFill>
                  <a:schemeClr val="bg1"/>
                </a:solidFill>
                <a:latin typeface="Dana" panose="00000500000000000000" pitchFamily="2" charset="-78"/>
                <a:cs typeface="Dana" panose="00000500000000000000" pitchFamily="2" charset="-78"/>
              </a:rPr>
              <a:t>endl</a:t>
            </a:r>
            <a:r>
              <a:rPr lang="fa-IR" sz="1600" dirty="0">
                <a:solidFill>
                  <a:schemeClr val="bg1"/>
                </a:solidFill>
                <a:latin typeface="Dana" panose="00000500000000000000" pitchFamily="2" charset="-78"/>
                <a:cs typeface="Dana" panose="00000500000000000000" pitchFamily="2" charset="-78"/>
              </a:rPr>
              <a:t> هم یک کاراکتر تعریف شده در </a:t>
            </a:r>
            <a:r>
              <a:rPr lang="en-US" sz="1600" dirty="0">
                <a:solidFill>
                  <a:schemeClr val="bg1"/>
                </a:solidFill>
                <a:latin typeface="Dana" panose="00000500000000000000" pitchFamily="2" charset="-78"/>
                <a:cs typeface="Dana" panose="00000500000000000000" pitchFamily="2" charset="-78"/>
              </a:rPr>
              <a:t>namespace std</a:t>
            </a:r>
            <a:r>
              <a:rPr lang="fa-IR" sz="1600" dirty="0">
                <a:solidFill>
                  <a:schemeClr val="bg1"/>
                </a:solidFill>
                <a:latin typeface="Dana" panose="00000500000000000000" pitchFamily="2" charset="-78"/>
                <a:cs typeface="Dana" panose="00000500000000000000" pitchFamily="2" charset="-78"/>
              </a:rPr>
              <a:t> هست که به معنای کاراکتر</a:t>
            </a:r>
            <a:r>
              <a:rPr lang="en-US" sz="1600" dirty="0">
                <a:solidFill>
                  <a:schemeClr val="bg1"/>
                </a:solidFill>
                <a:latin typeface="Dana" panose="00000500000000000000" pitchFamily="2" charset="-78"/>
                <a:cs typeface="Dana" panose="00000500000000000000" pitchFamily="2" charset="-78"/>
              </a:rPr>
              <a:t> \n </a:t>
            </a:r>
            <a:r>
              <a:rPr lang="fa-IR" sz="1600" dirty="0">
                <a:solidFill>
                  <a:schemeClr val="bg1"/>
                </a:solidFill>
                <a:latin typeface="Dana" panose="00000500000000000000" pitchFamily="2" charset="-78"/>
                <a:cs typeface="Dana" panose="00000500000000000000" pitchFamily="2" charset="-78"/>
              </a:rPr>
              <a:t>است.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
        <p:nvSpPr>
          <p:cNvPr id="5" name="TextBox 4">
            <a:extLst>
              <a:ext uri="{FF2B5EF4-FFF2-40B4-BE49-F238E27FC236}">
                <a16:creationId xmlns:a16="http://schemas.microsoft.com/office/drawing/2014/main" id="{A635B55D-855C-4AEE-A178-886025121A9A}"/>
              </a:ext>
            </a:extLst>
          </p:cNvPr>
          <p:cNvSpPr txBox="1"/>
          <p:nvPr/>
        </p:nvSpPr>
        <p:spPr>
          <a:xfrm>
            <a:off x="1068512" y="639493"/>
            <a:ext cx="4572000" cy="2031325"/>
          </a:xfrm>
          <a:prstGeom prst="rect">
            <a:avLst/>
          </a:prstGeom>
          <a:noFill/>
        </p:spPr>
        <p:txBody>
          <a:bodyPr wrap="square">
            <a:spAutoFit/>
          </a:bodyPr>
          <a:lstStyle/>
          <a:p>
            <a:r>
              <a:rPr lang="en-US" sz="1400" b="0" i="0" u="none" strike="noStrike" dirty="0">
                <a:solidFill>
                  <a:srgbClr val="D08770"/>
                </a:solidFill>
                <a:effectLst/>
                <a:latin typeface="Consolas" panose="020B0609020204030204" pitchFamily="49" charset="0"/>
              </a:rPr>
              <a:t>#include &lt;iostream&gt;</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D08770"/>
                </a:solidFill>
                <a:effectLst/>
                <a:latin typeface="Consolas" panose="020B0609020204030204" pitchFamily="49" charset="0"/>
              </a:rPr>
              <a:t>#include &lt;string&gt;</a:t>
            </a:r>
            <a:br>
              <a:rPr lang="en-US" sz="1400" b="0" i="0" u="none" strike="noStrike" dirty="0">
                <a:solidFill>
                  <a:srgbClr val="C0C5CE"/>
                </a:solidFill>
                <a:effectLst/>
                <a:latin typeface="Consolas" panose="020B0609020204030204" pitchFamily="49" charset="0"/>
              </a:rPr>
            </a:br>
            <a:br>
              <a:rPr lang="en-US" sz="1400" b="0" i="0" u="none" strike="noStrike" dirty="0">
                <a:solidFill>
                  <a:srgbClr val="C0C5CE"/>
                </a:solidFill>
                <a:effectLst/>
                <a:latin typeface="Consolas" panose="020B0609020204030204" pitchFamily="49" charset="0"/>
              </a:rPr>
            </a:br>
            <a:r>
              <a:rPr lang="en-US" sz="1400" b="0" i="0" u="none" strike="noStrike" dirty="0">
                <a:solidFill>
                  <a:srgbClr val="B48EAD"/>
                </a:solidFill>
                <a:effectLst/>
                <a:latin typeface="Consolas" panose="020B0609020204030204" pitchFamily="49" charset="0"/>
              </a:rPr>
              <a:t>int</a:t>
            </a:r>
            <a:r>
              <a:rPr lang="en-US" sz="1400" b="0" i="0" u="none" strike="noStrike" dirty="0">
                <a:solidFill>
                  <a:srgbClr val="C0C5CE"/>
                </a:solidFill>
                <a:effectLst/>
                <a:latin typeface="Consolas" panose="020B0609020204030204" pitchFamily="49" charset="0"/>
              </a:rPr>
              <a:t> </a:t>
            </a:r>
            <a:r>
              <a:rPr lang="en-US" sz="1400" b="0" i="0" u="none" strike="noStrike" dirty="0">
                <a:solidFill>
                  <a:srgbClr val="8FA1B3"/>
                </a:solidFill>
                <a:effectLst/>
                <a:latin typeface="Consolas" panose="020B0609020204030204" pitchFamily="49" charset="0"/>
              </a:rPr>
              <a:t>main</a:t>
            </a:r>
            <a:r>
              <a:rPr lang="en-US" sz="1400" b="0" i="0" u="none" strike="noStrike" dirty="0">
                <a:solidFill>
                  <a:srgbClr val="D08770"/>
                </a:solidFill>
                <a:effectLst/>
                <a:latin typeface="Consolas" panose="020B0609020204030204" pitchFamily="49" charset="0"/>
              </a:rPr>
              <a:t>()</a:t>
            </a:r>
            <a:r>
              <a:rPr lang="en-US" sz="1400" b="0" i="0" u="none" strike="noStrike" dirty="0">
                <a:solidFill>
                  <a:srgbClr val="C0C5CE"/>
                </a:solidFill>
                <a:effectLst/>
                <a:latin typeface="Consolas" panose="020B0609020204030204" pitchFamily="49" charset="0"/>
              </a:rPr>
              <a:t> {</a:t>
            </a:r>
            <a:br>
              <a:rPr lang="en-US" sz="1400" b="0" i="0" u="none" strike="noStrike" dirty="0">
                <a:solidFill>
                  <a:srgbClr val="C0C5CE"/>
                </a:solidFill>
                <a:effectLst/>
                <a:latin typeface="Consolas" panose="020B0609020204030204" pitchFamily="49" charset="0"/>
              </a:rPr>
            </a:br>
            <a:r>
              <a:rPr lang="en-US" dirty="0">
                <a:solidFill>
                  <a:srgbClr val="C0C5CE"/>
                </a:solidFill>
                <a:latin typeface="Consolas" panose="020B0609020204030204" pitchFamily="49" charset="0"/>
              </a:rPr>
              <a:t>    </a:t>
            </a:r>
            <a:r>
              <a:rPr lang="en-US" sz="1400" b="0" i="0" u="none" strike="noStrike" dirty="0">
                <a:solidFill>
                  <a:srgbClr val="B48EAD"/>
                </a:solidFill>
                <a:effectLst/>
                <a:latin typeface="Consolas" panose="020B0609020204030204" pitchFamily="49" charset="0"/>
              </a:rPr>
              <a:t>int</a:t>
            </a:r>
            <a:r>
              <a:rPr lang="en-US" sz="1400" b="0" i="0" u="none" strike="noStrike" dirty="0">
                <a:solidFill>
                  <a:srgbClr val="C0C5CE"/>
                </a:solidFill>
                <a:effectLst/>
                <a:latin typeface="Consolas" panose="020B0609020204030204" pitchFamily="49" charset="0"/>
              </a:rPr>
              <a:t> num1 = </a:t>
            </a:r>
            <a:r>
              <a:rPr lang="en-US" sz="1400" b="0" i="0" u="none" strike="noStrike" dirty="0">
                <a:solidFill>
                  <a:srgbClr val="D08770"/>
                </a:solidFill>
                <a:effectLst/>
                <a:latin typeface="Consolas" panose="020B0609020204030204" pitchFamily="49" charset="0"/>
              </a:rPr>
              <a:t>70</a:t>
            </a:r>
            <a:r>
              <a:rPr lang="en-US" sz="1400" b="0" i="0" u="none" strike="noStrike" dirty="0">
                <a:solidFill>
                  <a:srgbClr val="C0C5CE"/>
                </a:solidFill>
                <a:effectLst/>
                <a:latin typeface="Consolas" panose="020B0609020204030204" pitchFamily="49" charset="0"/>
              </a:rPr>
              <a:t>;</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C0C5CE"/>
                </a:solidFill>
                <a:effectLst/>
                <a:latin typeface="Consolas" panose="020B0609020204030204" pitchFamily="49" charset="0"/>
              </a:rPr>
              <a:t>    </a:t>
            </a:r>
            <a:r>
              <a:rPr lang="en-US" sz="1400" b="0" i="0" u="none" strike="noStrike" dirty="0" err="1">
                <a:solidFill>
                  <a:srgbClr val="D08770"/>
                </a:solidFill>
                <a:effectLst/>
                <a:latin typeface="Consolas" panose="020B0609020204030204" pitchFamily="49" charset="0"/>
              </a:rPr>
              <a:t>std</a:t>
            </a:r>
            <a:r>
              <a:rPr lang="en-US" sz="1400" b="0" i="0" u="none" strike="noStrike" dirty="0">
                <a:solidFill>
                  <a:srgbClr val="C0C5CE"/>
                </a:solidFill>
                <a:effectLst/>
                <a:latin typeface="Consolas" panose="020B0609020204030204" pitchFamily="49" charset="0"/>
              </a:rPr>
              <a:t>::</a:t>
            </a:r>
            <a:r>
              <a:rPr lang="en-US" sz="1400" b="0" i="0" u="none" strike="noStrike" dirty="0" err="1">
                <a:solidFill>
                  <a:srgbClr val="D08770"/>
                </a:solidFill>
                <a:effectLst/>
                <a:latin typeface="Consolas" panose="020B0609020204030204" pitchFamily="49" charset="0"/>
              </a:rPr>
              <a:t>cin</a:t>
            </a:r>
            <a:r>
              <a:rPr lang="en-US" sz="1400" b="0" i="0" u="none" strike="noStrike" dirty="0">
                <a:solidFill>
                  <a:srgbClr val="C0C5CE"/>
                </a:solidFill>
                <a:effectLst/>
                <a:latin typeface="Consolas" panose="020B0609020204030204" pitchFamily="49" charset="0"/>
              </a:rPr>
              <a:t> &gt;&gt; num1;</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C0C5CE"/>
                </a:solidFill>
                <a:effectLst/>
                <a:latin typeface="Consolas" panose="020B0609020204030204" pitchFamily="49" charset="0"/>
              </a:rPr>
              <a:t>    </a:t>
            </a:r>
            <a:r>
              <a:rPr lang="en-US" sz="1400" b="0" i="0" u="none" strike="noStrike" dirty="0" err="1">
                <a:solidFill>
                  <a:srgbClr val="D08770"/>
                </a:solidFill>
                <a:effectLst/>
                <a:latin typeface="Consolas" panose="020B0609020204030204" pitchFamily="49" charset="0"/>
              </a:rPr>
              <a:t>std</a:t>
            </a:r>
            <a:r>
              <a:rPr lang="en-US" sz="1400" b="0" i="0" u="none" strike="noStrike" dirty="0">
                <a:solidFill>
                  <a:srgbClr val="C0C5CE"/>
                </a:solidFill>
                <a:effectLst/>
                <a:latin typeface="Consolas" panose="020B0609020204030204" pitchFamily="49" charset="0"/>
              </a:rPr>
              <a:t>::</a:t>
            </a:r>
            <a:r>
              <a:rPr lang="en-US" sz="1400" b="0" i="0" u="none" strike="noStrike" dirty="0" err="1">
                <a:solidFill>
                  <a:srgbClr val="D08770"/>
                </a:solidFill>
                <a:effectLst/>
                <a:latin typeface="Consolas" panose="020B0609020204030204" pitchFamily="49" charset="0"/>
              </a:rPr>
              <a:t>cout</a:t>
            </a:r>
            <a:r>
              <a:rPr lang="en-US" sz="1400" b="0" i="0" u="none" strike="noStrike" dirty="0">
                <a:solidFill>
                  <a:srgbClr val="C0C5CE"/>
                </a:solidFill>
                <a:effectLst/>
                <a:latin typeface="Consolas" panose="020B0609020204030204" pitchFamily="49" charset="0"/>
              </a:rPr>
              <a:t> &lt;&lt; num1 &lt;&lt; </a:t>
            </a:r>
            <a:r>
              <a:rPr lang="en-US" sz="1400" b="0" i="0" u="none" strike="noStrike" dirty="0">
                <a:solidFill>
                  <a:srgbClr val="D08770"/>
                </a:solidFill>
                <a:effectLst/>
                <a:latin typeface="Consolas" panose="020B0609020204030204" pitchFamily="49" charset="0"/>
              </a:rPr>
              <a:t>std</a:t>
            </a:r>
            <a:r>
              <a:rPr lang="en-US" sz="1400" b="0" i="0" u="none" strike="noStrike" dirty="0">
                <a:solidFill>
                  <a:srgbClr val="C0C5CE"/>
                </a:solidFill>
                <a:effectLst/>
                <a:latin typeface="Consolas" panose="020B0609020204030204" pitchFamily="49" charset="0"/>
              </a:rPr>
              <a:t>::</a:t>
            </a:r>
            <a:r>
              <a:rPr lang="en-US" sz="1400" b="0" i="0" u="none" strike="noStrike" dirty="0" err="1">
                <a:solidFill>
                  <a:srgbClr val="D08770"/>
                </a:solidFill>
                <a:effectLst/>
                <a:latin typeface="Consolas" panose="020B0609020204030204" pitchFamily="49" charset="0"/>
              </a:rPr>
              <a:t>endl</a:t>
            </a:r>
            <a:r>
              <a:rPr lang="en-US" sz="1400" b="0" i="0" u="none" strike="noStrike" dirty="0">
                <a:solidFill>
                  <a:srgbClr val="C0C5CE"/>
                </a:solidFill>
                <a:effectLst/>
                <a:latin typeface="Consolas" panose="020B0609020204030204" pitchFamily="49" charset="0"/>
              </a:rPr>
              <a:t>;</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C0C5CE"/>
                </a:solidFill>
                <a:effectLst/>
                <a:latin typeface="Consolas" panose="020B0609020204030204" pitchFamily="49" charset="0"/>
              </a:rPr>
              <a:t>    </a:t>
            </a:r>
            <a:r>
              <a:rPr lang="en-US" sz="1400" b="0" i="0" u="none" strike="noStrike" dirty="0">
                <a:solidFill>
                  <a:srgbClr val="B48EAD"/>
                </a:solidFill>
                <a:effectLst/>
                <a:latin typeface="Consolas" panose="020B0609020204030204" pitchFamily="49" charset="0"/>
              </a:rPr>
              <a:t>return</a:t>
            </a:r>
            <a:r>
              <a:rPr lang="en-US" sz="1400" b="0" i="0" u="none" strike="noStrike" dirty="0">
                <a:solidFill>
                  <a:srgbClr val="C0C5CE"/>
                </a:solidFill>
                <a:effectLst/>
                <a:latin typeface="Consolas" panose="020B0609020204030204" pitchFamily="49" charset="0"/>
              </a:rPr>
              <a:t> </a:t>
            </a:r>
            <a:r>
              <a:rPr lang="en-US" sz="1400" b="0" i="0" u="none" strike="noStrike" dirty="0">
                <a:solidFill>
                  <a:srgbClr val="D08770"/>
                </a:solidFill>
                <a:effectLst/>
                <a:latin typeface="Consolas" panose="020B0609020204030204" pitchFamily="49" charset="0"/>
              </a:rPr>
              <a:t>0</a:t>
            </a:r>
            <a:r>
              <a:rPr lang="en-US" sz="1400" b="0" i="0" u="none" strike="noStrike" dirty="0">
                <a:solidFill>
                  <a:srgbClr val="C0C5CE"/>
                </a:solidFill>
                <a:effectLst/>
                <a:latin typeface="Consolas" panose="020B0609020204030204" pitchFamily="49" charset="0"/>
              </a:rPr>
              <a:t>;</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C0C5CE"/>
                </a:solidFill>
                <a:effectLst/>
                <a:latin typeface="Consolas" panose="020B0609020204030204" pitchFamily="49" charset="0"/>
              </a:rPr>
              <a:t>}</a:t>
            </a:r>
            <a:endParaRPr lang="en-US" dirty="0"/>
          </a:p>
        </p:txBody>
      </p:sp>
      <p:sp>
        <p:nvSpPr>
          <p:cNvPr id="6" name="Title 1">
            <a:extLst>
              <a:ext uri="{FF2B5EF4-FFF2-40B4-BE49-F238E27FC236}">
                <a16:creationId xmlns:a16="http://schemas.microsoft.com/office/drawing/2014/main" id="{846E5198-7AF0-44E1-803C-BC2DB5C8B697}"/>
              </a:ext>
            </a:extLst>
          </p:cNvPr>
          <p:cNvSpPr txBox="1">
            <a:spLocks/>
          </p:cNvSpPr>
          <p:nvPr/>
        </p:nvSpPr>
        <p:spPr>
          <a:xfrm>
            <a:off x="698863" y="2601887"/>
            <a:ext cx="7723684" cy="21531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این‌جا ما وارد جزئیات </a:t>
            </a:r>
            <a:r>
              <a:rPr lang="en-US" sz="1600" dirty="0">
                <a:solidFill>
                  <a:schemeClr val="bg1"/>
                </a:solidFill>
                <a:latin typeface="Dana" panose="00000500000000000000" pitchFamily="2" charset="-78"/>
                <a:cs typeface="Dana" panose="00000500000000000000" pitchFamily="2" charset="-78"/>
              </a:rPr>
              <a:t>OOP</a:t>
            </a:r>
            <a:r>
              <a:rPr lang="fa-IR" sz="1600" dirty="0">
                <a:solidFill>
                  <a:schemeClr val="bg1"/>
                </a:solidFill>
                <a:latin typeface="Dana" panose="00000500000000000000" pitchFamily="2" charset="-78"/>
                <a:cs typeface="Dana" panose="00000500000000000000" pitchFamily="2" charset="-78"/>
              </a:rPr>
              <a:t> و پیاده سازیش در ++</a:t>
            </a:r>
            <a:r>
              <a:rPr lang="en-US" sz="1600" dirty="0">
                <a:solidFill>
                  <a:schemeClr val="bg1"/>
                </a:solidFill>
                <a:latin typeface="Dana" panose="00000500000000000000" pitchFamily="2" charset="-78"/>
                <a:cs typeface="Dana" panose="00000500000000000000" pitchFamily="2" charset="-78"/>
              </a:rPr>
              <a:t> C</a:t>
            </a:r>
            <a:r>
              <a:rPr lang="fa-IR" sz="1600" dirty="0">
                <a:solidFill>
                  <a:schemeClr val="bg1"/>
                </a:solidFill>
                <a:latin typeface="Dana" panose="00000500000000000000" pitchFamily="2" charset="-78"/>
                <a:cs typeface="Dana" panose="00000500000000000000" pitchFamily="2" charset="-78"/>
              </a:rPr>
              <a:t>نمی‌شیم، چون که قراره مفهومش رو در درس برنامه‌نویسی پیش‌رفته یاد بگیرین و خود زبان ++</a:t>
            </a:r>
            <a:r>
              <a:rPr lang="en-US" sz="1600" dirty="0">
                <a:solidFill>
                  <a:schemeClr val="bg1"/>
                </a:solidFill>
                <a:latin typeface="Dana" panose="00000500000000000000" pitchFamily="2" charset="-78"/>
                <a:cs typeface="Dana" panose="00000500000000000000" pitchFamily="2" charset="-78"/>
              </a:rPr>
              <a:t>C</a:t>
            </a:r>
            <a:r>
              <a:rPr lang="fa-IR" sz="1600" dirty="0">
                <a:solidFill>
                  <a:schemeClr val="bg1"/>
                </a:solidFill>
                <a:latin typeface="Dana" panose="00000500000000000000" pitchFamily="2" charset="-78"/>
                <a:cs typeface="Dana" panose="00000500000000000000" pitchFamily="2" charset="-78"/>
              </a:rPr>
              <a:t> رو هم در صورت نیاز می‌تونین از منابع اینترنتی یاد بگیرین.</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با آرزوی موفقیت و سلامتی برای همه و در آخر هم خدانگه‌دار </a:t>
            </a:r>
            <a:r>
              <a:rPr lang="en-SE" sz="16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600" dirty="0">
              <a:solidFill>
                <a:schemeClr val="bg1"/>
              </a:solidFill>
              <a:latin typeface="Dana" panose="00000500000000000000" pitchFamily="2" charset="-78"/>
              <a:cs typeface="Dana" panose="00000500000000000000" pitchFamily="2" charset="-78"/>
            </a:endParaRPr>
          </a:p>
        </p:txBody>
      </p:sp>
      <p:grpSp>
        <p:nvGrpSpPr>
          <p:cNvPr id="7" name="Google Shape;4771;p45"/>
          <p:cNvGrpSpPr/>
          <p:nvPr/>
        </p:nvGrpSpPr>
        <p:grpSpPr>
          <a:xfrm>
            <a:off x="8419308" y="2810175"/>
            <a:ext cx="347452" cy="397343"/>
            <a:chOff x="3330525" y="4399275"/>
            <a:chExt cx="390650" cy="481850"/>
          </a:xfrm>
        </p:grpSpPr>
        <p:sp>
          <p:nvSpPr>
            <p:cNvPr id="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779;p45"/>
          <p:cNvGrpSpPr/>
          <p:nvPr/>
        </p:nvGrpSpPr>
        <p:grpSpPr>
          <a:xfrm>
            <a:off x="8422547" y="853733"/>
            <a:ext cx="319924" cy="397322"/>
            <a:chOff x="3938800" y="4399275"/>
            <a:chExt cx="359700" cy="481825"/>
          </a:xfrm>
        </p:grpSpPr>
        <p:sp>
          <p:nvSpPr>
            <p:cNvPr id="1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779;p45"/>
          <p:cNvGrpSpPr/>
          <p:nvPr/>
        </p:nvGrpSpPr>
        <p:grpSpPr>
          <a:xfrm>
            <a:off x="8422547" y="4222466"/>
            <a:ext cx="319924" cy="397322"/>
            <a:chOff x="3938800" y="4399275"/>
            <a:chExt cx="359700" cy="481825"/>
          </a:xfrm>
        </p:grpSpPr>
        <p:sp>
          <p:nvSpPr>
            <p:cNvPr id="2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91008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grpSp>
        <p:nvGrpSpPr>
          <p:cNvPr id="17" name="Group 16"/>
          <p:cNvGrpSpPr/>
          <p:nvPr/>
        </p:nvGrpSpPr>
        <p:grpSpPr>
          <a:xfrm>
            <a:off x="1063084" y="1316686"/>
            <a:ext cx="2076918" cy="1627236"/>
            <a:chOff x="282301" y="1392623"/>
            <a:chExt cx="4173650" cy="3483508"/>
          </a:xfrm>
        </p:grpSpPr>
        <p:sp>
          <p:nvSpPr>
            <p:cNvPr id="18" name="Rectangle 17"/>
            <p:cNvSpPr/>
            <p:nvPr/>
          </p:nvSpPr>
          <p:spPr>
            <a:xfrm>
              <a:off x="484908" y="1579950"/>
              <a:ext cx="3810000" cy="2535382"/>
            </a:xfrm>
            <a:prstGeom prst="rect">
              <a:avLst/>
            </a:prstGeom>
            <a:solidFill>
              <a:srgbClr val="113457"/>
            </a:solidFill>
            <a:ln w="38100" cap="flat" cmpd="sng">
              <a:solidFill>
                <a:srgbClr val="0E2A47">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663;p32"/>
            <p:cNvSpPr/>
            <p:nvPr/>
          </p:nvSpPr>
          <p:spPr>
            <a:xfrm>
              <a:off x="282301" y="139262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a:effectLst>
              <a:innerShdw blurRad="63500" dist="50800" dir="8100000">
                <a:prstClr val="black">
                  <a:alpha val="50000"/>
                </a:prstClr>
              </a:inn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roup 19"/>
            <p:cNvGrpSpPr/>
            <p:nvPr/>
          </p:nvGrpSpPr>
          <p:grpSpPr>
            <a:xfrm>
              <a:off x="1395844" y="2015280"/>
              <a:ext cx="1863437" cy="955964"/>
              <a:chOff x="3667990" y="2007821"/>
              <a:chExt cx="1863437" cy="955964"/>
            </a:xfrm>
          </p:grpSpPr>
          <p:grpSp>
            <p:nvGrpSpPr>
              <p:cNvPr id="22" name="Group 21"/>
              <p:cNvGrpSpPr/>
              <p:nvPr/>
            </p:nvGrpSpPr>
            <p:grpSpPr>
              <a:xfrm>
                <a:off x="3667990" y="2007821"/>
                <a:ext cx="727364" cy="955964"/>
                <a:chOff x="3612572" y="1967345"/>
                <a:chExt cx="727364" cy="955964"/>
              </a:xfrm>
            </p:grpSpPr>
            <p:sp>
              <p:nvSpPr>
                <p:cNvPr id="27" name="Oval 26"/>
                <p:cNvSpPr/>
                <p:nvPr/>
              </p:nvSpPr>
              <p:spPr>
                <a:xfrm>
                  <a:off x="3612572" y="1967345"/>
                  <a:ext cx="727364" cy="955964"/>
                </a:xfrm>
                <a:prstGeom prst="ellipse">
                  <a:avLst/>
                </a:prstGeom>
                <a:solidFill>
                  <a:schemeClr val="tx2"/>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59318" y="2402866"/>
                  <a:ext cx="332509" cy="353291"/>
                </a:xfrm>
                <a:prstGeom prst="ellipse">
                  <a:avLst/>
                </a:prstGeom>
                <a:solidFill>
                  <a:schemeClr val="tx1"/>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094846" y="2468675"/>
                  <a:ext cx="76200" cy="69273"/>
                </a:xfrm>
                <a:prstGeom prst="ellipse">
                  <a:avLst/>
                </a:prstGeom>
                <a:solidFill>
                  <a:schemeClr val="bg1"/>
                </a:solidFill>
                <a:ln w="38100" cap="flat" cmpd="sng">
                  <a:solidFill>
                    <a:schemeClr val="bg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804063" y="2007821"/>
                <a:ext cx="727364" cy="955964"/>
                <a:chOff x="4748645" y="1967345"/>
                <a:chExt cx="727364" cy="955964"/>
              </a:xfrm>
            </p:grpSpPr>
            <p:sp>
              <p:nvSpPr>
                <p:cNvPr id="24" name="Oval 23"/>
                <p:cNvSpPr/>
                <p:nvPr/>
              </p:nvSpPr>
              <p:spPr>
                <a:xfrm>
                  <a:off x="4748645" y="1967345"/>
                  <a:ext cx="727364" cy="955964"/>
                </a:xfrm>
                <a:prstGeom prst="ellipse">
                  <a:avLst/>
                </a:prstGeom>
                <a:solidFill>
                  <a:schemeClr val="tx2"/>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010794" y="2397994"/>
                  <a:ext cx="332509" cy="353291"/>
                </a:xfrm>
                <a:prstGeom prst="ellipse">
                  <a:avLst/>
                </a:prstGeom>
                <a:solidFill>
                  <a:schemeClr val="tx1"/>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246322" y="2463803"/>
                  <a:ext cx="76200" cy="69273"/>
                </a:xfrm>
                <a:prstGeom prst="ellipse">
                  <a:avLst/>
                </a:prstGeom>
                <a:solidFill>
                  <a:schemeClr val="bg1"/>
                </a:solidFill>
                <a:ln w="38100" cap="flat" cmpd="sng">
                  <a:solidFill>
                    <a:schemeClr val="bg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 name="Chord 20"/>
            <p:cNvSpPr/>
            <p:nvPr/>
          </p:nvSpPr>
          <p:spPr>
            <a:xfrm rot="17106251">
              <a:off x="1890238" y="2948104"/>
              <a:ext cx="874649" cy="870281"/>
            </a:xfrm>
            <a:prstGeom prst="chord">
              <a:avLst>
                <a:gd name="adj1" fmla="val 3953269"/>
                <a:gd name="adj2" fmla="val 16200000"/>
              </a:avLst>
            </a:prstGeom>
            <a:solidFill>
              <a:srgbClr val="C00000"/>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Google Shape;1181;p38"/>
          <p:cNvSpPr/>
          <p:nvPr/>
        </p:nvSpPr>
        <p:spPr>
          <a:xfrm>
            <a:off x="2961077" y="778548"/>
            <a:ext cx="2142557" cy="1046472"/>
          </a:xfrm>
          <a:prstGeom prst="wedgeEllipseCallout">
            <a:avLst>
              <a:gd name="adj1" fmla="val -55413"/>
              <a:gd name="adj2" fmla="val 104622"/>
            </a:avLst>
          </a:prstGeom>
          <a:noFill/>
          <a:ln w="28575">
            <a:solidFill>
              <a:srgbClr val="48FFD5"/>
            </a:solidFill>
          </a:ln>
        </p:spPr>
        <p:txBody>
          <a:bodyPr spcFirstLastPara="1" wrap="square" lIns="91425" tIns="91425" rIns="91425" bIns="91425" anchor="ctr" anchorCtr="0">
            <a:noAutofit/>
          </a:bodyPr>
          <a:lstStyle/>
          <a:p>
            <a:pPr marL="0" lvl="0" indent="0" algn="ctr" rtl="1">
              <a:spcBef>
                <a:spcPts val="0"/>
              </a:spcBef>
              <a:spcAft>
                <a:spcPts val="0"/>
              </a:spcAft>
              <a:buNone/>
            </a:pPr>
            <a:r>
              <a:rPr lang="fa-IR" dirty="0">
                <a:solidFill>
                  <a:schemeClr val="bg1"/>
                </a:solidFill>
                <a:latin typeface="Dana" panose="00000500000000000000" pitchFamily="2" charset="-78"/>
                <a:cs typeface="Dana" panose="00000500000000000000" pitchFamily="2" charset="-78"/>
              </a:rPr>
              <a:t>این سری اومدیم تنها نباشی با هم خداحافظی کنیم از بچه‌ها</a:t>
            </a:r>
            <a:endParaRPr dirty="0">
              <a:solidFill>
                <a:schemeClr val="bg1"/>
              </a:solidFill>
              <a:latin typeface="Dana" panose="00000500000000000000" pitchFamily="2" charset="-78"/>
              <a:cs typeface="Dana" panose="00000500000000000000" pitchFamily="2" charset="-78"/>
            </a:endParaRPr>
          </a:p>
        </p:txBody>
      </p:sp>
      <p:grpSp>
        <p:nvGrpSpPr>
          <p:cNvPr id="31" name="Google Shape;4779;p45"/>
          <p:cNvGrpSpPr/>
          <p:nvPr/>
        </p:nvGrpSpPr>
        <p:grpSpPr>
          <a:xfrm>
            <a:off x="5955606" y="1644488"/>
            <a:ext cx="918126" cy="1109036"/>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6992432" y="1661520"/>
            <a:ext cx="1005764" cy="1092004"/>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roup 44"/>
          <p:cNvGrpSpPr/>
          <p:nvPr/>
        </p:nvGrpSpPr>
        <p:grpSpPr>
          <a:xfrm rot="398078">
            <a:off x="5809819" y="696880"/>
            <a:ext cx="408975" cy="560057"/>
            <a:chOff x="5467156" y="1062356"/>
            <a:chExt cx="2597563" cy="3482171"/>
          </a:xfrm>
        </p:grpSpPr>
        <p:sp>
          <p:nvSpPr>
            <p:cNvPr id="46"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roup 49"/>
          <p:cNvGrpSpPr/>
          <p:nvPr/>
        </p:nvGrpSpPr>
        <p:grpSpPr>
          <a:xfrm rot="21384321">
            <a:off x="5404812" y="3394581"/>
            <a:ext cx="1606099" cy="951166"/>
            <a:chOff x="5617568" y="3768822"/>
            <a:chExt cx="2474649" cy="1314807"/>
          </a:xfrm>
        </p:grpSpPr>
        <p:sp>
          <p:nvSpPr>
            <p:cNvPr id="51"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roup 63"/>
          <p:cNvGrpSpPr/>
          <p:nvPr/>
        </p:nvGrpSpPr>
        <p:grpSpPr>
          <a:xfrm>
            <a:off x="2572602" y="3562571"/>
            <a:ext cx="1134799" cy="717894"/>
            <a:chOff x="4753289" y="1944643"/>
            <a:chExt cx="3691610" cy="2230157"/>
          </a:xfrm>
        </p:grpSpPr>
        <p:sp>
          <p:nvSpPr>
            <p:cNvPr id="65" name="Google Shape;521;p27"/>
            <p:cNvSpPr/>
            <p:nvPr/>
          </p:nvSpPr>
          <p:spPr>
            <a:xfrm rot="582588">
              <a:off x="4753289" y="1944643"/>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22;p27"/>
            <p:cNvSpPr/>
            <p:nvPr/>
          </p:nvSpPr>
          <p:spPr>
            <a:xfrm rot="582588">
              <a:off x="4852386" y="2042043"/>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23;p27"/>
            <p:cNvSpPr/>
            <p:nvPr/>
          </p:nvSpPr>
          <p:spPr>
            <a:xfrm rot="582588">
              <a:off x="8192849" y="3267539"/>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24;p27"/>
            <p:cNvSpPr/>
            <p:nvPr/>
          </p:nvSpPr>
          <p:spPr>
            <a:xfrm rot="582588">
              <a:off x="5007101" y="2055184"/>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25;p27"/>
            <p:cNvSpPr/>
            <p:nvPr/>
          </p:nvSpPr>
          <p:spPr>
            <a:xfrm rot="582588">
              <a:off x="7815625" y="2301273"/>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26;p27"/>
            <p:cNvSpPr/>
            <p:nvPr/>
          </p:nvSpPr>
          <p:spPr>
            <a:xfrm rot="582588">
              <a:off x="7984150" y="2330105"/>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7;p27"/>
            <p:cNvSpPr/>
            <p:nvPr/>
          </p:nvSpPr>
          <p:spPr>
            <a:xfrm rot="582588">
              <a:off x="8156657" y="2359623"/>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8;p27"/>
            <p:cNvSpPr/>
            <p:nvPr/>
          </p:nvSpPr>
          <p:spPr>
            <a:xfrm rot="582588">
              <a:off x="4980973" y="2224185"/>
              <a:ext cx="3345670" cy="138666"/>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9;p27"/>
            <p:cNvSpPr/>
            <p:nvPr/>
          </p:nvSpPr>
          <p:spPr>
            <a:xfrm rot="582588">
              <a:off x="7680358" y="2453466"/>
              <a:ext cx="626842" cy="138666"/>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30;p27"/>
            <p:cNvSpPr/>
            <p:nvPr/>
          </p:nvSpPr>
          <p:spPr>
            <a:xfrm rot="582588">
              <a:off x="7220116" y="2361135"/>
              <a:ext cx="468123" cy="138666"/>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37;p27"/>
            <p:cNvSpPr/>
            <p:nvPr/>
          </p:nvSpPr>
          <p:spPr>
            <a:xfrm rot="582588">
              <a:off x="4853955" y="3586954"/>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38;p27"/>
            <p:cNvSpPr/>
            <p:nvPr/>
          </p:nvSpPr>
          <p:spPr>
            <a:xfrm rot="582588">
              <a:off x="5038497" y="3618531"/>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39;p27"/>
            <p:cNvSpPr/>
            <p:nvPr/>
          </p:nvSpPr>
          <p:spPr>
            <a:xfrm rot="582588">
              <a:off x="5224419" y="3642047"/>
              <a:ext cx="142471" cy="13461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42;p27"/>
            <p:cNvSpPr/>
            <p:nvPr/>
          </p:nvSpPr>
          <p:spPr>
            <a:xfrm rot="582588">
              <a:off x="4921102" y="3123329"/>
              <a:ext cx="541332" cy="571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43;p27"/>
            <p:cNvSpPr/>
            <p:nvPr/>
          </p:nvSpPr>
          <p:spPr>
            <a:xfrm rot="582588">
              <a:off x="4899095" y="3251942"/>
              <a:ext cx="541332" cy="571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44;p27"/>
            <p:cNvSpPr/>
            <p:nvPr/>
          </p:nvSpPr>
          <p:spPr>
            <a:xfrm rot="582588">
              <a:off x="4877092" y="3380513"/>
              <a:ext cx="541332" cy="5714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45;p27"/>
            <p:cNvSpPr/>
            <p:nvPr/>
          </p:nvSpPr>
          <p:spPr>
            <a:xfrm rot="582588">
              <a:off x="4855434" y="3505064"/>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49;p27"/>
            <p:cNvSpPr/>
            <p:nvPr/>
          </p:nvSpPr>
          <p:spPr>
            <a:xfrm rot="582588">
              <a:off x="5574674" y="3396441"/>
              <a:ext cx="879150" cy="571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50;p27"/>
            <p:cNvSpPr/>
            <p:nvPr/>
          </p:nvSpPr>
          <p:spPr>
            <a:xfrm rot="582588">
              <a:off x="5552670" y="3525013"/>
              <a:ext cx="879150" cy="5714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51;p27"/>
            <p:cNvSpPr/>
            <p:nvPr/>
          </p:nvSpPr>
          <p:spPr>
            <a:xfrm rot="582588">
              <a:off x="5533432" y="3621076"/>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3" name="Rectangle 2"/>
          <p:cNvSpPr/>
          <p:nvPr/>
        </p:nvSpPr>
        <p:spPr>
          <a:xfrm>
            <a:off x="4609399" y="633948"/>
            <a:ext cx="4069258" cy="3785652"/>
          </a:xfrm>
          <a:prstGeom prst="rect">
            <a:avLst/>
          </a:prstGeom>
        </p:spPr>
        <p:txBody>
          <a:bodyPr wrap="square">
            <a:spAutoFit/>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گاهی در برنامه‌نویسی پیش‌ می‌آید که نسبت به ذخیره ‌کردن خروجی‌های برنامه احساس نیاز می‌کنیم. یا ترجیح می‌دهیم به جای هر بار وارد کردن ورودی‌های برنامه، یک جا لیست ورودی‌ها را داشته باشیم و فقط برنامه را اجرا کنیم. برنامه‌نویسان برای رفع این نیازمندی‌ها از فایل‌ها استفاده می‌کنند.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آشنایی و  یاد گرفتن این توانایی این جلسه از کارگاه به مبحث کار با فایل‌ها اختصاص داده شده است.</a:t>
            </a:r>
          </a:p>
        </p:txBody>
      </p:sp>
      <p:grpSp>
        <p:nvGrpSpPr>
          <p:cNvPr id="2" name="Group 1"/>
          <p:cNvGrpSpPr/>
          <p:nvPr/>
        </p:nvGrpSpPr>
        <p:grpSpPr>
          <a:xfrm>
            <a:off x="498918" y="1094400"/>
            <a:ext cx="3858487" cy="2987122"/>
            <a:chOff x="741605" y="1317600"/>
            <a:chExt cx="3858487" cy="2987122"/>
          </a:xfrm>
        </p:grpSpPr>
        <p:sp>
          <p:nvSpPr>
            <p:cNvPr id="32" name="Google Shape;663;p32"/>
            <p:cNvSpPr/>
            <p:nvPr/>
          </p:nvSpPr>
          <p:spPr>
            <a:xfrm>
              <a:off x="741605" y="1317600"/>
              <a:ext cx="3858487" cy="2987122"/>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a:effectLst>
              <a:innerShdw blurRad="63500" dist="50800" dir="8100000">
                <a:prstClr val="black">
                  <a:alpha val="50000"/>
                </a:prstClr>
              </a:inn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Rectangle 30"/>
            <p:cNvSpPr/>
            <p:nvPr/>
          </p:nvSpPr>
          <p:spPr>
            <a:xfrm>
              <a:off x="993599" y="1549263"/>
              <a:ext cx="3354501" cy="1938992"/>
            </a:xfrm>
            <a:prstGeom prst="rect">
              <a:avLst/>
            </a:prstGeom>
          </p:spPr>
          <p:txBody>
            <a:bodyPr wrap="square">
              <a:spAutoFit/>
            </a:bodyPr>
            <a:lstStyle/>
            <a:p>
              <a:pPr algn="just" rtl="1">
                <a:lnSpc>
                  <a:spcPct val="150000"/>
                </a:lnSpc>
              </a:pPr>
              <a:r>
                <a:rPr lang="en-US" sz="1600" dirty="0">
                  <a:solidFill>
                    <a:schemeClr val="accent6"/>
                  </a:solidFill>
                  <a:latin typeface="Dana" panose="00000500000000000000" pitchFamily="2" charset="-78"/>
                  <a:cs typeface="Dana" panose="00000500000000000000" pitchFamily="2" charset="-78"/>
                </a:rPr>
                <a:t>file handling</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در برنامه‌نویسی به ما این امکان را می‌دهد تا داده‌های برنامه‌مان را از یک فایل بخوانیم، محتوای یک فایل را تغییر دهیم و‌ یا خروجی‌های برنامه‌مان را در یک فایل ذخیره کنیم.</a:t>
              </a:r>
            </a:p>
          </p:txBody>
        </p:sp>
      </p:gr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681001" y="1685216"/>
            <a:ext cx="5871799" cy="2298152"/>
            <a:chOff x="1927172" y="1677312"/>
            <a:chExt cx="5871799" cy="2298152"/>
          </a:xfrm>
        </p:grpSpPr>
        <p:sp>
          <p:nvSpPr>
            <p:cNvPr id="151" name="Google Shape;1013;p35"/>
            <p:cNvSpPr/>
            <p:nvPr/>
          </p:nvSpPr>
          <p:spPr>
            <a:xfrm>
              <a:off x="5160479" y="21364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4909070" y="25411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165475" y="24968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226260" y="22442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5926491" y="25261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4" name="Google Shape;1037;p35"/>
            <p:cNvSpPr txBox="1">
              <a:spLocks/>
            </p:cNvSpPr>
            <p:nvPr/>
          </p:nvSpPr>
          <p:spPr>
            <a:xfrm>
              <a:off x="4487443" y="1677312"/>
              <a:ext cx="1476788" cy="457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دفتر آموزش دانشکده</a:t>
              </a:r>
            </a:p>
          </p:txBody>
        </p:sp>
        <p:sp>
          <p:nvSpPr>
            <p:cNvPr id="165" name="Google Shape;1038;p35"/>
            <p:cNvSpPr txBox="1">
              <a:spLocks/>
            </p:cNvSpPr>
            <p:nvPr/>
          </p:nvSpPr>
          <p:spPr>
            <a:xfrm>
              <a:off x="5641878" y="3561333"/>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برای یادآوری</a:t>
              </a:r>
            </a:p>
          </p:txBody>
        </p:sp>
        <p:sp>
          <p:nvSpPr>
            <p:cNvPr id="166" name="Google Shape;1043;p35"/>
            <p:cNvSpPr txBox="1">
              <a:spLocks/>
            </p:cNvSpPr>
            <p:nvPr/>
          </p:nvSpPr>
          <p:spPr>
            <a:xfrm>
              <a:off x="6974396" y="2683854"/>
              <a:ext cx="824575"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a:solidFill>
                    <a:schemeClr val="bg1"/>
                  </a:solidFill>
                  <a:latin typeface="Dana" panose="00000500000000000000" pitchFamily="2" charset="-78"/>
                  <a:cs typeface="Dana" panose="00000500000000000000" pitchFamily="2" charset="-78"/>
                </a:rPr>
                <a:t>کار با فایل</a:t>
              </a:r>
              <a:endParaRPr lang="en-US" sz="1100" dirty="0"/>
            </a:p>
          </p:txBody>
        </p:sp>
        <p:sp>
          <p:nvSpPr>
            <p:cNvPr id="167" name="TextBox 166"/>
            <p:cNvSpPr txBox="1"/>
            <p:nvPr/>
          </p:nvSpPr>
          <p:spPr>
            <a:xfrm>
              <a:off x="6092773" y="267643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076597" y="2680164"/>
              <a:ext cx="298480" cy="338554"/>
            </a:xfrm>
            <a:prstGeom prst="rect">
              <a:avLst/>
            </a:prstGeom>
            <a:noFill/>
          </p:spPr>
          <p:txBody>
            <a:bodyPr wrap="none" rtlCol="0" anchor="ctr">
              <a:spAutoFit/>
            </a:bodyPr>
            <a:lstStyle/>
            <a:p>
              <a:pPr algn="ctr"/>
              <a:r>
                <a:rPr lang="en-US" sz="1600" b="1" dirty="0">
                  <a:solidFill>
                    <a:schemeClr val="bg1"/>
                  </a:solidFill>
                </a:rPr>
                <a:t>8</a:t>
              </a:r>
            </a:p>
          </p:txBody>
        </p:sp>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530796" y="2445760"/>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560856" y="2803992"/>
              <a:ext cx="1415292" cy="451689"/>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927172" y="2681988"/>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9" name="Google Shape;1013;p35"/>
            <p:cNvSpPr/>
            <p:nvPr/>
          </p:nvSpPr>
          <p:spPr>
            <a:xfrm flipV="1">
              <a:off x="6192019" y="34314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197015" y="31507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6257800" y="31182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13;p35"/>
            <p:cNvSpPr/>
            <p:nvPr/>
          </p:nvSpPr>
          <p:spPr>
            <a:xfrm>
              <a:off x="3088344" y="21436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3" name="Google Shape;1014;p35"/>
            <p:cNvSpPr/>
            <p:nvPr/>
          </p:nvSpPr>
          <p:spPr>
            <a:xfrm>
              <a:off x="2836935" y="25483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4" name="Google Shape;1015;p35"/>
            <p:cNvSpPr/>
            <p:nvPr/>
          </p:nvSpPr>
          <p:spPr>
            <a:xfrm>
              <a:off x="3093340" y="25040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5" name="Google Shape;1016;p35"/>
            <p:cNvSpPr/>
            <p:nvPr/>
          </p:nvSpPr>
          <p:spPr>
            <a:xfrm flipH="1">
              <a:off x="3154125" y="22514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6" name="Google Shape;1018;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7" name="Google Shape;1019;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8" name="Google Shape;1028;p35"/>
            <p:cNvSpPr/>
            <p:nvPr/>
          </p:nvSpPr>
          <p:spPr>
            <a:xfrm>
              <a:off x="3861556" y="25333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32;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0" name="Google Shape;1033;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1" name="Google Shape;1037;p35"/>
            <p:cNvSpPr txBox="1">
              <a:spLocks/>
            </p:cNvSpPr>
            <p:nvPr/>
          </p:nvSpPr>
          <p:spPr>
            <a:xfrm>
              <a:off x="2599715" y="1682696"/>
              <a:ext cx="1107974"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اطلاعات بیش‌تر</a:t>
              </a:r>
            </a:p>
            <a:p>
              <a:pPr algn="ctr" rtl="1"/>
              <a:r>
                <a:rPr lang="en-US" sz="1100" dirty="0">
                  <a:solidFill>
                    <a:schemeClr val="bg1"/>
                  </a:solidFill>
                  <a:latin typeface="Dana" panose="00000500000000000000" pitchFamily="2" charset="-78"/>
                  <a:cs typeface="Dana" panose="00000500000000000000" pitchFamily="2" charset="-78"/>
                </a:rPr>
                <a:t>C++</a:t>
              </a:r>
              <a:endParaRPr lang="fa-IR" sz="1100" dirty="0">
                <a:solidFill>
                  <a:schemeClr val="bg1"/>
                </a:solidFill>
                <a:latin typeface="Dana" panose="00000500000000000000" pitchFamily="2" charset="-78"/>
                <a:cs typeface="Dana" panose="00000500000000000000" pitchFamily="2" charset="-78"/>
              </a:endParaRPr>
            </a:p>
          </p:txBody>
        </p:sp>
        <p:sp>
          <p:nvSpPr>
            <p:cNvPr id="52" name="Google Shape;1038;p35"/>
            <p:cNvSpPr txBox="1">
              <a:spLocks/>
            </p:cNvSpPr>
            <p:nvPr/>
          </p:nvSpPr>
          <p:spPr>
            <a:xfrm>
              <a:off x="3538297" y="3559889"/>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سوم</a:t>
              </a:r>
            </a:p>
            <a:p>
              <a:pPr algn="ctr" rtl="1"/>
              <a:r>
                <a:rPr lang="fa-IR" sz="1100" dirty="0">
                  <a:solidFill>
                    <a:schemeClr val="bg1"/>
                  </a:solidFill>
                  <a:latin typeface="Dana" panose="00000500000000000000" pitchFamily="2" charset="-78"/>
                  <a:cs typeface="Dana" panose="00000500000000000000" pitchFamily="2" charset="-78"/>
                </a:rPr>
                <a:t>ثبت نمرات</a:t>
              </a:r>
            </a:p>
          </p:txBody>
        </p:sp>
        <p:sp>
          <p:nvSpPr>
            <p:cNvPr id="53" name="TextBox 52"/>
            <p:cNvSpPr txBox="1"/>
            <p:nvPr/>
          </p:nvSpPr>
          <p:spPr>
            <a:xfrm>
              <a:off x="4027838" y="2683637"/>
              <a:ext cx="298480" cy="338554"/>
            </a:xfrm>
            <a:prstGeom prst="rect">
              <a:avLst/>
            </a:prstGeom>
            <a:noFill/>
          </p:spPr>
          <p:txBody>
            <a:bodyPr wrap="none" rtlCol="0" anchor="ctr">
              <a:spAutoFit/>
            </a:bodyPr>
            <a:lstStyle/>
            <a:p>
              <a:pPr algn="ctr"/>
              <a:r>
                <a:rPr lang="en-US" sz="1600" b="1" dirty="0">
                  <a:solidFill>
                    <a:schemeClr val="bg1"/>
                  </a:solidFill>
                </a:rPr>
                <a:t>9</a:t>
              </a:r>
            </a:p>
          </p:txBody>
        </p:sp>
        <p:sp>
          <p:nvSpPr>
            <p:cNvPr id="54" name="TextBox 53"/>
            <p:cNvSpPr txBox="1"/>
            <p:nvPr/>
          </p:nvSpPr>
          <p:spPr>
            <a:xfrm>
              <a:off x="2947556" y="2687364"/>
              <a:ext cx="412293" cy="338554"/>
            </a:xfrm>
            <a:prstGeom prst="rect">
              <a:avLst/>
            </a:prstGeom>
            <a:noFill/>
          </p:spPr>
          <p:txBody>
            <a:bodyPr wrap="none" rtlCol="0" anchor="ctr">
              <a:spAutoFit/>
            </a:bodyPr>
            <a:lstStyle/>
            <a:p>
              <a:pPr algn="ctr"/>
              <a:r>
                <a:rPr lang="en-US" sz="1600" b="1" dirty="0">
                  <a:solidFill>
                    <a:schemeClr val="bg1"/>
                  </a:solidFill>
                </a:rPr>
                <a:t>10</a:t>
              </a:r>
            </a:p>
          </p:txBody>
        </p:sp>
        <p:pic>
          <p:nvPicPr>
            <p:cNvPr id="55" name="Picture 54">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2458661" y="2452960"/>
              <a:ext cx="1118428" cy="440038"/>
            </a:xfrm>
            <a:prstGeom prst="rect">
              <a:avLst/>
            </a:prstGeom>
          </p:spPr>
        </p:pic>
        <p:sp>
          <p:nvSpPr>
            <p:cNvPr id="57" name="Google Shape;1013;p35"/>
            <p:cNvSpPr/>
            <p:nvPr/>
          </p:nvSpPr>
          <p:spPr>
            <a:xfrm flipV="1">
              <a:off x="4127084" y="34386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15;p35"/>
            <p:cNvSpPr/>
            <p:nvPr/>
          </p:nvSpPr>
          <p:spPr>
            <a:xfrm flipV="1">
              <a:off x="4132080" y="31579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16;p35"/>
            <p:cNvSpPr/>
            <p:nvPr/>
          </p:nvSpPr>
          <p:spPr>
            <a:xfrm flipH="1" flipV="1">
              <a:off x="4192865" y="31254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pic>
          <p:nvPicPr>
            <p:cNvPr id="60" name="Picture 59">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502589" y="2818013"/>
              <a:ext cx="1094656" cy="430684"/>
            </a:xfrm>
            <a:prstGeom prst="rect">
              <a:avLst/>
            </a:prstGeom>
          </p:spPr>
        </p:pic>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50185"/>
            <a:ext cx="7770159" cy="2775415"/>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سلام سلام به همگی ما دوباره اومدیم. این بار دیگه از همون اول دستورکار رو به تسخیر خودمون درآوردیم =)))</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تا الان هرکاری می‌کردیم و هر برنامه‌ای می‌نوشتیم نتیجه‌ش رو همون لحظه می‌دیدیم و بعد از اجرای دوباره برنامه، نتیجه‌ی قبل پاک می‌شد. اما این روند برای ادامه‌ی دنیای برنامه‌نویسی شاید کافی نباشه و گاهی لازمه جایی باشه که نتیجه‌ی برنامه رو اونجا ذخیره کنیم. ما می‌خوایم این جلسه با کمک </a:t>
            </a:r>
            <a:r>
              <a:rPr lang="en-US" sz="1600" dirty="0">
                <a:solidFill>
                  <a:schemeClr val="accent6"/>
                </a:solidFill>
                <a:latin typeface="Dana" panose="00000500000000000000" pitchFamily="2" charset="-78"/>
                <a:cs typeface="Dana" panose="00000500000000000000" pitchFamily="2" charset="-78"/>
              </a:rPr>
              <a:t>File</a:t>
            </a:r>
            <a:r>
              <a:rPr lang="fa-IR" sz="1600" dirty="0">
                <a:solidFill>
                  <a:schemeClr val="bg1"/>
                </a:solidFill>
                <a:latin typeface="Dana" panose="00000500000000000000" pitchFamily="2" charset="-78"/>
                <a:cs typeface="Dana" panose="00000500000000000000" pitchFamily="2" charset="-78"/>
              </a:rPr>
              <a:t>ها این کار رو انجام بدیم.</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کار با فایل باید ابتدا یک اشاره‌گر از نوع فایل بسازیم و با دستور </a:t>
            </a:r>
            <a:r>
              <a:rPr lang="en-US" sz="1600" dirty="0" err="1">
                <a:solidFill>
                  <a:schemeClr val="accent6"/>
                </a:solidFill>
                <a:latin typeface="Dana" panose="00000500000000000000" pitchFamily="2" charset="-78"/>
                <a:cs typeface="Dana" panose="00000500000000000000" pitchFamily="2" charset="-78"/>
              </a:rPr>
              <a:t>fopen</a:t>
            </a:r>
            <a:r>
              <a:rPr lang="fa-IR" sz="1600" dirty="0">
                <a:solidFill>
                  <a:schemeClr val="bg1"/>
                </a:solidFill>
                <a:latin typeface="Dana" panose="00000500000000000000" pitchFamily="2" charset="-78"/>
                <a:cs typeface="Dana" panose="00000500000000000000" pitchFamily="2" charset="-78"/>
              </a:rPr>
              <a:t> فایل رو باز کنیم تا بتونیم به محتواش دسترسی داشته باشیم.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sp>
        <p:nvSpPr>
          <p:cNvPr id="20" name="TextBox 19">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برای یادآوری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21" name="Google Shape;7046;p50"/>
          <p:cNvGrpSpPr/>
          <p:nvPr/>
        </p:nvGrpSpPr>
        <p:grpSpPr>
          <a:xfrm>
            <a:off x="6764718" y="500180"/>
            <a:ext cx="516849" cy="520959"/>
            <a:chOff x="-34776500" y="2631825"/>
            <a:chExt cx="291450" cy="291450"/>
          </a:xfrm>
        </p:grpSpPr>
        <p:sp>
          <p:nvSpPr>
            <p:cNvPr id="22"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4771;p45"/>
          <p:cNvGrpSpPr/>
          <p:nvPr/>
        </p:nvGrpSpPr>
        <p:grpSpPr>
          <a:xfrm>
            <a:off x="8469022" y="1273734"/>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69022" y="2036602"/>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2147158" y="4301213"/>
            <a:ext cx="4785284" cy="338554"/>
          </a:xfrm>
          <a:prstGeom prst="rect">
            <a:avLst/>
          </a:prstGeom>
        </p:spPr>
        <p:txBody>
          <a:bodyPr wrap="none">
            <a:spAutoFit/>
          </a:bodyPr>
          <a:lstStyle/>
          <a:p>
            <a:r>
              <a:rPr lang="en-US" sz="1600" dirty="0">
                <a:solidFill>
                  <a:srgbClr val="BBBBBB"/>
                </a:solidFill>
                <a:latin typeface="Consolas" panose="020B0609020204030204" pitchFamily="49" charset="0"/>
              </a:rPr>
              <a:t>FILE </a:t>
            </a:r>
            <a:r>
              <a:rPr lang="en-US" sz="1600" dirty="0">
                <a:solidFill>
                  <a:srgbClr val="225588"/>
                </a:solidFill>
                <a:latin typeface="Consolas" panose="020B0609020204030204" pitchFamily="49" charset="0"/>
              </a:rPr>
              <a:t>*</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err="1">
                <a:solidFill>
                  <a:srgbClr val="DDBB88"/>
                </a:solidFill>
                <a:latin typeface="Consolas" panose="020B0609020204030204" pitchFamily="49" charset="0"/>
              </a:rPr>
              <a:t>fopen</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"test.txt"</a:t>
            </a:r>
            <a:r>
              <a:rPr lang="en-US" sz="1600" dirty="0">
                <a:solidFill>
                  <a:srgbClr val="BBBBBB"/>
                </a:solidFill>
                <a:latin typeface="Consolas" panose="020B0609020204030204" pitchFamily="49" charset="0"/>
              </a:rPr>
              <a:t>, </a:t>
            </a:r>
            <a:r>
              <a:rPr lang="en-US" sz="1600" dirty="0">
                <a:solidFill>
                  <a:srgbClr val="22AA44"/>
                </a:solidFill>
                <a:latin typeface="Consolas" panose="020B0609020204030204" pitchFamily="49" charset="0"/>
              </a:rPr>
              <a:t>"</a:t>
            </a:r>
            <a:r>
              <a:rPr lang="en-US" sz="1600" dirty="0" err="1">
                <a:solidFill>
                  <a:srgbClr val="22AA44"/>
                </a:solidFill>
                <a:latin typeface="Consolas" panose="020B0609020204030204" pitchFamily="49" charset="0"/>
              </a:rPr>
              <a:t>rb</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15676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443286"/>
            <a:ext cx="7736244" cy="806399"/>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تابع </a:t>
            </a:r>
            <a:r>
              <a:rPr lang="en-US" sz="1600" dirty="0" err="1">
                <a:solidFill>
                  <a:schemeClr val="bg1"/>
                </a:solidFill>
                <a:latin typeface="Dana" panose="00000500000000000000" pitchFamily="2" charset="-78"/>
                <a:cs typeface="Dana" panose="00000500000000000000" pitchFamily="2" charset="-78"/>
              </a:rPr>
              <a:t>fopen</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طبق مثال صفحه‌ی قبل دو ورودی دریافت می‌کنه که یکی از اون‌ها اسم فایل و از نوع </a:t>
            </a:r>
            <a:r>
              <a:rPr lang="en-US" sz="1600" dirty="0">
                <a:solidFill>
                  <a:schemeClr val="bg1"/>
                </a:solidFill>
                <a:latin typeface="Dana" panose="00000500000000000000" pitchFamily="2" charset="-78"/>
                <a:cs typeface="Dana" panose="00000500000000000000" pitchFamily="2" charset="-78"/>
              </a:rPr>
              <a:t>char * </a:t>
            </a:r>
            <a:r>
              <a:rPr lang="fa-IR" sz="1600" dirty="0">
                <a:solidFill>
                  <a:schemeClr val="bg1"/>
                </a:solidFill>
                <a:latin typeface="Dana" panose="00000500000000000000" pitchFamily="2" charset="-78"/>
                <a:cs typeface="Dana" panose="00000500000000000000" pitchFamily="2" charset="-78"/>
              </a:rPr>
              <a:t> است و ورودی دوم نوع رفتار و استفاده از فایل رو مشخص می کنه.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37" name="Google Shape;4771;p45"/>
          <p:cNvGrpSpPr/>
          <p:nvPr/>
        </p:nvGrpSpPr>
        <p:grpSpPr>
          <a:xfrm>
            <a:off x="8426872" y="449163"/>
            <a:ext cx="347452" cy="397343"/>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oogle Shape;4779;p45"/>
          <p:cNvGrpSpPr/>
          <p:nvPr/>
        </p:nvGrpSpPr>
        <p:grpSpPr>
          <a:xfrm>
            <a:off x="8435108" y="3951514"/>
            <a:ext cx="319924" cy="397322"/>
            <a:chOff x="3938800" y="4399275"/>
            <a:chExt cx="359700" cy="481825"/>
          </a:xfrm>
        </p:grpSpPr>
        <p:sp>
          <p:nvSpPr>
            <p:cNvPr id="4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4" name="Table 3"/>
          <p:cNvGraphicFramePr>
            <a:graphicFrameLocks noGrp="1"/>
          </p:cNvGraphicFramePr>
          <p:nvPr>
            <p:extLst>
              <p:ext uri="{D42A27DB-BD31-4B8C-83A1-F6EECF244321}">
                <p14:modId xmlns:p14="http://schemas.microsoft.com/office/powerpoint/2010/main" val="4060587011"/>
              </p:ext>
            </p:extLst>
          </p:nvPr>
        </p:nvGraphicFramePr>
        <p:xfrm>
          <a:off x="1518986" y="1374950"/>
          <a:ext cx="6271414" cy="2377440"/>
        </p:xfrm>
        <a:graphic>
          <a:graphicData uri="http://schemas.openxmlformats.org/drawingml/2006/table">
            <a:tbl>
              <a:tblPr firstRow="1" bandRow="1">
                <a:tableStyleId>{BC89EF96-8CEA-46FF-86C4-4CE0E7609802}</a:tableStyleId>
              </a:tblPr>
              <a:tblGrid>
                <a:gridCol w="2520214">
                  <a:extLst>
                    <a:ext uri="{9D8B030D-6E8A-4147-A177-3AD203B41FA5}">
                      <a16:colId xmlns:a16="http://schemas.microsoft.com/office/drawing/2014/main" val="1709604820"/>
                    </a:ext>
                  </a:extLst>
                </a:gridCol>
                <a:gridCol w="3751200">
                  <a:extLst>
                    <a:ext uri="{9D8B030D-6E8A-4147-A177-3AD203B41FA5}">
                      <a16:colId xmlns:a16="http://schemas.microsoft.com/office/drawing/2014/main" val="1575139138"/>
                    </a:ext>
                  </a:extLst>
                </a:gridCol>
              </a:tblGrid>
              <a:tr h="370840">
                <a:tc>
                  <a:txBody>
                    <a:bodyPr/>
                    <a:lstStyle/>
                    <a:p>
                      <a:pPr algn="ctr"/>
                      <a:r>
                        <a:rPr lang="en-US" sz="2000" b="0" dirty="0">
                          <a:solidFill>
                            <a:schemeClr val="bg1"/>
                          </a:solidFill>
                          <a:latin typeface="Dana" panose="020B0604020202020204" charset="-78"/>
                          <a:cs typeface="Dana" panose="020B0604020202020204" charset="-78"/>
                        </a:rPr>
                        <a:t>“r”</a:t>
                      </a:r>
                    </a:p>
                  </a:txBody>
                  <a:tcPr anchor="ctr"/>
                </a:tc>
                <a:tc>
                  <a:txBody>
                    <a:bodyPr/>
                    <a:lstStyle/>
                    <a:p>
                      <a:pPr algn="ctr"/>
                      <a:r>
                        <a:rPr lang="fa-IR" b="0" dirty="0">
                          <a:solidFill>
                            <a:schemeClr val="bg1"/>
                          </a:solidFill>
                          <a:latin typeface="Dana" panose="020B0604020202020204" charset="-78"/>
                          <a:cs typeface="Dana" panose="020B0604020202020204" charset="-78"/>
                        </a:rPr>
                        <a:t>خواندن از فایل متنی</a:t>
                      </a:r>
                      <a:endParaRPr lang="en-US" b="0"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1448710307"/>
                  </a:ext>
                </a:extLst>
              </a:tr>
              <a:tr h="370840">
                <a:tc>
                  <a:txBody>
                    <a:bodyPr/>
                    <a:lstStyle/>
                    <a:p>
                      <a:pPr algn="ctr"/>
                      <a:r>
                        <a:rPr lang="en-US" sz="2000" dirty="0">
                          <a:solidFill>
                            <a:schemeClr val="bg1"/>
                          </a:solidFill>
                          <a:latin typeface="Dana" panose="020B0604020202020204" charset="-78"/>
                          <a:cs typeface="Dana" panose="020B0604020202020204" charset="-78"/>
                        </a:rPr>
                        <a:t>“w”</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نوشتن در فایل متنی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3264635106"/>
                  </a:ext>
                </a:extLst>
              </a:tr>
              <a:tr h="370840">
                <a:tc>
                  <a:txBody>
                    <a:bodyPr/>
                    <a:lstStyle/>
                    <a:p>
                      <a:pPr algn="ctr"/>
                      <a:r>
                        <a:rPr lang="en-US" sz="2000" dirty="0">
                          <a:solidFill>
                            <a:schemeClr val="bg1"/>
                          </a:solidFill>
                          <a:latin typeface="Dana" panose="020B0604020202020204" charset="-78"/>
                          <a:cs typeface="Dana" panose="020B0604020202020204" charset="-78"/>
                        </a:rPr>
                        <a:t>“a”</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اضافه کردن به انتهای فایل متنی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1280466420"/>
                  </a:ext>
                </a:extLst>
              </a:tr>
              <a:tr h="370840">
                <a:tc>
                  <a:txBody>
                    <a:bodyPr/>
                    <a:lstStyle/>
                    <a:p>
                      <a:pPr algn="ctr"/>
                      <a:r>
                        <a:rPr lang="en-US" sz="2000" dirty="0">
                          <a:solidFill>
                            <a:schemeClr val="bg1"/>
                          </a:solidFill>
                          <a:latin typeface="Dana" panose="020B0604020202020204" charset="-78"/>
                          <a:cs typeface="Dana" panose="020B0604020202020204" charset="-78"/>
                        </a:rPr>
                        <a:t>“</a:t>
                      </a:r>
                      <a:r>
                        <a:rPr lang="en-US" sz="2000" dirty="0" err="1">
                          <a:solidFill>
                            <a:schemeClr val="bg1"/>
                          </a:solidFill>
                          <a:latin typeface="Dana" panose="020B0604020202020204" charset="-78"/>
                          <a:cs typeface="Dana" panose="020B0604020202020204" charset="-78"/>
                        </a:rPr>
                        <a:t>rb</a:t>
                      </a:r>
                      <a:r>
                        <a:rPr lang="en-US" sz="2000" dirty="0">
                          <a:solidFill>
                            <a:schemeClr val="bg1"/>
                          </a:solidFill>
                          <a:latin typeface="Dana" panose="020B0604020202020204" charset="-78"/>
                          <a:cs typeface="Dana" panose="020B0604020202020204" charset="-78"/>
                        </a:rPr>
                        <a:t>”</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خواندن از فایل به صورت باینری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1395522228"/>
                  </a:ext>
                </a:extLst>
              </a:tr>
              <a:tr h="370840">
                <a:tc>
                  <a:txBody>
                    <a:bodyPr/>
                    <a:lstStyle/>
                    <a:p>
                      <a:pPr algn="ctr"/>
                      <a:r>
                        <a:rPr lang="en-US" sz="2000" dirty="0">
                          <a:solidFill>
                            <a:schemeClr val="bg1"/>
                          </a:solidFill>
                          <a:latin typeface="Dana" panose="020B0604020202020204" charset="-78"/>
                          <a:cs typeface="Dana" panose="020B0604020202020204" charset="-78"/>
                        </a:rPr>
                        <a:t>“</a:t>
                      </a:r>
                      <a:r>
                        <a:rPr lang="en-US" sz="2000" dirty="0" err="1">
                          <a:solidFill>
                            <a:schemeClr val="bg1"/>
                          </a:solidFill>
                          <a:latin typeface="Dana" panose="020B0604020202020204" charset="-78"/>
                          <a:cs typeface="Dana" panose="020B0604020202020204" charset="-78"/>
                        </a:rPr>
                        <a:t>wb</a:t>
                      </a:r>
                      <a:r>
                        <a:rPr lang="en-US" sz="2000" dirty="0">
                          <a:solidFill>
                            <a:schemeClr val="bg1"/>
                          </a:solidFill>
                          <a:latin typeface="Dana" panose="020B0604020202020204" charset="-78"/>
                          <a:cs typeface="Dana" panose="020B0604020202020204" charset="-78"/>
                        </a:rPr>
                        <a:t>”</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نوشتن در فایل به صورت باینری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3213828898"/>
                  </a:ext>
                </a:extLst>
              </a:tr>
              <a:tr h="370840">
                <a:tc>
                  <a:txBody>
                    <a:bodyPr/>
                    <a:lstStyle/>
                    <a:p>
                      <a:pPr algn="ctr"/>
                      <a:r>
                        <a:rPr lang="en-US" sz="2000" dirty="0">
                          <a:solidFill>
                            <a:schemeClr val="bg1"/>
                          </a:solidFill>
                          <a:latin typeface="Dana" panose="020B0604020202020204" charset="-78"/>
                          <a:cs typeface="Dana" panose="020B0604020202020204" charset="-78"/>
                        </a:rPr>
                        <a:t>“ab”</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اضافه کردن به انتهای فایل به صورت باینری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3107968189"/>
                  </a:ext>
                </a:extLst>
              </a:tr>
            </a:tbl>
          </a:graphicData>
        </a:graphic>
      </p:graphicFrame>
      <p:sp>
        <p:nvSpPr>
          <p:cNvPr id="22" name="Title 1">
            <a:extLst>
              <a:ext uri="{FF2B5EF4-FFF2-40B4-BE49-F238E27FC236}">
                <a16:creationId xmlns:a16="http://schemas.microsoft.com/office/drawing/2014/main" id="{846E5198-7AF0-44E1-803C-BC2DB5C8B697}"/>
              </a:ext>
            </a:extLst>
          </p:cNvPr>
          <p:cNvSpPr txBox="1">
            <a:spLocks/>
          </p:cNvSpPr>
          <p:nvPr/>
        </p:nvSpPr>
        <p:spPr>
          <a:xfrm>
            <a:off x="698864" y="3988837"/>
            <a:ext cx="7736244" cy="719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یه سری از ابتدایی‌ترین توابعی که باید برای کار با فایل ازشون استفاده کنیم</a:t>
            </a:r>
            <a:r>
              <a:rPr lang="en-US" sz="1600" dirty="0" err="1">
                <a:solidFill>
                  <a:schemeClr val="bg1"/>
                </a:solidFill>
                <a:latin typeface="Dana" panose="00000500000000000000" pitchFamily="2" charset="-78"/>
                <a:cs typeface="Dana" panose="00000500000000000000" pitchFamily="2" charset="-78"/>
              </a:rPr>
              <a:t>fprintf</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و </a:t>
            </a:r>
            <a:r>
              <a:rPr lang="en-US" sz="1600" dirty="0" err="1">
                <a:solidFill>
                  <a:schemeClr val="bg1"/>
                </a:solidFill>
                <a:latin typeface="Dana" panose="00000500000000000000" pitchFamily="2" charset="-78"/>
                <a:cs typeface="Dana" panose="00000500000000000000" pitchFamily="2" charset="-78"/>
              </a:rPr>
              <a:t>fwrite</a:t>
            </a:r>
            <a:r>
              <a:rPr lang="fa-IR" sz="1600" dirty="0">
                <a:solidFill>
                  <a:schemeClr val="bg1"/>
                </a:solidFill>
                <a:latin typeface="Dana" panose="00000500000000000000" pitchFamily="2" charset="-78"/>
                <a:cs typeface="Dana" panose="00000500000000000000" pitchFamily="2" charset="-78"/>
              </a:rPr>
              <a:t> برای نوشتن در فایل و</a:t>
            </a:r>
            <a:r>
              <a:rPr lang="en-US" sz="1600" dirty="0" err="1">
                <a:solidFill>
                  <a:schemeClr val="bg1"/>
                </a:solidFill>
                <a:latin typeface="Dana" panose="00000500000000000000" pitchFamily="2" charset="-78"/>
                <a:cs typeface="Dana" panose="00000500000000000000" pitchFamily="2" charset="-78"/>
              </a:rPr>
              <a:t>fscanf</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و</a:t>
            </a:r>
            <a:r>
              <a:rPr lang="en-US" sz="1600" dirty="0" err="1">
                <a:solidFill>
                  <a:schemeClr val="bg1"/>
                </a:solidFill>
                <a:latin typeface="Dana" panose="00000500000000000000" pitchFamily="2" charset="-78"/>
                <a:cs typeface="Dana" panose="00000500000000000000" pitchFamily="2" charset="-78"/>
              </a:rPr>
              <a:t>fread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برای خواندن محتوای فایل هستن.</a:t>
            </a:r>
          </a:p>
        </p:txBody>
      </p:sp>
    </p:spTree>
    <p:extLst>
      <p:ext uri="{BB962C8B-B14F-4D97-AF65-F5344CB8AC3E}">
        <p14:creationId xmlns:p14="http://schemas.microsoft.com/office/powerpoint/2010/main" val="250978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6708" y="831116"/>
            <a:ext cx="7770159" cy="2804884"/>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تابع‌های</a:t>
            </a:r>
            <a:r>
              <a:rPr lang="en-US" sz="1600" dirty="0" err="1">
                <a:solidFill>
                  <a:schemeClr val="accent6"/>
                </a:solidFill>
                <a:latin typeface="Dana" panose="00000500000000000000" pitchFamily="2" charset="-78"/>
                <a:cs typeface="Dana" panose="00000500000000000000" pitchFamily="2" charset="-78"/>
              </a:rPr>
              <a:t>fprintf</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و</a:t>
            </a:r>
            <a:r>
              <a:rPr lang="en-US" sz="1600" dirty="0" err="1">
                <a:solidFill>
                  <a:schemeClr val="accent6"/>
                </a:solidFill>
                <a:latin typeface="Dana" panose="00000500000000000000" pitchFamily="2" charset="-78"/>
                <a:cs typeface="Dana" panose="00000500000000000000" pitchFamily="2" charset="-78"/>
              </a:rPr>
              <a:t>fscanf</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حالت خاصی از توابعی هستن که قبلا ازشون استفاده می‌کردیم که در کار با فایل، ورودی اول اشاره‌گری از نوع فایل هست.</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اما تابع‌های </a:t>
            </a:r>
            <a:r>
              <a:rPr lang="en-US" sz="1600" dirty="0" err="1">
                <a:solidFill>
                  <a:schemeClr val="accent6"/>
                </a:solidFill>
                <a:latin typeface="Dana" panose="00000500000000000000" pitchFamily="2" charset="-78"/>
                <a:cs typeface="Dana" panose="00000500000000000000" pitchFamily="2" charset="-78"/>
              </a:rPr>
              <a:t>fread</a:t>
            </a:r>
            <a:r>
              <a:rPr lang="fa-IR" sz="1600" dirty="0">
                <a:solidFill>
                  <a:schemeClr val="bg1"/>
                </a:solidFill>
                <a:latin typeface="Dana" panose="00000500000000000000" pitchFamily="2" charset="-78"/>
                <a:cs typeface="Dana" panose="00000500000000000000" pitchFamily="2" charset="-78"/>
              </a:rPr>
              <a:t> و</a:t>
            </a:r>
            <a:r>
              <a:rPr lang="en-US" sz="1600" dirty="0" err="1">
                <a:solidFill>
                  <a:schemeClr val="accent6"/>
                </a:solidFill>
                <a:latin typeface="Dana" panose="00000500000000000000" pitchFamily="2" charset="-78"/>
                <a:cs typeface="Dana" panose="00000500000000000000" pitchFamily="2" charset="-78"/>
              </a:rPr>
              <a:t>fwrite</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رو باید دقیق‌تر بررسی کنیم. این نکته رو یامون باشه که این توابع یک قطعه یا</a:t>
            </a:r>
            <a:r>
              <a:rPr lang="en-US" sz="1600" dirty="0">
                <a:solidFill>
                  <a:schemeClr val="bg1"/>
                </a:solidFill>
                <a:latin typeface="Dana" panose="00000500000000000000" pitchFamily="2" charset="-78"/>
                <a:cs typeface="Dana" panose="00000500000000000000" pitchFamily="2" charset="-78"/>
              </a:rPr>
              <a:t>block </a:t>
            </a:r>
            <a:r>
              <a:rPr lang="fa-IR" sz="1600" dirty="0">
                <a:solidFill>
                  <a:schemeClr val="bg1"/>
                </a:solidFill>
                <a:latin typeface="Dana" panose="00000500000000000000" pitchFamily="2" charset="-78"/>
                <a:cs typeface="Dana" panose="00000500000000000000" pitchFamily="2" charset="-78"/>
              </a:rPr>
              <a:t> از اطلاعات رو از یک فایل می‌خونن یا توی فایل می‌نویسن.</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ورودی اول این توابع اشاره‌گر به ابتدای یک آرایه، ورودی دوم اندازه هر قسمت از </a:t>
            </a:r>
            <a:r>
              <a:rPr lang="en-US" sz="1600" dirty="0">
                <a:solidFill>
                  <a:schemeClr val="bg1"/>
                </a:solidFill>
                <a:latin typeface="Dana" panose="00000500000000000000" pitchFamily="2" charset="-78"/>
                <a:cs typeface="Dana" panose="00000500000000000000" pitchFamily="2" charset="-78"/>
              </a:rPr>
              <a:t>block، </a:t>
            </a:r>
            <a:r>
              <a:rPr lang="fa-IR" sz="1600" dirty="0">
                <a:solidFill>
                  <a:schemeClr val="bg1"/>
                </a:solidFill>
                <a:latin typeface="Dana" panose="00000500000000000000" pitchFamily="2" charset="-78"/>
                <a:cs typeface="Dana" panose="00000500000000000000" pitchFamily="2" charset="-78"/>
              </a:rPr>
              <a:t>ورودی سوم طول </a:t>
            </a:r>
            <a:r>
              <a:rPr lang="en-US" sz="1600" dirty="0">
                <a:solidFill>
                  <a:schemeClr val="bg1"/>
                </a:solidFill>
                <a:latin typeface="Dana" panose="00000500000000000000" pitchFamily="2" charset="-78"/>
                <a:cs typeface="Dana" panose="00000500000000000000" pitchFamily="2" charset="-78"/>
              </a:rPr>
              <a:t>block</a:t>
            </a:r>
            <a:r>
              <a:rPr lang="fa-IR" sz="1600" dirty="0">
                <a:solidFill>
                  <a:schemeClr val="bg1"/>
                </a:solidFill>
                <a:latin typeface="Dana" panose="00000500000000000000" pitchFamily="2" charset="-78"/>
                <a:cs typeface="Dana" panose="00000500000000000000" pitchFamily="2" charset="-78"/>
              </a:rPr>
              <a:t> و ورودی چهارم اشاره‌گری از نوع</a:t>
            </a:r>
            <a:r>
              <a:rPr lang="en-US" sz="1600" dirty="0">
                <a:solidFill>
                  <a:schemeClr val="bg1"/>
                </a:solidFill>
                <a:latin typeface="Dana" panose="00000500000000000000" pitchFamily="2" charset="-78"/>
                <a:cs typeface="Dana" panose="00000500000000000000" pitchFamily="2" charset="-78"/>
              </a:rPr>
              <a:t>File </a:t>
            </a:r>
            <a:r>
              <a:rPr lang="fa-IR" sz="1600" dirty="0">
                <a:solidFill>
                  <a:schemeClr val="bg1"/>
                </a:solidFill>
                <a:latin typeface="Dana" panose="00000500000000000000" pitchFamily="2" charset="-78"/>
                <a:cs typeface="Dana" panose="00000500000000000000" pitchFamily="2" charset="-78"/>
              </a:rPr>
              <a:t> هست.</a:t>
            </a:r>
            <a:r>
              <a:rPr lang="en-US" sz="1600" dirty="0">
                <a:solidFill>
                  <a:schemeClr val="bg1"/>
                </a:solidFill>
                <a:latin typeface="Dana" panose="00000500000000000000" pitchFamily="2" charset="-78"/>
                <a:cs typeface="Dana" panose="00000500000000000000" pitchFamily="2" charset="-78"/>
              </a:rPr>
              <a:t>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کد زیر رو ببینین:</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10" name="Google Shape;4771;p45"/>
          <p:cNvGrpSpPr/>
          <p:nvPr/>
        </p:nvGrpSpPr>
        <p:grpSpPr>
          <a:xfrm>
            <a:off x="8467088" y="703001"/>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5154" y="1831918"/>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0" name="Rectangle 29"/>
          <p:cNvSpPr/>
          <p:nvPr/>
        </p:nvSpPr>
        <p:spPr>
          <a:xfrm>
            <a:off x="857263" y="3390874"/>
            <a:ext cx="5995273" cy="1077218"/>
          </a:xfrm>
          <a:prstGeom prst="rect">
            <a:avLst/>
          </a:prstGeom>
        </p:spPr>
        <p:txBody>
          <a:bodyPr wrap="square">
            <a:spAutoFit/>
          </a:bodyPr>
          <a:lstStyle/>
          <a:p>
            <a:r>
              <a:rPr lang="en-US" sz="1600" dirty="0">
                <a:solidFill>
                  <a:srgbClr val="BBBBBB"/>
                </a:solidFill>
                <a:latin typeface="Consolas" panose="020B0609020204030204" pitchFamily="49" charset="0"/>
              </a:rPr>
              <a:t>FILE </a:t>
            </a:r>
            <a:r>
              <a:rPr lang="en-US" sz="1600" dirty="0">
                <a:solidFill>
                  <a:srgbClr val="225588"/>
                </a:solidFill>
                <a:latin typeface="Consolas" panose="020B0609020204030204" pitchFamily="49" charset="0"/>
              </a:rPr>
              <a:t>*</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err="1">
                <a:solidFill>
                  <a:srgbClr val="DDBB88"/>
                </a:solidFill>
                <a:latin typeface="Consolas" panose="020B0609020204030204" pitchFamily="49" charset="0"/>
              </a:rPr>
              <a:t>fopen</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"test.txt"</a:t>
            </a:r>
            <a:r>
              <a:rPr lang="en-US" sz="1600" dirty="0">
                <a:solidFill>
                  <a:srgbClr val="BBBBBB"/>
                </a:solidFill>
                <a:latin typeface="Consolas" panose="020B0609020204030204" pitchFamily="49" charset="0"/>
              </a:rPr>
              <a:t>, </a:t>
            </a:r>
            <a:r>
              <a:rPr lang="en-US" sz="1600" dirty="0">
                <a:solidFill>
                  <a:srgbClr val="22AA44"/>
                </a:solidFill>
                <a:latin typeface="Consolas" panose="020B0609020204030204" pitchFamily="49" charset="0"/>
              </a:rPr>
              <a:t>"</a:t>
            </a:r>
            <a:r>
              <a:rPr lang="en-US" sz="1600" dirty="0" err="1">
                <a:solidFill>
                  <a:srgbClr val="22AA44"/>
                </a:solidFill>
                <a:latin typeface="Consolas" panose="020B0609020204030204" pitchFamily="49" charset="0"/>
              </a:rPr>
              <a:t>wb</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p>
          <a:p>
            <a:r>
              <a:rPr lang="en-US" sz="1600" i="1" dirty="0">
                <a:solidFill>
                  <a:srgbClr val="9966B8"/>
                </a:solidFill>
                <a:latin typeface="Consolas" panose="020B0609020204030204" pitchFamily="49" charset="0"/>
              </a:rPr>
              <a:t>char</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err="1">
                <a:solidFill>
                  <a:srgbClr val="BBBBBB"/>
                </a:solidFill>
                <a:latin typeface="Consolas" panose="020B0609020204030204" pitchFamily="49" charset="0"/>
              </a:rPr>
              <a:t>str</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22AA44"/>
                </a:solidFill>
                <a:latin typeface="Consolas" panose="020B0609020204030204" pitchFamily="49" charset="0"/>
              </a:rPr>
              <a:t>"Hello World"</a:t>
            </a:r>
            <a:r>
              <a:rPr lang="en-US" sz="1600" dirty="0">
                <a:solidFill>
                  <a:srgbClr val="BBBBBB"/>
                </a:solidFill>
                <a:latin typeface="Consolas" panose="020B0609020204030204" pitchFamily="49" charset="0"/>
              </a:rPr>
              <a:t>;</a:t>
            </a:r>
          </a:p>
          <a:p>
            <a:r>
              <a:rPr lang="en-US" sz="1600" dirty="0" err="1">
                <a:solidFill>
                  <a:srgbClr val="DDBB88"/>
                </a:solidFill>
                <a:latin typeface="Consolas" panose="020B0609020204030204" pitchFamily="49" charset="0"/>
              </a:rPr>
              <a:t>fwrite</a:t>
            </a:r>
            <a:r>
              <a:rPr lang="en-US" sz="1600" dirty="0">
                <a:solidFill>
                  <a:srgbClr val="BBBBBB"/>
                </a:solidFill>
                <a:latin typeface="Consolas" panose="020B0609020204030204" pitchFamily="49" charset="0"/>
              </a:rPr>
              <a:t>(</a:t>
            </a:r>
            <a:r>
              <a:rPr lang="en-US" sz="1600" dirty="0" err="1">
                <a:solidFill>
                  <a:srgbClr val="BBBBBB"/>
                </a:solidFill>
                <a:latin typeface="Consolas" panose="020B0609020204030204" pitchFamily="49" charset="0"/>
              </a:rPr>
              <a:t>str</a:t>
            </a:r>
            <a:r>
              <a:rPr lang="en-US" sz="1600" dirty="0">
                <a:solidFill>
                  <a:srgbClr val="BBBBBB"/>
                </a:solidFill>
                <a:latin typeface="Consolas" panose="020B0609020204030204" pitchFamily="49" charset="0"/>
              </a:rPr>
              <a:t>, </a:t>
            </a:r>
            <a:r>
              <a:rPr lang="en-US" sz="1600" dirty="0" err="1">
                <a:solidFill>
                  <a:srgbClr val="225588"/>
                </a:solidFill>
                <a:latin typeface="Consolas" panose="020B0609020204030204" pitchFamily="49" charset="0"/>
              </a:rPr>
              <a:t>sizeof</a:t>
            </a:r>
            <a:r>
              <a:rPr lang="en-US" sz="1600" dirty="0">
                <a:solidFill>
                  <a:srgbClr val="BBBBBB"/>
                </a:solidFill>
                <a:latin typeface="Consolas" panose="020B0609020204030204" pitchFamily="49" charset="0"/>
              </a:rPr>
              <a:t>(</a:t>
            </a:r>
            <a:r>
              <a:rPr lang="en-US" sz="1600" i="1" dirty="0">
                <a:solidFill>
                  <a:srgbClr val="9966B8"/>
                </a:solidFill>
                <a:latin typeface="Consolas" panose="020B0609020204030204" pitchFamily="49" charset="0"/>
              </a:rPr>
              <a:t>char</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11</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a:t>
            </a:r>
          </a:p>
          <a:p>
            <a:r>
              <a:rPr lang="en-US" sz="1600" dirty="0" err="1">
                <a:solidFill>
                  <a:srgbClr val="DDBB88"/>
                </a:solidFill>
                <a:latin typeface="Consolas" panose="020B0609020204030204" pitchFamily="49" charset="0"/>
              </a:rPr>
              <a:t>fclose</a:t>
            </a:r>
            <a:r>
              <a:rPr lang="en-US" sz="1600" dirty="0">
                <a:solidFill>
                  <a:srgbClr val="BBBBBB"/>
                </a:solidFill>
                <a:latin typeface="Consolas" panose="020B0609020204030204" pitchFamily="49" charset="0"/>
              </a:rPr>
              <a:t>(</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50055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1593" y="598233"/>
            <a:ext cx="7770159" cy="391353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حالا با توجه به دانشی که از فایل‌ها دارین رفتار قطعه کد قبلی رو قبل از اجرا پیش‌بینی کنین.</a:t>
            </a:r>
            <a:br>
              <a:rPr lang="en-US"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توجه توجه! به خط آخر کد یعنی </a:t>
            </a:r>
            <a:r>
              <a:rPr lang="en-US" sz="1600" dirty="0" err="1">
                <a:solidFill>
                  <a:schemeClr val="accent6"/>
                </a:solidFill>
                <a:latin typeface="Dana" panose="00000500000000000000" pitchFamily="2" charset="-78"/>
                <a:cs typeface="Dana" panose="00000500000000000000" pitchFamily="2" charset="-78"/>
              </a:rPr>
              <a:t>fclose</a:t>
            </a:r>
            <a:r>
              <a:rPr lang="fa-IR" sz="1600" dirty="0">
                <a:solidFill>
                  <a:schemeClr val="bg1"/>
                </a:solidFill>
                <a:latin typeface="Dana" panose="00000500000000000000" pitchFamily="2" charset="-78"/>
                <a:cs typeface="Dana" panose="00000500000000000000" pitchFamily="2" charset="-78"/>
              </a:rPr>
              <a:t> کردن هر فایلی که باز کردید توجه ویژه‌ای داشته باشین که جلوتر رعایتش کنین.</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دوباره توجه توجه! برای ورودی اول </a:t>
            </a:r>
            <a:r>
              <a:rPr lang="en-US" sz="1600" dirty="0" err="1">
                <a:solidFill>
                  <a:schemeClr val="accent6"/>
                </a:solidFill>
                <a:latin typeface="Dana" panose="00000500000000000000" pitchFamily="2" charset="-78"/>
                <a:cs typeface="Dana" panose="00000500000000000000" pitchFamily="2" charset="-78"/>
              </a:rPr>
              <a:t>fopen</a:t>
            </a:r>
            <a:r>
              <a:rPr lang="fa-IR" sz="1600" dirty="0">
                <a:solidFill>
                  <a:schemeClr val="bg1"/>
                </a:solidFill>
                <a:latin typeface="Dana" panose="00000500000000000000" pitchFamily="2" charset="-78"/>
                <a:cs typeface="Dana" panose="00000500000000000000" pitchFamily="2" charset="-78"/>
              </a:rPr>
              <a:t> حواستون باشه که فایل رو درست آدرس‌دهی کنین.</a:t>
            </a:r>
            <a:br>
              <a:rPr lang="en-US"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حالا چند تا سوال می‌خوام بپرسم... اشاره‌گری داشتیم که به ابتدای فایل اشاره می‎‌کرد، بعد از اجرای کد در چه موقعیتی از فایل قرار می‌گیره؟ اگر فایل </a:t>
            </a:r>
            <a:r>
              <a:rPr lang="en-US" sz="1600" dirty="0">
                <a:solidFill>
                  <a:schemeClr val="bg1"/>
                </a:solidFill>
                <a:latin typeface="Dana" panose="00000500000000000000" pitchFamily="2" charset="-78"/>
                <a:cs typeface="Dana" panose="00000500000000000000" pitchFamily="2" charset="-78"/>
              </a:rPr>
              <a:t>test.txt</a:t>
            </a:r>
            <a:r>
              <a:rPr lang="fa-IR" sz="1600" dirty="0">
                <a:solidFill>
                  <a:schemeClr val="bg1"/>
                </a:solidFill>
                <a:latin typeface="Dana" panose="00000500000000000000" pitchFamily="2" charset="-78"/>
                <a:cs typeface="Dana" panose="00000500000000000000" pitchFamily="2" charset="-78"/>
              </a:rPr>
              <a:t> در پوشه‌ای در کنار کد موجود نباشه خروجی برنامه چی میشه؟ چرا؟</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771;p45"/>
          <p:cNvGrpSpPr/>
          <p:nvPr/>
        </p:nvGrpSpPr>
        <p:grpSpPr>
          <a:xfrm>
            <a:off x="8461170" y="866449"/>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1170" y="1645682"/>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771;p45"/>
          <p:cNvGrpSpPr/>
          <p:nvPr/>
        </p:nvGrpSpPr>
        <p:grpSpPr>
          <a:xfrm>
            <a:off x="8461170" y="3089624"/>
            <a:ext cx="347452" cy="397343"/>
            <a:chOff x="3330525" y="4399275"/>
            <a:chExt cx="390650" cy="481850"/>
          </a:xfrm>
        </p:grpSpPr>
        <p:sp>
          <p:nvSpPr>
            <p:cNvPr id="3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5953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حالا رسیدیم دوباره به همون کدی که جلسه‌ی قبل زده بودیم. یادتونه آخرین بخش سوپر کلاس بود؟ الان می‌خوایم به جای اینکه برای هر بار اجرا کردن برنامه‌مون مجبور باشیم اطلاعات تمام دانش‌جوهای کلاس رو دونه دونه وارد کنیم، این اطلاعات رو از آموزش دانشکده بگیریم.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فرض کنین این اطلاعات داخل یه فایله. یه فایل با فرمت</a:t>
            </a:r>
            <a:r>
              <a:rPr lang="en-US" sz="1600" dirty="0">
                <a:solidFill>
                  <a:schemeClr val="bg1"/>
                </a:solidFill>
                <a:latin typeface="Dana" panose="00000500000000000000" pitchFamily="2" charset="-78"/>
                <a:cs typeface="Dana" panose="00000500000000000000" pitchFamily="2" charset="-78"/>
              </a:rPr>
              <a:t>csv </a:t>
            </a:r>
            <a:r>
              <a:rPr lang="fa-IR" sz="1600" dirty="0">
                <a:solidFill>
                  <a:schemeClr val="bg1"/>
                </a:solidFill>
                <a:latin typeface="Dana" panose="00000500000000000000" pitchFamily="2" charset="-78"/>
                <a:cs typeface="Dana" panose="00000500000000000000" pitchFamily="2" charset="-78"/>
              </a:rPr>
              <a:t> که شامل اطلاعات ۱۰۰ دانش‌جو هست در اختیارتون گذاشتیم. برنامه‌ی قبلی‌تون رو به این شکل ارتقا بدین که که اطلاعات هر دانشجو شامل نام و نام‌خانوادگی و شماره دانش‌جویی اون‌ها رو از فایل بخونه و توی همون لینکدلیست جلسه‌ی قبل ذخیره کنه.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4771;p45"/>
          <p:cNvGrpSpPr/>
          <p:nvPr/>
        </p:nvGrpSpPr>
        <p:grpSpPr>
          <a:xfrm>
            <a:off x="8459464" y="2915972"/>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51872" y="1456540"/>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999664" y="333132"/>
            <a:ext cx="694700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dirty="0">
                <a:solidFill>
                  <a:schemeClr val="bg1"/>
                </a:solidFill>
                <a:latin typeface="Lalezar" panose="00000500000000000000" pitchFamily="2" charset="-78"/>
                <a:cs typeface="Lalezar" panose="00000500000000000000" pitchFamily="2" charset="-78"/>
              </a:rPr>
              <a:t>دفتر آموزش دانشکده</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7" name="Google Shape;7046;p50"/>
          <p:cNvGrpSpPr/>
          <p:nvPr/>
        </p:nvGrpSpPr>
        <p:grpSpPr>
          <a:xfrm>
            <a:off x="7930261" y="426595"/>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3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شما الان یاد گرفتین که چطور می‌شه از توی یه فایل اطلاعاتی رو خوند و باهاشون مثل ورودی‌های عادی برنامه کار کرد.</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حالا می‌خوایم اطلاعات خروجی‌مون رو که همیشه روی کنسول می‌ذاشتیم هم با کمک فایل‌ها ذخیره و مدیریت کنیم. برای این کار قراره همون برنامه‌ی قبلی که اجرا شد، اسم و مشخصات دانش‌جوها به همراه نمرات هر فرد توی این فایل ذخیره بشه. در آخر هم میانگین کل کلاس توی فایل نوشته بشه.</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خیلی قرار نیست کار سختی رو انجام بدیم. کد برنامه رو که قبلا زدین فقط قراره یه کاری کنین که خروجی‌ها این بار توی یه فایل ذخیره بشن.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0" name="Google Shape;4771;p45"/>
          <p:cNvGrpSpPr/>
          <p:nvPr/>
        </p:nvGrpSpPr>
        <p:grpSpPr>
          <a:xfrm>
            <a:off x="8480048" y="2380512"/>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74356" y="1288764"/>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ثبت نمرات</a:t>
            </a:r>
          </a:p>
        </p:txBody>
      </p:sp>
      <p:grpSp>
        <p:nvGrpSpPr>
          <p:cNvPr id="37" name="Google Shape;7046;p50"/>
          <p:cNvGrpSpPr/>
          <p:nvPr/>
        </p:nvGrpSpPr>
        <p:grpSpPr>
          <a:xfrm>
            <a:off x="6620689" y="500180"/>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8623174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5651</TotalTime>
  <Words>1805</Words>
  <Application>Microsoft Office PowerPoint</Application>
  <PresentationFormat>On-screen Show (16:9)</PresentationFormat>
  <Paragraphs>76</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Roboto Light</vt:lpstr>
      <vt:lpstr>Lalezar</vt:lpstr>
      <vt:lpstr>Dana</vt:lpstr>
      <vt:lpstr>Arial</vt:lpstr>
      <vt:lpstr>Consolas</vt:lpstr>
      <vt:lpstr>Roboto Thin</vt:lpstr>
      <vt:lpstr>Roboto Black</vt:lpstr>
      <vt:lpstr>Didact Gothic</vt:lpstr>
      <vt:lpstr>WEB PROPOSAL</vt:lpstr>
      <vt:lpstr>بسم الله الرحمن الرحیم</vt:lpstr>
      <vt:lpstr>PowerPoint Presentation</vt:lpstr>
      <vt:lpstr>PowerPoint Presentation</vt:lpstr>
      <vt:lpstr>سلام سلام به همگی ما دوباره اومدیم. این بار دیگه از همون اول دستورکار رو به تسخیر خودمون درآوردیم =)))             تا الان هرکاری می‌کردیم و هر برنامه‌ای می‌نوشتیم نتیجه‌ش رو همون لحظه می‌دیدیم و بعد از اجرای دوباره برنامه، نتیجه‌ی قبل پاک می‌شد. اما این روند برای ادامه‌ی دنیای برنامه‌نویسی شاید کافی نباشه و گاهی لازمه جایی باشه که نتیجه‌ی برنامه رو اونجا ذخیره کنیم. ما می‌خوایم این جلسه با کمک Fileها این کار رو انجام بدیم.           برای کار با فایل باید ابتدا یک اشاره‌گر از نوع فایل بسازیم و با دستور fopen فایل رو باز کنیم تا بتونیم به محتواش دسترسی داشته باشیم.</vt:lpstr>
      <vt:lpstr>تابع fopen  طبق مثال صفحه‌ی قبل دو ورودی دریافت می‌کنه که یکی از اون‌ها اسم فایل و از نوع char *  است و ورودی دوم نوع رفتار و استفاده از فایل رو مشخص می کنه.</vt:lpstr>
      <vt:lpstr>تابع‌هایfprintf  وfscanf  حالت خاصی از توابعی هستن که قبلا ازشون استفاده می‌کردیم که در کار با فایل، ورودی اول اشاره‌گری از نوع فایل هست.           اما تابع‌های fread وfwrite  رو باید دقیق‌تر بررسی کنیم. این نکته رو یامون باشه که این توابع یک قطعه یاblock  از اطلاعات رو از یک فایل می‌خونن یا توی فایل می‌نویسن. ورودی اول این توابع اشاره‌گر به ابتدای یک آرایه، ورودی دوم اندازه هر قسمت از block، ورودی سوم طول block و ورودی چهارم اشاره‌گری از نوعFile  هست.         مثلا کد زیر رو ببینین:</vt:lpstr>
      <vt:lpstr>حالا با توجه به دانشی که از فایل‌ها دارین رفتار قطعه کد قبلی رو قبل از اجرا پیش‌بینی کنین.  توجه توجه! به خط آخر کد یعنی fclose کردن هر فایلی که باز کردید توجه ویژه‌ای داشته باشین که جلوتر رعایتش کنین.            دوباره توجه توجه! برای ورودی اول fopen حواستون باشه که فایل رو درست آدرس‌دهی کنین.  حالا چند تا سوال می‌خوام بپرسم... اشاره‌گری داشتیم که به ابتدای فایل اشاره می‎‌کرد، بعد از اجرای کد در چه موقعیتی از فایل قرار می‌گیره؟ اگر فایل test.txt در پوشه‌ای در کنار کد موجود نباشه خروجی برنامه چی میشه؟ چرا؟</vt:lpstr>
      <vt:lpstr>حالا رسیدیم دوباره به همون کدی که جلسه‌ی قبل زده بودیم. یادتونه آخرین بخش سوپر کلاس بود؟ الان می‌خوایم به جای اینکه برای هر بار اجرا کردن برنامه‌مون مجبور باشیم اطلاعات تمام دانش‌جوهای کلاس رو دونه دونه وارد کنیم، این اطلاعات رو از آموزش دانشکده بگیریم.   فرض کنین این اطلاعات داخل یه فایله. یه فایل با فرمتcsv  که شامل اطلاعات ۱۰۰ دانش‌جو هست در اختیارتون گذاشتیم. برنامه‌ی قبلی‌تون رو به این شکل ارتقا بدین که که اطلاعات هر دانشجو شامل نام و نام‌خانوادگی و شماره دانش‌جویی اون‌ها رو از فایل بخونه و توی همون لینکدلیست جلسه‌ی قبل ذخیره کنه.</vt:lpstr>
      <vt:lpstr>شما الان یاد گرفتین که چطور می‌شه از توی یه فایل اطلاعاتی رو خوند و باهاشون مثل ورودی‌های عادی برنامه کار کرد.              حالا می‌خوایم اطلاعات خروجی‌مون رو که همیشه روی کنسول می‌ذاشتیم هم با کمک فایل‌ها ذخیره و مدیریت کنیم. برای این کار قراره همون برنامه‌ی قبلی که اجرا شد، اسم و مشخصات دانش‌جوها به همراه نمرات هر فرد توی این فایل ذخیره بشه. در آخر هم میانگین کل کلاس توی فایل نوشته بشه.              پس خیلی قرار نیست کار سختی رو انجام بدیم. کد برنامه رو که قبلا زدین فقط قراره یه کاری کنین که خروجی‌ها این بار توی یه فایل ذخیره بشن.</vt:lpstr>
      <vt:lpstr>خب، امیدواریم که توی این ترم با زبان C به خوبی آشنا شده باشین و به مفاهیم مورد نیاز برای کار باهاش هم مسلط شده باشین. یک مساله‌ای که نیازه بدونین و شاید تا الان خودتون هم متوجه شدین، اینه که خیلی وقت‌ها زبان‌های برنامه‌نویسی مختلفی بر اساس نیازمندی‌های مختلف ساخته می‌شن. به عنوان مثال، زبان JavaScript برای پویاسازی صفحات اینترنتی، زبان Kotlin برای برنامه‌نویسی دستگاه‌های اندروید و … ساخته شدن. </vt:lpstr>
      <vt:lpstr>در حین توسعه‌ی این زبان، برنامه‌نویس‌هاش خیلی از مسائلی که فکر می‌کردن پیاده‌سازیش در زبانC  مشکل‌ساز هست رو تغییر دادن، در حالی که بعضی کتاب‌خانه‌های زبان C رو هم درونش نگه داشته و بعضا هم می‌شه قسمت‌هایی از زبان C رو با کامپایلرهای ++ Cکامپایل کرد که بشه از کدهای ترکیبی بین این دو زبان استفاده کرد. ورژن‌های مختلفی از ++ Cوجود دارن که جدیدترینش ورژن 17++ Cهست. از این زبان دو استاندارد وجود داره که یکی‌ش مال گروه‌ نرم‌افزاری GNU و اون یکی‌ش برای شرکت مایکروسافت هست.  حالا وقتشه بریم یه کم با کد ++C ‌آشنا شیم:</vt:lpstr>
      <vt:lpstr>اولین ‌تفاوتی که به چشم میاد استفاده از کتاب‌خونه‌ی iostream مخفف (input/output stream) به جایstdio  هست، این کتاب‌خونه حاوی توابع cin و cout هست که با استفاده از عملگر های &gt;&gt; و &lt;&lt; کار می‌کنن.            نکته‌ی مهم این دو تابع generic بودن‌شون هست، به این معنا که انواع تایپ‌های مختلف رو می‌شه به عنوان ورودی یا خروجی به این توابع به بافر سیستم پاس داد.         همون‌طور که می‌بینین ++ Cبا کتاب‌خونه‌ی string هم تایپ string رو تعریف کرده که همین مسئله براش صادقه. (تعریف عملگر ورودی یا خروجی برای یه تایپ خاص با خاصیتی از ++ Cبه اسم Operator Overloading  انجام می‌شه که توضیحش رو می‌تونید خودتون سرچ کنید و درباره‌ش بیش‌تر بخونین).</vt:lpstr>
      <vt:lpstr>و در آخر، مفهوم namespace در زبان ++C، برای از بین بردن name-conflictها استفاده شده. به این معنی که وقتی حجم کتاب‌خونه‌هامون خیلی زیاد بشن، توابع مختلفی برای کارهای مختلف ممکنه داشته‌ باشیم که اسم یکسان دارن، برای این‌که بخوایم نشون بدیم دقیقا کدوم کاربرد مد نظرمونه، این توابع رو درون namespaceهای مختلفی قرار می‌دیم و از هر کدوم با ارجاع دادن به خودش استفاده می‌کنیم. (فرض کنید به عنوان یه جداساز توی کتاب‌خونه‌ها استفاده می‌شه) این‌جا وقتی از using namespace std استفاده کردیم یعنی داریم به برنامه می‌گیم کلا توابع موجود توی کتاب‌خونه‌ی std رو جز scope اصلی برنامه حساب کن، جوری که انگار همون بالای برنامه تعریف شدن. راه دقیق‌تر (ولی طولانی‌تر) استفاده از کتاب‌خونه‌ها اینه که با اپراتور :: بهشون ارجاع بدیم.            به عنوان مثال، اگه بخوایم این‌طوری با cin کار کنیم، داریم:</vt:lpstr>
      <vt:lpstr>همون‌طور که می‌بینید، عبارت endl هم یک کاراکتر تعریف شده در namespace std هست که به معنای کاراکتر \n است.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کار با فایل</dc:title>
  <dc:creator>Bahar Kaviani;Korosh Rouhi;Ali Nazari</dc:creator>
  <cp:lastModifiedBy>Alireza Nasoodi</cp:lastModifiedBy>
  <cp:revision>378</cp:revision>
  <dcterms:modified xsi:type="dcterms:W3CDTF">2024-10-08T14:05:28Z</dcterms:modified>
</cp:coreProperties>
</file>