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6.png" ContentType="image/png"/>
  <Override PartName="/ppt/media/image5.png" ContentType="image/png"/>
  <Override PartName="/ppt/media/image14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13.jpeg" ContentType="image/jpeg"/>
  <Override PartName="/ppt/media/image7.png" ContentType="image/png"/>
  <Override PartName="/ppt/media/image12.png" ContentType="image/png"/>
  <Override PartName="/ppt/media/image16.jpeg" ContentType="image/jpeg"/>
  <Override PartName="/ppt/media/image11.png" ContentType="image/png"/>
  <Override PartName="/ppt/media/image9.png" ContentType="image/png"/>
  <Override PartName="/ppt/media/image10.png" ContentType="image/png"/>
  <Override PartName="/ppt/media/image8.png" ContentType="image/png"/>
  <Override PartName="/ppt/media/image15.jpeg" ContentType="image/jpeg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C0F82D-05E5-4078-A3E0-C61D09B018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A0A5643E-A58A-433C-9A87-5F8F097363F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01B2963-5FA3-4512-9AB2-80A4CEC10DC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Giải thích vai trò của môn học đối với Chương trình ngành cntt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Giải thích vai trò của môn học đối với Chương trình ngành cntt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03219E-C405-463A-B4DD-D2E10465CEA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C56E1A-860E-45C8-BA44-0E62A55C5CC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856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14428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103320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8856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814428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11200" y="1050120"/>
            <a:ext cx="8337240" cy="412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8856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14428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03320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58856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14428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3211200" y="1050120"/>
            <a:ext cx="8337240" cy="412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8856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144280" y="23313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103320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58856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144280" y="4340160"/>
            <a:ext cx="338580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3211200" y="1050120"/>
            <a:ext cx="8337240" cy="412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421320" y="43401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3320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421320" y="2331360"/>
            <a:ext cx="513108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033200" y="4340160"/>
            <a:ext cx="10515240" cy="183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-1542960"/>
            <a:ext cx="12191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c3c3c3"/>
                </a:solidFill>
                <a:latin typeface="Arial"/>
                <a:ea typeface="Arial"/>
              </a:rPr>
              <a:t>www.9slide.vn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0" y="1440"/>
            <a:ext cx="12194280" cy="6863400"/>
          </a:xfrm>
          <a:custGeom>
            <a:avLst/>
            <a:gdLst/>
            <a:ahLst/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643320" y="632880"/>
            <a:ext cx="2134800" cy="1479960"/>
            <a:chOff x="643320" y="632880"/>
            <a:chExt cx="2134800" cy="1479960"/>
          </a:xfrm>
        </p:grpSpPr>
        <p:sp>
          <p:nvSpPr>
            <p:cNvPr id="3" name="CustomShape 4"/>
            <p:cNvSpPr/>
            <p:nvPr/>
          </p:nvSpPr>
          <p:spPr>
            <a:xfrm>
              <a:off x="643320" y="632880"/>
              <a:ext cx="2134800" cy="1479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" name="Picture 8" descr="A picture containing clipart, vector graphics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1087200" y="843840"/>
              <a:ext cx="1248120" cy="103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CustomShape 5"/>
          <p:cNvSpPr/>
          <p:nvPr/>
        </p:nvSpPr>
        <p:spPr>
          <a:xfrm>
            <a:off x="-24120" y="0"/>
            <a:ext cx="653040" cy="6857640"/>
          </a:xfrm>
          <a:prstGeom prst="rect">
            <a:avLst/>
          </a:prstGeom>
          <a:gradFill rotWithShape="0">
            <a:gsLst>
              <a:gs pos="0">
                <a:srgbClr val="43b692"/>
              </a:gs>
              <a:gs pos="100000">
                <a:srgbClr val="06624b"/>
              </a:gs>
            </a:gsLst>
            <a:lin ang="5400000"/>
          </a:gradFill>
          <a:ln>
            <a:noFill/>
          </a:ln>
          <a:effectLst>
            <a:outerShdw algn="l" blurRad="508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flipV="1">
            <a:off x="-30960" y="-720"/>
            <a:ext cx="633240" cy="6857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 rot="16200000">
            <a:off x="-1290960" y="4499280"/>
            <a:ext cx="3149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1200" spc="-1" strike="noStrike">
                <a:solidFill>
                  <a:srgbClr val="ffffff"/>
                </a:solidFill>
                <a:latin typeface="Arial"/>
                <a:ea typeface="Arial"/>
              </a:rPr>
              <a:t>FACULTY OF COMPUTER ENGINEERING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2068560" y="2540520"/>
            <a:ext cx="8087040" cy="2387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500" spc="-1" strike="noStrike">
                <a:solidFill>
                  <a:srgbClr val="06624b"/>
                </a:solidFill>
                <a:latin typeface="Times New Roman"/>
              </a:rPr>
              <a:t>Click to edit Master title </a:t>
            </a:r>
            <a:r>
              <a:rPr b="1" lang="en-US" sz="4500" spc="-1" strike="noStrike">
                <a:solidFill>
                  <a:srgbClr val="06624b"/>
                </a:solidFill>
                <a:latin typeface="Times New Roman"/>
              </a:rPr>
              <a:t>style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dt"/>
          </p:nvPr>
        </p:nvSpPr>
        <p:spPr>
          <a:xfrm>
            <a:off x="20685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Arial"/>
                <a:ea typeface="Arial"/>
              </a:rPr>
              <a:t>18/09/2014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ftr"/>
          </p:nvPr>
        </p:nvSpPr>
        <p:spPr>
          <a:xfrm>
            <a:off x="526896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1508120" y="243000"/>
            <a:ext cx="545760" cy="545760"/>
            <a:chOff x="11508120" y="243000"/>
            <a:chExt cx="545760" cy="545760"/>
          </a:xfrm>
        </p:grpSpPr>
        <p:sp>
          <p:nvSpPr>
            <p:cNvPr id="12" name="CustomShape 12"/>
            <p:cNvSpPr/>
            <p:nvPr/>
          </p:nvSpPr>
          <p:spPr>
            <a:xfrm>
              <a:off x="11508120" y="243000"/>
              <a:ext cx="545760" cy="5457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3"/>
            <p:cNvSpPr/>
            <p:nvPr/>
          </p:nvSpPr>
          <p:spPr>
            <a:xfrm>
              <a:off x="11657520" y="392400"/>
              <a:ext cx="246960" cy="2469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" name="Group 14"/>
          <p:cNvGrpSpPr/>
          <p:nvPr/>
        </p:nvGrpSpPr>
        <p:grpSpPr>
          <a:xfrm>
            <a:off x="4496400" y="131760"/>
            <a:ext cx="3231720" cy="767880"/>
            <a:chOff x="4496400" y="131760"/>
            <a:chExt cx="3231720" cy="767880"/>
          </a:xfrm>
        </p:grpSpPr>
        <p:sp>
          <p:nvSpPr>
            <p:cNvPr id="15" name="CustomShape 15"/>
            <p:cNvSpPr/>
            <p:nvPr/>
          </p:nvSpPr>
          <p:spPr>
            <a:xfrm>
              <a:off x="4496400" y="195480"/>
              <a:ext cx="3231720" cy="638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6"/>
            <p:cNvSpPr/>
            <p:nvPr/>
          </p:nvSpPr>
          <p:spPr>
            <a:xfrm>
              <a:off x="4554720" y="247680"/>
              <a:ext cx="3115080" cy="5342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" name="Picture 17" descr="Icon&#10;&#10;Description automatically generated with medium confidence"/>
            <p:cNvPicPr/>
            <p:nvPr/>
          </p:nvPicPr>
          <p:blipFill>
            <a:blip r:embed="rId4"/>
            <a:stretch/>
          </p:blipFill>
          <p:spPr>
            <a:xfrm>
              <a:off x="6307200" y="131760"/>
              <a:ext cx="775080" cy="76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9" descr="A picture containing clipart, vector graphics&#10;&#10;Description automatically generated"/>
            <p:cNvPicPr/>
            <p:nvPr/>
          </p:nvPicPr>
          <p:blipFill>
            <a:blip r:embed="rId5"/>
            <a:stretch/>
          </p:blipFill>
          <p:spPr>
            <a:xfrm>
              <a:off x="5141880" y="155520"/>
              <a:ext cx="871200" cy="720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PlaceHolder 17"/>
          <p:cNvSpPr>
            <a:spLocks noGrp="1"/>
          </p:cNvSpPr>
          <p:nvPr>
            <p:ph type="body"/>
          </p:nvPr>
        </p:nvSpPr>
        <p:spPr>
          <a:xfrm>
            <a:off x="3208680" y="1398960"/>
            <a:ext cx="5807160" cy="4323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TÊN KHOA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8"/>
          <p:cNvSpPr>
            <a:spLocks noGrp="1"/>
          </p:cNvSpPr>
          <p:nvPr>
            <p:ph type="body"/>
          </p:nvPr>
        </p:nvSpPr>
        <p:spPr>
          <a:xfrm>
            <a:off x="2068560" y="5542200"/>
            <a:ext cx="8087040" cy="5187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i="1" lang="en-VN" sz="1350" spc="-1" strike="noStrike">
                <a:solidFill>
                  <a:srgbClr val="000000"/>
                </a:solidFill>
                <a:latin typeface="Arial"/>
              </a:rPr>
              <a:t>Địa điểm, Ngày Tháng Năm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19"/>
          <p:cNvSpPr>
            <a:spLocks noGrp="1"/>
          </p:cNvSpPr>
          <p:nvPr>
            <p:ph type="body"/>
          </p:nvPr>
        </p:nvSpPr>
        <p:spPr>
          <a:xfrm>
            <a:off x="3746520" y="2166840"/>
            <a:ext cx="2365200" cy="3805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VN" sz="1500" spc="-1" strike="noStrike">
                <a:solidFill>
                  <a:srgbClr val="ffffff"/>
                </a:solidFill>
                <a:latin typeface="Arial"/>
              </a:rPr>
              <a:t>Loại trình bày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0"/>
          <p:cNvSpPr>
            <a:spLocks noGrp="1"/>
          </p:cNvSpPr>
          <p:nvPr>
            <p:ph type="body"/>
          </p:nvPr>
        </p:nvSpPr>
        <p:spPr>
          <a:xfrm>
            <a:off x="6112440" y="4926600"/>
            <a:ext cx="3387960" cy="380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VN" sz="1200" spc="-1" strike="noStrike">
                <a:solidFill>
                  <a:srgbClr val="ffffff"/>
                </a:solidFill>
                <a:latin typeface="Arial"/>
              </a:rPr>
              <a:t>Trình bày: …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1"/>
          <p:cNvSpPr>
            <a:spLocks noGrp="1"/>
          </p:cNvSpPr>
          <p:nvPr>
            <p:ph type="sldNum"/>
          </p:nvPr>
        </p:nvSpPr>
        <p:spPr>
          <a:xfrm>
            <a:off x="10409760" y="3337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115159F-2DD4-401C-BCCB-ECB9ABDA57FB}" type="slidenum"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CustomShape 22"/>
          <p:cNvSpPr/>
          <p:nvPr/>
        </p:nvSpPr>
        <p:spPr>
          <a:xfrm>
            <a:off x="0" y="1440"/>
            <a:ext cx="12194280" cy="6863400"/>
          </a:xfrm>
          <a:custGeom>
            <a:avLst/>
            <a:gdLst/>
            <a:ahLst/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-1542960"/>
            <a:ext cx="12191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c3c3c3"/>
                </a:solidFill>
                <a:latin typeface="Arial"/>
                <a:ea typeface="Arial"/>
              </a:rPr>
              <a:t>www.9slide.vn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0" y="1440"/>
            <a:ext cx="12194280" cy="6863400"/>
          </a:xfrm>
          <a:custGeom>
            <a:avLst/>
            <a:gdLst/>
            <a:ahLst/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" name="Group 3"/>
          <p:cNvGrpSpPr/>
          <p:nvPr/>
        </p:nvGrpSpPr>
        <p:grpSpPr>
          <a:xfrm>
            <a:off x="643680" y="633600"/>
            <a:ext cx="2134800" cy="1479960"/>
            <a:chOff x="643680" y="633600"/>
            <a:chExt cx="2134800" cy="1479960"/>
          </a:xfrm>
        </p:grpSpPr>
        <p:sp>
          <p:nvSpPr>
            <p:cNvPr id="64" name="CustomShape 4"/>
            <p:cNvSpPr/>
            <p:nvPr/>
          </p:nvSpPr>
          <p:spPr>
            <a:xfrm>
              <a:off x="643680" y="633600"/>
              <a:ext cx="2134800" cy="1479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65" name="Picture 19" descr="A picture containing clipart, vector graphics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1087560" y="844200"/>
              <a:ext cx="1248120" cy="103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PlaceHolder 5"/>
          <p:cNvSpPr>
            <a:spLocks noGrp="1"/>
          </p:cNvSpPr>
          <p:nvPr>
            <p:ph type="title"/>
          </p:nvPr>
        </p:nvSpPr>
        <p:spPr>
          <a:xfrm>
            <a:off x="2999520" y="1107720"/>
            <a:ext cx="8353800" cy="10058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Arial"/>
                <a:ea typeface="Arial"/>
              </a:rPr>
              <a:t>18/09/2014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9" name="CustomShape 8"/>
          <p:cNvSpPr/>
          <p:nvPr/>
        </p:nvSpPr>
        <p:spPr>
          <a:xfrm rot="5400000">
            <a:off x="5776920" y="-5767920"/>
            <a:ext cx="631080" cy="12194280"/>
          </a:xfrm>
          <a:prstGeom prst="rect">
            <a:avLst/>
          </a:prstGeom>
          <a:gradFill rotWithShape="0">
            <a:gsLst>
              <a:gs pos="0">
                <a:srgbClr val="43b692"/>
              </a:gs>
              <a:gs pos="100000">
                <a:srgbClr val="06624b"/>
              </a:gs>
            </a:gsLst>
            <a:lin ang="10800000"/>
          </a:gradFill>
          <a:ln>
            <a:noFill/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 flipV="1" rot="5400000">
            <a:off x="5780520" y="-5781960"/>
            <a:ext cx="631080" cy="12194280"/>
          </a:xfrm>
          <a:prstGeom prst="rect">
            <a:avLst/>
          </a:prstGeom>
          <a:blipFill rotWithShape="0">
            <a:blip r:embed="rId3"/>
            <a:stretch>
              <a:fillRect l="0" t="27559" r="0" b="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267120" y="141480"/>
            <a:ext cx="3150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1200" spc="-1" strike="noStrike">
                <a:solidFill>
                  <a:srgbClr val="ffffff"/>
                </a:solidFill>
                <a:latin typeface="Arial"/>
                <a:ea typeface="Arial"/>
              </a:rPr>
              <a:t>FACULTY OF COMPUTER ENGINEERING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72" name="Group 11"/>
          <p:cNvGrpSpPr/>
          <p:nvPr/>
        </p:nvGrpSpPr>
        <p:grpSpPr>
          <a:xfrm>
            <a:off x="4479840" y="241560"/>
            <a:ext cx="3231720" cy="767880"/>
            <a:chOff x="4479840" y="241560"/>
            <a:chExt cx="3231720" cy="767880"/>
          </a:xfrm>
        </p:grpSpPr>
        <p:sp>
          <p:nvSpPr>
            <p:cNvPr id="73" name="CustomShape 12"/>
            <p:cNvSpPr/>
            <p:nvPr/>
          </p:nvSpPr>
          <p:spPr>
            <a:xfrm>
              <a:off x="4479840" y="305280"/>
              <a:ext cx="3231720" cy="638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13"/>
            <p:cNvSpPr/>
            <p:nvPr/>
          </p:nvSpPr>
          <p:spPr>
            <a:xfrm>
              <a:off x="4538160" y="357480"/>
              <a:ext cx="3115080" cy="5342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5" name="Picture 11" descr="Icon&#10;&#10;Description automatically generated with medium confidence"/>
            <p:cNvPicPr/>
            <p:nvPr/>
          </p:nvPicPr>
          <p:blipFill>
            <a:blip r:embed="rId4"/>
            <a:stretch/>
          </p:blipFill>
          <p:spPr>
            <a:xfrm>
              <a:off x="6291000" y="241560"/>
              <a:ext cx="775080" cy="76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12" descr="A picture containing clipart, vector graphics&#10;&#10;Description automatically generated"/>
            <p:cNvPicPr/>
            <p:nvPr/>
          </p:nvPicPr>
          <p:blipFill>
            <a:blip r:embed="rId5"/>
            <a:stretch/>
          </p:blipFill>
          <p:spPr>
            <a:xfrm>
              <a:off x="5125320" y="265320"/>
              <a:ext cx="871200" cy="720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7" name="Group 14"/>
          <p:cNvGrpSpPr/>
          <p:nvPr/>
        </p:nvGrpSpPr>
        <p:grpSpPr>
          <a:xfrm>
            <a:off x="11508120" y="6270120"/>
            <a:ext cx="545760" cy="545760"/>
            <a:chOff x="11508120" y="6270120"/>
            <a:chExt cx="545760" cy="545760"/>
          </a:xfrm>
        </p:grpSpPr>
        <p:sp>
          <p:nvSpPr>
            <p:cNvPr id="78" name="CustomShape 15"/>
            <p:cNvSpPr/>
            <p:nvPr/>
          </p:nvSpPr>
          <p:spPr>
            <a:xfrm>
              <a:off x="11508120" y="6270120"/>
              <a:ext cx="545760" cy="5457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16"/>
            <p:cNvSpPr/>
            <p:nvPr/>
          </p:nvSpPr>
          <p:spPr>
            <a:xfrm>
              <a:off x="11657520" y="6419520"/>
              <a:ext cx="246960" cy="2469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17"/>
          <p:cNvSpPr/>
          <p:nvPr/>
        </p:nvSpPr>
        <p:spPr>
          <a:xfrm>
            <a:off x="0" y="1440"/>
            <a:ext cx="12194280" cy="6863400"/>
          </a:xfrm>
          <a:custGeom>
            <a:avLst/>
            <a:gdLst/>
            <a:ahLst/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8"/>
          <p:cNvSpPr>
            <a:spLocks noGrp="1"/>
          </p:cNvSpPr>
          <p:nvPr>
            <p:ph type="sldNum"/>
          </p:nvPr>
        </p:nvSpPr>
        <p:spPr>
          <a:xfrm>
            <a:off x="10409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C9A9654-284B-47B9-AA4C-6B6EA3CB318F}" type="slidenum"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2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 hidden="1"/>
          <p:cNvSpPr/>
          <p:nvPr/>
        </p:nvSpPr>
        <p:spPr>
          <a:xfrm>
            <a:off x="0" y="-1542960"/>
            <a:ext cx="12191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c3c3c3"/>
                </a:solidFill>
                <a:latin typeface="Arial"/>
                <a:ea typeface="Arial"/>
              </a:rPr>
              <a:t>www.9slide.vn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CustomShape 2" hidden="1"/>
          <p:cNvSpPr/>
          <p:nvPr/>
        </p:nvSpPr>
        <p:spPr>
          <a:xfrm>
            <a:off x="0" y="1440"/>
            <a:ext cx="12194280" cy="6863400"/>
          </a:xfrm>
          <a:custGeom>
            <a:avLst/>
            <a:gdLst/>
            <a:ahLst/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3"/>
          <p:cNvGrpSpPr/>
          <p:nvPr/>
        </p:nvGrpSpPr>
        <p:grpSpPr>
          <a:xfrm>
            <a:off x="643320" y="632880"/>
            <a:ext cx="2134800" cy="1479960"/>
            <a:chOff x="643320" y="632880"/>
            <a:chExt cx="2134800" cy="1479960"/>
          </a:xfrm>
        </p:grpSpPr>
        <p:sp>
          <p:nvSpPr>
            <p:cNvPr id="122" name="CustomShape 4"/>
            <p:cNvSpPr/>
            <p:nvPr/>
          </p:nvSpPr>
          <p:spPr>
            <a:xfrm>
              <a:off x="643320" y="632880"/>
              <a:ext cx="2134800" cy="1479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3" name="Picture 16" descr="A picture containing clipart, vector graphics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1087200" y="843840"/>
              <a:ext cx="1248120" cy="103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3211200" y="1050120"/>
            <a:ext cx="8337240" cy="890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1033200" y="2331360"/>
            <a:ext cx="10515240" cy="384552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dt"/>
          </p:nvPr>
        </p:nvSpPr>
        <p:spPr>
          <a:xfrm>
            <a:off x="10332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Arial"/>
                <a:ea typeface="Arial"/>
              </a:rPr>
              <a:t>18/09/2014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ftr"/>
          </p:nvPr>
        </p:nvSpPr>
        <p:spPr>
          <a:xfrm>
            <a:off x="423360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CustomShape 9"/>
          <p:cNvSpPr/>
          <p:nvPr/>
        </p:nvSpPr>
        <p:spPr>
          <a:xfrm rot="5400000">
            <a:off x="5779440" y="-5780160"/>
            <a:ext cx="631080" cy="12194280"/>
          </a:xfrm>
          <a:prstGeom prst="rect">
            <a:avLst/>
          </a:prstGeom>
          <a:gradFill rotWithShape="0">
            <a:gsLst>
              <a:gs pos="0">
                <a:srgbClr val="43b692"/>
              </a:gs>
              <a:gs pos="100000">
                <a:srgbClr val="06624b"/>
              </a:gs>
            </a:gsLst>
            <a:lin ang="10800000"/>
          </a:gradFill>
          <a:ln>
            <a:noFill/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0"/>
          <p:cNvSpPr/>
          <p:nvPr/>
        </p:nvSpPr>
        <p:spPr>
          <a:xfrm flipV="1" rot="5400000">
            <a:off x="5780520" y="-5781960"/>
            <a:ext cx="631080" cy="12194280"/>
          </a:xfrm>
          <a:prstGeom prst="rect">
            <a:avLst/>
          </a:prstGeom>
          <a:blipFill rotWithShape="0">
            <a:blip r:embed="rId3"/>
            <a:stretch>
              <a:fillRect l="0" t="27559" r="0" b="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1"/>
          <p:cNvSpPr/>
          <p:nvPr/>
        </p:nvSpPr>
        <p:spPr>
          <a:xfrm>
            <a:off x="267120" y="141480"/>
            <a:ext cx="3150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1200" spc="-1" strike="noStrike">
                <a:solidFill>
                  <a:srgbClr val="ffffff"/>
                </a:solidFill>
                <a:latin typeface="Arial"/>
                <a:ea typeface="Arial"/>
              </a:rPr>
              <a:t>FACULTY OF COMPUTER ENGINEERING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31" name="Group 12"/>
          <p:cNvGrpSpPr/>
          <p:nvPr/>
        </p:nvGrpSpPr>
        <p:grpSpPr>
          <a:xfrm>
            <a:off x="4479840" y="241560"/>
            <a:ext cx="3231720" cy="767880"/>
            <a:chOff x="4479840" y="241560"/>
            <a:chExt cx="3231720" cy="767880"/>
          </a:xfrm>
        </p:grpSpPr>
        <p:sp>
          <p:nvSpPr>
            <p:cNvPr id="132" name="CustomShape 13"/>
            <p:cNvSpPr/>
            <p:nvPr/>
          </p:nvSpPr>
          <p:spPr>
            <a:xfrm>
              <a:off x="4479840" y="305280"/>
              <a:ext cx="3231720" cy="638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14"/>
            <p:cNvSpPr/>
            <p:nvPr/>
          </p:nvSpPr>
          <p:spPr>
            <a:xfrm>
              <a:off x="4538160" y="357480"/>
              <a:ext cx="3115080" cy="5342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12" descr="Icon&#10;&#10;Description automatically generated with medium confidence"/>
            <p:cNvPicPr/>
            <p:nvPr/>
          </p:nvPicPr>
          <p:blipFill>
            <a:blip r:embed="rId4"/>
            <a:stretch/>
          </p:blipFill>
          <p:spPr>
            <a:xfrm>
              <a:off x="6291000" y="241560"/>
              <a:ext cx="775080" cy="76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" name="Picture 13" descr="A picture containing clipart, vector graphics&#10;&#10;Description automatically generated"/>
            <p:cNvPicPr/>
            <p:nvPr/>
          </p:nvPicPr>
          <p:blipFill>
            <a:blip r:embed="rId5"/>
            <a:stretch/>
          </p:blipFill>
          <p:spPr>
            <a:xfrm>
              <a:off x="5125320" y="265320"/>
              <a:ext cx="871200" cy="720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6" name="Group 15"/>
          <p:cNvGrpSpPr/>
          <p:nvPr/>
        </p:nvGrpSpPr>
        <p:grpSpPr>
          <a:xfrm>
            <a:off x="11508120" y="6270120"/>
            <a:ext cx="545760" cy="545760"/>
            <a:chOff x="11508120" y="6270120"/>
            <a:chExt cx="545760" cy="545760"/>
          </a:xfrm>
        </p:grpSpPr>
        <p:sp>
          <p:nvSpPr>
            <p:cNvPr id="137" name="CustomShape 16"/>
            <p:cNvSpPr/>
            <p:nvPr/>
          </p:nvSpPr>
          <p:spPr>
            <a:xfrm>
              <a:off x="11508120" y="6270120"/>
              <a:ext cx="545760" cy="5457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7"/>
            <p:cNvSpPr/>
            <p:nvPr/>
          </p:nvSpPr>
          <p:spPr>
            <a:xfrm>
              <a:off x="11657520" y="6419520"/>
              <a:ext cx="246960" cy="246960"/>
            </a:xfrm>
            <a:prstGeom prst="ellipse">
              <a:avLst/>
            </a:prstGeom>
            <a:gradFill rotWithShape="0">
              <a:gsLst>
                <a:gs pos="0">
                  <a:srgbClr val="38ef7d">
                    <a:alpha val="65098"/>
                  </a:srgbClr>
                </a:gs>
                <a:gs pos="100000">
                  <a:srgbClr val="11998e">
                    <a:alpha val="65098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PlaceHolder 18"/>
          <p:cNvSpPr>
            <a:spLocks noGrp="1"/>
          </p:cNvSpPr>
          <p:nvPr>
            <p:ph type="sldNum"/>
          </p:nvPr>
        </p:nvSpPr>
        <p:spPr>
          <a:xfrm>
            <a:off x="10423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43AAFCA-8454-47C6-B199-D9E5412AC936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068560" y="2540520"/>
            <a:ext cx="8087040" cy="2387160"/>
          </a:xfrm>
          <a:prstGeom prst="rect">
            <a:avLst/>
          </a:prstGeom>
          <a:noFill/>
          <a:ln w="25560">
            <a:solidFill>
              <a:srgbClr val="43b692"/>
            </a:solidFill>
            <a:round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500" spc="-1" strike="noStrike">
                <a:solidFill>
                  <a:srgbClr val="06624b"/>
                </a:solidFill>
                <a:latin typeface="Times New Roman"/>
              </a:rPr>
              <a:t>CHƯƠNG 1</a:t>
            </a:r>
            <a:br/>
            <a:r>
              <a:rPr b="1" lang="en-US" sz="4500" spc="-1" strike="noStrike">
                <a:solidFill>
                  <a:srgbClr val="06624b"/>
                </a:solidFill>
                <a:latin typeface="Times New Roman"/>
              </a:rPr>
              <a:t>TỔNG QUAN VỀ MÁY TÍNH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208680" y="964800"/>
            <a:ext cx="7306560" cy="434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TRƯỜNG ĐẠI HỌC CÔNG NGHỆ THÔNG TIN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958560" y="1398960"/>
            <a:ext cx="5807160" cy="432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KHOA KỸ THUẬT MÁY TÍNH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2068560" y="5542200"/>
            <a:ext cx="8087040" cy="518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i="1" lang="en-US" sz="1350" spc="-1" strike="noStrike">
                <a:solidFill>
                  <a:srgbClr val="000000"/>
                </a:solidFill>
                <a:latin typeface="Arial"/>
              </a:rPr>
              <a:t>Thành phố Hồ Chí Minh, tháng 09 năm 2022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388320" y="2166840"/>
            <a:ext cx="5753520" cy="373320"/>
          </a:xfrm>
          <a:prstGeom prst="rect">
            <a:avLst/>
          </a:prstGeom>
          <a:gradFill rotWithShape="0">
            <a:gsLst>
              <a:gs pos="0">
                <a:srgbClr val="06624b"/>
              </a:gs>
              <a:gs pos="100000">
                <a:srgbClr val="43b692"/>
              </a:gs>
            </a:gsLst>
            <a:lin ang="2700000"/>
          </a:gradFill>
          <a:ln>
            <a:noFill/>
          </a:ln>
          <a:effectLst>
            <a:outerShdw dist="3816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IT012 – TỔ CHỨC VÀ CẤU TRÚC MÁY TÍNH 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6112440" y="4926600"/>
            <a:ext cx="3387960" cy="380520"/>
          </a:xfrm>
          <a:prstGeom prst="rect">
            <a:avLst/>
          </a:prstGeom>
          <a:gradFill rotWithShape="0">
            <a:gsLst>
              <a:gs pos="0">
                <a:srgbClr val="06624b"/>
              </a:gs>
              <a:gs pos="100000">
                <a:srgbClr val="43b692"/>
              </a:gs>
            </a:gsLst>
            <a:lin ang="2700000"/>
          </a:gradFill>
          <a:ln>
            <a:noFill/>
          </a:ln>
          <a:effectLst>
            <a:outerShdw dist="38160" dir="108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TRƯƠNG VĂN CƯƠNG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10409760" y="3337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379C243C-1640-4957-BE70-58094CF99783}" type="slidenum"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40000" p14:dur="2000"/>
    </mc:Choice>
    <mc:Fallback>
      <p:transition spd="slow" advTm="40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Tài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L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iệu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H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ọc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T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ập,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T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ham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K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hảo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171000">
              <a:lnSpc>
                <a:spcPct val="90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Giáo trình: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Aft>
                <a:spcPts val="1001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Đinh Đức Anh Vũ. Thiết kế luận lý số. NXB ĐHQG TP.HCM, 2015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Aft>
                <a:spcPts val="1001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Vũ Đức Lung. Giáo trình kiến trúc máy tính. Nhà xuất bản Đại học quốc gia Tp Hồ Chí Minh, 2009, 280 trang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71000">
              <a:lnSpc>
                <a:spcPct val="90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Tài liệu tham khảo: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Ronald J. Tocci. Digital systems principles and applications. 10th Edition, NXB Prentice-Hall, 2007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Patterson, D. A., and J. L. Hennessy. Computer Organization and Design: The Hardware/Software Interface, 4-th ed. San Mateo, CA: Morgan Kaufman, 2009.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72BC053-A406-4E59-A1E7-4585767BB8B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Tài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L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iệu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H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ọc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T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ập,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T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ham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K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hảo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901400" y="2330280"/>
            <a:ext cx="2779200" cy="38462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0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FFDE7929-DF0D-422C-B438-B6A0CED90C0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095880" y="2417040"/>
            <a:ext cx="2779200" cy="38869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C7223CC-B83F-4121-86A4-65F7BEC3388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327480" y="2447280"/>
            <a:ext cx="2507760" cy="347040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6356160" y="2447280"/>
            <a:ext cx="2815200" cy="347040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999520" y="1107720"/>
            <a:ext cx="8353800" cy="1005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4800" spc="-1" strike="noStrike">
                <a:solidFill>
                  <a:srgbClr val="06624b"/>
                </a:solidFill>
                <a:latin typeface="Times New Roman"/>
              </a:rPr>
              <a:t>Nội dung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04097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fld id="{78280B41-47F0-401B-8B0C-D704972572CC}" type="slidenum">
              <a:rPr b="1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1676520" y="2330280"/>
            <a:ext cx="10515240" cy="3846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1.1.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Giới thiệu chung.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1.2.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Lịch sử phát triển của máy tính.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1.3.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Phân loại máy tính.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1.4.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Các thành phần trong một máy tính.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1.5.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Bài tập.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4800" spc="-1" strike="noStrike">
                <a:solidFill>
                  <a:srgbClr val="06624b"/>
                </a:solidFill>
                <a:latin typeface="Times New Roman"/>
              </a:rPr>
              <a:t>Nội dung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i="1" lang="vi-VN" sz="2800" spc="-1" strike="noStrike">
                <a:solidFill>
                  <a:srgbClr val="ff0000"/>
                </a:solidFill>
                <a:latin typeface="Arial"/>
              </a:rPr>
              <a:t>1.1.</a:t>
            </a:r>
            <a:r>
              <a:rPr b="0" i="1" lang="vi-VN" sz="2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vi-VN" sz="2800" spc="-1" strike="noStrike">
                <a:solidFill>
                  <a:srgbClr val="ff0000"/>
                </a:solidFill>
                <a:latin typeface="Arial"/>
              </a:rPr>
              <a:t>Giới thiệu chung.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1.2.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Lịch sử phát triển của máy tính.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1.3.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Phân loại máy tính.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1.4.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Các thành phần trong một máy tính.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1.5.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Bài tập.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fld id="{61CAA49A-96CB-4DBC-A686-41F722F96385}" type="slidenum">
              <a:rPr b="0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Đề Cương Chi Tiết Môn Học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6281461-004A-44CF-93BC-EC6BF86298AF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graphicFrame>
        <p:nvGraphicFramePr>
          <p:cNvPr id="198" name="Table 4"/>
          <p:cNvGraphicFramePr/>
          <p:nvPr/>
        </p:nvGraphicFramePr>
        <p:xfrm>
          <a:off x="1651680" y="2130120"/>
          <a:ext cx="8947080" cy="0"/>
        </p:xfrm>
        <a:graphic>
          <a:graphicData uri="http://schemas.openxmlformats.org/drawingml/2006/table">
            <a:tbl>
              <a:tblPr/>
              <a:tblGrid>
                <a:gridCol w="2910240"/>
                <a:gridCol w="6036840"/>
              </a:tblGrid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Tên tiếng Việt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Tổ chức và Cấu trúc Máy tính II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Tên tiếng Anh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Computer Structure and Organization II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Mã môn học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IT012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Khối kiến thức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Cơ sở nhóm ngành ☑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Khoa phụ trách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Khoa Kỹ thuật Máy Tính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Tín chỉ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Lý thuyết: 3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Thực Hành: 1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Tự học: 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Môn tiên quyết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Không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Môn học trước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Không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Mô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T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ả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M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ôn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H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ọc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Lịch sử hình thành và các công nghệ liên quan đến phát triển máy tính.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Chức năng và nguyên lý hoạt động của các bộ phận trong máy tính.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Cách biểu diễn dữ liệu, tính toán trong máy tính.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Cách phân tích các mạch số cơ bản.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Kiến trúc bộ lệnh, lập trình hợp ngữ.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Các vấn đề liên quan tới nguyên lý hoạt động của bộ xử lý.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5403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Hiệu suất của máy tính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E3F19053-760F-4D3E-992A-63F4CCB6D366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Mục Tiêu Môn Học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50000"/>
              </a:lnSpc>
              <a:spcBef>
                <a:spcPts val="751"/>
              </a:spcBef>
              <a:buClr>
                <a:srgbClr val="ff0000"/>
              </a:buClr>
              <a:buFont typeface="Arial"/>
              <a:buChar char="•"/>
            </a:pPr>
            <a:r>
              <a:rPr b="1" lang="vi-VN" sz="2400" spc="-1" strike="noStrike">
                <a:solidFill>
                  <a:srgbClr val="ff0000"/>
                </a:solidFill>
                <a:latin typeface="Arial"/>
              </a:rPr>
              <a:t>Trình bày</a:t>
            </a:r>
            <a:r>
              <a:rPr b="0" lang="vi-VN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được các kiến thức cơ bản về kiến trúc máy tính và lập trình hợp ngữ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751"/>
              </a:spcBef>
              <a:buClr>
                <a:srgbClr val="ff0000"/>
              </a:buClr>
              <a:buFont typeface="Arial"/>
              <a:buChar char="•"/>
            </a:pPr>
            <a:r>
              <a:rPr b="1" lang="vi-VN" sz="2400" spc="-1" strike="noStrike">
                <a:solidFill>
                  <a:srgbClr val="ff0000"/>
                </a:solidFill>
                <a:latin typeface="Arial"/>
              </a:rPr>
              <a:t>Trình bày, phân tích</a:t>
            </a:r>
            <a:r>
              <a:rPr b="0" lang="vi-VN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được các thành phần và nguyên lý hoạt động bên trong một máy tính, cơ chế thực thi lệnh của máy tính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233E3E1-1319-43E6-8E20-9E9C466A0D2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Nội Dung Lý Thuyết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 algn="just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1: Tổng quan về máy tính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2: Biểu diễn thông tin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3: Đại số Boolean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4: Mạch số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5: Ứng dụng mạch số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6: Kiến trúc tập lệnh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7: Biên dịch chương trình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8: Bộ xử lý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Chương 9: Hiệu suất máy tính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ADCA84E-6390-4898-8C8A-6E6009560E6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Nội Dung Thực Hành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71360" indent="-171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Lab01: Mô phỏng các cổng luận lý cơ bản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Lab02: Mô phỏng Mạch số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Lab03: Mô phỏng các lệnh cơ bản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Lab04: Chương trình hợp ngữ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Lab05: Các cấu trúc điều khiển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Lab06: Báo cáo tổng kết thực hành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E18E3DE-AA96-4267-9F64-958823C2050B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211200" y="1050120"/>
            <a:ext cx="8337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Đánh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G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iá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M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ôn </a:t>
            </a:r>
            <a:r>
              <a:rPr b="1" lang="en-US" sz="3300" spc="-1" strike="noStrike">
                <a:solidFill>
                  <a:srgbClr val="06624b"/>
                </a:solidFill>
                <a:latin typeface="Times New Roman"/>
              </a:rPr>
              <a:t>H</a:t>
            </a:r>
            <a:r>
              <a:rPr b="1" lang="vi-VN" sz="3300" spc="-1" strike="noStrike">
                <a:solidFill>
                  <a:srgbClr val="06624b"/>
                </a:solidFill>
                <a:latin typeface="Times New Roman"/>
              </a:rPr>
              <a:t>ọc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033200" y="2331360"/>
            <a:ext cx="10515240" cy="38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0423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441C9E4-5901-4205-AA67-8BF6E015991A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aphicFrame>
        <p:nvGraphicFramePr>
          <p:cNvPr id="214" name="Table 4"/>
          <p:cNvGraphicFramePr/>
          <p:nvPr/>
        </p:nvGraphicFramePr>
        <p:xfrm>
          <a:off x="2376000" y="2604600"/>
          <a:ext cx="7087680" cy="3203280"/>
        </p:xfrm>
        <a:graphic>
          <a:graphicData uri="http://schemas.openxmlformats.org/drawingml/2006/table">
            <a:tbl>
              <a:tblPr/>
              <a:tblGrid>
                <a:gridCol w="3918240"/>
                <a:gridCol w="3169800"/>
              </a:tblGrid>
              <a:tr h="1014480">
                <a:tc>
                  <a:txBody>
                    <a:bodyPr lIns="138240" rIns="13824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Thành phần đánh giá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e4f"/>
                    </a:solidFill>
                  </a:tcPr>
                </a:tc>
                <a:tc>
                  <a:txBody>
                    <a:bodyPr lIns="138240" rIns="13824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Tỷ lệ (%) 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e4f"/>
                    </a:solidFill>
                  </a:tcPr>
                </a:tc>
              </a:tr>
              <a:tr h="666000"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A1. Quá trình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507240"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A2. Giữa kỳ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  <a:tr h="507240"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A3. Thực hành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d4"/>
                    </a:solidFill>
                  </a:tcPr>
                </a:tc>
              </a:tr>
              <a:tr h="508320"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A4. Cuối kỳ 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  <a:tc>
                  <a:txBody>
                    <a:bodyPr lIns="138240" rIns="1382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601"/>
                        </a:spcBef>
                        <a:tabLst>
                          <a:tab algn="l" pos="3269160"/>
                        </a:tabLst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38240" marR="1382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b3a"/>
      </a:dk2>
      <a:lt2>
        <a:srgbClr val="fcecd0"/>
      </a:lt2>
      <a:accent1>
        <a:srgbClr val="0b6e4f"/>
      </a:accent1>
      <a:accent2>
        <a:srgbClr val="08a045"/>
      </a:accent2>
      <a:accent3>
        <a:srgbClr val="6bbf59"/>
      </a:accent3>
      <a:accent4>
        <a:srgbClr val="ddb771"/>
      </a:accent4>
      <a:accent5>
        <a:srgbClr val="001c55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b3a"/>
      </a:dk2>
      <a:lt2>
        <a:srgbClr val="fcecd0"/>
      </a:lt2>
      <a:accent1>
        <a:srgbClr val="0b6e4f"/>
      </a:accent1>
      <a:accent2>
        <a:srgbClr val="08a045"/>
      </a:accent2>
      <a:accent3>
        <a:srgbClr val="6bbf59"/>
      </a:accent3>
      <a:accent4>
        <a:srgbClr val="ddb771"/>
      </a:accent4>
      <a:accent5>
        <a:srgbClr val="001c55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b3a"/>
      </a:dk2>
      <a:lt2>
        <a:srgbClr val="fcecd0"/>
      </a:lt2>
      <a:accent1>
        <a:srgbClr val="0b6e4f"/>
      </a:accent1>
      <a:accent2>
        <a:srgbClr val="08a045"/>
      </a:accent2>
      <a:accent3>
        <a:srgbClr val="6bbf59"/>
      </a:accent3>
      <a:accent4>
        <a:srgbClr val="ddb771"/>
      </a:accent4>
      <a:accent5>
        <a:srgbClr val="001c55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b3a"/>
      </a:dk2>
      <a:lt2>
        <a:srgbClr val="fcecd0"/>
      </a:lt2>
      <a:accent1>
        <a:srgbClr val="0b6e4f"/>
      </a:accent1>
      <a:accent2>
        <a:srgbClr val="08a045"/>
      </a:accent2>
      <a:accent3>
        <a:srgbClr val="6bbf59"/>
      </a:accent3>
      <a:accent4>
        <a:srgbClr val="ddb771"/>
      </a:accent4>
      <a:accent5>
        <a:srgbClr val="001c55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Application>LibreOffice/6.4.6.2$Linux_X86_64 LibreOffice_project/40$Build-2</Application>
  <Words>729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2017-02-19T14:22:18Z</dcterms:created>
  <dc:creator>Duong Computing</dc:creator>
  <dc:description/>
  <dc:language>en-US</dc:language>
  <cp:lastModifiedBy/>
  <dcterms:modified xsi:type="dcterms:W3CDTF">2023-02-02T21:28:38Z</dcterms:modified>
  <cp:revision>9</cp:revision>
  <dc:subject/>
  <dc:title>TỔ CHỨC VÀ CẤU TRÚC MÁY TÍNH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