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31"/>
  </p:notesMasterIdLst>
  <p:sldIdLst>
    <p:sldId id="309" r:id="rId2"/>
    <p:sldId id="311" r:id="rId3"/>
    <p:sldId id="310" r:id="rId4"/>
    <p:sldId id="285" r:id="rId5"/>
    <p:sldId id="319" r:id="rId6"/>
    <p:sldId id="314" r:id="rId7"/>
    <p:sldId id="289" r:id="rId8"/>
    <p:sldId id="315" r:id="rId9"/>
    <p:sldId id="316" r:id="rId10"/>
    <p:sldId id="288" r:id="rId11"/>
    <p:sldId id="287" r:id="rId12"/>
    <p:sldId id="290" r:id="rId13"/>
    <p:sldId id="291" r:id="rId14"/>
    <p:sldId id="292" r:id="rId15"/>
    <p:sldId id="293" r:id="rId16"/>
    <p:sldId id="279" r:id="rId17"/>
    <p:sldId id="294" r:id="rId18"/>
    <p:sldId id="298" r:id="rId19"/>
    <p:sldId id="297" r:id="rId20"/>
    <p:sldId id="299" r:id="rId21"/>
    <p:sldId id="300" r:id="rId22"/>
    <p:sldId id="296" r:id="rId23"/>
    <p:sldId id="304" r:id="rId24"/>
    <p:sldId id="305" r:id="rId25"/>
    <p:sldId id="301" r:id="rId26"/>
    <p:sldId id="308" r:id="rId27"/>
    <p:sldId id="307" r:id="rId28"/>
    <p:sldId id="318" r:id="rId29"/>
    <p:sldId id="32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7181"/>
    <a:srgbClr val="43CDD9"/>
    <a:srgbClr val="30353F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18/11/2019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064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9508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5208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416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ABAD-D72D-469D-AF1F-CCDCC058EC0C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9FD7-E023-421C-BDCA-371AEDBF6086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4B8F-4021-406D-BB9F-F9E963D063D0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2AC5-C854-47FD-ACF0-346DA2849941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0706" y="395209"/>
            <a:ext cx="11617291" cy="2908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58527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628466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398405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168343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74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7931-AF17-4FA2-A6FD-7D1113666085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B242-AAD8-4AA3-8DB6-2D99447F2072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DBDF-DB12-4324-BA65-D8F510258102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9862-3D95-46F8-98FD-6CF7D51CABB5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8D99-E2D7-47D8-BED5-5D48F02EC985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847C-52F1-4B15-AC60-E79C87734D7C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0493-6C1B-45DB-A7B4-5A8BB80DFE92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F376-5B6D-4283-AAB4-B6931DA76E0E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8CF70-0A65-445B-AEB9-4F50CDF6723D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  <p:sldLayoutId id="2147483685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goodreads.com/work/quotes/21692562" TargetMode="External"/><Relationship Id="rId4" Type="http://schemas.openxmlformats.org/officeDocument/2006/relationships/image" Target="../media/image4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svg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svg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svg"/><Relationship Id="rId10" Type="http://schemas.openxmlformats.org/officeDocument/2006/relationships/hyperlink" Target="https://www.kaggle.com/c/GiveMeSomeCredit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5079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21717" y="3444079"/>
            <a:ext cx="414857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TCS Hackathon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37177" y="4150067"/>
            <a:ext cx="251767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Credit Default Predictor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6432A-9CEF-44C0-9DA9-E7C66FA7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6B611-5D9A-4B01-96F7-5F9B35A7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06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101866" y="165381"/>
            <a:ext cx="398827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PREPARATION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98E5A-E57D-4F25-A6D6-378A9B526356}"/>
              </a:ext>
            </a:extLst>
          </p:cNvPr>
          <p:cNvSpPr txBox="1"/>
          <p:nvPr/>
        </p:nvSpPr>
        <p:spPr>
          <a:xfrm>
            <a:off x="39215" y="1660782"/>
            <a:ext cx="1420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66718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customers  </a:t>
            </a:r>
            <a:r>
              <a:rPr lang="en-US" sz="2400" b="1" dirty="0">
                <a:solidFill>
                  <a:srgbClr val="66718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150,000</a:t>
            </a:r>
            <a:endParaRPr lang="en-HK" sz="2400" b="1" dirty="0">
              <a:solidFill>
                <a:srgbClr val="66718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BD66B4-91A7-4D03-9E93-CF7B9F7AB398}"/>
              </a:ext>
            </a:extLst>
          </p:cNvPr>
          <p:cNvSpPr txBox="1"/>
          <p:nvPr/>
        </p:nvSpPr>
        <p:spPr>
          <a:xfrm>
            <a:off x="8431695" y="831545"/>
            <a:ext cx="3101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6718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66718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we explored the distribution of all the other variables when the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monthly income is null and not null</a:t>
            </a:r>
            <a:endParaRPr lang="en-HK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975AB17-6646-46C0-8557-DE009ACA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727A003-8031-4DCF-AD36-F78D88BC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10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FCE4D1-ACBA-42A1-A4D1-E3F63FC75540}"/>
              </a:ext>
            </a:extLst>
          </p:cNvPr>
          <p:cNvSpPr/>
          <p:nvPr/>
        </p:nvSpPr>
        <p:spPr>
          <a:xfrm>
            <a:off x="2067340" y="836576"/>
            <a:ext cx="5092562" cy="2664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055C73-713F-4603-A519-A05BC7A6D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746" y="916590"/>
            <a:ext cx="4857750" cy="250404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05013E0-94AE-4F03-A753-482CDFF321A5}"/>
              </a:ext>
            </a:extLst>
          </p:cNvPr>
          <p:cNvSpPr txBox="1"/>
          <p:nvPr/>
        </p:nvSpPr>
        <p:spPr>
          <a:xfrm>
            <a:off x="413873" y="4687547"/>
            <a:ext cx="244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after describing the data </a:t>
            </a:r>
            <a:endParaRPr lang="en-H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2BDFD22-221B-4C56-8C1C-0F2B6F0F65FB}"/>
              </a:ext>
            </a:extLst>
          </p:cNvPr>
          <p:cNvSpPr/>
          <p:nvPr/>
        </p:nvSpPr>
        <p:spPr>
          <a:xfrm>
            <a:off x="3063116" y="4243807"/>
            <a:ext cx="2330519" cy="15606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689B06-0ED3-4430-AFAD-9F5905A84582}"/>
              </a:ext>
            </a:extLst>
          </p:cNvPr>
          <p:cNvSpPr txBox="1"/>
          <p:nvPr/>
        </p:nvSpPr>
        <p:spPr>
          <a:xfrm>
            <a:off x="3063116" y="4348994"/>
            <a:ext cx="28624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6718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Monthly income has 20% missing values</a:t>
            </a:r>
          </a:p>
          <a:p>
            <a:endParaRPr lang="en-US" sz="1600" dirty="0">
              <a:solidFill>
                <a:srgbClr val="66718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66718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of Dependents has 3% missing values</a:t>
            </a:r>
            <a:endParaRPr lang="en-HK" sz="1600" dirty="0">
              <a:solidFill>
                <a:srgbClr val="66718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97A236-7E98-48A4-B0BB-B66D0C1D972C}"/>
              </a:ext>
            </a:extLst>
          </p:cNvPr>
          <p:cNvCxnSpPr>
            <a:cxnSpLocks/>
          </p:cNvCxnSpPr>
          <p:nvPr/>
        </p:nvCxnSpPr>
        <p:spPr>
          <a:xfrm>
            <a:off x="7777385" y="831545"/>
            <a:ext cx="20627" cy="564460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A4E54943-C320-4845-BF9E-D23A05C57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196340"/>
              </p:ext>
            </p:extLst>
          </p:nvPr>
        </p:nvGraphicFramePr>
        <p:xfrm>
          <a:off x="8456749" y="2379278"/>
          <a:ext cx="3000096" cy="164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032">
                  <a:extLst>
                    <a:ext uri="{9D8B030D-6E8A-4147-A177-3AD203B41FA5}">
                      <a16:colId xmlns:a16="http://schemas.microsoft.com/office/drawing/2014/main" val="1915879639"/>
                    </a:ext>
                  </a:extLst>
                </a:gridCol>
                <a:gridCol w="1000032">
                  <a:extLst>
                    <a:ext uri="{9D8B030D-6E8A-4147-A177-3AD203B41FA5}">
                      <a16:colId xmlns:a16="http://schemas.microsoft.com/office/drawing/2014/main" val="2759049071"/>
                    </a:ext>
                  </a:extLst>
                </a:gridCol>
                <a:gridCol w="1000032">
                  <a:extLst>
                    <a:ext uri="{9D8B030D-6E8A-4147-A177-3AD203B41FA5}">
                      <a16:colId xmlns:a16="http://schemas.microsoft.com/office/drawing/2014/main" val="2485970662"/>
                    </a:ext>
                  </a:extLst>
                </a:gridCol>
              </a:tblGrid>
              <a:tr h="500526">
                <a:tc>
                  <a:txBody>
                    <a:bodyPr/>
                    <a:lstStyle/>
                    <a:p>
                      <a:r>
                        <a:rPr lang="en-US" dirty="0"/>
                        <a:t>Monthly Income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Var1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Var2</a:t>
                      </a:r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99490"/>
                  </a:ext>
                </a:extLst>
              </a:tr>
              <a:tr h="500526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58132"/>
                  </a:ext>
                </a:extLst>
              </a:tr>
              <a:tr h="500526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966250"/>
                  </a:ext>
                </a:extLst>
              </a:tr>
            </a:tbl>
          </a:graphicData>
        </a:graphic>
      </p:graphicFrame>
      <p:graphicFrame>
        <p:nvGraphicFramePr>
          <p:cNvPr id="38" name="Table 35">
            <a:extLst>
              <a:ext uri="{FF2B5EF4-FFF2-40B4-BE49-F238E27FC236}">
                <a16:creationId xmlns:a16="http://schemas.microsoft.com/office/drawing/2014/main" id="{5FEB962D-8563-4AE3-8DCC-6BA336C7B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368046"/>
              </p:ext>
            </p:extLst>
          </p:nvPr>
        </p:nvGraphicFramePr>
        <p:xfrm>
          <a:off x="8507205" y="4367814"/>
          <a:ext cx="3000096" cy="164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032">
                  <a:extLst>
                    <a:ext uri="{9D8B030D-6E8A-4147-A177-3AD203B41FA5}">
                      <a16:colId xmlns:a16="http://schemas.microsoft.com/office/drawing/2014/main" val="1915879639"/>
                    </a:ext>
                  </a:extLst>
                </a:gridCol>
                <a:gridCol w="1000032">
                  <a:extLst>
                    <a:ext uri="{9D8B030D-6E8A-4147-A177-3AD203B41FA5}">
                      <a16:colId xmlns:a16="http://schemas.microsoft.com/office/drawing/2014/main" val="2759049071"/>
                    </a:ext>
                  </a:extLst>
                </a:gridCol>
                <a:gridCol w="1000032">
                  <a:extLst>
                    <a:ext uri="{9D8B030D-6E8A-4147-A177-3AD203B41FA5}">
                      <a16:colId xmlns:a16="http://schemas.microsoft.com/office/drawing/2014/main" val="2485970662"/>
                    </a:ext>
                  </a:extLst>
                </a:gridCol>
              </a:tblGrid>
              <a:tr h="500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Monthly Income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Var1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Var2</a:t>
                      </a:r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99490"/>
                  </a:ext>
                </a:extLst>
              </a:tr>
              <a:tr h="500526"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58132"/>
                  </a:ext>
                </a:extLst>
              </a:tr>
              <a:tr h="500526"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966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01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101866" y="165381"/>
            <a:ext cx="398827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>
                <a:solidFill>
                  <a:srgbClr val="30353F"/>
                </a:solidFill>
                <a:latin typeface="+mj-lt"/>
              </a:rPr>
              <a:t>DATA PREPARATION 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34309-3D59-4415-9E70-CDA7AE48B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89" y="1310101"/>
            <a:ext cx="8391525" cy="2276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CC482C-D24C-43A6-98C2-CD91380BC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689" y="3676028"/>
            <a:ext cx="8477250" cy="2371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81FBA2-916D-4224-A857-1453637719A7}"/>
              </a:ext>
            </a:extLst>
          </p:cNvPr>
          <p:cNvSpPr txBox="1"/>
          <p:nvPr/>
        </p:nvSpPr>
        <p:spPr>
          <a:xfrm>
            <a:off x="2232991" y="810247"/>
            <a:ext cx="303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Monthly Income = not null</a:t>
            </a:r>
            <a:endParaRPr lang="en-HK" i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E86A31-81A7-4AAA-B2BE-07010285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95144B-4F23-44DC-A278-E73A2FE5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11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2014DA-EC25-4661-85BF-3AC65294BADE}"/>
              </a:ext>
            </a:extLst>
          </p:cNvPr>
          <p:cNvSpPr txBox="1"/>
          <p:nvPr/>
        </p:nvSpPr>
        <p:spPr>
          <a:xfrm>
            <a:off x="6572764" y="810247"/>
            <a:ext cx="303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Monthly Income = null</a:t>
            </a:r>
            <a:endParaRPr lang="en-HK" i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629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101866" y="165381"/>
            <a:ext cx="398827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>
                <a:solidFill>
                  <a:srgbClr val="30353F"/>
                </a:solidFill>
                <a:latin typeface="+mj-lt"/>
              </a:rPr>
              <a:t>DATA PREPARATION 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1FBA2-916D-4224-A857-1453637719A7}"/>
              </a:ext>
            </a:extLst>
          </p:cNvPr>
          <p:cNvSpPr txBox="1"/>
          <p:nvPr/>
        </p:nvSpPr>
        <p:spPr>
          <a:xfrm>
            <a:off x="2160103" y="837830"/>
            <a:ext cx="303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Monthly Income = not null</a:t>
            </a:r>
            <a:endParaRPr lang="en-HK" i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F5717-4BEF-4DAE-BB9F-E19232662EC4}"/>
              </a:ext>
            </a:extLst>
          </p:cNvPr>
          <p:cNvSpPr txBox="1"/>
          <p:nvPr/>
        </p:nvSpPr>
        <p:spPr>
          <a:xfrm>
            <a:off x="6572764" y="837830"/>
            <a:ext cx="303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Monthly Income = null</a:t>
            </a:r>
            <a:endParaRPr lang="en-HK" i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4C4E9-F672-4AA9-867B-77459220B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401" y="1342952"/>
            <a:ext cx="8601075" cy="2447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CB3A90-86C4-46C7-8BAA-1473220F2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901" y="3766519"/>
            <a:ext cx="8410575" cy="240982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604C1-84EB-4E73-9946-63C55D88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117B5-E134-48D9-8B43-5D8997A9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69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101866" y="165381"/>
            <a:ext cx="398827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>
                <a:solidFill>
                  <a:srgbClr val="30353F"/>
                </a:solidFill>
                <a:latin typeface="+mj-lt"/>
              </a:rPr>
              <a:t>DATA PREPARATION 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1FBA2-916D-4224-A857-1453637719A7}"/>
              </a:ext>
            </a:extLst>
          </p:cNvPr>
          <p:cNvSpPr txBox="1"/>
          <p:nvPr/>
        </p:nvSpPr>
        <p:spPr>
          <a:xfrm>
            <a:off x="2107095" y="847590"/>
            <a:ext cx="303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Monthly Income = not null</a:t>
            </a:r>
            <a:endParaRPr lang="en-HK" i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F5717-4BEF-4DAE-BB9F-E19232662EC4}"/>
              </a:ext>
            </a:extLst>
          </p:cNvPr>
          <p:cNvSpPr txBox="1"/>
          <p:nvPr/>
        </p:nvSpPr>
        <p:spPr>
          <a:xfrm>
            <a:off x="6636026" y="847590"/>
            <a:ext cx="303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Monthly Income = null</a:t>
            </a:r>
            <a:endParaRPr lang="en-HK" i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3D5816-3581-4337-AA19-8C0ECD218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94" y="1447386"/>
            <a:ext cx="8496300" cy="2266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D7BEAF-3120-4816-9E87-8F52EC712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069" y="3944800"/>
            <a:ext cx="8391525" cy="23622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C0B96-A967-42AD-808B-164AF0FA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33D7F-DA52-4D0C-808D-824A19DF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5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101866" y="165381"/>
            <a:ext cx="398827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>
                <a:solidFill>
                  <a:srgbClr val="30353F"/>
                </a:solidFill>
                <a:latin typeface="+mj-lt"/>
              </a:rPr>
              <a:t>DATA PREPARATION 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1FBA2-916D-4224-A857-1453637719A7}"/>
              </a:ext>
            </a:extLst>
          </p:cNvPr>
          <p:cNvSpPr txBox="1"/>
          <p:nvPr/>
        </p:nvSpPr>
        <p:spPr>
          <a:xfrm>
            <a:off x="2173356" y="833123"/>
            <a:ext cx="303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Monthly Income = not null</a:t>
            </a:r>
            <a:endParaRPr lang="en-HK" i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F5717-4BEF-4DAE-BB9F-E19232662EC4}"/>
              </a:ext>
            </a:extLst>
          </p:cNvPr>
          <p:cNvSpPr txBox="1"/>
          <p:nvPr/>
        </p:nvSpPr>
        <p:spPr>
          <a:xfrm>
            <a:off x="6572764" y="831359"/>
            <a:ext cx="303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Monthly Income =  null</a:t>
            </a:r>
            <a:endParaRPr lang="en-HK" i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3C115-5DAE-4C53-8F26-9368CB58B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874" y="1342952"/>
            <a:ext cx="8429625" cy="2333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42690E-E849-4144-9F11-10D98AC05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93" y="3798880"/>
            <a:ext cx="8477250" cy="2276475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989E7D-667F-4689-8232-5E516799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771F348-D100-4AE8-9CC4-371416FE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41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101866" y="165381"/>
            <a:ext cx="398827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PREPARATION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1FBA2-916D-4224-A857-1453637719A7}"/>
              </a:ext>
            </a:extLst>
          </p:cNvPr>
          <p:cNvSpPr txBox="1"/>
          <p:nvPr/>
        </p:nvSpPr>
        <p:spPr>
          <a:xfrm>
            <a:off x="2120347" y="863073"/>
            <a:ext cx="303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Monthly Income = not null</a:t>
            </a:r>
            <a:endParaRPr lang="en-HK" i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F5717-4BEF-4DAE-BB9F-E19232662EC4}"/>
              </a:ext>
            </a:extLst>
          </p:cNvPr>
          <p:cNvSpPr txBox="1"/>
          <p:nvPr/>
        </p:nvSpPr>
        <p:spPr>
          <a:xfrm>
            <a:off x="6572764" y="863073"/>
            <a:ext cx="303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Monthly Income = null</a:t>
            </a:r>
            <a:endParaRPr lang="en-HK" i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69C5F-D5D7-4665-B7D0-8D09A20C6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06" y="1449064"/>
            <a:ext cx="8572500" cy="2447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6DB324-FBA1-4453-9D7F-CD29252DDA45}"/>
              </a:ext>
            </a:extLst>
          </p:cNvPr>
          <p:cNvSpPr txBox="1"/>
          <p:nvPr/>
        </p:nvSpPr>
        <p:spPr>
          <a:xfrm>
            <a:off x="1544706" y="4113649"/>
            <a:ext cx="88035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from </a:t>
            </a:r>
            <a:r>
              <a:rPr lang="en-US" b="1" dirty="0"/>
              <a:t>distributions</a:t>
            </a:r>
            <a:r>
              <a:rPr lang="en-US" dirty="0"/>
              <a:t> ?</a:t>
            </a:r>
          </a:p>
          <a:p>
            <a:endParaRPr lang="en-US" dirty="0"/>
          </a:p>
          <a:p>
            <a:r>
              <a:rPr lang="en-US" dirty="0"/>
              <a:t>The Monthly income values which have ‘</a:t>
            </a:r>
            <a:r>
              <a:rPr lang="en-US" i="1" dirty="0"/>
              <a:t>null</a:t>
            </a:r>
            <a:r>
              <a:rPr lang="en-US" dirty="0"/>
              <a:t>’ values have different corresponding </a:t>
            </a:r>
            <a:r>
              <a:rPr lang="en-US" b="1" dirty="0" err="1"/>
              <a:t>DebtRatio</a:t>
            </a:r>
            <a:r>
              <a:rPr lang="en-US" dirty="0"/>
              <a:t> distribution compared to ‘</a:t>
            </a:r>
            <a:r>
              <a:rPr lang="en-US" i="1" dirty="0"/>
              <a:t>not null</a:t>
            </a:r>
            <a:r>
              <a:rPr lang="en-US" dirty="0"/>
              <a:t>’ values. </a:t>
            </a:r>
          </a:p>
          <a:p>
            <a:endParaRPr lang="en-US" dirty="0"/>
          </a:p>
          <a:p>
            <a:r>
              <a:rPr lang="en-US" b="1" u="sng" dirty="0"/>
              <a:t>Result</a:t>
            </a:r>
            <a:r>
              <a:rPr lang="en-US" dirty="0"/>
              <a:t> : Debt Ratio distribution can help in imputing null values of monthly income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H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79770-1DC5-4564-AD92-9010284D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40AAC-2FE0-4C6C-B4E2-0448B3BD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9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7180C1-4EC4-4FDE-BEF7-7DBF99829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4" y="2183368"/>
            <a:ext cx="3733800" cy="2600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0D4BF4-9784-474D-A9F3-1D5E94341064}"/>
              </a:ext>
            </a:extLst>
          </p:cNvPr>
          <p:cNvSpPr txBox="1"/>
          <p:nvPr/>
        </p:nvSpPr>
        <p:spPr>
          <a:xfrm>
            <a:off x="602375" y="1581474"/>
            <a:ext cx="654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Distribution of </a:t>
            </a:r>
            <a:r>
              <a:rPr lang="en-US" b="1" u="sng" dirty="0" err="1"/>
              <a:t>Debt_ratio</a:t>
            </a:r>
            <a:endParaRPr lang="en-HK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48C36-F60A-4907-AE28-81E1FA57D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764" y="1058589"/>
            <a:ext cx="3011658" cy="1934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CE6913-79E2-4667-9C8B-28F636865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1028" y="1058589"/>
            <a:ext cx="3011658" cy="19442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5C000E-F469-469A-950C-34907227A472}"/>
              </a:ext>
            </a:extLst>
          </p:cNvPr>
          <p:cNvSpPr txBox="1"/>
          <p:nvPr/>
        </p:nvSpPr>
        <p:spPr>
          <a:xfrm>
            <a:off x="3873114" y="2070677"/>
            <a:ext cx="32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Deeper analysis</a:t>
            </a:r>
            <a:endParaRPr lang="en-HK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545DAF8C-40A2-48A2-9F67-1E9B3AC79D26}"/>
              </a:ext>
            </a:extLst>
          </p:cNvPr>
          <p:cNvCxnSpPr>
            <a:stCxn id="3" idx="3"/>
          </p:cNvCxnSpPr>
          <p:nvPr/>
        </p:nvCxnSpPr>
        <p:spPr>
          <a:xfrm flipV="1">
            <a:off x="3873114" y="2504661"/>
            <a:ext cx="1835044" cy="9788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A6949A-1F07-428A-8F20-70ABC3D171E6}"/>
              </a:ext>
            </a:extLst>
          </p:cNvPr>
          <p:cNvSpPr txBox="1"/>
          <p:nvPr/>
        </p:nvSpPr>
        <p:spPr>
          <a:xfrm>
            <a:off x="6475152" y="3429000"/>
            <a:ext cx="4810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</a:t>
            </a:r>
            <a:r>
              <a:rPr lang="en-US" dirty="0"/>
              <a:t> : Missing income will have the same distribution as the top 1% debt ratio, so we will impute the missing income with the missing income for the top 1% debt ratio</a:t>
            </a:r>
          </a:p>
          <a:p>
            <a:endParaRPr lang="en-US" dirty="0"/>
          </a:p>
          <a:p>
            <a:r>
              <a:rPr lang="en-HK" dirty="0"/>
              <a:t>We got 0.2391667, so imputing with 0. Its intuitive too,</a:t>
            </a:r>
          </a:p>
          <a:p>
            <a:r>
              <a:rPr lang="en-HK" b="1" i="1" dirty="0">
                <a:solidFill>
                  <a:schemeClr val="accent3">
                    <a:lumMod val="75000"/>
                  </a:schemeClr>
                </a:solidFill>
              </a:rPr>
              <a:t>high </a:t>
            </a:r>
            <a:r>
              <a:rPr lang="en-HK" b="1" i="1" dirty="0" err="1">
                <a:solidFill>
                  <a:schemeClr val="accent3">
                    <a:lumMod val="75000"/>
                  </a:schemeClr>
                </a:solidFill>
              </a:rPr>
              <a:t>debt_ratio</a:t>
            </a:r>
            <a:r>
              <a:rPr lang="en-HK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HK" dirty="0"/>
              <a:t>implies </a:t>
            </a:r>
            <a:r>
              <a:rPr lang="en-HK" b="1" i="1" dirty="0">
                <a:solidFill>
                  <a:schemeClr val="accent3">
                    <a:lumMod val="75000"/>
                  </a:schemeClr>
                </a:solidFill>
              </a:rPr>
              <a:t>Less Income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367505-EC48-4AF1-A836-8178B27B0461}"/>
              </a:ext>
            </a:extLst>
          </p:cNvPr>
          <p:cNvSpPr txBox="1"/>
          <p:nvPr/>
        </p:nvSpPr>
        <p:spPr>
          <a:xfrm>
            <a:off x="344557" y="6069496"/>
            <a:ext cx="11171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 : For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number of dependents</a:t>
            </a:r>
            <a:r>
              <a:rPr lang="en-US" dirty="0"/>
              <a:t>, there’s the same distribution of the variables when they have null and non-null values, so imputing with the </a:t>
            </a:r>
            <a:r>
              <a:rPr lang="en-US" i="1" dirty="0"/>
              <a:t>median</a:t>
            </a:r>
            <a:r>
              <a:rPr lang="en-US" dirty="0"/>
              <a:t> which is 0 </a:t>
            </a:r>
            <a:endParaRPr lang="en-H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5A5AD5-36AC-489E-A791-7C41BB2A1979}"/>
              </a:ext>
            </a:extLst>
          </p:cNvPr>
          <p:cNvSpPr txBox="1"/>
          <p:nvPr/>
        </p:nvSpPr>
        <p:spPr>
          <a:xfrm>
            <a:off x="4101866" y="165381"/>
            <a:ext cx="398827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PREPARATION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B3933-C82F-4EAD-A97A-BAC26A9E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5C46E5D-B0FC-4A8D-86A7-C3EA76B4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16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ED6FE-622B-4427-BBE9-09CBAFFB92E3}"/>
              </a:ext>
            </a:extLst>
          </p:cNvPr>
          <p:cNvSpPr txBox="1"/>
          <p:nvPr/>
        </p:nvSpPr>
        <p:spPr>
          <a:xfrm>
            <a:off x="6832838" y="884443"/>
            <a:ext cx="251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99-100 percentile</a:t>
            </a:r>
            <a:endParaRPr lang="en-HK" sz="1100" i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9031E-D88B-46D4-B078-302747813F44}"/>
              </a:ext>
            </a:extLst>
          </p:cNvPr>
          <p:cNvSpPr txBox="1"/>
          <p:nvPr/>
        </p:nvSpPr>
        <p:spPr>
          <a:xfrm>
            <a:off x="10028391" y="884443"/>
            <a:ext cx="251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0-100 percentile</a:t>
            </a:r>
            <a:endParaRPr lang="en-HK" sz="1100" i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865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9F5E21-B8C1-47C6-9D32-66C8CFFF4722}"/>
              </a:ext>
            </a:extLst>
          </p:cNvPr>
          <p:cNvSpPr txBox="1"/>
          <p:nvPr/>
        </p:nvSpPr>
        <p:spPr>
          <a:xfrm>
            <a:off x="4101866" y="165381"/>
            <a:ext cx="398827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PREPARATION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1DEFC-10D1-40DE-BFD8-4307C5FE5A70}"/>
              </a:ext>
            </a:extLst>
          </p:cNvPr>
          <p:cNvSpPr txBox="1"/>
          <p:nvPr/>
        </p:nvSpPr>
        <p:spPr>
          <a:xfrm>
            <a:off x="834887" y="927652"/>
            <a:ext cx="344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Outliers analysis</a:t>
            </a:r>
            <a:endParaRPr lang="en-HK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A64C4-B257-4700-840F-13C013D7B551}"/>
              </a:ext>
            </a:extLst>
          </p:cNvPr>
          <p:cNvSpPr txBox="1"/>
          <p:nvPr/>
        </p:nvSpPr>
        <p:spPr>
          <a:xfrm>
            <a:off x="75965" y="1243646"/>
            <a:ext cx="326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Boxplot outlier analysis</a:t>
            </a:r>
          </a:p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Values &gt; 1.5 IQR</a:t>
            </a:r>
            <a:endParaRPr lang="en-HK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4DA28C-B7DE-4E07-8345-4C5CACEEF535}"/>
              </a:ext>
            </a:extLst>
          </p:cNvPr>
          <p:cNvSpPr txBox="1"/>
          <p:nvPr/>
        </p:nvSpPr>
        <p:spPr>
          <a:xfrm>
            <a:off x="188600" y="3972960"/>
            <a:ext cx="398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Almost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40% </a:t>
            </a:r>
            <a:r>
              <a:rPr lang="en-US" dirty="0"/>
              <a:t>of the data have some outliers, so we cannot remove them all, lets delve deeper</a:t>
            </a:r>
            <a:endParaRPr lang="en-HK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098820-890B-4739-86B2-46E882D7C15B}"/>
              </a:ext>
            </a:extLst>
          </p:cNvPr>
          <p:cNvSpPr/>
          <p:nvPr/>
        </p:nvSpPr>
        <p:spPr>
          <a:xfrm>
            <a:off x="4976666" y="3596552"/>
            <a:ext cx="2663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HK" sz="14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NumberOfTime30-59DaysPastDueNotWorse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D25759-9CFD-4E37-95B5-E6F93454E30E}"/>
              </a:ext>
            </a:extLst>
          </p:cNvPr>
          <p:cNvSpPr txBox="1"/>
          <p:nvPr/>
        </p:nvSpPr>
        <p:spPr>
          <a:xfrm>
            <a:off x="7033885" y="3590539"/>
            <a:ext cx="2080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NumberOfTimes90</a:t>
            </a:r>
          </a:p>
          <a:p>
            <a:pPr algn="ctr"/>
            <a:r>
              <a:rPr lang="en-HK" sz="1400" i="1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DaysLate</a:t>
            </a:r>
            <a:endParaRPr lang="en-HK" sz="1400" i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30A89B-3C33-47B6-A2D7-0E87CB344D3C}"/>
              </a:ext>
            </a:extLst>
          </p:cNvPr>
          <p:cNvSpPr txBox="1"/>
          <p:nvPr/>
        </p:nvSpPr>
        <p:spPr>
          <a:xfrm>
            <a:off x="8633474" y="3590539"/>
            <a:ext cx="266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NumberOfTime60-89DaysPastDueNotWorse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B64E2E-560A-49D8-B052-AC3E7307276D}"/>
              </a:ext>
            </a:extLst>
          </p:cNvPr>
          <p:cNvSpPr txBox="1"/>
          <p:nvPr/>
        </p:nvSpPr>
        <p:spPr>
          <a:xfrm>
            <a:off x="119270" y="4906849"/>
            <a:ext cx="120727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All these 3 variables have most of the value below 20 except 96 and 98 that occur 5 and 264 times in all the 3 datasets. There might be some error or maybe an actual data but anyways a outlier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We decided to impute those values with 20</a:t>
            </a:r>
          </a:p>
          <a:p>
            <a:endParaRPr lang="en-US" b="1" dirty="0"/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 a similar fashion, we capped </a:t>
            </a:r>
            <a:r>
              <a:rPr lang="en-HK" i="1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NumberRealEstateLoansOrLines</a:t>
            </a:r>
            <a:r>
              <a:rPr lang="en-HK" dirty="0">
                <a:latin typeface="Calibri" panose="020F0502020204030204" pitchFamily="34" charset="0"/>
                <a:cs typeface="Calibri" panose="020F0502020204030204" pitchFamily="34" charset="0"/>
              </a:rPr>
              <a:t> to 30 and </a:t>
            </a:r>
            <a:r>
              <a:rPr lang="en-HK" i="1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NumberOfOpenCreditLinesAndLoans</a:t>
            </a:r>
            <a:r>
              <a:rPr lang="en-HK" dirty="0">
                <a:latin typeface="Calibri" panose="020F0502020204030204" pitchFamily="34" charset="0"/>
                <a:cs typeface="Calibri" panose="020F0502020204030204" pitchFamily="34" charset="0"/>
              </a:rPr>
              <a:t> to 40</a:t>
            </a:r>
          </a:p>
          <a:p>
            <a:r>
              <a:rPr lang="en-HK" b="1" dirty="0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072E84-318B-4F09-92FB-509F98E7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EAFEE6-977C-4F40-99A0-3A4B3E1B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171DC8-3EE6-4FE0-9357-FD816FD7E1C1}"/>
              </a:ext>
            </a:extLst>
          </p:cNvPr>
          <p:cNvSpPr/>
          <p:nvPr/>
        </p:nvSpPr>
        <p:spPr>
          <a:xfrm>
            <a:off x="5322089" y="732224"/>
            <a:ext cx="5536097" cy="28354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E5E1AA-8DB9-4EA1-90D3-70E935F33D3E}"/>
              </a:ext>
            </a:extLst>
          </p:cNvPr>
          <p:cNvSpPr/>
          <p:nvPr/>
        </p:nvSpPr>
        <p:spPr>
          <a:xfrm>
            <a:off x="5699624" y="817355"/>
            <a:ext cx="1107355" cy="266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18F8D7B-2B84-4459-BBA5-41E7B425F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042" y="879654"/>
            <a:ext cx="996937" cy="254934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C1C0592-7CA5-41E0-9595-94211D9957BC}"/>
              </a:ext>
            </a:extLst>
          </p:cNvPr>
          <p:cNvSpPr/>
          <p:nvPr/>
        </p:nvSpPr>
        <p:spPr>
          <a:xfrm>
            <a:off x="7574855" y="817355"/>
            <a:ext cx="1107355" cy="266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FE3E1F5-FD98-410C-BB51-12563FDE9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121" y="864673"/>
            <a:ext cx="914821" cy="25908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8A08AAA-788F-43A9-9411-356A23DB4AFB}"/>
              </a:ext>
            </a:extLst>
          </p:cNvPr>
          <p:cNvSpPr/>
          <p:nvPr/>
        </p:nvSpPr>
        <p:spPr>
          <a:xfrm>
            <a:off x="9276873" y="834179"/>
            <a:ext cx="1107355" cy="266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DD5CBA7-6198-4DB1-9B3B-73DBC9AC9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4821" y="879654"/>
            <a:ext cx="929408" cy="25908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0445C1-3271-432B-9CD2-D7D419E8C7F3}"/>
              </a:ext>
            </a:extLst>
          </p:cNvPr>
          <p:cNvCxnSpPr/>
          <p:nvPr/>
        </p:nvCxnSpPr>
        <p:spPr>
          <a:xfrm>
            <a:off x="119270" y="4885730"/>
            <a:ext cx="1159565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1369E30-56D5-432F-8A5F-F7D3F894ACBB}"/>
              </a:ext>
            </a:extLst>
          </p:cNvPr>
          <p:cNvSpPr/>
          <p:nvPr/>
        </p:nvSpPr>
        <p:spPr>
          <a:xfrm>
            <a:off x="256744" y="1916780"/>
            <a:ext cx="3409950" cy="204561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381CD76-F573-4383-9707-35413EEB0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17" y="2062942"/>
            <a:ext cx="3112831" cy="179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07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9F5E21-B8C1-47C6-9D32-66C8CFFF4722}"/>
              </a:ext>
            </a:extLst>
          </p:cNvPr>
          <p:cNvSpPr txBox="1"/>
          <p:nvPr/>
        </p:nvSpPr>
        <p:spPr>
          <a:xfrm>
            <a:off x="4101866" y="165381"/>
            <a:ext cx="398827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>
                <a:solidFill>
                  <a:srgbClr val="30353F"/>
                </a:solidFill>
                <a:latin typeface="+mj-lt"/>
              </a:rPr>
              <a:t>DATA PREPARATION 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30614E-B98D-42B4-ACE7-1747443BF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380"/>
            <a:ext cx="9553575" cy="1943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A12971-6348-4FB0-85E8-592D6A97A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22" y="3073535"/>
            <a:ext cx="9601200" cy="2000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938CB0-D4A4-4477-AE8C-E2F1559CF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22" y="4962525"/>
            <a:ext cx="9534525" cy="1895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3D162A-D63B-402B-92A6-E957AB5D0046}"/>
              </a:ext>
            </a:extLst>
          </p:cNvPr>
          <p:cNvSpPr txBox="1"/>
          <p:nvPr/>
        </p:nvSpPr>
        <p:spPr>
          <a:xfrm>
            <a:off x="9553575" y="1322363"/>
            <a:ext cx="26384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these 3 variables, after looking at the ECDF and percentile plots its clearly evident that the values shoot up after the 99.5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percentile</a:t>
            </a:r>
          </a:p>
          <a:p>
            <a:endParaRPr lang="en-US" dirty="0"/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We removed top .5% values for all of these</a:t>
            </a:r>
            <a:r>
              <a:rPr lang="en-US" i="1" dirty="0"/>
              <a:t>.</a:t>
            </a:r>
          </a:p>
          <a:p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150,000, .5% wouldn’t matter much and outlier removals and capping is a must to generalize the datasets else it might overfit </a:t>
            </a:r>
          </a:p>
          <a:p>
            <a:endParaRPr lang="en-US" dirty="0"/>
          </a:p>
          <a:p>
            <a:endParaRPr lang="en-HK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C356E6C-DF6B-48FE-A2FA-E494B8A0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BF2FE3-3E72-4082-94BE-55232EEC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98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9F5E21-B8C1-47C6-9D32-66C8CFFF4722}"/>
              </a:ext>
            </a:extLst>
          </p:cNvPr>
          <p:cNvSpPr txBox="1"/>
          <p:nvPr/>
        </p:nvSpPr>
        <p:spPr>
          <a:xfrm>
            <a:off x="4101866" y="165381"/>
            <a:ext cx="398827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PREPARATION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35CDE0-CA06-45F9-9D71-0D7E4E17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2870545"/>
            <a:ext cx="9877425" cy="33432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65DF1F-FF83-4852-A035-B00D3802C9C6}"/>
              </a:ext>
            </a:extLst>
          </p:cNvPr>
          <p:cNvSpPr txBox="1"/>
          <p:nvPr/>
        </p:nvSpPr>
        <p:spPr>
          <a:xfrm>
            <a:off x="1849901" y="1061008"/>
            <a:ext cx="9861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 our final step, we just smoothened our debt ratio column so that the machine learning models handle it well, since the ECDF was jumping after some low values.</a:t>
            </a:r>
            <a:endParaRPr lang="en-H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C24EC-2EC8-4197-9DAB-76A0CAD06C62}"/>
              </a:ext>
            </a:extLst>
          </p:cNvPr>
          <p:cNvSpPr txBox="1"/>
          <p:nvPr/>
        </p:nvSpPr>
        <p:spPr>
          <a:xfrm>
            <a:off x="2518117" y="2162806"/>
            <a:ext cx="382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smoothing</a:t>
            </a:r>
            <a:endParaRPr lang="en-HK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DD879-7DE6-4523-88BD-6FC973D9C00D}"/>
              </a:ext>
            </a:extLst>
          </p:cNvPr>
          <p:cNvSpPr txBox="1"/>
          <p:nvPr/>
        </p:nvSpPr>
        <p:spPr>
          <a:xfrm>
            <a:off x="7636412" y="2147344"/>
            <a:ext cx="407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smoothing</a:t>
            </a:r>
            <a:endParaRPr lang="en-HK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30E442-04A6-4E51-96C1-C2140CBE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50BF32-60EA-49A9-AFF1-DE18653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19</a:t>
            </a:fld>
            <a:endParaRPr lang="en-US" dirty="0"/>
          </a:p>
        </p:txBody>
      </p:sp>
      <p:pic>
        <p:nvPicPr>
          <p:cNvPr id="10" name="Graphic 9" descr="Lightbulb and gear">
            <a:extLst>
              <a:ext uri="{FF2B5EF4-FFF2-40B4-BE49-F238E27FC236}">
                <a16:creationId xmlns:a16="http://schemas.microsoft.com/office/drawing/2014/main" id="{CAD14209-8685-4A55-9895-B65BB8B6A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926" y="9269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0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C5FAC-7FE7-411C-8171-63F3AFE07ECC}"/>
              </a:ext>
            </a:extLst>
          </p:cNvPr>
          <p:cNvSpPr txBox="1">
            <a:spLocks/>
          </p:cNvSpPr>
          <p:nvPr/>
        </p:nvSpPr>
        <p:spPr>
          <a:xfrm>
            <a:off x="1523571" y="4219369"/>
            <a:ext cx="1800200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Saket Garodia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36B0F9-52C8-4C14-94E7-4299DF256821}"/>
              </a:ext>
            </a:extLst>
          </p:cNvPr>
          <p:cNvSpPr txBox="1"/>
          <p:nvPr/>
        </p:nvSpPr>
        <p:spPr>
          <a:xfrm>
            <a:off x="1281962" y="4583442"/>
            <a:ext cx="1800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Ex Analytics Associate -Edelweiss Financial Services</a:t>
            </a:r>
            <a:endParaRPr lang="en-US" altLang="ko-KR" sz="1600" dirty="0"/>
          </a:p>
          <a:p>
            <a:endParaRPr lang="en-US" altLang="ko-KR" sz="1200" i="1" dirty="0"/>
          </a:p>
          <a:p>
            <a:r>
              <a:rPr lang="en-US" altLang="ko-KR" sz="1200" i="1" dirty="0"/>
              <a:t>Software Engineer - Oracle</a:t>
            </a:r>
          </a:p>
          <a:p>
            <a:r>
              <a:rPr lang="en-US" altLang="ko-KR" sz="1200" i="1" dirty="0"/>
              <a:t>MBA – IIFT Delhi</a:t>
            </a:r>
          </a:p>
          <a:p>
            <a:r>
              <a:rPr lang="en-US" altLang="ko-KR" sz="1200" i="1" dirty="0"/>
              <a:t>Comp Sc – NIT Calicut</a:t>
            </a:r>
          </a:p>
          <a:p>
            <a:endParaRPr lang="en-US" altLang="ko-KR" sz="1200" i="1" dirty="0"/>
          </a:p>
          <a:p>
            <a:r>
              <a:rPr lang="en-US" altLang="ko-KR" sz="1200" i="1" dirty="0"/>
              <a:t>Love reading and backpacking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81349078-C2BB-4820-9390-2B6EA5D84CB0}"/>
              </a:ext>
            </a:extLst>
          </p:cNvPr>
          <p:cNvSpPr txBox="1">
            <a:spLocks/>
          </p:cNvSpPr>
          <p:nvPr/>
        </p:nvSpPr>
        <p:spPr>
          <a:xfrm>
            <a:off x="4326859" y="4233410"/>
            <a:ext cx="1800200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Vivek Sahoo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77D8E2-8722-4853-B10A-9C757321F794}"/>
              </a:ext>
            </a:extLst>
          </p:cNvPr>
          <p:cNvSpPr txBox="1"/>
          <p:nvPr/>
        </p:nvSpPr>
        <p:spPr>
          <a:xfrm>
            <a:off x="4155841" y="4583442"/>
            <a:ext cx="2400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Ex Goldman Sachs</a:t>
            </a:r>
          </a:p>
          <a:p>
            <a:endParaRPr lang="en-US" altLang="ko-KR" sz="1200" i="1" dirty="0">
              <a:cs typeface="Arial" pitchFamily="34" charset="0"/>
            </a:endParaRPr>
          </a:p>
          <a:p>
            <a:r>
              <a:rPr lang="en-US" altLang="ko-KR" sz="1200" i="1" dirty="0" err="1"/>
              <a:t>B.Tech</a:t>
            </a:r>
            <a:r>
              <a:rPr lang="en-US" altLang="ko-KR" sz="1200" i="1" dirty="0"/>
              <a:t> from Manipal Institute of Technology</a:t>
            </a:r>
          </a:p>
          <a:p>
            <a:endParaRPr lang="en-US" altLang="ko-KR" sz="1200" i="1" dirty="0"/>
          </a:p>
          <a:p>
            <a:r>
              <a:rPr lang="en-US" altLang="ko-KR" sz="1200" i="1" dirty="0"/>
              <a:t>Loves dabbling with Standup comedy</a:t>
            </a:r>
          </a:p>
          <a:p>
            <a:endParaRPr lang="en-US" altLang="ko-KR" sz="1200" i="1" dirty="0">
              <a:cs typeface="Arial" pitchFamily="34" charset="0"/>
            </a:endParaRPr>
          </a:p>
          <a:p>
            <a:endParaRPr lang="en-US" altLang="ko-KR" sz="1200" i="1" dirty="0">
              <a:cs typeface="Arial" pitchFamily="34" charset="0"/>
            </a:endParaRPr>
          </a:p>
          <a:p>
            <a:endParaRPr lang="ko-KR" altLang="en-US" sz="1200" i="1" dirty="0">
              <a:cs typeface="Arial" pitchFamily="34" charset="0"/>
            </a:endParaRPr>
          </a:p>
        </p:txBody>
      </p:sp>
      <p:grpSp>
        <p:nvGrpSpPr>
          <p:cNvPr id="46" name="Group 19">
            <a:extLst>
              <a:ext uri="{FF2B5EF4-FFF2-40B4-BE49-F238E27FC236}">
                <a16:creationId xmlns:a16="http://schemas.microsoft.com/office/drawing/2014/main" id="{52697FD9-55E6-462C-A677-7D84B5763219}"/>
              </a:ext>
            </a:extLst>
          </p:cNvPr>
          <p:cNvGrpSpPr/>
          <p:nvPr/>
        </p:nvGrpSpPr>
        <p:grpSpPr>
          <a:xfrm>
            <a:off x="6976943" y="4219370"/>
            <a:ext cx="1800200" cy="790235"/>
            <a:chOff x="3251359" y="2698215"/>
            <a:chExt cx="1800001" cy="790235"/>
          </a:xfrm>
        </p:grpSpPr>
        <p:sp>
          <p:nvSpPr>
            <p:cNvPr id="47" name="Text Placeholder 3">
              <a:extLst>
                <a:ext uri="{FF2B5EF4-FFF2-40B4-BE49-F238E27FC236}">
                  <a16:creationId xmlns:a16="http://schemas.microsoft.com/office/drawing/2014/main" id="{196FB48D-CEA6-4626-B3A9-232A426D3428}"/>
                </a:ext>
              </a:extLst>
            </p:cNvPr>
            <p:cNvSpPr txBox="1">
              <a:spLocks/>
            </p:cNvSpPr>
            <p:nvPr/>
          </p:nvSpPr>
          <p:spPr>
            <a:xfrm>
              <a:off x="3251360" y="2698215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Shubham Gupta</a:t>
              </a:r>
            </a:p>
          </p:txBody>
        </p:sp>
        <p:sp>
          <p:nvSpPr>
            <p:cNvPr id="48" name="Text Placeholder 5">
              <a:extLst>
                <a:ext uri="{FF2B5EF4-FFF2-40B4-BE49-F238E27FC236}">
                  <a16:creationId xmlns:a16="http://schemas.microsoft.com/office/drawing/2014/main" id="{C22B6A10-007A-4614-B492-34A33A104165}"/>
                </a:ext>
              </a:extLst>
            </p:cNvPr>
            <p:cNvSpPr txBox="1">
              <a:spLocks/>
            </p:cNvSpPr>
            <p:nvPr/>
          </p:nvSpPr>
          <p:spPr>
            <a:xfrm>
              <a:off x="3251359" y="3062287"/>
              <a:ext cx="1800000" cy="42616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i="1" dirty="0"/>
                <a:t>Ex Data Analyst at Citibank</a:t>
              </a:r>
              <a:endParaRPr lang="ko-KR" altLang="en-US" sz="1200" i="1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92A30E8-6DB7-4A35-8914-D95551010379}"/>
              </a:ext>
            </a:extLst>
          </p:cNvPr>
          <p:cNvSpPr txBox="1"/>
          <p:nvPr/>
        </p:nvSpPr>
        <p:spPr>
          <a:xfrm>
            <a:off x="6976943" y="5137439"/>
            <a:ext cx="18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B.Tech</a:t>
            </a:r>
            <a:r>
              <a:rPr lang="en-US" altLang="ko-KR" sz="1200" i="1" dirty="0"/>
              <a:t> from IIT, Madras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i="1" dirty="0"/>
              <a:t>Love data science, machine learning</a:t>
            </a:r>
            <a:endParaRPr lang="ko-KR" altLang="en-US" sz="1200" i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FAA5C4-DDC9-432C-9309-EA9322DD8F72}"/>
              </a:ext>
            </a:extLst>
          </p:cNvPr>
          <p:cNvSpPr txBox="1"/>
          <p:nvPr/>
        </p:nvSpPr>
        <p:spPr>
          <a:xfrm>
            <a:off x="7737334" y="579847"/>
            <a:ext cx="341824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Meet  Our Team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3" name="Group 36">
            <a:extLst>
              <a:ext uri="{FF2B5EF4-FFF2-40B4-BE49-F238E27FC236}">
                <a16:creationId xmlns:a16="http://schemas.microsoft.com/office/drawing/2014/main" id="{899A2FCD-B660-4C96-BE00-AAB60DEB6F38}"/>
              </a:ext>
            </a:extLst>
          </p:cNvPr>
          <p:cNvGrpSpPr/>
          <p:nvPr/>
        </p:nvGrpSpPr>
        <p:grpSpPr>
          <a:xfrm>
            <a:off x="9627447" y="4176914"/>
            <a:ext cx="1941083" cy="718995"/>
            <a:chOff x="3123793" y="2817121"/>
            <a:chExt cx="1940867" cy="526411"/>
          </a:xfrm>
        </p:grpSpPr>
        <p:sp>
          <p:nvSpPr>
            <p:cNvPr id="54" name="Text Placeholder 3">
              <a:extLst>
                <a:ext uri="{FF2B5EF4-FFF2-40B4-BE49-F238E27FC236}">
                  <a16:creationId xmlns:a16="http://schemas.microsoft.com/office/drawing/2014/main" id="{4E86B142-2AD8-4CC0-9E87-D6388AF4ADA3}"/>
                </a:ext>
              </a:extLst>
            </p:cNvPr>
            <p:cNvSpPr txBox="1">
              <a:spLocks/>
            </p:cNvSpPr>
            <p:nvPr/>
          </p:nvSpPr>
          <p:spPr>
            <a:xfrm>
              <a:off x="3264660" y="281712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Somil Saxena</a:t>
              </a:r>
            </a:p>
          </p:txBody>
        </p:sp>
        <p:sp>
          <p:nvSpPr>
            <p:cNvPr id="55" name="Text Placeholder 5">
              <a:extLst>
                <a:ext uri="{FF2B5EF4-FFF2-40B4-BE49-F238E27FC236}">
                  <a16:creationId xmlns:a16="http://schemas.microsoft.com/office/drawing/2014/main" id="{049F8450-D366-4E18-9A61-DB3C6EDFCC07}"/>
                </a:ext>
              </a:extLst>
            </p:cNvPr>
            <p:cNvSpPr txBox="1">
              <a:spLocks/>
            </p:cNvSpPr>
            <p:nvPr/>
          </p:nvSpPr>
          <p:spPr>
            <a:xfrm>
              <a:off x="3123793" y="3111439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i="1" dirty="0"/>
                <a:t>Ex Software Engineer at Nokia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CF3AB27F-71E8-489B-9084-A4ACFF66832C}"/>
              </a:ext>
            </a:extLst>
          </p:cNvPr>
          <p:cNvSpPr txBox="1"/>
          <p:nvPr/>
        </p:nvSpPr>
        <p:spPr>
          <a:xfrm>
            <a:off x="9627446" y="5009605"/>
            <a:ext cx="18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>
                <a:cs typeface="Arial" pitchFamily="34" charset="0"/>
              </a:rPr>
              <a:t>B.Tech</a:t>
            </a:r>
            <a:r>
              <a:rPr lang="en-US" altLang="ko-KR" sz="1200" i="1" dirty="0">
                <a:cs typeface="Arial" pitchFamily="34" charset="0"/>
              </a:rPr>
              <a:t> in Computer Science and Engineering</a:t>
            </a:r>
          </a:p>
          <a:p>
            <a:endParaRPr lang="en-US" altLang="ko-KR" sz="1200" i="1" dirty="0">
              <a:cs typeface="Arial" pitchFamily="34" charset="0"/>
            </a:endParaRPr>
          </a:p>
          <a:p>
            <a:r>
              <a:rPr lang="en-US" altLang="ko-KR" sz="1200" i="1" dirty="0">
                <a:cs typeface="Arial" pitchFamily="34" charset="0"/>
              </a:rPr>
              <a:t>Love sports and watching Sci-Fi Movies</a:t>
            </a:r>
            <a:endParaRPr lang="ko-KR" altLang="en-US" sz="1200" i="1" dirty="0">
              <a:cs typeface="Arial" pitchFamily="34" charset="0"/>
            </a:endParaRPr>
          </a:p>
        </p:txBody>
      </p:sp>
      <p:pic>
        <p:nvPicPr>
          <p:cNvPr id="3" name="Picture Placeholder 2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C69CF2C-A274-448F-BE85-5D2A3AC7492D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9" t="5810" r="15344" b="10919"/>
          <a:stretch/>
        </p:blipFill>
        <p:spPr>
          <a:xfrm>
            <a:off x="3695851" y="1625902"/>
            <a:ext cx="2249862" cy="22465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Placeholder 3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201177B-A76C-472A-B333-2D69270713FD}"/>
              </a:ext>
            </a:extLst>
          </p:cNvPr>
          <p:cNvPicPr>
            <a:picLocks noGrp="1" noChangeAspect="1"/>
          </p:cNvPicPr>
          <p:nvPr>
            <p:ph type="pic" idx="17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0" b="27696"/>
          <a:stretch/>
        </p:blipFill>
        <p:spPr>
          <a:xfrm>
            <a:off x="6532495" y="1631708"/>
            <a:ext cx="2162175" cy="21605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Placeholder 5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237015D3-2CCF-47F7-8DB8-5A9920859416}"/>
              </a:ext>
            </a:extLst>
          </p:cNvPr>
          <p:cNvPicPr>
            <a:picLocks noGrp="1" noChangeAspect="1"/>
          </p:cNvPicPr>
          <p:nvPr>
            <p:ph type="pic" idx="18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" t="4412" r="-604" b="24263"/>
          <a:stretch/>
        </p:blipFill>
        <p:spPr>
          <a:xfrm>
            <a:off x="9265471" y="1670301"/>
            <a:ext cx="2162175" cy="2159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Placeholder 13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2C44A0C7-29DF-43D9-9F78-F777CB615127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4" t="12178" r="12743" b="27820"/>
          <a:stretch/>
        </p:blipFill>
        <p:spPr>
          <a:xfrm>
            <a:off x="1021139" y="1669061"/>
            <a:ext cx="2161509" cy="21602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D67AED8-FA82-4073-81E7-F172D59A17E9}"/>
              </a:ext>
            </a:extLst>
          </p:cNvPr>
          <p:cNvSpPr txBox="1"/>
          <p:nvPr/>
        </p:nvSpPr>
        <p:spPr>
          <a:xfrm>
            <a:off x="5150234" y="116396"/>
            <a:ext cx="18915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The Team</a:t>
            </a:r>
          </a:p>
        </p:txBody>
      </p:sp>
    </p:spTree>
    <p:extLst>
      <p:ext uri="{BB962C8B-B14F-4D97-AF65-F5344CB8AC3E}">
        <p14:creationId xmlns:p14="http://schemas.microsoft.com/office/powerpoint/2010/main" val="1407207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9F5E21-B8C1-47C6-9D32-66C8CFFF4722}"/>
              </a:ext>
            </a:extLst>
          </p:cNvPr>
          <p:cNvSpPr txBox="1"/>
          <p:nvPr/>
        </p:nvSpPr>
        <p:spPr>
          <a:xfrm>
            <a:off x="804484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>
                <a:tab pos="347663" algn="l"/>
              </a:tabLst>
            </a:pPr>
            <a:r>
              <a:rPr lang="en-US" sz="4100" b="1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PREDICTIVE MODELLING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Graphic 2" descr="Statistics">
            <a:extLst>
              <a:ext uri="{FF2B5EF4-FFF2-40B4-BE49-F238E27FC236}">
                <a16:creationId xmlns:a16="http://schemas.microsoft.com/office/drawing/2014/main" id="{F67EA3F5-F078-4411-81A7-1C1BD110D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E5EF4B-E282-448C-B1CA-C075617CD39C}"/>
              </a:ext>
            </a:extLst>
          </p:cNvPr>
          <p:cNvSpPr/>
          <p:nvPr/>
        </p:nvSpPr>
        <p:spPr>
          <a:xfrm>
            <a:off x="711719" y="799657"/>
            <a:ext cx="44168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i="1" dirty="0">
                <a:solidFill>
                  <a:schemeClr val="bg2">
                    <a:lumMod val="25000"/>
                  </a:schemeClr>
                </a:solidFill>
              </a:rPr>
              <a:t>“As data piles up, we have ourselves a genuine gold rush. But data isn’t the gold. I repeat, data in its raw form is boring crud. The gold is what’s discovered therein.”</a:t>
            </a:r>
          </a:p>
          <a:p>
            <a:br>
              <a:rPr lang="en-HK" i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HK" i="1" dirty="0">
                <a:solidFill>
                  <a:schemeClr val="bg2">
                    <a:lumMod val="25000"/>
                  </a:schemeClr>
                </a:solidFill>
              </a:rPr>
              <a:t>― Eric Siegel, </a:t>
            </a:r>
            <a:r>
              <a:rPr lang="en-HK" i="1" dirty="0">
                <a:solidFill>
                  <a:schemeClr val="bg2">
                    <a:lumMod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Predictive Analytics: The Power to Predict Who Will Click, Buy, Lie, or Die</a:t>
            </a:r>
            <a:endParaRPr lang="en-HK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DE700-6138-4708-97BB-E99E743A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1D712-759C-462D-B57F-687F663B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45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9F5E21-B8C1-47C6-9D32-66C8CFFF4722}"/>
              </a:ext>
            </a:extLst>
          </p:cNvPr>
          <p:cNvSpPr txBox="1"/>
          <p:nvPr/>
        </p:nvSpPr>
        <p:spPr>
          <a:xfrm>
            <a:off x="3714744" y="165381"/>
            <a:ext cx="476252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PREDICTIVE MODELLING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B2AA0D-D296-429B-A728-D72A9CF79BD2}"/>
              </a:ext>
            </a:extLst>
          </p:cNvPr>
          <p:cNvSpPr/>
          <p:nvPr/>
        </p:nvSpPr>
        <p:spPr>
          <a:xfrm>
            <a:off x="4704523" y="967410"/>
            <a:ext cx="1994452" cy="598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170FC-DA3D-407E-9B17-457B9F8C36D8}"/>
              </a:ext>
            </a:extLst>
          </p:cNvPr>
          <p:cNvSpPr txBox="1"/>
          <p:nvPr/>
        </p:nvSpPr>
        <p:spPr>
          <a:xfrm>
            <a:off x="4638263" y="1063895"/>
            <a:ext cx="2478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Clean data </a:t>
            </a:r>
            <a:endParaRPr lang="en-HK" sz="2000" b="1" dirty="0"/>
          </a:p>
        </p:txBody>
      </p:sp>
      <p:pic>
        <p:nvPicPr>
          <p:cNvPr id="7" name="Graphic 6" descr="Sunglasses face with solid fill">
            <a:extLst>
              <a:ext uri="{FF2B5EF4-FFF2-40B4-BE49-F238E27FC236}">
                <a16:creationId xmlns:a16="http://schemas.microsoft.com/office/drawing/2014/main" id="{ACFEB276-6DD4-4408-8B02-B355505348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7341" y="929333"/>
            <a:ext cx="669235" cy="66923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65CC431-FC6A-48F1-84A8-6F9CDC801D20}"/>
              </a:ext>
            </a:extLst>
          </p:cNvPr>
          <p:cNvSpPr/>
          <p:nvPr/>
        </p:nvSpPr>
        <p:spPr>
          <a:xfrm>
            <a:off x="3511826" y="2120346"/>
            <a:ext cx="5035826" cy="9276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9BD4A3-A5EA-4B41-9FC6-11A50F383962}"/>
              </a:ext>
            </a:extLst>
          </p:cNvPr>
          <p:cNvSpPr txBox="1"/>
          <p:nvPr/>
        </p:nvSpPr>
        <p:spPr>
          <a:xfrm>
            <a:off x="4161341" y="2254909"/>
            <a:ext cx="410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It’s a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supervised classification </a:t>
            </a:r>
            <a:r>
              <a:rPr lang="en-US" dirty="0"/>
              <a:t>problem </a:t>
            </a:r>
          </a:p>
          <a:p>
            <a:r>
              <a:rPr lang="en-US" b="1" i="1" dirty="0"/>
              <a:t>Challenge</a:t>
            </a:r>
            <a:r>
              <a:rPr lang="en-US" dirty="0"/>
              <a:t>?? Unbalanced dataset</a:t>
            </a:r>
            <a:endParaRPr lang="en-HK" dirty="0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237AC7FA-5B50-45F9-BC05-D69425B73F58}"/>
              </a:ext>
            </a:extLst>
          </p:cNvPr>
          <p:cNvCxnSpPr>
            <a:stCxn id="2" idx="2"/>
          </p:cNvCxnSpPr>
          <p:nvPr/>
        </p:nvCxnSpPr>
        <p:spPr>
          <a:xfrm rot="16200000" flipH="1">
            <a:off x="5519148" y="1748902"/>
            <a:ext cx="540795" cy="1755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65D88CE1-3B70-4304-94D1-B4EDE38D3AED}"/>
              </a:ext>
            </a:extLst>
          </p:cNvPr>
          <p:cNvSpPr/>
          <p:nvPr/>
        </p:nvSpPr>
        <p:spPr>
          <a:xfrm>
            <a:off x="8998226" y="1263950"/>
            <a:ext cx="2226365" cy="1784048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E3AE37-87A1-411B-B5BB-DCFF679BF095}"/>
              </a:ext>
            </a:extLst>
          </p:cNvPr>
          <p:cNvSpPr txBox="1"/>
          <p:nvPr/>
        </p:nvSpPr>
        <p:spPr>
          <a:xfrm>
            <a:off x="9150625" y="1566300"/>
            <a:ext cx="1848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</a:t>
            </a:r>
            <a:r>
              <a:rPr lang="en-US" b="1" dirty="0"/>
              <a:t>7% </a:t>
            </a:r>
            <a:r>
              <a:rPr lang="en-US" dirty="0"/>
              <a:t>of our training data has Serious Delinquency as 1</a:t>
            </a:r>
            <a:endParaRPr lang="en-H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0A0CE8-5335-44D1-95FF-7970DB5EA434}"/>
              </a:ext>
            </a:extLst>
          </p:cNvPr>
          <p:cNvSpPr txBox="1"/>
          <p:nvPr/>
        </p:nvSpPr>
        <p:spPr>
          <a:xfrm>
            <a:off x="556591" y="3697357"/>
            <a:ext cx="11184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 before model building </a:t>
            </a:r>
            <a:r>
              <a:rPr lang="en-US" dirty="0"/>
              <a:t>: We cannot chose models based on accuracy</a:t>
            </a:r>
          </a:p>
          <a:p>
            <a:r>
              <a:rPr lang="en-US" dirty="0"/>
              <a:t>Why? Even if we build a dummy model that predicts 0 for any new dataset it will have a accuracy of </a:t>
            </a:r>
            <a:r>
              <a:rPr lang="en-US" b="1" dirty="0"/>
              <a:t>93% </a:t>
            </a:r>
            <a:r>
              <a:rPr lang="en-US" dirty="0"/>
              <a:t>because the chance of delinquency is only </a:t>
            </a:r>
            <a:r>
              <a:rPr lang="en-US" b="1" dirty="0"/>
              <a:t>7%</a:t>
            </a:r>
            <a:endParaRPr lang="en-HK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E0FE4A-FB78-4352-8F1F-99BCE50BDE01}"/>
              </a:ext>
            </a:extLst>
          </p:cNvPr>
          <p:cNvSpPr txBox="1"/>
          <p:nvPr/>
        </p:nvSpPr>
        <p:spPr>
          <a:xfrm>
            <a:off x="622852" y="6042991"/>
            <a:ext cx="1081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  <a:r>
              <a:rPr lang="en-US" dirty="0"/>
              <a:t>: We will look for other metrics like AUC, Precision, Recall to build the best model</a:t>
            </a:r>
            <a:endParaRPr lang="en-HK" dirty="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1AD6B859-8B12-40F2-A433-EB1F5BDDD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269313"/>
              </p:ext>
            </p:extLst>
          </p:nvPr>
        </p:nvGraphicFramePr>
        <p:xfrm>
          <a:off x="5701748" y="4713786"/>
          <a:ext cx="3664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408">
                  <a:extLst>
                    <a:ext uri="{9D8B030D-6E8A-4147-A177-3AD203B41FA5}">
                      <a16:colId xmlns:a16="http://schemas.microsoft.com/office/drawing/2014/main" val="688478223"/>
                    </a:ext>
                  </a:extLst>
                </a:gridCol>
                <a:gridCol w="1221408">
                  <a:extLst>
                    <a:ext uri="{9D8B030D-6E8A-4147-A177-3AD203B41FA5}">
                      <a16:colId xmlns:a16="http://schemas.microsoft.com/office/drawing/2014/main" val="1428173587"/>
                    </a:ext>
                  </a:extLst>
                </a:gridCol>
                <a:gridCol w="1221408">
                  <a:extLst>
                    <a:ext uri="{9D8B030D-6E8A-4147-A177-3AD203B41FA5}">
                      <a16:colId xmlns:a16="http://schemas.microsoft.com/office/drawing/2014/main" val="3805352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Predicted -</a:t>
                      </a:r>
                      <a:endParaRPr lang="en-H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Predicted +</a:t>
                      </a:r>
                      <a:endParaRPr lang="en-HK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13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-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34749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+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2492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75874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438FEDBA-551E-4C8A-B7A3-BD0738AC8C4A}"/>
              </a:ext>
            </a:extLst>
          </p:cNvPr>
          <p:cNvSpPr/>
          <p:nvPr/>
        </p:nvSpPr>
        <p:spPr>
          <a:xfrm>
            <a:off x="5701749" y="4323544"/>
            <a:ext cx="36642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0BE693-83EA-46C9-98D0-F88C68E46163}"/>
              </a:ext>
            </a:extLst>
          </p:cNvPr>
          <p:cNvSpPr txBox="1"/>
          <p:nvPr/>
        </p:nvSpPr>
        <p:spPr>
          <a:xfrm>
            <a:off x="5795857" y="4338933"/>
            <a:ext cx="366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Confusion matrix for dummy model</a:t>
            </a:r>
            <a:endParaRPr lang="en-HK" sz="1600" dirty="0"/>
          </a:p>
        </p:txBody>
      </p:sp>
      <p:pic>
        <p:nvPicPr>
          <p:cNvPr id="23" name="Graphic 22" descr="Flag">
            <a:extLst>
              <a:ext uri="{FF2B5EF4-FFF2-40B4-BE49-F238E27FC236}">
                <a16:creationId xmlns:a16="http://schemas.microsoft.com/office/drawing/2014/main" id="{EA2EB036-6BBF-4AFF-8793-1397F7D7DE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22685" y="5344571"/>
            <a:ext cx="313129" cy="313129"/>
          </a:xfrm>
          <a:prstGeom prst="rect">
            <a:avLst/>
          </a:prstGeom>
        </p:spPr>
      </p:pic>
      <p:pic>
        <p:nvPicPr>
          <p:cNvPr id="24" name="Graphic 23" descr="Flag">
            <a:extLst>
              <a:ext uri="{FF2B5EF4-FFF2-40B4-BE49-F238E27FC236}">
                <a16:creationId xmlns:a16="http://schemas.microsoft.com/office/drawing/2014/main" id="{382C52DF-9B9D-4C41-8836-61A0C624B2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41426" y="5363489"/>
            <a:ext cx="267820" cy="26782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BE125-2B44-406F-A06D-316DC877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F4C-9AE0-4DBA-8BC1-528791FC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21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9BCC3-1473-4E0D-8EF2-0DDAD634D4EF}"/>
              </a:ext>
            </a:extLst>
          </p:cNvPr>
          <p:cNvSpPr/>
          <p:nvPr/>
        </p:nvSpPr>
        <p:spPr>
          <a:xfrm>
            <a:off x="9832416" y="4421011"/>
            <a:ext cx="22535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67AFCFE-3C2F-428B-B2AF-DFAE999DA9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2518" y="4479071"/>
            <a:ext cx="2213465" cy="82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38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2B2B50-C24B-4BFD-8469-3A76C52EDE11}"/>
              </a:ext>
            </a:extLst>
          </p:cNvPr>
          <p:cNvSpPr txBox="1"/>
          <p:nvPr/>
        </p:nvSpPr>
        <p:spPr>
          <a:xfrm>
            <a:off x="3714744" y="165381"/>
            <a:ext cx="476252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PREDICTIVE MODELLING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F87707-7D61-4030-9077-2B54809C9C1D}"/>
              </a:ext>
            </a:extLst>
          </p:cNvPr>
          <p:cNvSpPr/>
          <p:nvPr/>
        </p:nvSpPr>
        <p:spPr>
          <a:xfrm>
            <a:off x="410817" y="2266122"/>
            <a:ext cx="901148" cy="1855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8BC79-8AF2-4066-AF0B-47CB8FFB3FD5}"/>
              </a:ext>
            </a:extLst>
          </p:cNvPr>
          <p:cNvSpPr/>
          <p:nvPr/>
        </p:nvSpPr>
        <p:spPr>
          <a:xfrm>
            <a:off x="410817" y="2454965"/>
            <a:ext cx="901148" cy="185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60B1F7-FE39-4E91-82CF-9E44B1B97FA5}"/>
              </a:ext>
            </a:extLst>
          </p:cNvPr>
          <p:cNvSpPr/>
          <p:nvPr/>
        </p:nvSpPr>
        <p:spPr>
          <a:xfrm>
            <a:off x="410817" y="2640496"/>
            <a:ext cx="901148" cy="185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A01B91-95E7-40AB-BA15-A7E8D60DA359}"/>
              </a:ext>
            </a:extLst>
          </p:cNvPr>
          <p:cNvSpPr/>
          <p:nvPr/>
        </p:nvSpPr>
        <p:spPr>
          <a:xfrm>
            <a:off x="410817" y="2826027"/>
            <a:ext cx="901148" cy="185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B9F49-F18E-437E-A893-5D1C610F35BE}"/>
              </a:ext>
            </a:extLst>
          </p:cNvPr>
          <p:cNvSpPr/>
          <p:nvPr/>
        </p:nvSpPr>
        <p:spPr>
          <a:xfrm>
            <a:off x="410817" y="3011558"/>
            <a:ext cx="901148" cy="185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02310-4003-4FC2-A92B-22A79D0CA4CE}"/>
              </a:ext>
            </a:extLst>
          </p:cNvPr>
          <p:cNvSpPr/>
          <p:nvPr/>
        </p:nvSpPr>
        <p:spPr>
          <a:xfrm>
            <a:off x="1934817" y="1582579"/>
            <a:ext cx="109993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4D143-2834-48EB-A5CD-AD45A9C3D5F8}"/>
              </a:ext>
            </a:extLst>
          </p:cNvPr>
          <p:cNvSpPr txBox="1"/>
          <p:nvPr/>
        </p:nvSpPr>
        <p:spPr>
          <a:xfrm>
            <a:off x="1934816" y="1582579"/>
            <a:ext cx="150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Model 1</a:t>
            </a:r>
            <a:endParaRPr lang="en-HK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51CB39-1795-496D-84AE-3D23C9C19541}"/>
              </a:ext>
            </a:extLst>
          </p:cNvPr>
          <p:cNvSpPr/>
          <p:nvPr/>
        </p:nvSpPr>
        <p:spPr>
          <a:xfrm>
            <a:off x="3796748" y="1575955"/>
            <a:ext cx="109993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0FDDC-6BCD-44D6-ACEA-A82265BAE94B}"/>
              </a:ext>
            </a:extLst>
          </p:cNvPr>
          <p:cNvSpPr txBox="1"/>
          <p:nvPr/>
        </p:nvSpPr>
        <p:spPr>
          <a:xfrm>
            <a:off x="3796748" y="1582579"/>
            <a:ext cx="150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Analysis</a:t>
            </a:r>
            <a:endParaRPr lang="en-HK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2032C47-C334-4241-8A57-93109F518719}"/>
              </a:ext>
            </a:extLst>
          </p:cNvPr>
          <p:cNvSpPr/>
          <p:nvPr/>
        </p:nvSpPr>
        <p:spPr>
          <a:xfrm>
            <a:off x="3154017" y="1688595"/>
            <a:ext cx="560727" cy="87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BC5C6C-8507-4FC5-B024-5A37CE9B5B86}"/>
              </a:ext>
            </a:extLst>
          </p:cNvPr>
          <p:cNvSpPr/>
          <p:nvPr/>
        </p:nvSpPr>
        <p:spPr>
          <a:xfrm>
            <a:off x="1888437" y="3073448"/>
            <a:ext cx="109993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7C03C-B98E-4FDF-9DD4-4F0D290D76BC}"/>
              </a:ext>
            </a:extLst>
          </p:cNvPr>
          <p:cNvSpPr txBox="1"/>
          <p:nvPr/>
        </p:nvSpPr>
        <p:spPr>
          <a:xfrm>
            <a:off x="1888436" y="3073448"/>
            <a:ext cx="150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Model 2</a:t>
            </a:r>
            <a:endParaRPr lang="en-HK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D94FF5-A1ED-416B-B087-A520CFC3FF12}"/>
              </a:ext>
            </a:extLst>
          </p:cNvPr>
          <p:cNvSpPr/>
          <p:nvPr/>
        </p:nvSpPr>
        <p:spPr>
          <a:xfrm>
            <a:off x="3750368" y="3066824"/>
            <a:ext cx="109993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02500D-7C46-4107-9BD8-BEE3A53A24E5}"/>
              </a:ext>
            </a:extLst>
          </p:cNvPr>
          <p:cNvSpPr txBox="1"/>
          <p:nvPr/>
        </p:nvSpPr>
        <p:spPr>
          <a:xfrm>
            <a:off x="3750368" y="3073448"/>
            <a:ext cx="150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Analysis</a:t>
            </a:r>
            <a:endParaRPr lang="en-HK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4177286-5A46-48AE-A5CE-BE118894F199}"/>
              </a:ext>
            </a:extLst>
          </p:cNvPr>
          <p:cNvSpPr/>
          <p:nvPr/>
        </p:nvSpPr>
        <p:spPr>
          <a:xfrm>
            <a:off x="3107637" y="3179464"/>
            <a:ext cx="560727" cy="87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19F598-51CB-4766-840E-7D1849BC894A}"/>
              </a:ext>
            </a:extLst>
          </p:cNvPr>
          <p:cNvSpPr/>
          <p:nvPr/>
        </p:nvSpPr>
        <p:spPr>
          <a:xfrm>
            <a:off x="7264279" y="1536199"/>
            <a:ext cx="144903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0C6F1B-C7BB-4CD0-863F-C30476F8025D}"/>
              </a:ext>
            </a:extLst>
          </p:cNvPr>
          <p:cNvSpPr txBox="1"/>
          <p:nvPr/>
        </p:nvSpPr>
        <p:spPr>
          <a:xfrm>
            <a:off x="7149109" y="1549566"/>
            <a:ext cx="1815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Model 1+tuning</a:t>
            </a:r>
            <a:endParaRPr lang="en-HK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572439-C705-4F9D-AE4D-D6F52CD1FE6D}"/>
              </a:ext>
            </a:extLst>
          </p:cNvPr>
          <p:cNvSpPr/>
          <p:nvPr/>
        </p:nvSpPr>
        <p:spPr>
          <a:xfrm>
            <a:off x="9475310" y="1529575"/>
            <a:ext cx="109993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EFF75-BE88-4FA1-A6FE-1D4E9A41D835}"/>
              </a:ext>
            </a:extLst>
          </p:cNvPr>
          <p:cNvSpPr txBox="1"/>
          <p:nvPr/>
        </p:nvSpPr>
        <p:spPr>
          <a:xfrm>
            <a:off x="9475310" y="1536199"/>
            <a:ext cx="150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</a:t>
            </a:r>
            <a:endParaRPr lang="en-HK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6765562-D492-4B6E-8844-EB5099492919}"/>
              </a:ext>
            </a:extLst>
          </p:cNvPr>
          <p:cNvSpPr/>
          <p:nvPr/>
        </p:nvSpPr>
        <p:spPr>
          <a:xfrm>
            <a:off x="8832579" y="1642215"/>
            <a:ext cx="560727" cy="87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503D69-186F-40A0-993E-6959233005E4}"/>
              </a:ext>
            </a:extLst>
          </p:cNvPr>
          <p:cNvSpPr/>
          <p:nvPr/>
        </p:nvSpPr>
        <p:spPr>
          <a:xfrm>
            <a:off x="7264279" y="3027068"/>
            <a:ext cx="140265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7DA320-0BE0-4496-ADF2-5683C36A64CF}"/>
              </a:ext>
            </a:extLst>
          </p:cNvPr>
          <p:cNvSpPr/>
          <p:nvPr/>
        </p:nvSpPr>
        <p:spPr>
          <a:xfrm>
            <a:off x="9428930" y="3020444"/>
            <a:ext cx="109993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E3E126-1FFE-4DB6-B49D-E6EBF9AB18C2}"/>
              </a:ext>
            </a:extLst>
          </p:cNvPr>
          <p:cNvSpPr txBox="1"/>
          <p:nvPr/>
        </p:nvSpPr>
        <p:spPr>
          <a:xfrm>
            <a:off x="9428930" y="3027068"/>
            <a:ext cx="150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</a:t>
            </a:r>
            <a:endParaRPr lang="en-HK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D0D123A0-C927-4478-88E7-9E45B49C9FC7}"/>
              </a:ext>
            </a:extLst>
          </p:cNvPr>
          <p:cNvSpPr/>
          <p:nvPr/>
        </p:nvSpPr>
        <p:spPr>
          <a:xfrm>
            <a:off x="8786199" y="3133084"/>
            <a:ext cx="560727" cy="87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495AC1-FC1D-4358-BA19-6F36DAB03876}"/>
              </a:ext>
            </a:extLst>
          </p:cNvPr>
          <p:cNvSpPr txBox="1"/>
          <p:nvPr/>
        </p:nvSpPr>
        <p:spPr>
          <a:xfrm>
            <a:off x="5298379" y="1951911"/>
            <a:ext cx="195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Hyperparameters Tuning</a:t>
            </a:r>
            <a:endParaRPr lang="en-HK" b="1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F3EE8A21-3BE0-4916-BF0E-70866BD56B37}"/>
              </a:ext>
            </a:extLst>
          </p:cNvPr>
          <p:cNvSpPr/>
          <p:nvPr/>
        </p:nvSpPr>
        <p:spPr>
          <a:xfrm>
            <a:off x="5512904" y="2640496"/>
            <a:ext cx="1497483" cy="185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285850-49E8-42B2-994C-ABABD80DD789}"/>
              </a:ext>
            </a:extLst>
          </p:cNvPr>
          <p:cNvSpPr txBox="1"/>
          <p:nvPr/>
        </p:nvSpPr>
        <p:spPr>
          <a:xfrm>
            <a:off x="7142267" y="3014366"/>
            <a:ext cx="1815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Model 2+tuning</a:t>
            </a:r>
            <a:endParaRPr lang="en-HK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A4F39B-194D-4B8E-820C-4394A86C9A49}"/>
              </a:ext>
            </a:extLst>
          </p:cNvPr>
          <p:cNvSpPr txBox="1"/>
          <p:nvPr/>
        </p:nvSpPr>
        <p:spPr>
          <a:xfrm>
            <a:off x="262373" y="3379839"/>
            <a:ext cx="1683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 used K-fold validation to train and test before checking on the actual test set</a:t>
            </a:r>
            <a:endParaRPr lang="en-HK" sz="12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A7B679F9-0958-4956-B441-A7069A659A30}"/>
              </a:ext>
            </a:extLst>
          </p:cNvPr>
          <p:cNvSpPr/>
          <p:nvPr/>
        </p:nvSpPr>
        <p:spPr>
          <a:xfrm rot="5400000">
            <a:off x="6742030" y="4036775"/>
            <a:ext cx="536713" cy="185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2A580ED-D8FA-4225-9AA9-2DC622CAFAC8}"/>
              </a:ext>
            </a:extLst>
          </p:cNvPr>
          <p:cNvSpPr/>
          <p:nvPr/>
        </p:nvSpPr>
        <p:spPr>
          <a:xfrm rot="5400000">
            <a:off x="5054040" y="4031603"/>
            <a:ext cx="536713" cy="185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D3C47AB9-050F-4A70-9DED-1382912AD942}"/>
              </a:ext>
            </a:extLst>
          </p:cNvPr>
          <p:cNvSpPr/>
          <p:nvPr/>
        </p:nvSpPr>
        <p:spPr>
          <a:xfrm rot="5400000">
            <a:off x="5887304" y="4382065"/>
            <a:ext cx="536713" cy="185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EEEFDE-0F57-4EF1-A20A-A47AB53A3BCE}"/>
              </a:ext>
            </a:extLst>
          </p:cNvPr>
          <p:cNvSpPr/>
          <p:nvPr/>
        </p:nvSpPr>
        <p:spPr>
          <a:xfrm>
            <a:off x="4240696" y="4846452"/>
            <a:ext cx="4236570" cy="1013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EA3402-FBA0-4635-B0FF-61170B38537A}"/>
              </a:ext>
            </a:extLst>
          </p:cNvPr>
          <p:cNvSpPr txBox="1"/>
          <p:nvPr/>
        </p:nvSpPr>
        <p:spPr>
          <a:xfrm>
            <a:off x="4426159" y="5031983"/>
            <a:ext cx="405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all the best models to create a final model</a:t>
            </a:r>
            <a:endParaRPr lang="en-H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9C4CB-D570-46CF-A41A-EBF1B502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1B795-3590-4DEA-8027-38624662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2B2B50-C24B-4BFD-8469-3A76C52EDE11}"/>
              </a:ext>
            </a:extLst>
          </p:cNvPr>
          <p:cNvSpPr txBox="1"/>
          <p:nvPr/>
        </p:nvSpPr>
        <p:spPr>
          <a:xfrm>
            <a:off x="3714744" y="165381"/>
            <a:ext cx="476252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PREDICTIVE MODELLING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9798A7-78EB-43FA-BDAD-D450672BBF80}"/>
              </a:ext>
            </a:extLst>
          </p:cNvPr>
          <p:cNvSpPr txBox="1"/>
          <p:nvPr/>
        </p:nvSpPr>
        <p:spPr>
          <a:xfrm>
            <a:off x="351184" y="977841"/>
            <a:ext cx="88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</a:t>
            </a:r>
            <a:r>
              <a:rPr lang="en-US" dirty="0"/>
              <a:t>:</a:t>
            </a:r>
            <a:endParaRPr lang="en-HK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023E170-FB13-442A-8177-1E20F01075CB}"/>
              </a:ext>
            </a:extLst>
          </p:cNvPr>
          <p:cNvSpPr/>
          <p:nvPr/>
        </p:nvSpPr>
        <p:spPr>
          <a:xfrm>
            <a:off x="4876800" y="1091462"/>
            <a:ext cx="887897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FBE425-BF81-4BD7-9B43-A24F1EB1A876}"/>
              </a:ext>
            </a:extLst>
          </p:cNvPr>
          <p:cNvSpPr txBox="1"/>
          <p:nvPr/>
        </p:nvSpPr>
        <p:spPr>
          <a:xfrm>
            <a:off x="1769166" y="1695063"/>
            <a:ext cx="1069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PCA couldn’t explain the variance just using 2-3 principal components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So, taking all variables </a:t>
            </a:r>
            <a:endParaRPr lang="en-H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88D0D-841E-49D8-9722-24BD5CA38837}"/>
              </a:ext>
            </a:extLst>
          </p:cNvPr>
          <p:cNvSpPr txBox="1"/>
          <p:nvPr/>
        </p:nvSpPr>
        <p:spPr>
          <a:xfrm>
            <a:off x="351184" y="2452982"/>
            <a:ext cx="101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Step 2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             Built different available classifier models using k-fold validation</a:t>
            </a:r>
            <a:endParaRPr lang="en-H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7ABC3-80E3-4567-A0FC-770481EE4CF2}"/>
              </a:ext>
            </a:extLst>
          </p:cNvPr>
          <p:cNvSpPr txBox="1"/>
          <p:nvPr/>
        </p:nvSpPr>
        <p:spPr>
          <a:xfrm>
            <a:off x="351184" y="3194667"/>
            <a:ext cx="3843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K- Neighbors Classifier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DecisionTreeClassifier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SVC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Linear Discriminant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Quadratic Discriminant Analysis</a:t>
            </a:r>
            <a:endParaRPr lang="en-H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44DA-D17B-4693-A4A9-A93A306CD037}"/>
              </a:ext>
            </a:extLst>
          </p:cNvPr>
          <p:cNvSpPr txBox="1"/>
          <p:nvPr/>
        </p:nvSpPr>
        <p:spPr>
          <a:xfrm>
            <a:off x="155715" y="6180774"/>
            <a:ext cx="895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These models independently didn’t perform very good based on AUC score</a:t>
            </a:r>
          </a:p>
          <a:p>
            <a:endParaRPr lang="en-H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816141-6C98-416E-AD64-0DB1249B1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713" y="2878676"/>
            <a:ext cx="6486939" cy="291465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617A38F-4480-4E72-95BB-90CA6D6F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2089047-5D8F-405E-A777-6A01BA4A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23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E954B0-75C5-47C5-A41B-F93640A1CCF2}"/>
              </a:ext>
            </a:extLst>
          </p:cNvPr>
          <p:cNvSpPr/>
          <p:nvPr/>
        </p:nvSpPr>
        <p:spPr>
          <a:xfrm>
            <a:off x="1769166" y="750725"/>
            <a:ext cx="2034209" cy="823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758477-2FEB-4101-84DC-4C97D0FD9053}"/>
              </a:ext>
            </a:extLst>
          </p:cNvPr>
          <p:cNvSpPr/>
          <p:nvPr/>
        </p:nvSpPr>
        <p:spPr>
          <a:xfrm>
            <a:off x="6294783" y="736907"/>
            <a:ext cx="5393634" cy="8374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AC7A80-51D6-4D8A-9282-B6ACC9616C4B}"/>
              </a:ext>
            </a:extLst>
          </p:cNvPr>
          <p:cNvSpPr txBox="1"/>
          <p:nvPr/>
        </p:nvSpPr>
        <p:spPr>
          <a:xfrm>
            <a:off x="2186610" y="856828"/>
            <a:ext cx="161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11 predictor variables</a:t>
            </a:r>
            <a:endParaRPr lang="en-H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C1E0E-BA8B-4438-A06F-AF89A1E42D8E}"/>
              </a:ext>
            </a:extLst>
          </p:cNvPr>
          <p:cNvSpPr txBox="1"/>
          <p:nvPr/>
        </p:nvSpPr>
        <p:spPr>
          <a:xfrm>
            <a:off x="6814931" y="839341"/>
            <a:ext cx="459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Tested if we can compress into a few variables using PCA</a:t>
            </a:r>
            <a:endParaRPr lang="en-H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57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2B2B50-C24B-4BFD-8469-3A76C52EDE11}"/>
              </a:ext>
            </a:extLst>
          </p:cNvPr>
          <p:cNvSpPr txBox="1"/>
          <p:nvPr/>
        </p:nvSpPr>
        <p:spPr>
          <a:xfrm>
            <a:off x="3714744" y="165381"/>
            <a:ext cx="476252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PREDICTIVE MODELLING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737E-A9E1-4359-88F3-15A77C147F5E}"/>
              </a:ext>
            </a:extLst>
          </p:cNvPr>
          <p:cNvSpPr txBox="1"/>
          <p:nvPr/>
        </p:nvSpPr>
        <p:spPr>
          <a:xfrm>
            <a:off x="247960" y="1042956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Step 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Used one of the most powerful machine learning libraries –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Ensemble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28D3F1-8BE6-42FD-B29B-55F2F2FBE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4" y="4123665"/>
            <a:ext cx="7845286" cy="2119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0451D6-9267-451E-9613-6E9796CB1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5" y="2746922"/>
            <a:ext cx="7845285" cy="1322703"/>
          </a:xfrm>
          <a:prstGeom prst="rect">
            <a:avLst/>
          </a:prstGeom>
        </p:spPr>
      </p:pic>
      <p:pic>
        <p:nvPicPr>
          <p:cNvPr id="10" name="Graphic 9" descr="Angel face with solid fill">
            <a:extLst>
              <a:ext uri="{FF2B5EF4-FFF2-40B4-BE49-F238E27FC236}">
                <a16:creationId xmlns:a16="http://schemas.microsoft.com/office/drawing/2014/main" id="{B2ED950E-58B2-42DB-8A94-009AA75737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9607" y="3170064"/>
            <a:ext cx="517871" cy="51787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C748CA-8BA6-40B8-8C35-BFB09AC90B51}"/>
              </a:ext>
            </a:extLst>
          </p:cNvPr>
          <p:cNvSpPr/>
          <p:nvPr/>
        </p:nvSpPr>
        <p:spPr>
          <a:xfrm>
            <a:off x="9011478" y="2782957"/>
            <a:ext cx="2107095" cy="37464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41C198-E907-40BF-B1CC-EA718ED0343F}"/>
              </a:ext>
            </a:extLst>
          </p:cNvPr>
          <p:cNvSpPr txBox="1"/>
          <p:nvPr/>
        </p:nvSpPr>
        <p:spPr>
          <a:xfrm>
            <a:off x="9011478" y="2834674"/>
            <a:ext cx="21070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Why ensemble is always better when there is no infrastructure constraint??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Because it reduces bias as well as variance by taking the power of many models and improving the errors of previous ones</a:t>
            </a:r>
            <a:endParaRPr lang="en-H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HK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205B587-C097-40EF-956D-B52DC1893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3812" y="2753138"/>
            <a:ext cx="695325" cy="347871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C9258AD-F267-46FF-B19B-731B9858B9B2}"/>
              </a:ext>
            </a:extLst>
          </p:cNvPr>
          <p:cNvSpPr/>
          <p:nvPr/>
        </p:nvSpPr>
        <p:spPr>
          <a:xfrm>
            <a:off x="247960" y="1530623"/>
            <a:ext cx="9886122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359DAA-7830-4423-A8E2-AE62DD1A4EA2}"/>
              </a:ext>
            </a:extLst>
          </p:cNvPr>
          <p:cNvSpPr txBox="1"/>
          <p:nvPr/>
        </p:nvSpPr>
        <p:spPr>
          <a:xfrm>
            <a:off x="247960" y="1530623"/>
            <a:ext cx="939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Gradient Boosting gave us an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amazing AUC of .85826 on Kaggle’s test set</a:t>
            </a:r>
            <a:endParaRPr lang="en-HK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595A6-6BBA-45F7-9331-772A80DE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14C75-7E6C-4702-8A4D-C6529340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10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2B2B50-C24B-4BFD-8469-3A76C52EDE11}"/>
              </a:ext>
            </a:extLst>
          </p:cNvPr>
          <p:cNvSpPr txBox="1"/>
          <p:nvPr/>
        </p:nvSpPr>
        <p:spPr>
          <a:xfrm>
            <a:off x="3714744" y="165381"/>
            <a:ext cx="476252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PREDICTIVE MODELLING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1B9081-EF34-4EE2-8913-44F45BAFCF31}"/>
              </a:ext>
            </a:extLst>
          </p:cNvPr>
          <p:cNvSpPr txBox="1"/>
          <p:nvPr/>
        </p:nvSpPr>
        <p:spPr>
          <a:xfrm>
            <a:off x="3714744" y="599785"/>
            <a:ext cx="665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Deeper Analysis of our best model – Gradient Boosting</a:t>
            </a:r>
            <a:endParaRPr lang="en-HK" sz="1600" i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1FA8BD0-3BB1-4A12-8675-0A3B8E176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48131"/>
              </p:ext>
            </p:extLst>
          </p:nvPr>
        </p:nvGraphicFramePr>
        <p:xfrm>
          <a:off x="33748" y="1612717"/>
          <a:ext cx="3108900" cy="1757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00">
                  <a:extLst>
                    <a:ext uri="{9D8B030D-6E8A-4147-A177-3AD203B41FA5}">
                      <a16:colId xmlns:a16="http://schemas.microsoft.com/office/drawing/2014/main" val="2765026237"/>
                    </a:ext>
                  </a:extLst>
                </a:gridCol>
                <a:gridCol w="1036300">
                  <a:extLst>
                    <a:ext uri="{9D8B030D-6E8A-4147-A177-3AD203B41FA5}">
                      <a16:colId xmlns:a16="http://schemas.microsoft.com/office/drawing/2014/main" val="2291460335"/>
                    </a:ext>
                  </a:extLst>
                </a:gridCol>
                <a:gridCol w="1036300">
                  <a:extLst>
                    <a:ext uri="{9D8B030D-6E8A-4147-A177-3AD203B41FA5}">
                      <a16:colId xmlns:a16="http://schemas.microsoft.com/office/drawing/2014/main" val="2944179272"/>
                    </a:ext>
                  </a:extLst>
                </a:gridCol>
              </a:tblGrid>
              <a:tr h="585675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Predicted negative</a:t>
                      </a:r>
                      <a:endParaRPr lang="en-H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Predicted positive</a:t>
                      </a:r>
                      <a:endParaRPr lang="en-HK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509368"/>
                  </a:ext>
                </a:extLst>
              </a:tr>
              <a:tr h="585675">
                <a:tc>
                  <a:txBody>
                    <a:bodyPr/>
                    <a:lstStyle/>
                    <a:p>
                      <a:r>
                        <a:rPr lang="en-US" sz="1600" dirty="0"/>
                        <a:t>True negative</a:t>
                      </a:r>
                      <a:endParaRPr lang="en-H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41527</a:t>
                      </a:r>
                      <a:endParaRPr lang="en-H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470</a:t>
                      </a:r>
                      <a:endParaRPr lang="en-HK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973719"/>
                  </a:ext>
                </a:extLst>
              </a:tr>
              <a:tr h="585675">
                <a:tc>
                  <a:txBody>
                    <a:bodyPr/>
                    <a:lstStyle/>
                    <a:p>
                      <a:r>
                        <a:rPr lang="en-US" sz="1600" dirty="0"/>
                        <a:t>True positive</a:t>
                      </a:r>
                      <a:endParaRPr lang="en-H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2399</a:t>
                      </a:r>
                      <a:endParaRPr lang="en-H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604</a:t>
                      </a:r>
                      <a:endParaRPr lang="en-HK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7934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8289C87-7043-4F98-8F5F-8CB02A7C23B1}"/>
              </a:ext>
            </a:extLst>
          </p:cNvPr>
          <p:cNvSpPr/>
          <p:nvPr/>
        </p:nvSpPr>
        <p:spPr>
          <a:xfrm>
            <a:off x="33748" y="1220300"/>
            <a:ext cx="308051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34821-4261-47E8-8972-DCC021652E7C}"/>
              </a:ext>
            </a:extLst>
          </p:cNvPr>
          <p:cNvSpPr txBox="1"/>
          <p:nvPr/>
        </p:nvSpPr>
        <p:spPr>
          <a:xfrm>
            <a:off x="437320" y="1242303"/>
            <a:ext cx="257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</a:t>
            </a:r>
            <a:endParaRPr lang="en-H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76C7C-A3F6-409C-809C-66657772A1A0}"/>
              </a:ext>
            </a:extLst>
          </p:cNvPr>
          <p:cNvSpPr txBox="1"/>
          <p:nvPr/>
        </p:nvSpPr>
        <p:spPr>
          <a:xfrm>
            <a:off x="261419" y="4991369"/>
            <a:ext cx="315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Precision</a:t>
            </a:r>
            <a:r>
              <a:rPr lang="en-US" dirty="0"/>
              <a:t> = .56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Recall</a:t>
            </a:r>
            <a:r>
              <a:rPr lang="en-US" dirty="0"/>
              <a:t> = .20</a:t>
            </a:r>
            <a:endParaRPr lang="en-H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134219-2642-4667-8D44-70EE0C986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6" y="3727770"/>
            <a:ext cx="2751391" cy="4397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2F3A6A-844E-45E5-8568-30C4250FC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06" y="4181469"/>
            <a:ext cx="2751390" cy="489576"/>
          </a:xfrm>
          <a:prstGeom prst="rect">
            <a:avLst/>
          </a:prstGeom>
        </p:spPr>
      </p:pic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6E2C27C2-47E1-47E3-BAF7-7802F9F26FC9}"/>
              </a:ext>
            </a:extLst>
          </p:cNvPr>
          <p:cNvSpPr/>
          <p:nvPr/>
        </p:nvSpPr>
        <p:spPr>
          <a:xfrm>
            <a:off x="1947145" y="5691915"/>
            <a:ext cx="8297710" cy="64633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23412-AAD4-404C-BD5F-172F4750E04B}"/>
              </a:ext>
            </a:extLst>
          </p:cNvPr>
          <p:cNvSpPr txBox="1"/>
          <p:nvPr/>
        </p:nvSpPr>
        <p:spPr>
          <a:xfrm>
            <a:off x="2050848" y="5688366"/>
            <a:ext cx="8297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56%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the people in the test set for whom the model predicted as highly probable for a chance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commiting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serious delinquency did actually commit</a:t>
            </a:r>
            <a:endParaRPr lang="en-H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6331F8E0-8D32-46AF-BBCA-C6FFC81FF7BB}"/>
              </a:ext>
            </a:extLst>
          </p:cNvPr>
          <p:cNvSpPr/>
          <p:nvPr/>
        </p:nvSpPr>
        <p:spPr>
          <a:xfrm>
            <a:off x="3419855" y="4827115"/>
            <a:ext cx="8297710" cy="64633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15EA50-C8EE-4515-A283-EC0BBE53F82A}"/>
              </a:ext>
            </a:extLst>
          </p:cNvPr>
          <p:cNvSpPr txBox="1"/>
          <p:nvPr/>
        </p:nvSpPr>
        <p:spPr>
          <a:xfrm>
            <a:off x="3419855" y="4865508"/>
            <a:ext cx="8297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20%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the people in the test set who actually committed a serious delinquency were classified as people who could commit</a:t>
            </a:r>
            <a:endParaRPr lang="en-H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Graphic 18" descr="Head with gears">
            <a:extLst>
              <a:ext uri="{FF2B5EF4-FFF2-40B4-BE49-F238E27FC236}">
                <a16:creationId xmlns:a16="http://schemas.microsoft.com/office/drawing/2014/main" id="{F961F185-13D0-496F-BCDC-440738CC94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2796" y="4789622"/>
            <a:ext cx="914400" cy="8256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276EA18-829C-4F35-A686-D12361D6E8ED}"/>
              </a:ext>
            </a:extLst>
          </p:cNvPr>
          <p:cNvSpPr txBox="1"/>
          <p:nvPr/>
        </p:nvSpPr>
        <p:spPr>
          <a:xfrm>
            <a:off x="398464" y="6341795"/>
            <a:ext cx="1076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can the model be useful to business?</a:t>
            </a:r>
            <a:endParaRPr lang="en-HK" i="1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EE6B911-07CF-45DB-8FCC-7E4E13F613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0103" y="1135848"/>
            <a:ext cx="4221497" cy="35351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C465D23-3E0B-4009-A144-5F0C8470A2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8606" y="1101967"/>
            <a:ext cx="4924375" cy="348347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2B5B2-267F-4ACD-8940-ED106F0E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1B1DE-1593-4E4C-8F37-CF137F37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53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2B2B50-C24B-4BFD-8469-3A76C52EDE11}"/>
              </a:ext>
            </a:extLst>
          </p:cNvPr>
          <p:cNvSpPr txBox="1"/>
          <p:nvPr/>
        </p:nvSpPr>
        <p:spPr>
          <a:xfrm>
            <a:off x="3714744" y="165381"/>
            <a:ext cx="476252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PREDICTIVE MODELLING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BFE990-86E6-4F2B-8C0D-6BB6CE00D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7" y="1233251"/>
            <a:ext cx="5136929" cy="30766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CDDE22-B6D9-4682-92A2-746BD9438B08}"/>
              </a:ext>
            </a:extLst>
          </p:cNvPr>
          <p:cNvSpPr txBox="1"/>
          <p:nvPr/>
        </p:nvSpPr>
        <p:spPr>
          <a:xfrm>
            <a:off x="168570" y="4549676"/>
            <a:ext cx="22035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can get an intuition that the distribution of the datasets of 1s and 0s are so closely distributed.</a:t>
            </a:r>
          </a:p>
          <a:p>
            <a:endParaRPr lang="en-US" dirty="0"/>
          </a:p>
          <a:p>
            <a:endParaRPr lang="en-H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AB785E-65A1-48B5-95D6-C6BEE67100F2}"/>
              </a:ext>
            </a:extLst>
          </p:cNvPr>
          <p:cNvSpPr txBox="1"/>
          <p:nvPr/>
        </p:nvSpPr>
        <p:spPr>
          <a:xfrm>
            <a:off x="6316141" y="4156477"/>
            <a:ext cx="2047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Now, we tried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deep learning technique Autoencoder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convert the 11 features to 50 features</a:t>
            </a:r>
            <a:endParaRPr lang="en-H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023822-C1F5-4B06-9E01-A52A304F7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710" y="670198"/>
            <a:ext cx="4543436" cy="30064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4F528D5-560A-4F14-93EC-ABCB4C89F05B}"/>
              </a:ext>
            </a:extLst>
          </p:cNvPr>
          <p:cNvSpPr/>
          <p:nvPr/>
        </p:nvSpPr>
        <p:spPr>
          <a:xfrm>
            <a:off x="5916722" y="657824"/>
            <a:ext cx="86141" cy="619618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703B2A-54ED-42AA-9F56-D521BCBBE6C6}"/>
              </a:ext>
            </a:extLst>
          </p:cNvPr>
          <p:cNvSpPr txBox="1"/>
          <p:nvPr/>
        </p:nvSpPr>
        <p:spPr>
          <a:xfrm>
            <a:off x="570777" y="893583"/>
            <a:ext cx="476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Distribution on 2-dim using 11 features</a:t>
            </a:r>
            <a:endParaRPr lang="en-H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499F2EE-0FD2-4ED2-96E6-05DC297D2741}"/>
              </a:ext>
            </a:extLst>
          </p:cNvPr>
          <p:cNvCxnSpPr>
            <a:cxnSpLocks/>
          </p:cNvCxnSpPr>
          <p:nvPr/>
        </p:nvCxnSpPr>
        <p:spPr>
          <a:xfrm flipV="1">
            <a:off x="2558415" y="4674744"/>
            <a:ext cx="3020750" cy="75864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F34AE4A-D370-42F6-BE36-45F9A703E777}"/>
              </a:ext>
            </a:extLst>
          </p:cNvPr>
          <p:cNvSpPr txBox="1"/>
          <p:nvPr/>
        </p:nvSpPr>
        <p:spPr>
          <a:xfrm>
            <a:off x="8852452" y="4576180"/>
            <a:ext cx="270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The distribution is still very close</a:t>
            </a:r>
            <a:endParaRPr lang="en-H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F01DD-2F15-4616-8C7E-32ED66C8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A5B7B-0662-489D-BEA8-8818F5F7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40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562190" y="165381"/>
            <a:ext cx="706764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Interpretation of the resulting metric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1F7F28-30C4-4583-8444-38C40F0DE672}"/>
              </a:ext>
            </a:extLst>
          </p:cNvPr>
          <p:cNvSpPr/>
          <p:nvPr/>
        </p:nvSpPr>
        <p:spPr>
          <a:xfrm>
            <a:off x="2562190" y="1150034"/>
            <a:ext cx="7397736" cy="45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C41DB9-F03F-4F1B-BFA1-0B61D9C1E51D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2562190" y="1172894"/>
            <a:ext cx="0" cy="2681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311E9-892B-488B-91D2-590F56C1B95C}"/>
              </a:ext>
            </a:extLst>
          </p:cNvPr>
          <p:cNvCxnSpPr>
            <a:cxnSpLocks/>
          </p:cNvCxnSpPr>
          <p:nvPr/>
        </p:nvCxnSpPr>
        <p:spPr>
          <a:xfrm>
            <a:off x="9959926" y="1195753"/>
            <a:ext cx="0" cy="1232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9C5501-B196-47B0-AE68-BD10ED9CD41E}"/>
              </a:ext>
            </a:extLst>
          </p:cNvPr>
          <p:cNvSpPr txBox="1"/>
          <p:nvPr/>
        </p:nvSpPr>
        <p:spPr>
          <a:xfrm>
            <a:off x="2106171" y="6164247"/>
            <a:ext cx="10607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3">
                    <a:lumMod val="75000"/>
                  </a:schemeClr>
                </a:solidFill>
              </a:rPr>
              <a:t>                      Precision vs Recall tradeoff </a:t>
            </a:r>
            <a:r>
              <a:rPr lang="en-HK" sz="2800" i="1" dirty="0">
                <a:solidFill>
                  <a:schemeClr val="accent3">
                    <a:lumMod val="75000"/>
                  </a:schemeClr>
                </a:solidFill>
              </a:rPr>
              <a:t>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C7EDB-713A-425A-924C-B95394B7B737}"/>
              </a:ext>
            </a:extLst>
          </p:cNvPr>
          <p:cNvSpPr txBox="1"/>
          <p:nvPr/>
        </p:nvSpPr>
        <p:spPr>
          <a:xfrm>
            <a:off x="1341678" y="4671531"/>
            <a:ext cx="256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Needs more recall value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Why? Low appetite for default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Decrease the probability threshold to flag as a defaulter </a:t>
            </a:r>
            <a:endParaRPr lang="en-H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A174C5-4800-4AAE-9635-D34D57C262A7}"/>
              </a:ext>
            </a:extLst>
          </p:cNvPr>
          <p:cNvSpPr txBox="1"/>
          <p:nvPr/>
        </p:nvSpPr>
        <p:spPr>
          <a:xfrm>
            <a:off x="8502345" y="3260514"/>
            <a:ext cx="2560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 about recall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so focus on precision. Why? Low appetite for default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Increase the probability threshold to flag as a defaulter </a:t>
            </a:r>
            <a:endParaRPr lang="en-H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DD633DB-4004-4CC3-B9F9-53DA5CE8CC46}"/>
              </a:ext>
            </a:extLst>
          </p:cNvPr>
          <p:cNvSpPr/>
          <p:nvPr/>
        </p:nvSpPr>
        <p:spPr>
          <a:xfrm>
            <a:off x="1341689" y="3854270"/>
            <a:ext cx="2560309" cy="694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1FDB1A-2015-4038-9403-8828BA35E3A1}"/>
              </a:ext>
            </a:extLst>
          </p:cNvPr>
          <p:cNvSpPr/>
          <p:nvPr/>
        </p:nvSpPr>
        <p:spPr>
          <a:xfrm>
            <a:off x="8393734" y="2422388"/>
            <a:ext cx="2560309" cy="694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A45CA9-74F7-454F-BE24-523B395E9E93}"/>
              </a:ext>
            </a:extLst>
          </p:cNvPr>
          <p:cNvSpPr txBox="1"/>
          <p:nvPr/>
        </p:nvSpPr>
        <p:spPr>
          <a:xfrm>
            <a:off x="1429847" y="3959342"/>
            <a:ext cx="2472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Low risk appetite</a:t>
            </a:r>
            <a:endParaRPr lang="en-HK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1B2CB-D4E2-4352-818E-D7301D7DF672}"/>
              </a:ext>
            </a:extLst>
          </p:cNvPr>
          <p:cNvSpPr txBox="1"/>
          <p:nvPr/>
        </p:nvSpPr>
        <p:spPr>
          <a:xfrm>
            <a:off x="8481892" y="2510851"/>
            <a:ext cx="2472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High risk appetite</a:t>
            </a:r>
            <a:endParaRPr lang="en-HK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DD1DE-067C-4135-863C-BAE945CE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3114426" y="165381"/>
            <a:ext cx="596317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Using model in other pipelines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CA67A-40B5-4D3D-A105-087F5DE64CC1}"/>
              </a:ext>
            </a:extLst>
          </p:cNvPr>
          <p:cNvSpPr txBox="1"/>
          <p:nvPr/>
        </p:nvSpPr>
        <p:spPr>
          <a:xfrm>
            <a:off x="492369" y="1012874"/>
            <a:ext cx="1169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One machine learning pipeline ( or Black box ) may not directly be used to affect decision making</a:t>
            </a:r>
            <a:endParaRPr lang="en-H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F0097E0C-A844-4AF7-9B21-7AD9CC41D20D}"/>
              </a:ext>
            </a:extLst>
          </p:cNvPr>
          <p:cNvSpPr/>
          <p:nvPr/>
        </p:nvSpPr>
        <p:spPr>
          <a:xfrm>
            <a:off x="4552134" y="2247314"/>
            <a:ext cx="1786597" cy="1181686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8D7CF4CD-FFD0-40C1-8603-431685AF3B28}"/>
              </a:ext>
            </a:extLst>
          </p:cNvPr>
          <p:cNvSpPr/>
          <p:nvPr/>
        </p:nvSpPr>
        <p:spPr>
          <a:xfrm>
            <a:off x="7650480" y="2994074"/>
            <a:ext cx="1786597" cy="1181686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B084D2E5-CD61-41AF-9719-20ADF0E9FAF6}"/>
              </a:ext>
            </a:extLst>
          </p:cNvPr>
          <p:cNvSpPr/>
          <p:nvPr/>
        </p:nvSpPr>
        <p:spPr>
          <a:xfrm>
            <a:off x="1192484" y="3429000"/>
            <a:ext cx="1786597" cy="1181686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A227194A-33E6-4164-8192-8651F74AD5B3}"/>
              </a:ext>
            </a:extLst>
          </p:cNvPr>
          <p:cNvSpPr/>
          <p:nvPr/>
        </p:nvSpPr>
        <p:spPr>
          <a:xfrm>
            <a:off x="9437077" y="5053628"/>
            <a:ext cx="1786597" cy="1181686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07BB1-F282-4570-88C7-EB0A6067D240}"/>
              </a:ext>
            </a:extLst>
          </p:cNvPr>
          <p:cNvSpPr txBox="1"/>
          <p:nvPr/>
        </p:nvSpPr>
        <p:spPr>
          <a:xfrm>
            <a:off x="4742047" y="1851605"/>
            <a:ext cx="162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blackbox</a:t>
            </a:r>
            <a:endParaRPr lang="en-H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61A589-1177-4540-87DA-59EB4997557C}"/>
              </a:ext>
            </a:extLst>
          </p:cNvPr>
          <p:cNvSpPr txBox="1"/>
          <p:nvPr/>
        </p:nvSpPr>
        <p:spPr>
          <a:xfrm>
            <a:off x="1283774" y="4684296"/>
            <a:ext cx="216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Customers data</a:t>
            </a:r>
            <a:endParaRPr lang="en-H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D3D0430-F746-451A-ACA4-428BD1F3C428}"/>
              </a:ext>
            </a:extLst>
          </p:cNvPr>
          <p:cNvCxnSpPr>
            <a:endCxn id="9" idx="1"/>
          </p:cNvCxnSpPr>
          <p:nvPr/>
        </p:nvCxnSpPr>
        <p:spPr>
          <a:xfrm>
            <a:off x="267286" y="2532185"/>
            <a:ext cx="1818497" cy="896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C625CB1-F3C4-4FB8-99DC-864186553AFE}"/>
              </a:ext>
            </a:extLst>
          </p:cNvPr>
          <p:cNvSpPr txBox="1"/>
          <p:nvPr/>
        </p:nvSpPr>
        <p:spPr>
          <a:xfrm>
            <a:off x="492369" y="2118919"/>
            <a:ext cx="216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Upstream signals</a:t>
            </a:r>
            <a:endParaRPr lang="en-H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34C4133-1FFE-43CE-9DAE-099E0352AAF5}"/>
              </a:ext>
            </a:extLst>
          </p:cNvPr>
          <p:cNvCxnSpPr>
            <a:stCxn id="9" idx="4"/>
            <a:endCxn id="4" idx="2"/>
          </p:cNvCxnSpPr>
          <p:nvPr/>
        </p:nvCxnSpPr>
        <p:spPr>
          <a:xfrm flipV="1">
            <a:off x="2979081" y="2838157"/>
            <a:ext cx="1573053" cy="1181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18E33D-2944-4DDE-93E4-602E0E30CCB9}"/>
              </a:ext>
            </a:extLst>
          </p:cNvPr>
          <p:cNvCxnSpPr>
            <a:stCxn id="4" idx="3"/>
          </p:cNvCxnSpPr>
          <p:nvPr/>
        </p:nvCxnSpPr>
        <p:spPr>
          <a:xfrm flipH="1">
            <a:off x="5445432" y="3429000"/>
            <a:ext cx="1" cy="125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753126-3234-4A8E-BDDD-C783996CB402}"/>
              </a:ext>
            </a:extLst>
          </p:cNvPr>
          <p:cNvSpPr txBox="1"/>
          <p:nvPr/>
        </p:nvSpPr>
        <p:spPr>
          <a:xfrm>
            <a:off x="4552134" y="4742107"/>
            <a:ext cx="216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Direct usage in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 department</a:t>
            </a:r>
            <a:endParaRPr lang="en-HK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F6D474-EC5E-4848-83F8-B331951C77CC}"/>
              </a:ext>
            </a:extLst>
          </p:cNvPr>
          <p:cNvSpPr txBox="1"/>
          <p:nvPr/>
        </p:nvSpPr>
        <p:spPr>
          <a:xfrm>
            <a:off x="7460567" y="1610629"/>
            <a:ext cx="216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Other  signals</a:t>
            </a:r>
            <a:endParaRPr lang="en-H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EA5566-1D92-4521-B250-CCEFCD4C5FEE}"/>
              </a:ext>
            </a:extLst>
          </p:cNvPr>
          <p:cNvCxnSpPr>
            <a:stCxn id="24" idx="2"/>
            <a:endCxn id="8" idx="1"/>
          </p:cNvCxnSpPr>
          <p:nvPr/>
        </p:nvCxnSpPr>
        <p:spPr>
          <a:xfrm>
            <a:off x="8543779" y="1979961"/>
            <a:ext cx="0" cy="101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20A088-A30C-46A1-8C9B-268BA66D7797}"/>
              </a:ext>
            </a:extLst>
          </p:cNvPr>
          <p:cNvSpPr txBox="1"/>
          <p:nvPr/>
        </p:nvSpPr>
        <p:spPr>
          <a:xfrm>
            <a:off x="9437077" y="4340847"/>
            <a:ext cx="216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Insurance / Cross selling / Pricing</a:t>
            </a:r>
            <a:endParaRPr lang="en-HK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46085A-CC8C-44EE-A10A-0CD59CFA5B7D}"/>
              </a:ext>
            </a:extLst>
          </p:cNvPr>
          <p:cNvSpPr txBox="1"/>
          <p:nvPr/>
        </p:nvSpPr>
        <p:spPr>
          <a:xfrm>
            <a:off x="7811023" y="4175760"/>
            <a:ext cx="162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Blackbox 2</a:t>
            </a:r>
            <a:endParaRPr lang="en-H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D94CA35-3410-4397-A241-7901AF8B1BF1}"/>
              </a:ext>
            </a:extLst>
          </p:cNvPr>
          <p:cNvCxnSpPr>
            <a:stCxn id="4" idx="4"/>
            <a:endCxn id="8" idx="2"/>
          </p:cNvCxnSpPr>
          <p:nvPr/>
        </p:nvCxnSpPr>
        <p:spPr>
          <a:xfrm>
            <a:off x="6338731" y="2838157"/>
            <a:ext cx="1311749" cy="746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28616-090D-4304-BD59-4A26C6DD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C002A2A-ACB0-4041-A2B3-728D8F81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67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045876-B147-422C-96B3-A0A4A518F7A6}"/>
              </a:ext>
            </a:extLst>
          </p:cNvPr>
          <p:cNvSpPr txBox="1"/>
          <p:nvPr/>
        </p:nvSpPr>
        <p:spPr>
          <a:xfrm>
            <a:off x="3154017" y="622852"/>
            <a:ext cx="9978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  <a:endParaRPr lang="en-HK" sz="9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69184-43D8-4736-8A22-53EBE0B8C7AF}"/>
              </a:ext>
            </a:extLst>
          </p:cNvPr>
          <p:cNvSpPr txBox="1"/>
          <p:nvPr/>
        </p:nvSpPr>
        <p:spPr>
          <a:xfrm>
            <a:off x="3756073" y="3889717"/>
            <a:ext cx="99788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B0F0"/>
                </a:solidFill>
              </a:rPr>
              <a:t>Questions ?</a:t>
            </a:r>
            <a:endParaRPr lang="en-HK" sz="6600" b="1" dirty="0">
              <a:solidFill>
                <a:srgbClr val="00B0F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CDD887-68C3-41E9-97E1-99774492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E3EE5-233E-4827-B532-75DC53A1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3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8096C4-58FC-4684-84AC-7AC92666354A}"/>
              </a:ext>
            </a:extLst>
          </p:cNvPr>
          <p:cNvSpPr txBox="1"/>
          <p:nvPr/>
        </p:nvSpPr>
        <p:spPr>
          <a:xfrm>
            <a:off x="677246" y="848343"/>
            <a:ext cx="930495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at a glance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US" sz="4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LifeCycle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Preparation and Visualization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Predictive Modelling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Interpretation and further pipelines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Appendix and codes</a:t>
            </a:r>
          </a:p>
          <a:p>
            <a:pPr marL="800100" lvl="1" indent="-342900">
              <a:buAutoNum type="arabicParenR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C965F-050E-4C2C-A933-7E87BF372CF6}"/>
              </a:ext>
            </a:extLst>
          </p:cNvPr>
          <p:cNvSpPr txBox="1"/>
          <p:nvPr/>
        </p:nvSpPr>
        <p:spPr>
          <a:xfrm>
            <a:off x="5211946" y="116396"/>
            <a:ext cx="176811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Contents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997" y="3213508"/>
            <a:ext cx="4105866" cy="314284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F3ABF-3ACF-4B62-85AA-BE561E9E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83E5C-4F28-446D-A0B3-948200A6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063397" y="165381"/>
            <a:ext cx="406521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Problem at a glance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67DCB-C6F4-4B27-8C73-F082CDED6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01" y="6029620"/>
            <a:ext cx="1499963" cy="832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DEB9B7-7530-41BC-9E6A-2FAE2AFD9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6" y="4393613"/>
            <a:ext cx="1191255" cy="1484242"/>
          </a:xfrm>
          <a:prstGeom prst="rect">
            <a:avLst/>
          </a:prstGeom>
        </p:spPr>
      </p:pic>
      <p:pic>
        <p:nvPicPr>
          <p:cNvPr id="8" name="Graphic 7" descr="Target Audience">
            <a:extLst>
              <a:ext uri="{FF2B5EF4-FFF2-40B4-BE49-F238E27FC236}">
                <a16:creationId xmlns:a16="http://schemas.microsoft.com/office/drawing/2014/main" id="{70CF1B5D-75D6-4D1C-8B6F-9B592D8292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35213" y="3803340"/>
            <a:ext cx="780406" cy="780406"/>
          </a:xfrm>
          <a:prstGeom prst="rect">
            <a:avLst/>
          </a:prstGeom>
        </p:spPr>
      </p:pic>
      <p:pic>
        <p:nvPicPr>
          <p:cNvPr id="12" name="Graphic 11" descr="Target Audience">
            <a:extLst>
              <a:ext uri="{FF2B5EF4-FFF2-40B4-BE49-F238E27FC236}">
                <a16:creationId xmlns:a16="http://schemas.microsoft.com/office/drawing/2014/main" id="{A7BDFC89-A222-435E-BD70-79A7349DDD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37108" y="4495402"/>
            <a:ext cx="780406" cy="780406"/>
          </a:xfrm>
          <a:prstGeom prst="rect">
            <a:avLst/>
          </a:prstGeom>
        </p:spPr>
      </p:pic>
      <p:pic>
        <p:nvPicPr>
          <p:cNvPr id="13" name="Graphic 12" descr="Target Audience">
            <a:extLst>
              <a:ext uri="{FF2B5EF4-FFF2-40B4-BE49-F238E27FC236}">
                <a16:creationId xmlns:a16="http://schemas.microsoft.com/office/drawing/2014/main" id="{48560367-93EB-463C-8E17-A78C17FCDB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1536" y="5787952"/>
            <a:ext cx="780406" cy="780406"/>
          </a:xfrm>
          <a:prstGeom prst="rect">
            <a:avLst/>
          </a:prstGeom>
        </p:spPr>
      </p:pic>
      <p:pic>
        <p:nvPicPr>
          <p:cNvPr id="14" name="Graphic 13" descr="Target Audience">
            <a:extLst>
              <a:ext uri="{FF2B5EF4-FFF2-40B4-BE49-F238E27FC236}">
                <a16:creationId xmlns:a16="http://schemas.microsoft.com/office/drawing/2014/main" id="{3F7353A1-042A-4835-9082-ED24027E17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1536" y="5142604"/>
            <a:ext cx="780406" cy="780406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A714A2F4-6144-4D31-82FB-3BCB0E13BA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1700" y="4672051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5C283A-5B06-4D17-9310-91AAE768F8BF}"/>
              </a:ext>
            </a:extLst>
          </p:cNvPr>
          <p:cNvSpPr txBox="1"/>
          <p:nvPr/>
        </p:nvSpPr>
        <p:spPr>
          <a:xfrm>
            <a:off x="3070341" y="3936347"/>
            <a:ext cx="21610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What bank has to do reduce default and improve its business??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Well, vast datasets.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Now, we have to come up with a model which can be useful for the banks</a:t>
            </a:r>
            <a:endParaRPr lang="en-H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Graphic 15" descr="Upward trend">
            <a:extLst>
              <a:ext uri="{FF2B5EF4-FFF2-40B4-BE49-F238E27FC236}">
                <a16:creationId xmlns:a16="http://schemas.microsoft.com/office/drawing/2014/main" id="{FD5ABFD4-1CC6-471A-B0EA-E262AD6B15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00989" y="4618387"/>
            <a:ext cx="2922104" cy="20268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D4D8FB-FB82-4894-90DB-96450BDAF6D2}"/>
              </a:ext>
            </a:extLst>
          </p:cNvPr>
          <p:cNvSpPr txBox="1"/>
          <p:nvPr/>
        </p:nvSpPr>
        <p:spPr>
          <a:xfrm>
            <a:off x="7990165" y="3693467"/>
            <a:ext cx="4201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Data Mining to learn customers leading to increase in Business</a:t>
            </a:r>
            <a:endParaRPr lang="en-H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F7610E16-92F8-4310-8A9F-AF7D50B91B4C}"/>
              </a:ext>
            </a:extLst>
          </p:cNvPr>
          <p:cNvSpPr/>
          <p:nvPr/>
        </p:nvSpPr>
        <p:spPr>
          <a:xfrm>
            <a:off x="5400727" y="3693467"/>
            <a:ext cx="1903539" cy="3125747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F951B-4BBD-496D-B4B7-52D89D98EA22}"/>
              </a:ext>
            </a:extLst>
          </p:cNvPr>
          <p:cNvSpPr txBox="1"/>
          <p:nvPr/>
        </p:nvSpPr>
        <p:spPr>
          <a:xfrm>
            <a:off x="5521732" y="5209641"/>
            <a:ext cx="160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Mining Black Box</a:t>
            </a:r>
            <a:endParaRPr lang="en-H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D60B0A-B6A9-42DC-BE0B-7188912A62D2}"/>
              </a:ext>
            </a:extLst>
          </p:cNvPr>
          <p:cNvSpPr txBox="1"/>
          <p:nvPr/>
        </p:nvSpPr>
        <p:spPr>
          <a:xfrm>
            <a:off x="10047302" y="6352143"/>
            <a:ext cx="202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</a:t>
            </a:r>
            <a:endParaRPr lang="en-HK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5C8578-E197-49AD-988E-4C105C74A2CE}"/>
              </a:ext>
            </a:extLst>
          </p:cNvPr>
          <p:cNvSpPr txBox="1"/>
          <p:nvPr/>
        </p:nvSpPr>
        <p:spPr>
          <a:xfrm>
            <a:off x="9888069" y="4859094"/>
            <a:ext cx="16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Efficiency</a:t>
            </a:r>
            <a:endParaRPr lang="en-HK" sz="1600" b="1" dirty="0"/>
          </a:p>
        </p:txBody>
      </p:sp>
      <p:pic>
        <p:nvPicPr>
          <p:cNvPr id="22" name="Picture 21" descr="A close up of a sign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1B7A0FD1-BEF1-4933-B0CF-31D7AA15F18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76" y="1485229"/>
            <a:ext cx="2360612" cy="9117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776F4A-FCAB-4D48-9684-27FB671BF80A}"/>
              </a:ext>
            </a:extLst>
          </p:cNvPr>
          <p:cNvSpPr txBox="1"/>
          <p:nvPr/>
        </p:nvSpPr>
        <p:spPr>
          <a:xfrm>
            <a:off x="6830850" y="1504869"/>
            <a:ext cx="301421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150,000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35D64-786D-4627-91D9-F90635F6F44E}"/>
              </a:ext>
            </a:extLst>
          </p:cNvPr>
          <p:cNvSpPr txBox="1"/>
          <p:nvPr/>
        </p:nvSpPr>
        <p:spPr>
          <a:xfrm>
            <a:off x="2000264" y="968280"/>
            <a:ext cx="197175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Source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826106-BA36-46F1-B625-158E800E2E2C}"/>
              </a:ext>
            </a:extLst>
          </p:cNvPr>
          <p:cNvSpPr txBox="1"/>
          <p:nvPr/>
        </p:nvSpPr>
        <p:spPr>
          <a:xfrm>
            <a:off x="7256686" y="964643"/>
            <a:ext cx="197175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Set Size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C35E2C-5BC4-426B-A1E0-678AE8640670}"/>
              </a:ext>
            </a:extLst>
          </p:cNvPr>
          <p:cNvSpPr/>
          <p:nvPr/>
        </p:nvSpPr>
        <p:spPr>
          <a:xfrm>
            <a:off x="84799" y="2470919"/>
            <a:ext cx="11661356" cy="711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F0C3D6-CBC1-4F8F-A9B3-A4C261D451C7}"/>
              </a:ext>
            </a:extLst>
          </p:cNvPr>
          <p:cNvSpPr txBox="1"/>
          <p:nvPr/>
        </p:nvSpPr>
        <p:spPr>
          <a:xfrm>
            <a:off x="1276054" y="2454404"/>
            <a:ext cx="1110959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dirty="0">
                <a:latin typeface="Calibri" panose="020F0502020204030204" pitchFamily="34" charset="0"/>
                <a:cs typeface="Calibri" panose="020F0502020204030204" pitchFamily="34" charset="0"/>
              </a:rPr>
              <a:t>Improve on the state of the art in credit scoring by predicting the probability that somebody will experience financial distress in the next two years</a:t>
            </a:r>
          </a:p>
          <a:p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F1A27-1BDF-4040-B348-3F5E6A016131}"/>
              </a:ext>
            </a:extLst>
          </p:cNvPr>
          <p:cNvSpPr txBox="1"/>
          <p:nvPr/>
        </p:nvSpPr>
        <p:spPr>
          <a:xfrm>
            <a:off x="84799" y="2580041"/>
            <a:ext cx="1386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:</a:t>
            </a:r>
            <a:endParaRPr lang="en-HK" sz="20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DCDF2-4A11-44C2-AAF7-CAEABB49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8DB60-01D2-4B77-8915-DAF59D4B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6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7D7EEF-70B1-41F8-9F5D-B94A0B69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7" y="657824"/>
            <a:ext cx="6143625" cy="5114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15BA2F-B31F-40E8-AB0A-E9CEC57C968B}"/>
              </a:ext>
            </a:extLst>
          </p:cNvPr>
          <p:cNvSpPr txBox="1"/>
          <p:nvPr/>
        </p:nvSpPr>
        <p:spPr>
          <a:xfrm>
            <a:off x="3763632" y="165381"/>
            <a:ext cx="466473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>
                <a:solidFill>
                  <a:srgbClr val="30353F"/>
                </a:solidFill>
                <a:latin typeface="+mj-lt"/>
              </a:rPr>
              <a:t>Data mining black box 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10" name="Oval 35">
            <a:extLst>
              <a:ext uri="{FF2B5EF4-FFF2-40B4-BE49-F238E27FC236}">
                <a16:creationId xmlns:a16="http://schemas.microsoft.com/office/drawing/2014/main" id="{39D092EC-2E53-4158-BC54-133ED85662CD}"/>
              </a:ext>
            </a:extLst>
          </p:cNvPr>
          <p:cNvSpPr/>
          <p:nvPr/>
        </p:nvSpPr>
        <p:spPr>
          <a:xfrm>
            <a:off x="4592808" y="3014597"/>
            <a:ext cx="244236" cy="492443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12" name="Graphic 11" descr="Right pointing backhand index">
            <a:extLst>
              <a:ext uri="{FF2B5EF4-FFF2-40B4-BE49-F238E27FC236}">
                <a16:creationId xmlns:a16="http://schemas.microsoft.com/office/drawing/2014/main" id="{D889E033-1F2A-4405-8955-1DE8B7D97B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8268" y="6035116"/>
            <a:ext cx="725649" cy="7538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EDB6F2-2801-4699-BFCC-F954B5CFC8D2}"/>
              </a:ext>
            </a:extLst>
          </p:cNvPr>
          <p:cNvSpPr txBox="1"/>
          <p:nvPr/>
        </p:nvSpPr>
        <p:spPr>
          <a:xfrm>
            <a:off x="1166191" y="6198335"/>
            <a:ext cx="734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Very important to look back at every step</a:t>
            </a:r>
            <a:endParaRPr lang="en-HK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BA1E91-6302-4B6F-A294-BC2FCCA0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609A0-301F-44C2-8B10-0FB1D559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2E0718D-BFD6-40B4-A898-B0C5A539CD69}"/>
              </a:ext>
            </a:extLst>
          </p:cNvPr>
          <p:cNvCxnSpPr>
            <a:cxnSpLocks/>
          </p:cNvCxnSpPr>
          <p:nvPr/>
        </p:nvCxnSpPr>
        <p:spPr>
          <a:xfrm rot="10800000">
            <a:off x="1838863" y="1378227"/>
            <a:ext cx="2057277" cy="6758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113711-E701-4E91-B3DA-184F8CBF0836}"/>
              </a:ext>
            </a:extLst>
          </p:cNvPr>
          <p:cNvSpPr txBox="1"/>
          <p:nvPr/>
        </p:nvSpPr>
        <p:spPr>
          <a:xfrm>
            <a:off x="199464" y="713746"/>
            <a:ext cx="1775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Understanding the consumer banking landscape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Determining the business verticals that could leverage our Credit Risk Model</a:t>
            </a:r>
          </a:p>
          <a:p>
            <a:endParaRPr lang="en-H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F7C6DB-0A66-4072-8690-E3F34561F048}"/>
              </a:ext>
            </a:extLst>
          </p:cNvPr>
          <p:cNvSpPr txBox="1"/>
          <p:nvPr/>
        </p:nvSpPr>
        <p:spPr>
          <a:xfrm>
            <a:off x="9819861" y="3988606"/>
            <a:ext cx="2213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Building a model to predict chances of delinquency in the next 2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dirty="0"/>
          </a:p>
          <a:p>
            <a:endParaRPr lang="en-HK" dirty="0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5F943719-BDB4-48F3-B091-1030D8F1BD93}"/>
              </a:ext>
            </a:extLst>
          </p:cNvPr>
          <p:cNvCxnSpPr>
            <a:cxnSpLocks/>
          </p:cNvCxnSpPr>
          <p:nvPr/>
        </p:nvCxnSpPr>
        <p:spPr>
          <a:xfrm flipV="1">
            <a:off x="8428371" y="4240696"/>
            <a:ext cx="1656533" cy="2310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43EF6EA-035D-45FD-80C2-FD592D74FEA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8153400" y="1223495"/>
            <a:ext cx="1828800" cy="8305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37170C-3A0B-48E1-AD13-D48F71A00C91}"/>
              </a:ext>
            </a:extLst>
          </p:cNvPr>
          <p:cNvSpPr txBox="1"/>
          <p:nvPr/>
        </p:nvSpPr>
        <p:spPr>
          <a:xfrm>
            <a:off x="9982200" y="900329"/>
            <a:ext cx="2120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Understand, visualize and prepare it to feed into machine learning models</a:t>
            </a:r>
            <a:endParaRPr lang="en-HK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5160651" y="165381"/>
            <a:ext cx="187070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Variables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AA9297-8C79-4928-A2DD-BF209DD8DE58}"/>
              </a:ext>
            </a:extLst>
          </p:cNvPr>
          <p:cNvSpPr txBox="1"/>
          <p:nvPr/>
        </p:nvSpPr>
        <p:spPr>
          <a:xfrm>
            <a:off x="426755" y="3218749"/>
            <a:ext cx="640094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Consumer spending behaviour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H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Debt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Monthly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Number of Real Estate Loans or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Revolving Utilization of Unsecured loans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Number of open credit lines and loans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>
                <a:latin typeface="Calibri" panose="020F0502020204030204" pitchFamily="34" charset="0"/>
                <a:cs typeface="Calibri" panose="020F0502020204030204" pitchFamily="34" charset="0"/>
              </a:rPr>
              <a:t>Number of times (30-59 days) past due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Number of times ( 60-89 days) past due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Number of times 90 days past due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H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C92945-D833-4997-ACD2-901F3B53AF65}"/>
              </a:ext>
            </a:extLst>
          </p:cNvPr>
          <p:cNvSpPr txBox="1"/>
          <p:nvPr/>
        </p:nvSpPr>
        <p:spPr>
          <a:xfrm>
            <a:off x="7215875" y="3218749"/>
            <a:ext cx="41145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Consumer Characteristics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Number of Dependents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HK" dirty="0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F7610E16-92F8-4310-8A9F-AF7D50B91B4C}"/>
              </a:ext>
            </a:extLst>
          </p:cNvPr>
          <p:cNvSpPr/>
          <p:nvPr/>
        </p:nvSpPr>
        <p:spPr>
          <a:xfrm>
            <a:off x="5286147" y="834411"/>
            <a:ext cx="1548410" cy="995788"/>
          </a:xfrm>
          <a:prstGeom prst="flowChartMagneticDisk">
            <a:avLst/>
          </a:prstGeom>
          <a:solidFill>
            <a:srgbClr val="43CD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15" name="Down Arrow 14"/>
          <p:cNvSpPr/>
          <p:nvPr/>
        </p:nvSpPr>
        <p:spPr>
          <a:xfrm rot="4425611">
            <a:off x="4363223" y="1364277"/>
            <a:ext cx="120311" cy="839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7253431">
            <a:off x="7711832" y="1364277"/>
            <a:ext cx="139725" cy="839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28" y="1332305"/>
            <a:ext cx="1925579" cy="192557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04" y="1644951"/>
            <a:ext cx="1564106" cy="146319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E9AF2-9340-4A2A-8527-C8A4D677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598A2-9D8A-4C48-840D-91424FED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2EFDA0-5DA9-439A-AA00-81DA2595E56C}"/>
              </a:ext>
            </a:extLst>
          </p:cNvPr>
          <p:cNvSpPr/>
          <p:nvPr/>
        </p:nvSpPr>
        <p:spPr>
          <a:xfrm>
            <a:off x="6096000" y="2968487"/>
            <a:ext cx="45719" cy="38895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0277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804484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>
                <a:tab pos="347663" algn="l"/>
              </a:tabLst>
            </a:pPr>
            <a:r>
              <a:rPr lang="en-US" sz="4100" b="1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DATA PREPARATION </a:t>
            </a:r>
          </a:p>
        </p:txBody>
      </p:sp>
      <p:sp>
        <p:nvSpPr>
          <p:cNvPr id="119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EE9EF1AC-490B-4345-A9FB-B2D2CD140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A16FF-B5EA-4595-963C-A948A9CA672D}"/>
              </a:ext>
            </a:extLst>
          </p:cNvPr>
          <p:cNvSpPr txBox="1"/>
          <p:nvPr/>
        </p:nvSpPr>
        <p:spPr>
          <a:xfrm>
            <a:off x="963669" y="1030840"/>
            <a:ext cx="48059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i="1" dirty="0">
                <a:solidFill>
                  <a:schemeClr val="bg2">
                    <a:lumMod val="25000"/>
                  </a:schemeClr>
                </a:solidFill>
              </a:rPr>
              <a:t>Albert Einstein said,</a:t>
            </a:r>
          </a:p>
          <a:p>
            <a:endParaRPr lang="en-HK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HK" i="1" dirty="0">
                <a:solidFill>
                  <a:schemeClr val="bg2">
                    <a:lumMod val="25000"/>
                  </a:schemeClr>
                </a:solidFill>
              </a:rPr>
              <a:t>I Would Spend 55 Minutes Defining the Problem and then Five Minutes Solving It</a:t>
            </a:r>
          </a:p>
          <a:p>
            <a:endParaRPr lang="en-H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69BED-5A2D-4592-892D-6A8EAD30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23471-5952-478A-8CCE-415DD131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7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3846994" y="165381"/>
            <a:ext cx="449802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Exploring the variables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pic>
        <p:nvPicPr>
          <p:cNvPr id="7" name="slide11">
            <a:extLst>
              <a:ext uri="{FF2B5EF4-FFF2-40B4-BE49-F238E27FC236}">
                <a16:creationId xmlns:a16="http://schemas.microsoft.com/office/drawing/2014/main" id="{794221BF-5560-4789-8E15-DAAE9B0D6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8" y="726867"/>
            <a:ext cx="9674086" cy="613113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459CB-5AD8-49A3-989F-1CC58DC3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21D16-5B85-4A6E-B0B2-D7955948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17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3846994" y="165381"/>
            <a:ext cx="449802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Exploring the variables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pic>
        <p:nvPicPr>
          <p:cNvPr id="7" name="slide12">
            <a:extLst>
              <a:ext uri="{FF2B5EF4-FFF2-40B4-BE49-F238E27FC236}">
                <a16:creationId xmlns:a16="http://schemas.microsoft.com/office/drawing/2014/main" id="{56F97089-3815-4343-AC2A-1ED78F779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33" y="657824"/>
            <a:ext cx="9328963" cy="608260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7030C-0D34-4CF7-895F-E530B157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B8FBC-8289-4C2C-BD75-AAF83F60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9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1517</Words>
  <Application>Microsoft Office PowerPoint</Application>
  <PresentationFormat>Widescreen</PresentationFormat>
  <Paragraphs>330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Century Gothic</vt:lpstr>
      <vt:lpstr>Segoe UI Light</vt:lpstr>
      <vt:lpstr>Segoe UI Semibold</vt:lpstr>
      <vt:lpstr>Wingdings</vt:lpstr>
      <vt:lpstr>Office Theme</vt:lpstr>
      <vt:lpstr>Slide 1</vt:lpstr>
      <vt:lpstr>PowerPoint Presentation</vt:lpstr>
      <vt:lpstr>PowerPoint Presentation</vt:lpstr>
      <vt:lpstr>Slide 2</vt:lpstr>
      <vt:lpstr>PowerPoint Presentation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 2</vt:lpstr>
      <vt:lpstr>Slide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2019-11-17T05:15:50Z</dcterms:created>
  <dcterms:modified xsi:type="dcterms:W3CDTF">2019-11-19T04:44:09Z</dcterms:modified>
</cp:coreProperties>
</file>