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C8A81B-F508-41C2-9B8D-16A9C19149CF}" type="datetimeFigureOut">
              <a:rPr lang="en-IN" smtClean="0"/>
              <a:t>20-08-2024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53A7E3-E551-4AC6-8319-0FB4EA1C6AB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08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8A81B-F508-41C2-9B8D-16A9C19149CF}"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A7E3-E551-4AC6-8319-0FB4EA1C6AB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79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8A81B-F508-41C2-9B8D-16A9C19149CF}"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A7E3-E551-4AC6-8319-0FB4EA1C6AB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33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8A81B-F508-41C2-9B8D-16A9C19149CF}"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A7E3-E551-4AC6-8319-0FB4EA1C6AB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189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8A81B-F508-41C2-9B8D-16A9C19149CF}"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3A7E3-E551-4AC6-8319-0FB4EA1C6AB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575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C8A81B-F508-41C2-9B8D-16A9C19149CF}"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3A7E3-E551-4AC6-8319-0FB4EA1C6AB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83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8A81B-F508-41C2-9B8D-16A9C19149CF}"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53A7E3-E551-4AC6-8319-0FB4EA1C6AB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18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C8A81B-F508-41C2-9B8D-16A9C19149CF}"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53A7E3-E551-4AC6-8319-0FB4EA1C6AB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592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8A81B-F508-41C2-9B8D-16A9C19149CF}"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53A7E3-E551-4AC6-8319-0FB4EA1C6ABB}" type="slidenum">
              <a:rPr lang="en-IN" smtClean="0"/>
              <a:t>‹#›</a:t>
            </a:fld>
            <a:endParaRPr lang="en-IN"/>
          </a:p>
        </p:txBody>
      </p:sp>
    </p:spTree>
    <p:extLst>
      <p:ext uri="{BB962C8B-B14F-4D97-AF65-F5344CB8AC3E}">
        <p14:creationId xmlns:p14="http://schemas.microsoft.com/office/powerpoint/2010/main" val="276372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8A81B-F508-41C2-9B8D-16A9C19149CF}"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3A7E3-E551-4AC6-8319-0FB4EA1C6AB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715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7C8A81B-F508-41C2-9B8D-16A9C19149CF}" type="datetimeFigureOut">
              <a:rPr lang="en-IN" smtClean="0"/>
              <a:t>20-08-2024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53A7E3-E551-4AC6-8319-0FB4EA1C6AB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45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7C8A81B-F508-41C2-9B8D-16A9C19149CF}" type="datetimeFigureOut">
              <a:rPr lang="en-IN" smtClean="0"/>
              <a:t>20-08-2024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53A7E3-E551-4AC6-8319-0FB4EA1C6AB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5147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D40C-8DC9-6B40-F049-F1442976E9FB}"/>
              </a:ext>
            </a:extLst>
          </p:cNvPr>
          <p:cNvSpPr>
            <a:spLocks noGrp="1"/>
          </p:cNvSpPr>
          <p:nvPr>
            <p:ph type="ctrTitle"/>
          </p:nvPr>
        </p:nvSpPr>
        <p:spPr/>
        <p:txBody>
          <a:bodyPr>
            <a:normAutofit/>
          </a:bodyPr>
          <a:lstStyle/>
          <a:p>
            <a:r>
              <a:rPr lang="en-US" sz="3000" dirty="0"/>
              <a:t>Streamlining Workers' Compensation Workflows in a Medical Facility</a:t>
            </a:r>
            <a:endParaRPr lang="en-IN" sz="3000" dirty="0"/>
          </a:p>
        </p:txBody>
      </p:sp>
      <p:sp>
        <p:nvSpPr>
          <p:cNvPr id="3" name="Subtitle 2">
            <a:extLst>
              <a:ext uri="{FF2B5EF4-FFF2-40B4-BE49-F238E27FC236}">
                <a16:creationId xmlns:a16="http://schemas.microsoft.com/office/drawing/2014/main" id="{269766D3-6753-6BF9-38A5-6DEB205E8E15}"/>
              </a:ext>
            </a:extLst>
          </p:cNvPr>
          <p:cNvSpPr>
            <a:spLocks noGrp="1"/>
          </p:cNvSpPr>
          <p:nvPr>
            <p:ph type="subTitle" idx="1"/>
          </p:nvPr>
        </p:nvSpPr>
        <p:spPr/>
        <p:txBody>
          <a:bodyPr/>
          <a:lstStyle/>
          <a:p>
            <a:r>
              <a:rPr lang="en-IN" dirty="0"/>
              <a:t>Avuku Swetha</a:t>
            </a:r>
          </a:p>
          <a:p>
            <a:r>
              <a:rPr lang="en-IN" dirty="0"/>
              <a:t>Ce21B026</a:t>
            </a:r>
          </a:p>
        </p:txBody>
      </p:sp>
    </p:spTree>
    <p:extLst>
      <p:ext uri="{BB962C8B-B14F-4D97-AF65-F5344CB8AC3E}">
        <p14:creationId xmlns:p14="http://schemas.microsoft.com/office/powerpoint/2010/main" val="357045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23A6-5656-62CE-7284-85E44BEB5EC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5D57529-9B7F-DFC5-0320-DF2AAE37D5F8}"/>
              </a:ext>
            </a:extLst>
          </p:cNvPr>
          <p:cNvSpPr>
            <a:spLocks noGrp="1"/>
          </p:cNvSpPr>
          <p:nvPr>
            <p:ph idx="1"/>
          </p:nvPr>
        </p:nvSpPr>
        <p:spPr/>
        <p:txBody>
          <a:bodyPr/>
          <a:lstStyle/>
          <a:p>
            <a:r>
              <a:rPr lang="en-US" dirty="0"/>
              <a:t>The workers' compensation process at the medical facility is time-consuming, confusing, and error-prone, leading to inefficiencies and decreased patient satisfaction. Specifically, the process involves numerous steps, many of which vary depending on the patient's specific case. This complexity, combined with the lack of consistent staff roles and the manual nature of many tasks, results in significant delays and errors.</a:t>
            </a:r>
            <a:endParaRPr lang="en-IN" dirty="0"/>
          </a:p>
        </p:txBody>
      </p:sp>
    </p:spTree>
    <p:extLst>
      <p:ext uri="{BB962C8B-B14F-4D97-AF65-F5344CB8AC3E}">
        <p14:creationId xmlns:p14="http://schemas.microsoft.com/office/powerpoint/2010/main" val="179933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351F-D598-7B26-888F-805FE3C5D251}"/>
              </a:ext>
            </a:extLst>
          </p:cNvPr>
          <p:cNvSpPr>
            <a:spLocks noGrp="1"/>
          </p:cNvSpPr>
          <p:nvPr>
            <p:ph type="title"/>
          </p:nvPr>
        </p:nvSpPr>
        <p:spPr/>
        <p:txBody>
          <a:bodyPr/>
          <a:lstStyle/>
          <a:p>
            <a:r>
              <a:rPr lang="en-IN" dirty="0"/>
              <a:t>Objectives</a:t>
            </a:r>
            <a:endParaRPr lang="en-IN" b="1" dirty="0"/>
          </a:p>
        </p:txBody>
      </p:sp>
      <p:sp>
        <p:nvSpPr>
          <p:cNvPr id="4" name="Rectangle 1">
            <a:extLst>
              <a:ext uri="{FF2B5EF4-FFF2-40B4-BE49-F238E27FC236}">
                <a16:creationId xmlns:a16="http://schemas.microsoft.com/office/drawing/2014/main" id="{0B40123F-B9D4-F5C1-D1E7-E216A0D8B133}"/>
              </a:ext>
            </a:extLst>
          </p:cNvPr>
          <p:cNvSpPr>
            <a:spLocks noGrp="1" noChangeArrowheads="1"/>
          </p:cNvSpPr>
          <p:nvPr>
            <p:ph idx="1"/>
          </p:nvPr>
        </p:nvSpPr>
        <p:spPr bwMode="auto">
          <a:xfrm>
            <a:off x="1451579" y="2586876"/>
            <a:ext cx="31758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Reduce processing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Minimize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Improve staff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Enhance patient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Increase staff morale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Optimize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Improve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Reduce costs</a:t>
            </a:r>
          </a:p>
        </p:txBody>
      </p:sp>
    </p:spTree>
    <p:extLst>
      <p:ext uri="{BB962C8B-B14F-4D97-AF65-F5344CB8AC3E}">
        <p14:creationId xmlns:p14="http://schemas.microsoft.com/office/powerpoint/2010/main" val="142928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41F-D8E7-53D0-4428-45F952DDBBA1}"/>
              </a:ext>
            </a:extLst>
          </p:cNvPr>
          <p:cNvSpPr>
            <a:spLocks noGrp="1"/>
          </p:cNvSpPr>
          <p:nvPr>
            <p:ph type="title"/>
          </p:nvPr>
        </p:nvSpPr>
        <p:spPr/>
        <p:txBody>
          <a:bodyPr/>
          <a:lstStyle/>
          <a:p>
            <a:r>
              <a:rPr lang="en-IN" dirty="0"/>
              <a:t>Identifying Pain Points</a:t>
            </a:r>
          </a:p>
        </p:txBody>
      </p:sp>
      <p:sp>
        <p:nvSpPr>
          <p:cNvPr id="4" name="Rectangle 1">
            <a:extLst>
              <a:ext uri="{FF2B5EF4-FFF2-40B4-BE49-F238E27FC236}">
                <a16:creationId xmlns:a16="http://schemas.microsoft.com/office/drawing/2014/main" id="{37CF581B-34C5-8852-1F1E-863B8BF85267}"/>
              </a:ext>
            </a:extLst>
          </p:cNvPr>
          <p:cNvSpPr>
            <a:spLocks noGrp="1" noChangeArrowheads="1"/>
          </p:cNvSpPr>
          <p:nvPr>
            <p:ph idx="1"/>
          </p:nvPr>
        </p:nvSpPr>
        <p:spPr bwMode="auto">
          <a:xfrm>
            <a:off x="1451579" y="2725377"/>
            <a:ext cx="97706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Found that inconsistent staffing across shifts led to confusion about the next steps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 the patient journey.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Discovered that paperwork was often misplaced or delayed as it was passed between departments (intake, scheduling, billing,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Identified that some tasks, such as the creation of patient files and document sorting, were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time-consuming and error-prone due to manual handling. </a:t>
            </a:r>
          </a:p>
        </p:txBody>
      </p:sp>
    </p:spTree>
    <p:extLst>
      <p:ext uri="{BB962C8B-B14F-4D97-AF65-F5344CB8AC3E}">
        <p14:creationId xmlns:p14="http://schemas.microsoft.com/office/powerpoint/2010/main" val="9301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3AE1-F827-415C-B473-E9126304832E}"/>
              </a:ext>
            </a:extLst>
          </p:cNvPr>
          <p:cNvSpPr>
            <a:spLocks noGrp="1"/>
          </p:cNvSpPr>
          <p:nvPr>
            <p:ph type="title"/>
          </p:nvPr>
        </p:nvSpPr>
        <p:spPr/>
        <p:txBody>
          <a:bodyPr/>
          <a:lstStyle/>
          <a:p>
            <a:r>
              <a:rPr lang="en-IN" dirty="0"/>
              <a:t>Proposed solutions</a:t>
            </a:r>
          </a:p>
        </p:txBody>
      </p:sp>
      <p:sp>
        <p:nvSpPr>
          <p:cNvPr id="3" name="Content Placeholder 2">
            <a:extLst>
              <a:ext uri="{FF2B5EF4-FFF2-40B4-BE49-F238E27FC236}">
                <a16:creationId xmlns:a16="http://schemas.microsoft.com/office/drawing/2014/main" id="{612DB043-2E39-6678-B761-27834D09735D}"/>
              </a:ext>
            </a:extLst>
          </p:cNvPr>
          <p:cNvSpPr>
            <a:spLocks noGrp="1"/>
          </p:cNvSpPr>
          <p:nvPr>
            <p:ph idx="1"/>
          </p:nvPr>
        </p:nvSpPr>
        <p:spPr/>
        <p:txBody>
          <a:bodyPr/>
          <a:lstStyle/>
          <a:p>
            <a:r>
              <a:rPr lang="en-US" b="1" dirty="0"/>
              <a:t>Robotic Process Automation (RPA) and Artificial Intelligence (AI)</a:t>
            </a:r>
          </a:p>
          <a:p>
            <a:pPr>
              <a:buFont typeface="Arial" panose="020B0604020202020204" pitchFamily="34" charset="0"/>
              <a:buChar char="•"/>
            </a:pPr>
            <a:r>
              <a:rPr lang="en-US" b="1" dirty="0"/>
              <a:t>Data Entry and Processing:</a:t>
            </a:r>
            <a:r>
              <a:rPr lang="en-US" dirty="0"/>
              <a:t> RPA bots can automate tasks like data entry, form completion, and document sorting, reducing manual effort and errors.</a:t>
            </a:r>
          </a:p>
          <a:p>
            <a:pPr>
              <a:buFont typeface="Arial" panose="020B0604020202020204" pitchFamily="34" charset="0"/>
              <a:buChar char="•"/>
            </a:pPr>
            <a:r>
              <a:rPr lang="en-US" b="1" dirty="0"/>
              <a:t>Patient File Generation:</a:t>
            </a:r>
            <a:r>
              <a:rPr lang="en-US" dirty="0"/>
              <a:t> AI can be used to analyze intake data and automatically generate patient files, ensuring consistency and accuracy.</a:t>
            </a:r>
          </a:p>
          <a:p>
            <a:pPr>
              <a:buFont typeface="Arial" panose="020B0604020202020204" pitchFamily="34" charset="0"/>
              <a:buChar char="•"/>
            </a:pPr>
            <a:r>
              <a:rPr lang="en-US" b="1" dirty="0"/>
              <a:t>Document Classification:</a:t>
            </a:r>
            <a:r>
              <a:rPr lang="en-US" dirty="0"/>
              <a:t> AI-powered systems can classify documents based on their content, facilitating efficient routing and storage.</a:t>
            </a:r>
          </a:p>
          <a:p>
            <a:pPr marL="0" indent="0">
              <a:buNone/>
            </a:pPr>
            <a:endParaRPr lang="en-IN" dirty="0"/>
          </a:p>
        </p:txBody>
      </p:sp>
    </p:spTree>
    <p:extLst>
      <p:ext uri="{BB962C8B-B14F-4D97-AF65-F5344CB8AC3E}">
        <p14:creationId xmlns:p14="http://schemas.microsoft.com/office/powerpoint/2010/main" val="113807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7C37-72AC-E673-0B99-BCC3E5E44441}"/>
              </a:ext>
            </a:extLst>
          </p:cNvPr>
          <p:cNvSpPr>
            <a:spLocks noGrp="1"/>
          </p:cNvSpPr>
          <p:nvPr>
            <p:ph type="title"/>
          </p:nvPr>
        </p:nvSpPr>
        <p:spPr/>
        <p:txBody>
          <a:bodyPr/>
          <a:lstStyle/>
          <a:p>
            <a:r>
              <a:rPr lang="en-IN" dirty="0"/>
              <a:t>Solution 2 </a:t>
            </a:r>
          </a:p>
        </p:txBody>
      </p:sp>
      <p:sp>
        <p:nvSpPr>
          <p:cNvPr id="3" name="Content Placeholder 2">
            <a:extLst>
              <a:ext uri="{FF2B5EF4-FFF2-40B4-BE49-F238E27FC236}">
                <a16:creationId xmlns:a16="http://schemas.microsoft.com/office/drawing/2014/main" id="{1421CBEC-70D9-5C65-B8B0-649BA4EB7EE7}"/>
              </a:ext>
            </a:extLst>
          </p:cNvPr>
          <p:cNvSpPr>
            <a:spLocks noGrp="1"/>
          </p:cNvSpPr>
          <p:nvPr>
            <p:ph idx="1"/>
          </p:nvPr>
        </p:nvSpPr>
        <p:spPr/>
        <p:txBody>
          <a:bodyPr/>
          <a:lstStyle/>
          <a:p>
            <a:r>
              <a:rPr lang="en-US" b="1" dirty="0"/>
              <a:t>Automated Notifications</a:t>
            </a:r>
          </a:p>
          <a:p>
            <a:pPr>
              <a:buFont typeface="Arial" panose="020B0604020202020204" pitchFamily="34" charset="0"/>
              <a:buChar char="•"/>
            </a:pPr>
            <a:r>
              <a:rPr lang="en-US" b="1" dirty="0"/>
              <a:t>Proactive Communication:</a:t>
            </a:r>
            <a:r>
              <a:rPr lang="en-US" dirty="0"/>
              <a:t> AI-driven systems can automatically send notifications to patients about missing or required documentation, reducing delays and improving communication.</a:t>
            </a:r>
          </a:p>
          <a:p>
            <a:pPr>
              <a:buFont typeface="Arial" panose="020B0604020202020204" pitchFamily="34" charset="0"/>
              <a:buChar char="•"/>
            </a:pPr>
            <a:r>
              <a:rPr lang="en-US" b="1" dirty="0"/>
              <a:t>Workflow Management:</a:t>
            </a:r>
            <a:r>
              <a:rPr lang="en-US" dirty="0"/>
              <a:t> Automated notifications can trigger the next steps in the process, ensuring that patients move smoothly through the workflow.</a:t>
            </a:r>
          </a:p>
          <a:p>
            <a:pPr marL="0" indent="0">
              <a:buNone/>
            </a:pPr>
            <a:endParaRPr lang="en-IN" dirty="0"/>
          </a:p>
        </p:txBody>
      </p:sp>
    </p:spTree>
    <p:extLst>
      <p:ext uri="{BB962C8B-B14F-4D97-AF65-F5344CB8AC3E}">
        <p14:creationId xmlns:p14="http://schemas.microsoft.com/office/powerpoint/2010/main" val="368454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A1FA-E0FA-A301-93DE-26D6DA6FEDD0}"/>
              </a:ext>
            </a:extLst>
          </p:cNvPr>
          <p:cNvSpPr>
            <a:spLocks noGrp="1"/>
          </p:cNvSpPr>
          <p:nvPr>
            <p:ph type="title"/>
          </p:nvPr>
        </p:nvSpPr>
        <p:spPr/>
        <p:txBody>
          <a:bodyPr/>
          <a:lstStyle/>
          <a:p>
            <a:r>
              <a:rPr lang="en-IN" dirty="0"/>
              <a:t>Solution 3</a:t>
            </a:r>
          </a:p>
        </p:txBody>
      </p:sp>
      <p:sp>
        <p:nvSpPr>
          <p:cNvPr id="3" name="Content Placeholder 2">
            <a:extLst>
              <a:ext uri="{FF2B5EF4-FFF2-40B4-BE49-F238E27FC236}">
                <a16:creationId xmlns:a16="http://schemas.microsoft.com/office/drawing/2014/main" id="{D69E7926-619C-B5DB-2618-E3931AE98D14}"/>
              </a:ext>
            </a:extLst>
          </p:cNvPr>
          <p:cNvSpPr>
            <a:spLocks noGrp="1"/>
          </p:cNvSpPr>
          <p:nvPr>
            <p:ph idx="1"/>
          </p:nvPr>
        </p:nvSpPr>
        <p:spPr/>
        <p:txBody>
          <a:bodyPr/>
          <a:lstStyle/>
          <a:p>
            <a:r>
              <a:rPr lang="en-US" b="1" dirty="0"/>
              <a:t>Digital Dashboard</a:t>
            </a:r>
          </a:p>
          <a:p>
            <a:pPr>
              <a:buFont typeface="Arial" panose="020B0604020202020204" pitchFamily="34" charset="0"/>
              <a:buChar char="•"/>
            </a:pPr>
            <a:r>
              <a:rPr lang="en-US" b="1" dirty="0"/>
              <a:t>Centralized Information:</a:t>
            </a:r>
            <a:r>
              <a:rPr lang="en-US" dirty="0"/>
              <a:t> A digital dashboard can provide a centralized view of all tasks and their status, improving visibility and accountability.</a:t>
            </a:r>
          </a:p>
          <a:p>
            <a:pPr>
              <a:buFont typeface="Arial" panose="020B0604020202020204" pitchFamily="34" charset="0"/>
              <a:buChar char="•"/>
            </a:pPr>
            <a:r>
              <a:rPr lang="en-US" b="1" dirty="0"/>
              <a:t>Workflow Management:</a:t>
            </a:r>
            <a:r>
              <a:rPr lang="en-US" dirty="0"/>
              <a:t> Employees can use the dashboard to track their progress, identify bottlenecks, and ensure that all necessary steps are completed.</a:t>
            </a:r>
          </a:p>
          <a:p>
            <a:pPr>
              <a:buFont typeface="Arial" panose="020B0604020202020204" pitchFamily="34" charset="0"/>
              <a:buChar char="•"/>
            </a:pPr>
            <a:r>
              <a:rPr lang="en-US" b="1" dirty="0"/>
              <a:t>Real-time Updates:</a:t>
            </a:r>
            <a:r>
              <a:rPr lang="en-US" dirty="0"/>
              <a:t> The dashboard can be updated in real-time, providing staff with the most current information on patient cases.</a:t>
            </a:r>
          </a:p>
          <a:p>
            <a:endParaRPr lang="en-IN" dirty="0"/>
          </a:p>
        </p:txBody>
      </p:sp>
    </p:spTree>
    <p:extLst>
      <p:ext uri="{BB962C8B-B14F-4D97-AF65-F5344CB8AC3E}">
        <p14:creationId xmlns:p14="http://schemas.microsoft.com/office/powerpoint/2010/main" val="42070712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TotalTime>
  <Words>384</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Streamlining Workers' Compensation Workflows in a Medical Facility</vt:lpstr>
      <vt:lpstr>Problem Statement</vt:lpstr>
      <vt:lpstr>Objectives</vt:lpstr>
      <vt:lpstr>Identifying Pain Points</vt:lpstr>
      <vt:lpstr>Proposed solutions</vt:lpstr>
      <vt:lpstr>Solution 2 </vt:lpstr>
      <vt:lpstr>Solution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Avuku Swetha</dc:creator>
  <cp:lastModifiedBy>Avuku Swetha</cp:lastModifiedBy>
  <cp:revision>1</cp:revision>
  <dcterms:created xsi:type="dcterms:W3CDTF">2024-08-20T00:58:35Z</dcterms:created>
  <dcterms:modified xsi:type="dcterms:W3CDTF">2024-08-20T01:53:51Z</dcterms:modified>
</cp:coreProperties>
</file>