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21"/>
  </p:handoutMasterIdLst>
  <p:sldIdLst>
    <p:sldId id="256" r:id="rId2"/>
    <p:sldId id="257" r:id="rId3"/>
    <p:sldId id="259" r:id="rId4"/>
    <p:sldId id="260" r:id="rId5"/>
    <p:sldId id="274" r:id="rId6"/>
    <p:sldId id="258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2" r:id="rId19"/>
    <p:sldId id="271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AD8A0F-08A5-4955-9A09-4DB024ABEEDB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89F343-3AFE-48DD-BE73-A58F44D8A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6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68DA07-9FFA-4E34-B605-036AF86CDC3E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792B9C-4D21-422A-A86D-1B8562ABF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Poetry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Look at Poetic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Poems to Review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“My Papa’s Waltz” (705)</a:t>
            </a:r>
          </a:p>
          <a:p>
            <a:endParaRPr lang="en-US" sz="4400" dirty="0" smtClean="0"/>
          </a:p>
          <a:p>
            <a:r>
              <a:rPr lang="en-US" sz="4400" dirty="0" smtClean="0"/>
              <a:t>“Those Winter Sundays” (705)</a:t>
            </a:r>
          </a:p>
          <a:p>
            <a:endParaRPr lang="en-US" sz="4400" dirty="0" smtClean="0"/>
          </a:p>
          <a:p>
            <a:r>
              <a:rPr lang="en-US" sz="4400" dirty="0" smtClean="0"/>
              <a:t>“To Autumn”  (handout)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Metaphor vs. Simile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Metaphor:  An indirect comparison between two unlike objects.</a:t>
            </a:r>
          </a:p>
          <a:p>
            <a:pPr lvl="2"/>
            <a:r>
              <a:rPr lang="en-US" dirty="0" smtClean="0"/>
              <a:t>Rachel was burning with anger</a:t>
            </a:r>
          </a:p>
          <a:p>
            <a:pPr lvl="2"/>
            <a:r>
              <a:rPr lang="en-US" dirty="0" smtClean="0"/>
              <a:t>Green god=forest; death’s second self=sleep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Simile:  A direct comparison between two unlike objects using “like” “as” “seems” “than”</a:t>
            </a:r>
          </a:p>
          <a:p>
            <a:pPr lvl="2"/>
            <a:r>
              <a:rPr lang="en-US" dirty="0" smtClean="0"/>
              <a:t>Life is like a photograph; John is uglier than a pig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Personification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Giving human qualities to inanimate objects</a:t>
            </a:r>
          </a:p>
          <a:p>
            <a:pPr lvl="2"/>
            <a:r>
              <a:rPr lang="en-US" sz="3200" dirty="0" smtClean="0"/>
              <a:t>Time flies</a:t>
            </a:r>
          </a:p>
          <a:p>
            <a:pPr lvl="2"/>
            <a:r>
              <a:rPr lang="en-US" sz="3200" dirty="0" smtClean="0"/>
              <a:t>Hell’s open gaping mouth</a:t>
            </a:r>
          </a:p>
          <a:p>
            <a:pPr lvl="2"/>
            <a:r>
              <a:rPr lang="en-US" sz="3200" dirty="0" smtClean="0"/>
              <a:t>Tears began to fall from the clouds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Poems for Review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“A Red, Red Rose” (580)</a:t>
            </a:r>
          </a:p>
          <a:p>
            <a:endParaRPr lang="en-US" sz="4400" dirty="0" smtClean="0"/>
          </a:p>
          <a:p>
            <a:r>
              <a:rPr lang="en-US" sz="4400" dirty="0" smtClean="0"/>
              <a:t>“Harlem” (577)</a:t>
            </a:r>
          </a:p>
          <a:p>
            <a:endParaRPr lang="en-US" sz="4400" dirty="0" smtClean="0"/>
          </a:p>
          <a:p>
            <a:r>
              <a:rPr lang="en-US" sz="4400" dirty="0" smtClean="0"/>
              <a:t>“A Valediction:  Forbidding Mourning” (586)</a:t>
            </a:r>
          </a:p>
          <a:p>
            <a:endParaRPr lang="en-US" sz="4400" dirty="0" smtClean="0"/>
          </a:p>
          <a:p>
            <a:r>
              <a:rPr lang="en-US" sz="4400" dirty="0" smtClean="0"/>
              <a:t>“Because I Could Not Stop for Death” (752)</a:t>
            </a:r>
          </a:p>
          <a:p>
            <a:endParaRPr lang="en-US" sz="4400" dirty="0" smtClean="0"/>
          </a:p>
          <a:p>
            <a:endParaRPr 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Symbolism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that represents something else</a:t>
            </a:r>
          </a:p>
          <a:p>
            <a:endParaRPr lang="en-US" dirty="0" smtClean="0"/>
          </a:p>
          <a:p>
            <a:r>
              <a:rPr lang="en-US" dirty="0" smtClean="0"/>
              <a:t>Concrete to abstract meaning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Flag = liberty</a:t>
            </a:r>
          </a:p>
          <a:p>
            <a:pPr lvl="1"/>
            <a:r>
              <a:rPr lang="en-US" dirty="0" smtClean="0"/>
              <a:t>Red rose = love</a:t>
            </a:r>
          </a:p>
          <a:p>
            <a:pPr lvl="1"/>
            <a:r>
              <a:rPr lang="en-US" dirty="0" smtClean="0"/>
              <a:t>Skull with crossed bones  = death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Allusion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historical, mythological, literary, or biblical reference that enhances meaning to the text</a:t>
            </a:r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sz="3200" dirty="0" smtClean="0"/>
              <a:t>“Like </a:t>
            </a:r>
            <a:r>
              <a:rPr lang="en-US" sz="3200" dirty="0" err="1" smtClean="0"/>
              <a:t>Niobe</a:t>
            </a:r>
            <a:r>
              <a:rPr lang="en-US" sz="3200" dirty="0" smtClean="0"/>
              <a:t>, all tears”</a:t>
            </a:r>
          </a:p>
          <a:p>
            <a:pPr lvl="2"/>
            <a:r>
              <a:rPr lang="en-US" sz="3200" dirty="0" smtClean="0"/>
              <a:t>Central apple tree in the wild garden</a:t>
            </a:r>
          </a:p>
          <a:p>
            <a:pPr lvl="2"/>
            <a:r>
              <a:rPr lang="en-US" sz="3200" dirty="0" smtClean="0"/>
              <a:t>Aunt </a:t>
            </a:r>
            <a:r>
              <a:rPr lang="en-US" sz="3200" dirty="0" err="1" smtClean="0"/>
              <a:t>Ariadne</a:t>
            </a:r>
            <a:r>
              <a:rPr lang="en-US" sz="3200" dirty="0" smtClean="0"/>
              <a:t>; Tia </a:t>
            </a:r>
            <a:r>
              <a:rPr lang="en-US" sz="3200" dirty="0" err="1" smtClean="0"/>
              <a:t>Vashti</a:t>
            </a:r>
            <a:r>
              <a:rPr lang="en-US" sz="3200" dirty="0" smtClean="0"/>
              <a:t>;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Poems for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“The Lamb” (739)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800" dirty="0" smtClean="0"/>
              <a:t>“ The </a:t>
            </a:r>
            <a:r>
              <a:rPr lang="en-US" sz="4800" dirty="0" err="1" smtClean="0"/>
              <a:t>Tyger</a:t>
            </a:r>
            <a:r>
              <a:rPr lang="en-US" sz="4800" dirty="0" smtClean="0"/>
              <a:t>”  (740)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800" dirty="0" smtClean="0"/>
              <a:t>“Birches”  (715) </a:t>
            </a:r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Irony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Irony:  the opposite occurs</a:t>
            </a:r>
          </a:p>
          <a:p>
            <a:pPr lvl="1"/>
            <a:r>
              <a:rPr lang="en-US" dirty="0" smtClean="0"/>
              <a:t>Verbal irony:  say the opposite of what you mean</a:t>
            </a:r>
          </a:p>
          <a:p>
            <a:pPr lvl="3"/>
            <a:r>
              <a:rPr lang="en-US" dirty="0" smtClean="0"/>
              <a:t>Call someone </a:t>
            </a:r>
            <a:r>
              <a:rPr lang="en-US" dirty="0" err="1" smtClean="0"/>
              <a:t>shorty</a:t>
            </a:r>
            <a:r>
              <a:rPr lang="en-US" dirty="0" smtClean="0"/>
              <a:t> who is tall</a:t>
            </a:r>
          </a:p>
          <a:p>
            <a:pPr lvl="1"/>
            <a:r>
              <a:rPr lang="en-US" dirty="0" smtClean="0"/>
              <a:t>Dramatic irony:  the audience knows more than actors on stage</a:t>
            </a:r>
          </a:p>
          <a:p>
            <a:pPr lvl="3"/>
            <a:r>
              <a:rPr lang="en-US" dirty="0" smtClean="0"/>
              <a:t>Hamlet thinks the king is praying while in the chapel so decides against killing him, but the audience knows that King Claudius is not praying.  </a:t>
            </a:r>
          </a:p>
          <a:p>
            <a:pPr lvl="1"/>
            <a:r>
              <a:rPr lang="en-US" dirty="0" smtClean="0"/>
              <a:t>Situational irony:  the outcome is unexpected</a:t>
            </a:r>
          </a:p>
          <a:p>
            <a:pPr lvl="3"/>
            <a:r>
              <a:rPr lang="en-US" dirty="0" smtClean="0"/>
              <a:t>man who takes a step aside in order to avoid getting sprinkled by a wet dog, and falls into a swimming pool.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Paradox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contradiction; an impossibility</a:t>
            </a:r>
          </a:p>
          <a:p>
            <a:r>
              <a:rPr lang="en-US" dirty="0" smtClean="0"/>
              <a:t>Upon further examination, it is possible</a:t>
            </a:r>
          </a:p>
          <a:p>
            <a:endParaRPr lang="en-US" dirty="0" smtClean="0"/>
          </a:p>
          <a:p>
            <a:r>
              <a:rPr lang="en-US" dirty="0" smtClean="0"/>
              <a:t>“I must be cruel to be kind”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“The Child is father of the man”</a:t>
            </a:r>
          </a:p>
          <a:p>
            <a:endParaRPr lang="en-US" dirty="0" smtClean="0"/>
          </a:p>
          <a:p>
            <a:r>
              <a:rPr lang="en-US" dirty="0" smtClean="0"/>
              <a:t>“The father is a stranger in his own home”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 poems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“My Mistress Eyes Are Nothing Like the Sun” (572)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800" dirty="0" smtClean="0"/>
              <a:t>“Richard Cory” (783)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800" dirty="0" smtClean="0"/>
              <a:t>“Old Maids” handout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Defining Poetry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Poetry is the language of the heart</a:t>
            </a:r>
          </a:p>
          <a:p>
            <a:pP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Poetry is the fragrance of a forgotten rose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Poetry is the synonym for the soul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Reading a Poem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there a pattern in stanzas?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punctuation?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words you need to define?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Suggestive or interpretative meaning?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Theme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poem about?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Meaning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 it all together to determine meaning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Let’s Give It a Try…Shall </a:t>
            </a:r>
            <a:r>
              <a:rPr lang="en-US" sz="4800" dirty="0"/>
              <a:t>W</a:t>
            </a:r>
            <a:r>
              <a:rPr lang="en-US" sz="4800" dirty="0" smtClean="0"/>
              <a:t>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Marvell, “To His Coy Mistress” (594)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of an argument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used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Theme:  carpe diem “Seize the opportunity for tomorrow may not come”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Meaning:</a:t>
            </a: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Edward Field “The Farewell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“The Farewell”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 algn="ctr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Farewell”</a:t>
            </a:r>
          </a:p>
          <a:p>
            <a:pPr marL="118872" indent="0" fontAlgn="base">
              <a:buNone/>
            </a:pPr>
            <a:endParaRPr lang="en-US" dirty="0"/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say the ice will hold</a:t>
            </a: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there I go,</a:t>
            </a: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forced to believe them by my act of trusting people,</a:t>
            </a: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stepping out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</a:t>
            </a:r>
          </a:p>
          <a:p>
            <a:pPr marL="118872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naturally it gaps open</a:t>
            </a: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I, forced to carry on coolly</a:t>
            </a: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my act of being imperturbable,</a:t>
            </a: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erectly into the water wearing my captain's helmet,</a:t>
            </a: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waving to the shore with a sad smile,</a:t>
            </a: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"Goodbye my darlings, goodbye dear one,"</a:t>
            </a: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ice meets again over my head with a click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8872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—Edward Field</a:t>
            </a:r>
          </a:p>
          <a:p>
            <a:pPr marL="11887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1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Words, Words, Words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Denotation:  Literal meaning; dictionary; face value</a:t>
            </a:r>
          </a:p>
          <a:p>
            <a:pPr lvl="2"/>
            <a:r>
              <a:rPr lang="en-US" sz="2800" dirty="0" smtClean="0"/>
              <a:t>E.g. house—a physical dwelling place</a:t>
            </a:r>
          </a:p>
          <a:p>
            <a:pPr lvl="2"/>
            <a:r>
              <a:rPr lang="en-US" sz="2800" dirty="0" smtClean="0"/>
              <a:t>E.g. father—male parent</a:t>
            </a:r>
          </a:p>
          <a:p>
            <a:r>
              <a:rPr lang="en-US" sz="3600" dirty="0" smtClean="0"/>
              <a:t>Connotation:  figurative meaning; suggestive meaning; interpretative; emotional response</a:t>
            </a:r>
          </a:p>
          <a:p>
            <a:pPr lvl="2"/>
            <a:r>
              <a:rPr lang="en-US" sz="2800" dirty="0" smtClean="0"/>
              <a:t>E.g.  home—a place of warmth, love, security</a:t>
            </a:r>
          </a:p>
          <a:p>
            <a:pPr lvl="2"/>
            <a:r>
              <a:rPr lang="en-US" sz="2800" dirty="0" smtClean="0"/>
              <a:t>E.g.  daddy—informal yet endearing term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Poems to Review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“Red Wheelbarrow” (563)</a:t>
            </a:r>
          </a:p>
          <a:p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“Stopping by Woods” (765)</a:t>
            </a:r>
          </a:p>
          <a:p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“’Mexican’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is Not </a:t>
            </a: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a Noun” (542)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Imagery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representation of language through the senses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Sensory language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be able “to see” “to hear” “to taste” “to touch” “to smell” through the language (words) used to describe person, place, object, feeling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Listen for Imagery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Prince “When Doves Cry” </a:t>
            </a:r>
          </a:p>
          <a:p>
            <a:endParaRPr lang="en-US" sz="4000" dirty="0" smtClean="0"/>
          </a:p>
          <a:p>
            <a:r>
              <a:rPr lang="en-US" sz="4000" dirty="0" smtClean="0"/>
              <a:t>John Lennon “Imagine”</a:t>
            </a:r>
          </a:p>
          <a:p>
            <a:endParaRPr lang="en-US" sz="4000" dirty="0" smtClean="0"/>
          </a:p>
          <a:p>
            <a:r>
              <a:rPr lang="en-US" sz="4000" dirty="0" smtClean="0"/>
              <a:t>Grandmaster Flash “The Message”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394</TotalTime>
  <Words>759</Words>
  <Application>Microsoft Office PowerPoint</Application>
  <PresentationFormat>On-screen Show (4:3)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Understanding Poetry</vt:lpstr>
      <vt:lpstr>Defining Poetry</vt:lpstr>
      <vt:lpstr>Reading a Poem</vt:lpstr>
      <vt:lpstr>Let’s Give It a Try…Shall We?</vt:lpstr>
      <vt:lpstr>“The Farewell” </vt:lpstr>
      <vt:lpstr>Words, Words, Words</vt:lpstr>
      <vt:lpstr>Poems to Review</vt:lpstr>
      <vt:lpstr>Imagery</vt:lpstr>
      <vt:lpstr>Let’s Listen for Imagery</vt:lpstr>
      <vt:lpstr>Poems to Review</vt:lpstr>
      <vt:lpstr>Metaphor vs. Simile</vt:lpstr>
      <vt:lpstr>Personification</vt:lpstr>
      <vt:lpstr>Poems for Review</vt:lpstr>
      <vt:lpstr>Symbolism</vt:lpstr>
      <vt:lpstr>Allusion</vt:lpstr>
      <vt:lpstr>Poems for Review</vt:lpstr>
      <vt:lpstr>Irony </vt:lpstr>
      <vt:lpstr>Paradox</vt:lpstr>
      <vt:lpstr>Review poems</vt:lpstr>
    </vt:vector>
  </TitlesOfParts>
  <Company>RCC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Poetry</dc:title>
  <dc:creator>rcc</dc:creator>
  <cp:lastModifiedBy>Carrillo, Carmen</cp:lastModifiedBy>
  <cp:revision>48</cp:revision>
  <dcterms:created xsi:type="dcterms:W3CDTF">2011-10-04T02:07:29Z</dcterms:created>
  <dcterms:modified xsi:type="dcterms:W3CDTF">2018-03-16T20:50:01Z</dcterms:modified>
</cp:coreProperties>
</file>