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2" d="100"/>
          <a:sy n="62" d="100"/>
        </p:scale>
        <p:origin x="76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0C8610E-4550-43BA-A903-AC0CD479FC98}" type="datetimeFigureOut">
              <a:rPr lang="en-US" smtClean="0"/>
              <a:t>6/4/2023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6A2F864-736F-427A-BE0A-499269AA4928}" type="slidenum">
              <a:rPr lang="en-US" smtClean="0"/>
              <a:t>‹#›</a:t>
            </a:fld>
            <a:endParaRPr lang="en-US"/>
          </a:p>
        </p:txBody>
      </p:sp>
    </p:spTree>
    <p:extLst>
      <p:ext uri="{BB962C8B-B14F-4D97-AF65-F5344CB8AC3E}">
        <p14:creationId xmlns:p14="http://schemas.microsoft.com/office/powerpoint/2010/main" val="36803935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639AE45-BE2E-41C4-99B3-70FF1E8DCCEF}" type="datetimeFigureOut">
              <a:rPr lang="en-US" smtClean="0"/>
              <a:t>6/4/2023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3A429C-BEF3-4915-9803-4EB01F0F0D54}" type="slidenum">
              <a:rPr lang="en-US" smtClean="0"/>
              <a:t>‹#›</a:t>
            </a:fld>
            <a:endParaRPr lang="en-US"/>
          </a:p>
        </p:txBody>
      </p:sp>
    </p:spTree>
    <p:extLst>
      <p:ext uri="{BB962C8B-B14F-4D97-AF65-F5344CB8AC3E}">
        <p14:creationId xmlns:p14="http://schemas.microsoft.com/office/powerpoint/2010/main" val="18948085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639AE45-BE2E-41C4-99B3-70FF1E8DCCEF}" type="datetimeFigureOut">
              <a:rPr lang="en-US" smtClean="0"/>
              <a:t>6/4/2023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3A429C-BEF3-4915-9803-4EB01F0F0D54}" type="slidenum">
              <a:rPr lang="en-US" smtClean="0"/>
              <a:t>‹#›</a:t>
            </a:fld>
            <a:endParaRPr lang="en-US"/>
          </a:p>
        </p:txBody>
      </p:sp>
    </p:spTree>
    <p:extLst>
      <p:ext uri="{BB962C8B-B14F-4D97-AF65-F5344CB8AC3E}">
        <p14:creationId xmlns:p14="http://schemas.microsoft.com/office/powerpoint/2010/main" val="26002231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639AE45-BE2E-41C4-99B3-70FF1E8DCCEF}" type="datetimeFigureOut">
              <a:rPr lang="en-US" smtClean="0"/>
              <a:t>6/4/2023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3A429C-BEF3-4915-9803-4EB01F0F0D54}" type="slidenum">
              <a:rPr lang="en-US" smtClean="0"/>
              <a:t>‹#›</a:t>
            </a:fld>
            <a:endParaRPr lang="en-US"/>
          </a:p>
        </p:txBody>
      </p:sp>
    </p:spTree>
    <p:extLst>
      <p:ext uri="{BB962C8B-B14F-4D97-AF65-F5344CB8AC3E}">
        <p14:creationId xmlns:p14="http://schemas.microsoft.com/office/powerpoint/2010/main" val="36159801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639AE45-BE2E-41C4-99B3-70FF1E8DCCEF}" type="datetimeFigureOut">
              <a:rPr lang="en-US" smtClean="0"/>
              <a:t>6/4/2023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3A429C-BEF3-4915-9803-4EB01F0F0D54}" type="slidenum">
              <a:rPr lang="en-US" smtClean="0"/>
              <a:t>‹#›</a:t>
            </a:fld>
            <a:endParaRPr 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296036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639AE45-BE2E-41C4-99B3-70FF1E8DCCEF}" type="datetimeFigureOut">
              <a:rPr lang="en-US" smtClean="0"/>
              <a:t>6/4/2023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3A429C-BEF3-4915-9803-4EB01F0F0D54}" type="slidenum">
              <a:rPr lang="en-US" smtClean="0"/>
              <a:t>‹#›</a:t>
            </a:fld>
            <a:endParaRPr lang="en-US"/>
          </a:p>
        </p:txBody>
      </p:sp>
    </p:spTree>
    <p:extLst>
      <p:ext uri="{BB962C8B-B14F-4D97-AF65-F5344CB8AC3E}">
        <p14:creationId xmlns:p14="http://schemas.microsoft.com/office/powerpoint/2010/main" val="30779119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639AE45-BE2E-41C4-99B3-70FF1E8DCCEF}" type="datetimeFigureOut">
              <a:rPr lang="en-US" smtClean="0"/>
              <a:t>6/4/2023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53A429C-BEF3-4915-9803-4EB01F0F0D54}" type="slidenum">
              <a:rPr lang="en-US" smtClean="0"/>
              <a:t>‹#›</a:t>
            </a:fld>
            <a:endParaRPr lang="en-US"/>
          </a:p>
        </p:txBody>
      </p:sp>
    </p:spTree>
    <p:extLst>
      <p:ext uri="{BB962C8B-B14F-4D97-AF65-F5344CB8AC3E}">
        <p14:creationId xmlns:p14="http://schemas.microsoft.com/office/powerpoint/2010/main" val="37045504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639AE45-BE2E-41C4-99B3-70FF1E8DCCEF}" type="datetimeFigureOut">
              <a:rPr lang="en-US" smtClean="0"/>
              <a:t>6/4/2023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53A429C-BEF3-4915-9803-4EB01F0F0D54}" type="slidenum">
              <a:rPr lang="en-US" smtClean="0"/>
              <a:t>‹#›</a:t>
            </a:fld>
            <a:endParaRPr lang="en-US"/>
          </a:p>
        </p:txBody>
      </p:sp>
    </p:spTree>
    <p:extLst>
      <p:ext uri="{BB962C8B-B14F-4D97-AF65-F5344CB8AC3E}">
        <p14:creationId xmlns:p14="http://schemas.microsoft.com/office/powerpoint/2010/main" val="12595588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639AE45-BE2E-41C4-99B3-70FF1E8DCCEF}" type="datetimeFigureOut">
              <a:rPr lang="en-US" smtClean="0"/>
              <a:t>6/4/2023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3A429C-BEF3-4915-9803-4EB01F0F0D54}" type="slidenum">
              <a:rPr lang="en-US" smtClean="0"/>
              <a:t>‹#›</a:t>
            </a:fld>
            <a:endParaRPr lang="en-US"/>
          </a:p>
        </p:txBody>
      </p:sp>
    </p:spTree>
    <p:extLst>
      <p:ext uri="{BB962C8B-B14F-4D97-AF65-F5344CB8AC3E}">
        <p14:creationId xmlns:p14="http://schemas.microsoft.com/office/powerpoint/2010/main" val="286610446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639AE45-BE2E-41C4-99B3-70FF1E8DCCEF}" type="datetimeFigureOut">
              <a:rPr lang="en-US" smtClean="0"/>
              <a:t>6/4/2023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3A429C-BEF3-4915-9803-4EB01F0F0D54}" type="slidenum">
              <a:rPr lang="en-US" smtClean="0"/>
              <a:t>‹#›</a:t>
            </a:fld>
            <a:endParaRPr lang="en-US"/>
          </a:p>
        </p:txBody>
      </p:sp>
    </p:spTree>
    <p:extLst>
      <p:ext uri="{BB962C8B-B14F-4D97-AF65-F5344CB8AC3E}">
        <p14:creationId xmlns:p14="http://schemas.microsoft.com/office/powerpoint/2010/main" val="27133564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639AE45-BE2E-41C4-99B3-70FF1E8DCCEF}" type="datetimeFigureOut">
              <a:rPr lang="en-US" smtClean="0"/>
              <a:t>6/4/2023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3A429C-BEF3-4915-9803-4EB01F0F0D54}" type="slidenum">
              <a:rPr lang="en-US" smtClean="0"/>
              <a:t>‹#›</a:t>
            </a:fld>
            <a:endParaRPr lang="en-US"/>
          </a:p>
        </p:txBody>
      </p:sp>
    </p:spTree>
    <p:extLst>
      <p:ext uri="{BB962C8B-B14F-4D97-AF65-F5344CB8AC3E}">
        <p14:creationId xmlns:p14="http://schemas.microsoft.com/office/powerpoint/2010/main" val="25329064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639AE45-BE2E-41C4-99B3-70FF1E8DCCEF}" type="datetimeFigureOut">
              <a:rPr lang="en-US" smtClean="0"/>
              <a:t>6/4/2023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3A429C-BEF3-4915-9803-4EB01F0F0D54}" type="slidenum">
              <a:rPr lang="en-US" smtClean="0"/>
              <a:t>‹#›</a:t>
            </a:fld>
            <a:endParaRPr lang="en-US"/>
          </a:p>
        </p:txBody>
      </p:sp>
    </p:spTree>
    <p:extLst>
      <p:ext uri="{BB962C8B-B14F-4D97-AF65-F5344CB8AC3E}">
        <p14:creationId xmlns:p14="http://schemas.microsoft.com/office/powerpoint/2010/main" val="10929819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639AE45-BE2E-41C4-99B3-70FF1E8DCCEF}" type="datetimeFigureOut">
              <a:rPr lang="en-US" smtClean="0"/>
              <a:t>6/4/2023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3A429C-BEF3-4915-9803-4EB01F0F0D54}" type="slidenum">
              <a:rPr lang="en-US" smtClean="0"/>
              <a:t>‹#›</a:t>
            </a:fld>
            <a:endParaRPr lang="en-US"/>
          </a:p>
        </p:txBody>
      </p:sp>
    </p:spTree>
    <p:extLst>
      <p:ext uri="{BB962C8B-B14F-4D97-AF65-F5344CB8AC3E}">
        <p14:creationId xmlns:p14="http://schemas.microsoft.com/office/powerpoint/2010/main" val="23729539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639AE45-BE2E-41C4-99B3-70FF1E8DCCEF}" type="datetimeFigureOut">
              <a:rPr lang="en-US" smtClean="0"/>
              <a:t>6/4/2023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53A429C-BEF3-4915-9803-4EB01F0F0D54}" type="slidenum">
              <a:rPr lang="en-US" smtClean="0"/>
              <a:t>‹#›</a:t>
            </a:fld>
            <a:endParaRPr lang="en-US"/>
          </a:p>
        </p:txBody>
      </p:sp>
    </p:spTree>
    <p:extLst>
      <p:ext uri="{BB962C8B-B14F-4D97-AF65-F5344CB8AC3E}">
        <p14:creationId xmlns:p14="http://schemas.microsoft.com/office/powerpoint/2010/main" val="27172700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639AE45-BE2E-41C4-99B3-70FF1E8DCCEF}" type="datetimeFigureOut">
              <a:rPr lang="en-US" smtClean="0"/>
              <a:t>6/4/2023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53A429C-BEF3-4915-9803-4EB01F0F0D54}" type="slidenum">
              <a:rPr lang="en-US" smtClean="0"/>
              <a:t>‹#›</a:t>
            </a:fld>
            <a:endParaRPr lang="en-US"/>
          </a:p>
        </p:txBody>
      </p:sp>
    </p:spTree>
    <p:extLst>
      <p:ext uri="{BB962C8B-B14F-4D97-AF65-F5344CB8AC3E}">
        <p14:creationId xmlns:p14="http://schemas.microsoft.com/office/powerpoint/2010/main" val="37463651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39AE45-BE2E-41C4-99B3-70FF1E8DCCEF}" type="datetimeFigureOut">
              <a:rPr lang="en-US" smtClean="0"/>
              <a:t>6/4/2023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53A429C-BEF3-4915-9803-4EB01F0F0D54}" type="slidenum">
              <a:rPr lang="en-US" smtClean="0"/>
              <a:t>‹#›</a:t>
            </a:fld>
            <a:endParaRPr lang="en-US"/>
          </a:p>
        </p:txBody>
      </p:sp>
    </p:spTree>
    <p:extLst>
      <p:ext uri="{BB962C8B-B14F-4D97-AF65-F5344CB8AC3E}">
        <p14:creationId xmlns:p14="http://schemas.microsoft.com/office/powerpoint/2010/main" val="23724804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39AE45-BE2E-41C4-99B3-70FF1E8DCCEF}" type="datetimeFigureOut">
              <a:rPr lang="en-US" smtClean="0"/>
              <a:t>6/4/2023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3A429C-BEF3-4915-9803-4EB01F0F0D54}" type="slidenum">
              <a:rPr lang="en-US" smtClean="0"/>
              <a:t>‹#›</a:t>
            </a:fld>
            <a:endParaRPr lang="en-US"/>
          </a:p>
        </p:txBody>
      </p:sp>
    </p:spTree>
    <p:extLst>
      <p:ext uri="{BB962C8B-B14F-4D97-AF65-F5344CB8AC3E}">
        <p14:creationId xmlns:p14="http://schemas.microsoft.com/office/powerpoint/2010/main" val="31973445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39AE45-BE2E-41C4-99B3-70FF1E8DCCEF}" type="datetimeFigureOut">
              <a:rPr lang="en-US" smtClean="0"/>
              <a:t>6/4/2023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3A429C-BEF3-4915-9803-4EB01F0F0D54}" type="slidenum">
              <a:rPr lang="en-US" smtClean="0"/>
              <a:t>‹#›</a:t>
            </a:fld>
            <a:endParaRPr lang="en-US"/>
          </a:p>
        </p:txBody>
      </p:sp>
    </p:spTree>
    <p:extLst>
      <p:ext uri="{BB962C8B-B14F-4D97-AF65-F5344CB8AC3E}">
        <p14:creationId xmlns:p14="http://schemas.microsoft.com/office/powerpoint/2010/main" val="93256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7639AE45-BE2E-41C4-99B3-70FF1E8DCCEF}" type="datetimeFigureOut">
              <a:rPr lang="en-US" smtClean="0"/>
              <a:t>6/4/2023</a:t>
            </a:fld>
            <a:endParaRPr 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753A429C-BEF3-4915-9803-4EB01F0F0D54}" type="slidenum">
              <a:rPr lang="en-US" smtClean="0"/>
              <a:t>‹#›</a:t>
            </a:fld>
            <a:endParaRPr lang="en-US"/>
          </a:p>
        </p:txBody>
      </p:sp>
    </p:spTree>
    <p:extLst>
      <p:ext uri="{BB962C8B-B14F-4D97-AF65-F5344CB8AC3E}">
        <p14:creationId xmlns:p14="http://schemas.microsoft.com/office/powerpoint/2010/main" val="233253640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cecil.my.id"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github.com/ce3tnia/Project-Home-Credit-Indonesia/blob/main/Cecilia_Tania_Emanuella_VIX_Home_Credit_Indonesia.ipynb"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9ACF9-E631-A676-40CA-43748A1ED1F8}"/>
              </a:ext>
            </a:extLst>
          </p:cNvPr>
          <p:cNvSpPr>
            <a:spLocks noGrp="1"/>
          </p:cNvSpPr>
          <p:nvPr>
            <p:ph type="ctrTitle"/>
          </p:nvPr>
        </p:nvSpPr>
        <p:spPr>
          <a:xfrm>
            <a:off x="1370693" y="1327755"/>
            <a:ext cx="9440034" cy="1828801"/>
          </a:xfrm>
        </p:spPr>
        <p:txBody>
          <a:bodyPr/>
          <a:lstStyle/>
          <a:p>
            <a:r>
              <a:rPr lang="en-US" dirty="0"/>
              <a:t>Home Credit Score Card Model</a:t>
            </a:r>
          </a:p>
        </p:txBody>
      </p:sp>
      <p:sp>
        <p:nvSpPr>
          <p:cNvPr id="3" name="Subtitle 2">
            <a:extLst>
              <a:ext uri="{FF2B5EF4-FFF2-40B4-BE49-F238E27FC236}">
                <a16:creationId xmlns:a16="http://schemas.microsoft.com/office/drawing/2014/main" id="{C5282E28-4F11-9F4D-A36A-EB91401C7783}"/>
              </a:ext>
            </a:extLst>
          </p:cNvPr>
          <p:cNvSpPr>
            <a:spLocks noGrp="1"/>
          </p:cNvSpPr>
          <p:nvPr>
            <p:ph type="subTitle" idx="1"/>
          </p:nvPr>
        </p:nvSpPr>
        <p:spPr>
          <a:xfrm>
            <a:off x="1370693" y="3156554"/>
            <a:ext cx="9440034" cy="1049867"/>
          </a:xfrm>
        </p:spPr>
        <p:txBody>
          <a:bodyPr>
            <a:noAutofit/>
          </a:bodyPr>
          <a:lstStyle/>
          <a:p>
            <a:r>
              <a:rPr lang="en-US" dirty="0"/>
              <a:t>Cecilia Tania Emanuella</a:t>
            </a:r>
          </a:p>
          <a:p>
            <a:r>
              <a:rPr lang="en-US" dirty="0">
                <a:hlinkClick r:id="rId2" action="ppaction://hlinkfile"/>
              </a:rPr>
              <a:t>cecil.my.id</a:t>
            </a:r>
            <a:endParaRPr lang="en-US" dirty="0"/>
          </a:p>
          <a:p>
            <a:endParaRPr lang="en-US" dirty="0"/>
          </a:p>
          <a:p>
            <a:r>
              <a:rPr lang="en-US" b="1" dirty="0" err="1"/>
              <a:t>Rakamin</a:t>
            </a:r>
            <a:r>
              <a:rPr lang="en-US" b="1" dirty="0"/>
              <a:t> Batch May</a:t>
            </a:r>
          </a:p>
          <a:p>
            <a:r>
              <a:rPr lang="en-US" b="1" dirty="0"/>
              <a:t>Data Scientist Virtual Internship Program Home Credit Indonesia</a:t>
            </a:r>
          </a:p>
          <a:p>
            <a:endParaRPr lang="en-US" dirty="0"/>
          </a:p>
        </p:txBody>
      </p:sp>
    </p:spTree>
    <p:extLst>
      <p:ext uri="{BB962C8B-B14F-4D97-AF65-F5344CB8AC3E}">
        <p14:creationId xmlns:p14="http://schemas.microsoft.com/office/powerpoint/2010/main" val="42261560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07643A-CE35-E5B2-86E3-A3AD0A26FDB4}"/>
              </a:ext>
            </a:extLst>
          </p:cNvPr>
          <p:cNvSpPr>
            <a:spLocks noGrp="1"/>
          </p:cNvSpPr>
          <p:nvPr>
            <p:ph type="title"/>
          </p:nvPr>
        </p:nvSpPr>
        <p:spPr/>
        <p:txBody>
          <a:bodyPr/>
          <a:lstStyle/>
          <a:p>
            <a:r>
              <a:rPr lang="en-US" dirty="0"/>
              <a:t>Identifying the Business Problem</a:t>
            </a:r>
          </a:p>
        </p:txBody>
      </p:sp>
      <p:sp>
        <p:nvSpPr>
          <p:cNvPr id="3" name="Content Placeholder 2">
            <a:extLst>
              <a:ext uri="{FF2B5EF4-FFF2-40B4-BE49-F238E27FC236}">
                <a16:creationId xmlns:a16="http://schemas.microsoft.com/office/drawing/2014/main" id="{7EAF955F-DAA7-5682-7C25-8B7859EC3354}"/>
              </a:ext>
            </a:extLst>
          </p:cNvPr>
          <p:cNvSpPr>
            <a:spLocks noGrp="1"/>
          </p:cNvSpPr>
          <p:nvPr>
            <p:ph idx="1"/>
          </p:nvPr>
        </p:nvSpPr>
        <p:spPr/>
        <p:txBody>
          <a:bodyPr>
            <a:normAutofit/>
          </a:bodyPr>
          <a:lstStyle/>
          <a:p>
            <a:pPr algn="just"/>
            <a:r>
              <a:rPr lang="en-US" dirty="0"/>
              <a:t>Home Credit is currently using various statistical methods and Machine Learning to make credit score predictions. Based on the submitted credit loan application data, 10 prediction models were made with a classification algorithm and then compared them to obtain the best predictive model in determining whether the loan application was accepted or not.</a:t>
            </a:r>
          </a:p>
          <a:p>
            <a:pPr algn="just"/>
            <a:r>
              <a:rPr lang="en-US" dirty="0"/>
              <a:t>The dataset used is application_train.csv</a:t>
            </a:r>
          </a:p>
          <a:p>
            <a:pPr algn="just"/>
            <a:r>
              <a:rPr lang="en-US" dirty="0"/>
              <a:t>10 Machine Learning Models used are Random Forest Classifier, Support Vector Classifier (SVC), Logistic Regression, Decision Tree Classifier, </a:t>
            </a:r>
            <a:r>
              <a:rPr lang="en-US" dirty="0" err="1"/>
              <a:t>KNeighbors</a:t>
            </a:r>
            <a:r>
              <a:rPr lang="en-US" dirty="0"/>
              <a:t> Classifier, Gradient Boosting Classifier, AdaBoost Classifier, </a:t>
            </a:r>
            <a:r>
              <a:rPr lang="en-US" dirty="0" err="1"/>
              <a:t>XGBoost</a:t>
            </a:r>
            <a:r>
              <a:rPr lang="en-US" dirty="0"/>
              <a:t> Classifier, </a:t>
            </a:r>
            <a:r>
              <a:rPr lang="en-US" dirty="0" err="1"/>
              <a:t>CatBoost</a:t>
            </a:r>
            <a:r>
              <a:rPr lang="en-US" dirty="0"/>
              <a:t> Classifier, and </a:t>
            </a:r>
            <a:r>
              <a:rPr lang="en-US" dirty="0" err="1"/>
              <a:t>ExtraTrees</a:t>
            </a:r>
            <a:r>
              <a:rPr lang="en-US" dirty="0"/>
              <a:t> Classifier.</a:t>
            </a:r>
          </a:p>
          <a:p>
            <a:pPr marL="0" indent="0" algn="just">
              <a:buNone/>
            </a:pPr>
            <a:endParaRPr lang="en-US" dirty="0"/>
          </a:p>
        </p:txBody>
      </p:sp>
      <p:sp>
        <p:nvSpPr>
          <p:cNvPr id="5" name="TextBox 4">
            <a:extLst>
              <a:ext uri="{FF2B5EF4-FFF2-40B4-BE49-F238E27FC236}">
                <a16:creationId xmlns:a16="http://schemas.microsoft.com/office/drawing/2014/main" id="{2F436002-E4A8-9594-79E9-632C0CAD7C3A}"/>
              </a:ext>
            </a:extLst>
          </p:cNvPr>
          <p:cNvSpPr txBox="1"/>
          <p:nvPr/>
        </p:nvSpPr>
        <p:spPr>
          <a:xfrm>
            <a:off x="5257800" y="6311900"/>
            <a:ext cx="6096000" cy="369332"/>
          </a:xfrm>
          <a:prstGeom prst="rect">
            <a:avLst/>
          </a:prstGeom>
          <a:noFill/>
        </p:spPr>
        <p:txBody>
          <a:bodyPr wrap="square">
            <a:spAutoFit/>
          </a:bodyPr>
          <a:lstStyle/>
          <a:p>
            <a:pPr algn="r"/>
            <a:r>
              <a:rPr lang="en-US" sz="1800" dirty="0"/>
              <a:t>For more details, you can see </a:t>
            </a:r>
            <a:r>
              <a:rPr lang="en-US" sz="1800" dirty="0" err="1">
                <a:hlinkClick r:id="rId2"/>
              </a:rPr>
              <a:t>Jupyter</a:t>
            </a:r>
            <a:r>
              <a:rPr lang="en-US" sz="1800" dirty="0">
                <a:hlinkClick r:id="rId2"/>
              </a:rPr>
              <a:t> Notebook here</a:t>
            </a:r>
            <a:endParaRPr lang="en-US" sz="1800" dirty="0"/>
          </a:p>
        </p:txBody>
      </p:sp>
    </p:spTree>
    <p:extLst>
      <p:ext uri="{BB962C8B-B14F-4D97-AF65-F5344CB8AC3E}">
        <p14:creationId xmlns:p14="http://schemas.microsoft.com/office/powerpoint/2010/main" val="26138575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CE773-8917-9215-E923-FEC1D0967682}"/>
              </a:ext>
            </a:extLst>
          </p:cNvPr>
          <p:cNvSpPr>
            <a:spLocks noGrp="1"/>
          </p:cNvSpPr>
          <p:nvPr>
            <p:ph type="title"/>
          </p:nvPr>
        </p:nvSpPr>
        <p:spPr/>
        <p:txBody>
          <a:bodyPr/>
          <a:lstStyle/>
          <a:p>
            <a:r>
              <a:rPr lang="en-US" dirty="0"/>
              <a:t>Data Exploration and Data Pre-Processing</a:t>
            </a:r>
          </a:p>
        </p:txBody>
      </p:sp>
      <p:sp>
        <p:nvSpPr>
          <p:cNvPr id="3" name="Content Placeholder 2">
            <a:extLst>
              <a:ext uri="{FF2B5EF4-FFF2-40B4-BE49-F238E27FC236}">
                <a16:creationId xmlns:a16="http://schemas.microsoft.com/office/drawing/2014/main" id="{1DC9E60F-3368-2138-E426-C873BF46F664}"/>
              </a:ext>
            </a:extLst>
          </p:cNvPr>
          <p:cNvSpPr>
            <a:spLocks noGrp="1"/>
          </p:cNvSpPr>
          <p:nvPr>
            <p:ph idx="1"/>
          </p:nvPr>
        </p:nvSpPr>
        <p:spPr/>
        <p:txBody>
          <a:bodyPr>
            <a:normAutofit fontScale="92500" lnSpcReduction="10000"/>
          </a:bodyPr>
          <a:lstStyle/>
          <a:p>
            <a:pPr algn="just"/>
            <a:r>
              <a:rPr lang="en-US" dirty="0"/>
              <a:t>Display the data</a:t>
            </a:r>
          </a:p>
          <a:p>
            <a:pPr algn="just"/>
            <a:r>
              <a:rPr lang="en-US" dirty="0"/>
              <a:t>Information of the data</a:t>
            </a:r>
          </a:p>
          <a:p>
            <a:pPr algn="just"/>
            <a:r>
              <a:rPr lang="en-US" dirty="0"/>
              <a:t>Checking for missing values and there are many missing values</a:t>
            </a:r>
          </a:p>
          <a:p>
            <a:pPr algn="just"/>
            <a:r>
              <a:rPr lang="en-US" dirty="0"/>
              <a:t>Delete columns containing missing values</a:t>
            </a:r>
          </a:p>
          <a:p>
            <a:pPr algn="just"/>
            <a:r>
              <a:rPr lang="en-US" dirty="0"/>
              <a:t>Delete a column whose contents are all zero</a:t>
            </a:r>
          </a:p>
          <a:p>
            <a:pPr algn="just"/>
            <a:r>
              <a:rPr lang="en-US" dirty="0"/>
              <a:t>Create an Age column with the formula: (DAYS_REGISTRATION-DAYS_BIRTH)/365</a:t>
            </a:r>
          </a:p>
          <a:p>
            <a:pPr algn="just"/>
            <a:r>
              <a:rPr lang="en-US" dirty="0"/>
              <a:t>Check for duplicate data, no duplicate data</a:t>
            </a:r>
          </a:p>
          <a:p>
            <a:pPr algn="just"/>
            <a:r>
              <a:rPr lang="en-US" dirty="0"/>
              <a:t>Delete the unnecessary columns: SK_ID_CURR, DAYS_BIRTH, DAYS_EMPLOYED, DAYS_REGISTRATION, DAYS_ID_PUBLISH, WEEKDAY_APPR_PROCESS_START, and HOUR_APPR_PROCESS_START.</a:t>
            </a:r>
          </a:p>
          <a:p>
            <a:pPr algn="just"/>
            <a:r>
              <a:rPr lang="en-US" dirty="0"/>
              <a:t>Converting categorical data to binary</a:t>
            </a:r>
          </a:p>
        </p:txBody>
      </p:sp>
    </p:spTree>
    <p:extLst>
      <p:ext uri="{BB962C8B-B14F-4D97-AF65-F5344CB8AC3E}">
        <p14:creationId xmlns:p14="http://schemas.microsoft.com/office/powerpoint/2010/main" val="31498855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CE773-8917-9215-E923-FEC1D0967682}"/>
              </a:ext>
            </a:extLst>
          </p:cNvPr>
          <p:cNvSpPr>
            <a:spLocks noGrp="1"/>
          </p:cNvSpPr>
          <p:nvPr>
            <p:ph type="title"/>
          </p:nvPr>
        </p:nvSpPr>
        <p:spPr/>
        <p:txBody>
          <a:bodyPr/>
          <a:lstStyle/>
          <a:p>
            <a:r>
              <a:rPr lang="en-US" dirty="0"/>
              <a:t>Data Exploration and Data Pre-Processing</a:t>
            </a:r>
          </a:p>
        </p:txBody>
      </p:sp>
      <p:sp>
        <p:nvSpPr>
          <p:cNvPr id="3" name="Content Placeholder 2">
            <a:extLst>
              <a:ext uri="{FF2B5EF4-FFF2-40B4-BE49-F238E27FC236}">
                <a16:creationId xmlns:a16="http://schemas.microsoft.com/office/drawing/2014/main" id="{1DC9E60F-3368-2138-E426-C873BF46F664}"/>
              </a:ext>
            </a:extLst>
          </p:cNvPr>
          <p:cNvSpPr>
            <a:spLocks noGrp="1"/>
          </p:cNvSpPr>
          <p:nvPr>
            <p:ph idx="1"/>
          </p:nvPr>
        </p:nvSpPr>
        <p:spPr/>
        <p:txBody>
          <a:bodyPr>
            <a:normAutofit/>
          </a:bodyPr>
          <a:lstStyle/>
          <a:p>
            <a:r>
              <a:rPr lang="en-US" dirty="0"/>
              <a:t>Overcome columns with outliers, namely: CNT_CHILDREN, AMT_INCOME_TOTAL, AMT_CREDIT, AMT_ANNUITY, AMT_GOODS_PRICE, REGION_POPULATION_RELATIVE, OWN_CAR_AGE, CNT_FAM_MEMBERS, and EXT_SOURCE_2</a:t>
            </a:r>
          </a:p>
          <a:p>
            <a:r>
              <a:rPr lang="en-US" dirty="0"/>
              <a:t>Divide the dataset into 80% training data and 20% testing data</a:t>
            </a:r>
          </a:p>
          <a:p>
            <a:r>
              <a:rPr lang="en-US" dirty="0"/>
              <a:t>Normalize numeric data with </a:t>
            </a:r>
            <a:r>
              <a:rPr lang="en-US" dirty="0" err="1"/>
              <a:t>MinMaxScaler</a:t>
            </a:r>
            <a:r>
              <a:rPr lang="en-US" dirty="0"/>
              <a:t>()</a:t>
            </a:r>
          </a:p>
          <a:p>
            <a:r>
              <a:rPr lang="en-US" dirty="0"/>
              <a:t>Oversampling (SMOTE) for label balancing</a:t>
            </a:r>
          </a:p>
          <a:p>
            <a:r>
              <a:rPr lang="en-US" dirty="0"/>
              <a:t>Reduce overfitting by using PCA</a:t>
            </a:r>
          </a:p>
        </p:txBody>
      </p:sp>
    </p:spTree>
    <p:extLst>
      <p:ext uri="{BB962C8B-B14F-4D97-AF65-F5344CB8AC3E}">
        <p14:creationId xmlns:p14="http://schemas.microsoft.com/office/powerpoint/2010/main" val="36677113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CE773-8917-9215-E923-FEC1D0967682}"/>
              </a:ext>
            </a:extLst>
          </p:cNvPr>
          <p:cNvSpPr>
            <a:spLocks noGrp="1"/>
          </p:cNvSpPr>
          <p:nvPr>
            <p:ph type="title"/>
          </p:nvPr>
        </p:nvSpPr>
        <p:spPr/>
        <p:txBody>
          <a:bodyPr/>
          <a:lstStyle/>
          <a:p>
            <a:r>
              <a:rPr lang="en-US" dirty="0"/>
              <a:t>Data Visualization &amp; Business Insight</a:t>
            </a:r>
          </a:p>
        </p:txBody>
      </p:sp>
      <p:sp>
        <p:nvSpPr>
          <p:cNvPr id="3" name="Content Placeholder 2">
            <a:extLst>
              <a:ext uri="{FF2B5EF4-FFF2-40B4-BE49-F238E27FC236}">
                <a16:creationId xmlns:a16="http://schemas.microsoft.com/office/drawing/2014/main" id="{1DC9E60F-3368-2138-E426-C873BF46F664}"/>
              </a:ext>
            </a:extLst>
          </p:cNvPr>
          <p:cNvSpPr>
            <a:spLocks noGrp="1"/>
          </p:cNvSpPr>
          <p:nvPr>
            <p:ph idx="1"/>
          </p:nvPr>
        </p:nvSpPr>
        <p:spPr/>
        <p:txBody>
          <a:bodyPr>
            <a:normAutofit/>
          </a:bodyPr>
          <a:lstStyle/>
          <a:p>
            <a:pPr marL="0" indent="0">
              <a:buNone/>
            </a:pPr>
            <a:r>
              <a:rPr lang="en-US" dirty="0"/>
              <a:t>Most of the customers who received and rejected loans were male.</a:t>
            </a:r>
          </a:p>
        </p:txBody>
      </p:sp>
      <p:pic>
        <p:nvPicPr>
          <p:cNvPr id="1026" name="Picture 2">
            <a:extLst>
              <a:ext uri="{FF2B5EF4-FFF2-40B4-BE49-F238E27FC236}">
                <a16:creationId xmlns:a16="http://schemas.microsoft.com/office/drawing/2014/main" id="{05049EB6-18B3-3AF2-1B1C-D407119446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6310" y="2681544"/>
            <a:ext cx="8648732" cy="31096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31228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CE773-8917-9215-E923-FEC1D0967682}"/>
              </a:ext>
            </a:extLst>
          </p:cNvPr>
          <p:cNvSpPr>
            <a:spLocks noGrp="1"/>
          </p:cNvSpPr>
          <p:nvPr>
            <p:ph type="title"/>
          </p:nvPr>
        </p:nvSpPr>
        <p:spPr/>
        <p:txBody>
          <a:bodyPr/>
          <a:lstStyle/>
          <a:p>
            <a:r>
              <a:rPr lang="en-US" dirty="0"/>
              <a:t>Data Visualization &amp; Business Insight</a:t>
            </a:r>
          </a:p>
        </p:txBody>
      </p:sp>
      <p:sp>
        <p:nvSpPr>
          <p:cNvPr id="3" name="Content Placeholder 2">
            <a:extLst>
              <a:ext uri="{FF2B5EF4-FFF2-40B4-BE49-F238E27FC236}">
                <a16:creationId xmlns:a16="http://schemas.microsoft.com/office/drawing/2014/main" id="{1DC9E60F-3368-2138-E426-C873BF46F664}"/>
              </a:ext>
            </a:extLst>
          </p:cNvPr>
          <p:cNvSpPr>
            <a:spLocks noGrp="1"/>
          </p:cNvSpPr>
          <p:nvPr>
            <p:ph idx="1"/>
          </p:nvPr>
        </p:nvSpPr>
        <p:spPr/>
        <p:txBody>
          <a:bodyPr>
            <a:normAutofit/>
          </a:bodyPr>
          <a:lstStyle/>
          <a:p>
            <a:pPr marL="0" indent="0">
              <a:buNone/>
            </a:pPr>
            <a:r>
              <a:rPr lang="en-US" dirty="0"/>
              <a:t>The type of loan contract that is more widely accepted and rejected is Cash Loans</a:t>
            </a:r>
          </a:p>
        </p:txBody>
      </p:sp>
      <p:pic>
        <p:nvPicPr>
          <p:cNvPr id="2050" name="Picture 2">
            <a:extLst>
              <a:ext uri="{FF2B5EF4-FFF2-40B4-BE49-F238E27FC236}">
                <a16:creationId xmlns:a16="http://schemas.microsoft.com/office/drawing/2014/main" id="{702A4CA3-DEFF-EBAE-566B-568B70BA2D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31905" y="2665382"/>
            <a:ext cx="9117542" cy="32782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81344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CE773-8917-9215-E923-FEC1D0967682}"/>
              </a:ext>
            </a:extLst>
          </p:cNvPr>
          <p:cNvSpPr>
            <a:spLocks noGrp="1"/>
          </p:cNvSpPr>
          <p:nvPr>
            <p:ph type="title"/>
          </p:nvPr>
        </p:nvSpPr>
        <p:spPr/>
        <p:txBody>
          <a:bodyPr/>
          <a:lstStyle/>
          <a:p>
            <a:r>
              <a:rPr lang="en-US" dirty="0"/>
              <a:t>Machine Learning Implementation</a:t>
            </a:r>
          </a:p>
        </p:txBody>
      </p:sp>
      <p:sp>
        <p:nvSpPr>
          <p:cNvPr id="3" name="Content Placeholder 2">
            <a:extLst>
              <a:ext uri="{FF2B5EF4-FFF2-40B4-BE49-F238E27FC236}">
                <a16:creationId xmlns:a16="http://schemas.microsoft.com/office/drawing/2014/main" id="{1DC9E60F-3368-2138-E426-C873BF46F664}"/>
              </a:ext>
            </a:extLst>
          </p:cNvPr>
          <p:cNvSpPr>
            <a:spLocks noGrp="1"/>
          </p:cNvSpPr>
          <p:nvPr>
            <p:ph idx="1"/>
          </p:nvPr>
        </p:nvSpPr>
        <p:spPr/>
        <p:txBody>
          <a:bodyPr>
            <a:normAutofit/>
          </a:bodyPr>
          <a:lstStyle/>
          <a:p>
            <a:pPr marL="0" indent="0">
              <a:buNone/>
            </a:pPr>
            <a:r>
              <a:rPr lang="en-US" dirty="0"/>
              <a:t>There are 12 ML models using hyperparameter tuning</a:t>
            </a:r>
          </a:p>
        </p:txBody>
      </p:sp>
      <p:pic>
        <p:nvPicPr>
          <p:cNvPr id="5" name="Picture 4">
            <a:extLst>
              <a:ext uri="{FF2B5EF4-FFF2-40B4-BE49-F238E27FC236}">
                <a16:creationId xmlns:a16="http://schemas.microsoft.com/office/drawing/2014/main" id="{20333D7F-3AC1-5979-3257-10DE30298D66}"/>
              </a:ext>
            </a:extLst>
          </p:cNvPr>
          <p:cNvPicPr>
            <a:picLocks noChangeAspect="1"/>
          </p:cNvPicPr>
          <p:nvPr/>
        </p:nvPicPr>
        <p:blipFill>
          <a:blip r:embed="rId2"/>
          <a:stretch>
            <a:fillRect/>
          </a:stretch>
        </p:blipFill>
        <p:spPr>
          <a:xfrm>
            <a:off x="4271401" y="2219325"/>
            <a:ext cx="3638550" cy="4029075"/>
          </a:xfrm>
          <a:prstGeom prst="rect">
            <a:avLst/>
          </a:prstGeom>
        </p:spPr>
      </p:pic>
    </p:spTree>
    <p:extLst>
      <p:ext uri="{BB962C8B-B14F-4D97-AF65-F5344CB8AC3E}">
        <p14:creationId xmlns:p14="http://schemas.microsoft.com/office/powerpoint/2010/main" val="20389567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CE773-8917-9215-E923-FEC1D0967682}"/>
              </a:ext>
            </a:extLst>
          </p:cNvPr>
          <p:cNvSpPr>
            <a:spLocks noGrp="1"/>
          </p:cNvSpPr>
          <p:nvPr>
            <p:ph type="title"/>
          </p:nvPr>
        </p:nvSpPr>
        <p:spPr/>
        <p:txBody>
          <a:bodyPr/>
          <a:lstStyle/>
          <a:p>
            <a:r>
              <a:rPr lang="en-US" dirty="0"/>
              <a:t>Machine Learning Evaluation</a:t>
            </a:r>
          </a:p>
        </p:txBody>
      </p:sp>
      <p:sp>
        <p:nvSpPr>
          <p:cNvPr id="3" name="Content Placeholder 2">
            <a:extLst>
              <a:ext uri="{FF2B5EF4-FFF2-40B4-BE49-F238E27FC236}">
                <a16:creationId xmlns:a16="http://schemas.microsoft.com/office/drawing/2014/main" id="{1DC9E60F-3368-2138-E426-C873BF46F664}"/>
              </a:ext>
            </a:extLst>
          </p:cNvPr>
          <p:cNvSpPr>
            <a:spLocks noGrp="1"/>
          </p:cNvSpPr>
          <p:nvPr>
            <p:ph idx="1"/>
          </p:nvPr>
        </p:nvSpPr>
        <p:spPr/>
        <p:txBody>
          <a:bodyPr>
            <a:normAutofit/>
          </a:bodyPr>
          <a:lstStyle/>
          <a:p>
            <a:pPr marL="0" indent="0">
              <a:buNone/>
            </a:pPr>
            <a:r>
              <a:rPr lang="en-US" dirty="0"/>
              <a:t>The model with the best accuracy is the Random Forest Classifier with an accuracy of 94.01%</a:t>
            </a:r>
          </a:p>
        </p:txBody>
      </p:sp>
      <p:pic>
        <p:nvPicPr>
          <p:cNvPr id="5" name="Picture 4">
            <a:extLst>
              <a:ext uri="{FF2B5EF4-FFF2-40B4-BE49-F238E27FC236}">
                <a16:creationId xmlns:a16="http://schemas.microsoft.com/office/drawing/2014/main" id="{CC7FDF54-3BA5-EACF-B1AA-68A896FDF654}"/>
              </a:ext>
            </a:extLst>
          </p:cNvPr>
          <p:cNvPicPr>
            <a:picLocks noChangeAspect="1"/>
          </p:cNvPicPr>
          <p:nvPr/>
        </p:nvPicPr>
        <p:blipFill>
          <a:blip r:embed="rId2"/>
          <a:stretch>
            <a:fillRect/>
          </a:stretch>
        </p:blipFill>
        <p:spPr>
          <a:xfrm>
            <a:off x="722809" y="2493227"/>
            <a:ext cx="10735733" cy="3614970"/>
          </a:xfrm>
          <a:prstGeom prst="rect">
            <a:avLst/>
          </a:prstGeom>
        </p:spPr>
      </p:pic>
    </p:spTree>
    <p:extLst>
      <p:ext uri="{BB962C8B-B14F-4D97-AF65-F5344CB8AC3E}">
        <p14:creationId xmlns:p14="http://schemas.microsoft.com/office/powerpoint/2010/main" val="23836847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CE773-8917-9215-E923-FEC1D0967682}"/>
              </a:ext>
            </a:extLst>
          </p:cNvPr>
          <p:cNvSpPr>
            <a:spLocks noGrp="1"/>
          </p:cNvSpPr>
          <p:nvPr>
            <p:ph type="title"/>
          </p:nvPr>
        </p:nvSpPr>
        <p:spPr/>
        <p:txBody>
          <a:bodyPr/>
          <a:lstStyle/>
          <a:p>
            <a:r>
              <a:rPr lang="en-US" dirty="0"/>
              <a:t>Business Recommendation</a:t>
            </a:r>
          </a:p>
        </p:txBody>
      </p:sp>
      <p:sp>
        <p:nvSpPr>
          <p:cNvPr id="3" name="Content Placeholder 2">
            <a:extLst>
              <a:ext uri="{FF2B5EF4-FFF2-40B4-BE49-F238E27FC236}">
                <a16:creationId xmlns:a16="http://schemas.microsoft.com/office/drawing/2014/main" id="{1DC9E60F-3368-2138-E426-C873BF46F664}"/>
              </a:ext>
            </a:extLst>
          </p:cNvPr>
          <p:cNvSpPr>
            <a:spLocks noGrp="1"/>
          </p:cNvSpPr>
          <p:nvPr>
            <p:ph idx="1"/>
          </p:nvPr>
        </p:nvSpPr>
        <p:spPr/>
        <p:txBody>
          <a:bodyPr>
            <a:normAutofit/>
          </a:bodyPr>
          <a:lstStyle/>
          <a:p>
            <a:r>
              <a:rPr lang="en-US" dirty="0"/>
              <a:t>The type of loan contract that is more widely accepted is Cash Loans, so it is necessary to increase the reserve of loan funds large enough to be able to accommodate the approved Cash Loans.</a:t>
            </a:r>
          </a:p>
          <a:p>
            <a:r>
              <a:rPr lang="en-US" dirty="0"/>
              <a:t>Fewer types of Revolving Loans are accepted, so it is necessary to improve marketing strategies related to Revolving Loans products.</a:t>
            </a:r>
          </a:p>
          <a:p>
            <a:r>
              <a:rPr lang="en-US" dirty="0"/>
              <a:t>The type of loan contract that is rejected the most is Cash Loans, therefore it is necessary to review the investigation process of prospective customers, for this reason, they can use the Random Forest Classifier machine learning model with an accuracy of 94.01%</a:t>
            </a:r>
          </a:p>
        </p:txBody>
      </p:sp>
    </p:spTree>
    <p:extLst>
      <p:ext uri="{BB962C8B-B14F-4D97-AF65-F5344CB8AC3E}">
        <p14:creationId xmlns:p14="http://schemas.microsoft.com/office/powerpoint/2010/main" val="245299043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TM04033929[[fn=Slate]]</Template>
  <TotalTime>151</TotalTime>
  <Words>523</Words>
  <Application>Microsoft Office PowerPoint</Application>
  <PresentationFormat>Widescreen</PresentationFormat>
  <Paragraphs>39</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Calisto MT</vt:lpstr>
      <vt:lpstr>Wingdings 2</vt:lpstr>
      <vt:lpstr>Slate</vt:lpstr>
      <vt:lpstr>Home Credit Score Card Model</vt:lpstr>
      <vt:lpstr>Identifying the Business Problem</vt:lpstr>
      <vt:lpstr>Data Exploration and Data Pre-Processing</vt:lpstr>
      <vt:lpstr>Data Exploration and Data Pre-Processing</vt:lpstr>
      <vt:lpstr>Data Visualization &amp; Business Insight</vt:lpstr>
      <vt:lpstr>Data Visualization &amp; Business Insight</vt:lpstr>
      <vt:lpstr>Machine Learning Implementation</vt:lpstr>
      <vt:lpstr>Machine Learning Evaluation</vt:lpstr>
      <vt:lpstr>Business Recommendation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Risk Model and  Credit Scorecard</dc:title>
  <dc:creator>Cecilia Tania Emanuella</dc:creator>
  <cp:lastModifiedBy>Cecilia Tania CCL. Emanuella</cp:lastModifiedBy>
  <cp:revision>57</cp:revision>
  <dcterms:created xsi:type="dcterms:W3CDTF">2022-06-30T17:39:44Z</dcterms:created>
  <dcterms:modified xsi:type="dcterms:W3CDTF">2023-06-04T13:28:00Z</dcterms:modified>
</cp:coreProperties>
</file>