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8610E-4550-43BA-A903-AC0CD479FC98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2F864-736F-427A-BE0A-499269AA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9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C0B4-952E-03DE-78D0-5D3A30C9E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0FD8F-7E41-D2A0-EB18-51BA8988C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3A11-FE2A-205F-F951-CA15EF1B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71B43-5371-176E-D35B-090AB695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F42E-CFEC-7DFC-24B0-0D77FD87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2FCA-5568-C80C-7909-93DA77EE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4BD0-AD69-3F19-3DCA-D4B18F93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3EAE-4FEC-1EFA-75A3-1CCDEB18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9895-856F-9461-397A-F9830DBA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1F3B-27C2-773B-A8A5-B7D3640D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1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8C952-B3AA-E0BF-FC2C-894DFE2B3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5EFE4-0536-E036-9A79-310C5936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A630-1A6A-1246-AE58-DB330C4E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E0CEB-9BA6-F62B-E170-EDC5DA1B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FDD8-97DA-E6D5-3569-678D6658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9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5E4A-A438-96BF-9497-7F326A8A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E819-EC10-7936-488F-3D8C2D55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DB7D-5E4A-76E0-26A1-D059946F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6300-D9C9-9B93-8B38-E27308E3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5F13-6C58-6AA2-201F-6947CBBC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0FDF-5958-15F2-217E-71FEDFD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C288-34C6-5674-C082-538C91910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436B0-CFB8-DC69-9E39-18A07520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49F-E335-5F74-B073-59FAF92E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BBA2-71D8-7BA2-3F05-A8DD6862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1A88-7A95-4C6C-316A-B87109D3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83B6-7DF2-3AAB-197B-EB4DD15A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DE9DA-5243-E91B-A616-6CE2EBFB8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5B28A-3F61-620D-1B17-367CAAEE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257D2-E878-E363-42BA-18275619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E1C66-C91F-DBD5-B943-933CE89A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9ABE-D024-C73E-7FBF-7CEA0AB9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FDFA7-F115-D575-ED34-576AE4696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AF32-4AC9-5901-5BA1-89D47105E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EC841-064A-307F-2524-9466D58E9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358F7-5BB5-A9E1-CEB9-5F2E00AD8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DE53D-950E-1B73-A88D-03A3FEBB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0B9F-1675-C26D-D4BB-1EC1CE12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44872-FAC8-2266-3C3D-FA01FF8A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3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E934-B608-A4A1-5369-CDD9BD41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B68D2-B9FE-F836-EAA4-B6D8AA8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0B1A-AAD4-819E-9466-F8C9EE5F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F5C6D-52A0-FE1D-14E8-50B8B3A2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53A17-AFD9-B155-E496-7FB0B16E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B7098-7997-D90C-C270-E342F921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71E42-3CD0-B3ED-28D1-0DAFAB39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2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5DF7-9672-DD8C-6D79-C92E891E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A095-2239-984B-BD2D-53348C95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D5307-84BC-7851-12A4-149530948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2B68F-D4D7-9E46-4EF5-6DF601A7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F8F59-F48F-3E9F-444A-FCBFAC16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646FC-A660-D100-510C-08021840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C359-DF12-DA0D-773F-95AB5049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0FF93-7D83-C96E-9543-F235CC511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4B46D-D792-CB79-A050-649E74AF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5358D-8DC2-4162-C8C8-4FD77CA3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8C466-059F-C315-2B43-B0F29347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9AB42-DAE8-7ADF-815A-A0886D3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479CD-AC55-A077-EA27-97CF4E11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2B54-2200-5F0B-8830-D319B9AA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944D-63BD-B59D-3FA2-6878F375B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AE45-BE2E-41C4-99B3-70FF1E8DCCE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A617-BDFC-3A20-9C72-26645C4FF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B5F5-B0D4-36DC-923F-DFC38CB52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429C-BEF3-4915-9803-4EB01F0F0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ACF9-E631-A676-40CA-43748A1ED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Risk Model and </a:t>
            </a:r>
            <a:br>
              <a:rPr lang="en-US" dirty="0"/>
            </a:br>
            <a:r>
              <a:rPr lang="en-US" dirty="0"/>
              <a:t>Credit Scorecard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82E28-4F11-9F4D-A36A-EB91401C7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Cecilia Tania Emanuella</a:t>
            </a:r>
          </a:p>
          <a:p>
            <a:endParaRPr lang="en-US" dirty="0"/>
          </a:p>
          <a:p>
            <a:r>
              <a:rPr lang="en-US" b="1" dirty="0" err="1"/>
              <a:t>Rakamin</a:t>
            </a:r>
            <a:r>
              <a:rPr lang="en-US" b="1" dirty="0"/>
              <a:t> Batch June</a:t>
            </a:r>
          </a:p>
          <a:p>
            <a:r>
              <a:rPr lang="en-US" b="1" dirty="0"/>
              <a:t>ID/X Partners Data Scientist Virtual Internship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5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284-0D93-2B08-EECF-2A085FC7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WoE</a:t>
            </a:r>
            <a:r>
              <a:rPr lang="en-US" dirty="0"/>
              <a:t> Binning/Feature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423E-139B-C5F9-33E2-0B443C64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Will analyze both categorical and numerical features based on their categorical/binned </a:t>
            </a:r>
            <a:r>
              <a:rPr lang="en-US" dirty="0" err="1"/>
              <a:t>WoEs</a:t>
            </a:r>
            <a:r>
              <a:rPr lang="en-US" dirty="0"/>
              <a:t> and IVs and then combine some of these binned categories together through a custom Python Class with </a:t>
            </a:r>
            <a:r>
              <a:rPr lang="en-US" dirty="0" err="1"/>
              <a:t>fit_transform</a:t>
            </a:r>
            <a:r>
              <a:rPr lang="en-US" dirty="0"/>
              <a:t> method</a:t>
            </a:r>
          </a:p>
          <a:p>
            <a:r>
              <a:rPr lang="en-US" dirty="0"/>
              <a:t>Analyze </a:t>
            </a:r>
            <a:r>
              <a:rPr lang="en-US" dirty="0" err="1"/>
              <a:t>WoEs</a:t>
            </a:r>
            <a:r>
              <a:rPr lang="en-US" dirty="0"/>
              <a:t> and IVs of discrete features</a:t>
            </a:r>
          </a:p>
          <a:p>
            <a:r>
              <a:rPr lang="en-US" dirty="0"/>
              <a:t>Analyze </a:t>
            </a:r>
            <a:r>
              <a:rPr lang="en-US" dirty="0" err="1"/>
              <a:t>WoEs</a:t>
            </a:r>
            <a:r>
              <a:rPr lang="en-US" dirty="0"/>
              <a:t> and IVs of numeric features</a:t>
            </a:r>
          </a:p>
          <a:p>
            <a:r>
              <a:rPr lang="en-US" dirty="0"/>
              <a:t>Define Custom Class for </a:t>
            </a:r>
            <a:r>
              <a:rPr lang="en-US" dirty="0" err="1"/>
              <a:t>WoE</a:t>
            </a:r>
            <a:r>
              <a:rPr lang="en-US" dirty="0"/>
              <a:t> Binning/Reengineering</a:t>
            </a:r>
          </a:p>
        </p:txBody>
      </p:sp>
    </p:spTree>
    <p:extLst>
      <p:ext uri="{BB962C8B-B14F-4D97-AF65-F5344CB8AC3E}">
        <p14:creationId xmlns:p14="http://schemas.microsoft.com/office/powerpoint/2010/main" val="417062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6E9B-F15C-552B-254C-D7EBEB1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42D8-5C43-EC71-66E5-A6304A8E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reconfirm shape of the 4 datasets</a:t>
            </a:r>
          </a:p>
          <a:p>
            <a:r>
              <a:rPr lang="en-US" dirty="0"/>
              <a:t>define modeling pipeline</a:t>
            </a:r>
          </a:p>
          <a:p>
            <a:r>
              <a:rPr lang="en-US" dirty="0"/>
              <a:t>define cross-validation criteria. </a:t>
            </a:r>
            <a:r>
              <a:rPr lang="en-US" dirty="0" err="1"/>
              <a:t>RepeatedStratifiedKFold</a:t>
            </a:r>
            <a:r>
              <a:rPr lang="en-US" dirty="0"/>
              <a:t> </a:t>
            </a:r>
            <a:r>
              <a:rPr lang="en-US" dirty="0" err="1"/>
              <a:t>automatially</a:t>
            </a:r>
            <a:r>
              <a:rPr lang="en-US" dirty="0"/>
              <a:t> takes care of the class imbalance while splitting</a:t>
            </a:r>
          </a:p>
          <a:p>
            <a:r>
              <a:rPr lang="en-US" dirty="0"/>
              <a:t>fit and evaluate the logistic regression pipeline with cross-validation as defined in cv</a:t>
            </a:r>
          </a:p>
          <a:p>
            <a:r>
              <a:rPr lang="en-US" dirty="0"/>
              <a:t>print the mean AUROC score and Gini</a:t>
            </a:r>
          </a:p>
          <a:p>
            <a:r>
              <a:rPr lang="en-US" dirty="0"/>
              <a:t>first create a transformed training set through our </a:t>
            </a:r>
            <a:r>
              <a:rPr lang="en-US" dirty="0" err="1"/>
              <a:t>WoE_Binning</a:t>
            </a:r>
            <a:r>
              <a:rPr lang="en-US" dirty="0"/>
              <a:t> custom class</a:t>
            </a:r>
          </a:p>
          <a:p>
            <a:r>
              <a:rPr lang="en-US" dirty="0"/>
              <a:t>Store the column names in </a:t>
            </a:r>
            <a:r>
              <a:rPr lang="en-US" dirty="0" err="1"/>
              <a:t>X_train</a:t>
            </a:r>
            <a:r>
              <a:rPr lang="en-US" dirty="0"/>
              <a:t> as a list</a:t>
            </a:r>
          </a:p>
          <a:p>
            <a:r>
              <a:rPr lang="en-US" dirty="0"/>
              <a:t>Create a summary table of our logistic regression model</a:t>
            </a:r>
          </a:p>
          <a:p>
            <a:r>
              <a:rPr lang="en-US" dirty="0"/>
              <a:t>Create a new column in the </a:t>
            </a:r>
            <a:r>
              <a:rPr lang="en-US" dirty="0" err="1"/>
              <a:t>dataframe</a:t>
            </a:r>
            <a:r>
              <a:rPr lang="en-US" dirty="0"/>
              <a:t>, called 'Coefficients', with row values the transposed coefficients from the '</a:t>
            </a:r>
            <a:r>
              <a:rPr lang="en-US" dirty="0" err="1"/>
              <a:t>LogisticRegression</a:t>
            </a:r>
            <a:r>
              <a:rPr lang="en-US" dirty="0"/>
              <a:t>' model</a:t>
            </a:r>
          </a:p>
          <a:p>
            <a:r>
              <a:rPr lang="en-US" dirty="0"/>
              <a:t>Increase the index of every row of the </a:t>
            </a:r>
            <a:r>
              <a:rPr lang="en-US" dirty="0" err="1"/>
              <a:t>dataframe</a:t>
            </a:r>
            <a:r>
              <a:rPr lang="en-US" dirty="0"/>
              <a:t> with 1 to store our model intercept in 1st row</a:t>
            </a:r>
          </a:p>
          <a:p>
            <a:r>
              <a:rPr lang="en-US" dirty="0"/>
              <a:t>Assign our model intercept to this new row</a:t>
            </a:r>
          </a:p>
        </p:txBody>
      </p:sp>
    </p:spTree>
    <p:extLst>
      <p:ext uri="{BB962C8B-B14F-4D97-AF65-F5344CB8AC3E}">
        <p14:creationId xmlns:p14="http://schemas.microsoft.com/office/powerpoint/2010/main" val="81666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B4ED-3823-625E-8CC3-541CEAD4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409F-57BF-91EC-A46F-8D68E1C9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 and AUROC on Test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AUROC 0.8661583544883049</a:t>
            </a:r>
          </a:p>
          <a:p>
            <a:pPr marL="0" indent="0">
              <a:buNone/>
            </a:pPr>
            <a:r>
              <a:rPr lang="en-US" dirty="0"/>
              <a:t>Gini 0.7323167089766098</a:t>
            </a:r>
          </a:p>
          <a:p>
            <a:pPr marL="0" indent="0">
              <a:buNone/>
            </a:pPr>
            <a:r>
              <a:rPr lang="en-US" dirty="0"/>
              <a:t>AUC PR 0.9759818970940151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91190-E1E1-CF58-208D-5E106F0F3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04" y="1521854"/>
            <a:ext cx="4411662" cy="318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7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56B7-6436-9322-E31C-74BE9A60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Model - Scorecard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8E90-F93E-5A8A-CBD5-1594214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credit scores for all observations in the test data set</a:t>
            </a:r>
          </a:p>
          <a:p>
            <a:r>
              <a:rPr lang="en-US" dirty="0"/>
              <a:t>Setting loan approval cut-offs</a:t>
            </a:r>
          </a:p>
        </p:txBody>
      </p:sp>
    </p:spTree>
    <p:extLst>
      <p:ext uri="{BB962C8B-B14F-4D97-AF65-F5344CB8AC3E}">
        <p14:creationId xmlns:p14="http://schemas.microsoft.com/office/powerpoint/2010/main" val="335535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643A-CE35-E5B2-86E3-A3AD0A26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955F-DAA7-5682-7C25-8B7859EC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business problem is to develop the credit score-card using machine learning models to predict the probability of default for a potential loan to be given to the new loan applications from the borrowers and suggest the interest rate based on risk categorization or risk bucketing.</a:t>
            </a:r>
          </a:p>
        </p:txBody>
      </p:sp>
    </p:spTree>
    <p:extLst>
      <p:ext uri="{BB962C8B-B14F-4D97-AF65-F5344CB8AC3E}">
        <p14:creationId xmlns:p14="http://schemas.microsoft.com/office/powerpoint/2010/main" val="261385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E773-8917-9215-E923-FEC1D096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E60F-3368-2138-E426-C873BF46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Display the data</a:t>
            </a:r>
          </a:p>
          <a:p>
            <a:r>
              <a:rPr lang="en-US" dirty="0"/>
              <a:t>Information of the data</a:t>
            </a:r>
          </a:p>
          <a:p>
            <a:r>
              <a:rPr lang="en-US" dirty="0"/>
              <a:t>Get a list of columns that have more than 80% null values</a:t>
            </a:r>
          </a:p>
          <a:p>
            <a:r>
              <a:rPr lang="en-US" dirty="0"/>
              <a:t>Drop columns with more than 80% null values</a:t>
            </a:r>
          </a:p>
          <a:p>
            <a:r>
              <a:rPr lang="en-US" dirty="0"/>
              <a:t>Drop redundant and forward-looking columns</a:t>
            </a:r>
          </a:p>
          <a:p>
            <a:r>
              <a:rPr lang="en-US" dirty="0"/>
              <a:t>Redundant like id, </a:t>
            </a:r>
            <a:r>
              <a:rPr lang="en-US" dirty="0" err="1"/>
              <a:t>member_id</a:t>
            </a:r>
            <a:r>
              <a:rPr lang="en-US" dirty="0"/>
              <a:t>, title, etc.</a:t>
            </a:r>
          </a:p>
          <a:p>
            <a:r>
              <a:rPr lang="en-US" dirty="0"/>
              <a:t>Forward-looking like recoveries, </a:t>
            </a:r>
            <a:r>
              <a:rPr lang="en-US" dirty="0" err="1"/>
              <a:t>collection_recovery_fee</a:t>
            </a:r>
            <a:r>
              <a:rPr lang="en-US" dirty="0"/>
              <a:t>, etc.</a:t>
            </a:r>
          </a:p>
          <a:p>
            <a:r>
              <a:rPr lang="en-US" dirty="0"/>
              <a:t>Drop </a:t>
            </a:r>
            <a:r>
              <a:rPr lang="en-US" dirty="0" err="1"/>
              <a:t>sub_grade</a:t>
            </a:r>
            <a:r>
              <a:rPr lang="en-US" dirty="0"/>
              <a:t> as same information is captured in grade column. Drop </a:t>
            </a:r>
            <a:r>
              <a:rPr lang="en-US" dirty="0" err="1"/>
              <a:t>next_pymnt_d</a:t>
            </a:r>
            <a:r>
              <a:rPr lang="en-US" dirty="0"/>
              <a:t> since, given that our data is historical and this column is supposed to have future dates, will not make sense for our model</a:t>
            </a:r>
          </a:p>
          <a:p>
            <a:r>
              <a:rPr lang="en-US" dirty="0"/>
              <a:t>Re-explore the data</a:t>
            </a:r>
          </a:p>
        </p:txBody>
      </p:sp>
    </p:spTree>
    <p:extLst>
      <p:ext uri="{BB962C8B-B14F-4D97-AF65-F5344CB8AC3E}">
        <p14:creationId xmlns:p14="http://schemas.microsoft.com/office/powerpoint/2010/main" val="314988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823A-FCFA-F38C-1AB9-187D1A8A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4C81-5814-4BA2-01AE-5218B99D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unique values in </a:t>
            </a:r>
            <a:r>
              <a:rPr lang="en-US" dirty="0" err="1"/>
              <a:t>loan_status</a:t>
            </a:r>
            <a:r>
              <a:rPr lang="en-US" dirty="0"/>
              <a:t> column</a:t>
            </a:r>
          </a:p>
          <a:p>
            <a:r>
              <a:rPr lang="en-US" dirty="0"/>
              <a:t>create a new column based on the </a:t>
            </a:r>
            <a:r>
              <a:rPr lang="en-US" dirty="0" err="1"/>
              <a:t>loan_status</a:t>
            </a:r>
            <a:r>
              <a:rPr lang="en-US" dirty="0"/>
              <a:t> column that will be our target variable</a:t>
            </a:r>
          </a:p>
          <a:p>
            <a:r>
              <a:rPr lang="en-US" dirty="0"/>
              <a:t>Drop the original '</a:t>
            </a:r>
            <a:r>
              <a:rPr lang="en-US" dirty="0" err="1"/>
              <a:t>loan_status</a:t>
            </a:r>
            <a:r>
              <a:rPr lang="en-US" dirty="0"/>
              <a:t>' column</a:t>
            </a:r>
          </a:p>
        </p:txBody>
      </p:sp>
    </p:spTree>
    <p:extLst>
      <p:ext uri="{BB962C8B-B14F-4D97-AF65-F5344CB8AC3E}">
        <p14:creationId xmlns:p14="http://schemas.microsoft.com/office/powerpoint/2010/main" val="134506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4EC8-E7D0-2619-30C9-6A8079F9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D83F-48CB-9789-74A6-45913E96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into 80/20 while keeping the distribution of bad loans in test set same as that in the pre-split dataset</a:t>
            </a:r>
          </a:p>
          <a:p>
            <a:r>
              <a:rPr lang="en-US" dirty="0"/>
              <a:t>specifically hard copying the training sets to avoid Pandas' </a:t>
            </a:r>
            <a:r>
              <a:rPr lang="en-US" dirty="0" err="1"/>
              <a:t>SetttingWithCopyWarning</a:t>
            </a:r>
            <a:r>
              <a:rPr lang="en-US" dirty="0"/>
              <a:t> when we play around with this data later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1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AA6A-7E4B-796D-78AE-DDD1A4C3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1E78-4F17-110D-D25F-989603AC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emp_length</a:t>
            </a:r>
            <a:endParaRPr lang="en-US" dirty="0"/>
          </a:p>
          <a:p>
            <a:pPr lvl="1"/>
            <a:r>
              <a:rPr lang="en-US" dirty="0"/>
              <a:t>create a helper function clean up the </a:t>
            </a:r>
            <a:r>
              <a:rPr lang="en-US" dirty="0" err="1"/>
              <a:t>emp_length</a:t>
            </a:r>
            <a:r>
              <a:rPr lang="en-US" dirty="0"/>
              <a:t> column, assign 0 to NANs, and convert to numeric</a:t>
            </a:r>
          </a:p>
          <a:p>
            <a:pPr lvl="1"/>
            <a:r>
              <a:rPr lang="en-US" dirty="0"/>
              <a:t>apply to </a:t>
            </a:r>
            <a:r>
              <a:rPr lang="en-US" dirty="0" err="1"/>
              <a:t>X_train</a:t>
            </a:r>
            <a:endParaRPr lang="en-US" dirty="0"/>
          </a:p>
          <a:p>
            <a:pPr lvl="1"/>
            <a:r>
              <a:rPr lang="en-US" dirty="0"/>
              <a:t>Confirm our transformation</a:t>
            </a:r>
          </a:p>
          <a:p>
            <a:r>
              <a:rPr lang="en-US" dirty="0"/>
              <a:t>date columns</a:t>
            </a:r>
          </a:p>
          <a:p>
            <a:pPr lvl="1"/>
            <a:r>
              <a:rPr lang="en-US" dirty="0"/>
              <a:t>convert date columns to datetime format and create a new column as a difference between today and the respective date</a:t>
            </a:r>
          </a:p>
          <a:p>
            <a:pPr lvl="1"/>
            <a:r>
              <a:rPr lang="en-US" dirty="0"/>
              <a:t>apply to </a:t>
            </a:r>
            <a:r>
              <a:rPr lang="en-US" dirty="0" err="1"/>
              <a:t>X_train</a:t>
            </a:r>
            <a:endParaRPr lang="en-US" dirty="0"/>
          </a:p>
          <a:p>
            <a:r>
              <a:rPr lang="en-US" dirty="0"/>
              <a:t>term</a:t>
            </a:r>
          </a:p>
          <a:p>
            <a:pPr lvl="1"/>
            <a:r>
              <a:rPr lang="en-US" dirty="0"/>
              <a:t>function to remove 'months' string from the 'term' column and convert it to numeric</a:t>
            </a:r>
          </a:p>
        </p:txBody>
      </p:sp>
    </p:spTree>
    <p:extLst>
      <p:ext uri="{BB962C8B-B14F-4D97-AF65-F5344CB8AC3E}">
        <p14:creationId xmlns:p14="http://schemas.microsoft.com/office/powerpoint/2010/main" val="10944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89B1-55A1-0C74-C7F6-C5F4E5BC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4859-7A0D-2FA9-F62C-EC09F66F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 divide training data into categorical and numerical subsets</a:t>
            </a:r>
          </a:p>
          <a:p>
            <a:r>
              <a:rPr lang="en-US" dirty="0"/>
              <a:t>Chi-squared statistic for categorical features</a:t>
            </a:r>
          </a:p>
          <a:p>
            <a:pPr lvl="1"/>
            <a:r>
              <a:rPr lang="en-US" dirty="0"/>
              <a:t>define an empty dictionary to store chi-squared test results</a:t>
            </a:r>
          </a:p>
          <a:p>
            <a:pPr lvl="1"/>
            <a:r>
              <a:rPr lang="en-US" dirty="0"/>
              <a:t>loop over each column in the training set to calculate chi-statistic with the target variable</a:t>
            </a:r>
          </a:p>
          <a:p>
            <a:pPr lvl="1"/>
            <a:r>
              <a:rPr lang="en-US" dirty="0"/>
              <a:t>convert the dictionary to a DF</a:t>
            </a:r>
          </a:p>
          <a:p>
            <a:r>
              <a:rPr lang="en-US" dirty="0"/>
              <a:t>ANOVA F-Statistic for numerical features</a:t>
            </a:r>
          </a:p>
          <a:p>
            <a:pPr lvl="1"/>
            <a:r>
              <a:rPr lang="en-US" dirty="0"/>
              <a:t>since </a:t>
            </a:r>
            <a:r>
              <a:rPr lang="en-US" dirty="0" err="1"/>
              <a:t>f_class_if</a:t>
            </a:r>
            <a:r>
              <a:rPr lang="en-US" dirty="0"/>
              <a:t> does not accept missing values, we will do a very crude imputation of missing values</a:t>
            </a:r>
          </a:p>
          <a:p>
            <a:pPr lvl="1"/>
            <a:r>
              <a:rPr lang="en-US" dirty="0"/>
              <a:t>Calculate F Statistic and corresponding p values</a:t>
            </a:r>
          </a:p>
          <a:p>
            <a:pPr lvl="1"/>
            <a:r>
              <a:rPr lang="en-US" dirty="0"/>
              <a:t>convert to a DF</a:t>
            </a:r>
          </a:p>
          <a:p>
            <a:r>
              <a:rPr lang="en-US" dirty="0"/>
              <a:t>Pair wise correlations to detect multicollinearity</a:t>
            </a:r>
          </a:p>
          <a:p>
            <a:pPr lvl="1"/>
            <a:r>
              <a:rPr lang="en-US" dirty="0"/>
              <a:t>save the top 20 numerical features in a list</a:t>
            </a:r>
          </a:p>
          <a:p>
            <a:pPr lvl="1"/>
            <a:r>
              <a:rPr lang="en-US" dirty="0"/>
              <a:t>calculate pair-wise correlations between them</a:t>
            </a:r>
          </a:p>
          <a:p>
            <a:pPr lvl="1"/>
            <a:r>
              <a:rPr lang="en-US" dirty="0"/>
              <a:t>Define a helper function to drop the 4 categorical features with least p-values for chi squared test, 14 numerical features with least F-Statistic and 2 numerical features with high multicollinearity</a:t>
            </a:r>
          </a:p>
          <a:p>
            <a:pPr lvl="1"/>
            <a:r>
              <a:rPr lang="en-US" dirty="0"/>
              <a:t>apply to </a:t>
            </a:r>
            <a:r>
              <a:rPr lang="en-US" dirty="0" err="1"/>
              <a:t>X_train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0158-92B2-5DF8-1EA6-510C13DE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0195-96CA-91C4-16E5-B0047795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Convet</a:t>
            </a:r>
            <a:r>
              <a:rPr lang="en-US" dirty="0"/>
              <a:t> discrete variables to dummy variables</a:t>
            </a:r>
          </a:p>
          <a:p>
            <a:r>
              <a:rPr lang="en-US" dirty="0"/>
              <a:t>function to create dummy variables</a:t>
            </a:r>
          </a:p>
          <a:p>
            <a:r>
              <a:rPr lang="en-US" dirty="0"/>
              <a:t>apply to our final four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198800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F6A7-C2EC-E031-AB94-145472FE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test data set with all data cleaning procedures performed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A031-9F6C-1C98-FEAA-56A13387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reindex the dummied test set variables to make sure all the feature columns in the train set are also available in the test set</a:t>
            </a:r>
          </a:p>
        </p:txBody>
      </p:sp>
    </p:spTree>
    <p:extLst>
      <p:ext uri="{BB962C8B-B14F-4D97-AF65-F5344CB8AC3E}">
        <p14:creationId xmlns:p14="http://schemas.microsoft.com/office/powerpoint/2010/main" val="272068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Credit Risk Model and  Credit Scorecard</vt:lpstr>
      <vt:lpstr>Identifying the Business Problem</vt:lpstr>
      <vt:lpstr>Data Exploration</vt:lpstr>
      <vt:lpstr>Identify the Target Variable</vt:lpstr>
      <vt:lpstr>Split Data</vt:lpstr>
      <vt:lpstr>General Data Cleaning</vt:lpstr>
      <vt:lpstr>Feature Selection</vt:lpstr>
      <vt:lpstr>Creating Dummy Variables</vt:lpstr>
      <vt:lpstr>Update the test data set with all data cleaning procedures performed so far</vt:lpstr>
      <vt:lpstr>WoE Binning/Feature Engineering</vt:lpstr>
      <vt:lpstr>PD Model</vt:lpstr>
      <vt:lpstr>Prediction</vt:lpstr>
      <vt:lpstr>Applying the Model - Scorecard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 and  Credit Scorecard</dc:title>
  <dc:creator>Cecilia Tania Emanuella</dc:creator>
  <cp:lastModifiedBy>Cecilia Tania Emanuella</cp:lastModifiedBy>
  <cp:revision>34</cp:revision>
  <dcterms:created xsi:type="dcterms:W3CDTF">2022-06-30T17:39:44Z</dcterms:created>
  <dcterms:modified xsi:type="dcterms:W3CDTF">2022-06-30T19:13:15Z</dcterms:modified>
</cp:coreProperties>
</file>