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sldIdLst>
    <p:sldId id="331" r:id="rId4"/>
    <p:sldId id="337" r:id="rId5"/>
    <p:sldId id="306" r:id="rId6"/>
    <p:sldId id="329" r:id="rId7"/>
    <p:sldId id="338" r:id="rId8"/>
    <p:sldId id="297" r:id="rId9"/>
    <p:sldId id="339" r:id="rId10"/>
    <p:sldId id="302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590B8-467D-4F45-AE96-86F6152BE487}" v="277" dt="2022-01-04T08:47:0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6196" autoAdjust="0"/>
  </p:normalViewPr>
  <p:slideViewPr>
    <p:cSldViewPr snapToGrid="0" showGuides="1">
      <p:cViewPr varScale="1">
        <p:scale>
          <a:sx n="110" d="100"/>
          <a:sy n="110" d="100"/>
        </p:scale>
        <p:origin x="606" y="12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1141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142837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60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195677" y="2780973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8495369" y="11226"/>
            <a:ext cx="433279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ARVIN-BÉROD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Maxence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GIRAULT Adrien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6910B27-2862-4468-8C66-A0826D2DA5A2}"/>
              </a:ext>
            </a:extLst>
          </p:cNvPr>
          <p:cNvSpPr txBox="1"/>
          <p:nvPr/>
        </p:nvSpPr>
        <p:spPr>
          <a:xfrm>
            <a:off x="-301251" y="3252990"/>
            <a:ext cx="11041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+mj-lt"/>
              </a:rPr>
              <a:t>Projet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SAE 12 : Le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Réseau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CB1DB-D4BF-4A66-9A2A-E4B7E9EB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0" y="5953315"/>
            <a:ext cx="3612110" cy="1026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4EA89-576C-41D0-8DB6-B5D6C2E2F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99" y="6303921"/>
            <a:ext cx="3165113" cy="5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4800" dirty="0">
                <a:solidFill>
                  <a:schemeClr val="bg1"/>
                </a:solidFill>
                <a:cs typeface="Arial" pitchFamily="34" charset="0"/>
              </a:rPr>
              <a:t>Mise en place d’un réseau d’une entreprise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01" y="4564826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Ce que nous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avons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fait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accent2"/>
                </a:solidFill>
                <a:cs typeface="Arial" pitchFamily="34" charset="0"/>
              </a:rPr>
              <a:t>Sommaire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Permettre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créer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reseau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messagerie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privée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Serveur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Asterisk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864357"/>
            <a:chOff x="665833" y="2698787"/>
            <a:chExt cx="3322837" cy="8643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Branchement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reseaux VLANs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Configuration du switch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864357"/>
            <a:chOff x="665833" y="2698787"/>
            <a:chExt cx="3322837" cy="8643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Routage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Vlan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Configuration du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routeur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864357"/>
            <a:chOff x="665833" y="2698787"/>
            <a:chExt cx="3322837" cy="8643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Configuration de la machine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virtuelle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52F1CF2-DD11-4915-9B69-5AE707B0F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Serveur</a:t>
            </a:r>
            <a:r>
              <a:rPr lang="en-US" dirty="0"/>
              <a:t> Asterisk</a:t>
            </a:r>
          </a:p>
        </p:txBody>
      </p:sp>
      <p:pic>
        <p:nvPicPr>
          <p:cNvPr id="48" name="Image1">
            <a:extLst>
              <a:ext uri="{FF2B5EF4-FFF2-40B4-BE49-F238E27FC236}">
                <a16:creationId xmlns:a16="http://schemas.microsoft.com/office/drawing/2014/main" id="{A71B81D3-5344-460B-B18F-1BFAB5062390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>
            <a:lum/>
            <a:alphaModFix/>
          </a:blip>
          <a:srcRect t="17639" b="17639"/>
          <a:stretch>
            <a:fillRect/>
          </a:stretch>
        </p:blipFill>
        <p:spPr>
          <a:xfrm>
            <a:off x="7095184" y="1589321"/>
            <a:ext cx="4580042" cy="258895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3857991-90A9-46E9-804D-F7C8DAE8EDF6}"/>
              </a:ext>
            </a:extLst>
          </p:cNvPr>
          <p:cNvSpPr/>
          <p:nvPr/>
        </p:nvSpPr>
        <p:spPr>
          <a:xfrm>
            <a:off x="7126672" y="3187337"/>
            <a:ext cx="1341120" cy="97351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2">
            <a:extLst>
              <a:ext uri="{FF2B5EF4-FFF2-40B4-BE49-F238E27FC236}">
                <a16:creationId xmlns:a16="http://schemas.microsoft.com/office/drawing/2014/main" id="{2192DB19-90EB-462F-BBFF-3E8A614F783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17496" y="3187337"/>
            <a:ext cx="3836744" cy="1111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D93E2B-B268-4DCA-B877-F570710A170E}"/>
              </a:ext>
            </a:extLst>
          </p:cNvPr>
          <p:cNvSpPr txBox="1"/>
          <p:nvPr/>
        </p:nvSpPr>
        <p:spPr>
          <a:xfrm>
            <a:off x="107134" y="2006633"/>
            <a:ext cx="5988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Installation</a:t>
            </a:r>
            <a:r>
              <a:rPr lang="fr-FR" dirty="0">
                <a:solidFill>
                  <a:schemeClr val="bg1"/>
                </a:solidFill>
              </a:rPr>
              <a:t> du serveur </a:t>
            </a:r>
            <a:r>
              <a:rPr lang="fr-FR" dirty="0" err="1">
                <a:solidFill>
                  <a:schemeClr val="bg1"/>
                </a:solidFill>
              </a:rPr>
              <a:t>asterisk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verification</a:t>
            </a:r>
            <a:r>
              <a:rPr lang="fr-FR" dirty="0">
                <a:solidFill>
                  <a:schemeClr val="bg1"/>
                </a:solidFill>
              </a:rPr>
              <a:t> du statut de celui-ci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Création</a:t>
            </a:r>
            <a:r>
              <a:rPr lang="fr-FR" dirty="0">
                <a:solidFill>
                  <a:schemeClr val="bg1"/>
                </a:solidFill>
              </a:rPr>
              <a:t> des utilisateurs et vérification de la création des utilisateurs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3" name="Image3">
            <a:extLst>
              <a:ext uri="{FF2B5EF4-FFF2-40B4-BE49-F238E27FC236}">
                <a16:creationId xmlns:a16="http://schemas.microsoft.com/office/drawing/2014/main" id="{1E83AC0B-476E-4E4A-BF27-86C87704F2A8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45847" y="4299304"/>
            <a:ext cx="4580042" cy="5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6">
            <a:extLst>
              <a:ext uri="{FF2B5EF4-FFF2-40B4-BE49-F238E27FC236}">
                <a16:creationId xmlns:a16="http://schemas.microsoft.com/office/drawing/2014/main" id="{287DB312-7366-40B9-B587-59A1F2385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 err="1"/>
              <a:t>Serveur</a:t>
            </a:r>
            <a:r>
              <a:rPr lang="en-US" dirty="0"/>
              <a:t> Asterisk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23DD6-65D6-4764-8C1A-C4A362D53EB4}"/>
              </a:ext>
            </a:extLst>
          </p:cNvPr>
          <p:cNvSpPr txBox="1"/>
          <p:nvPr/>
        </p:nvSpPr>
        <p:spPr>
          <a:xfrm>
            <a:off x="1210491" y="2374888"/>
            <a:ext cx="5329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>
                <a:solidFill>
                  <a:schemeClr val="accent5"/>
                </a:solidFill>
              </a:rPr>
              <a:t>Configuration</a:t>
            </a:r>
            <a:r>
              <a:rPr lang="fr-FR" dirty="0">
                <a:solidFill>
                  <a:schemeClr val="bg1"/>
                </a:solidFill>
              </a:rPr>
              <a:t> du </a:t>
            </a:r>
            <a:r>
              <a:rPr lang="fr-FR" dirty="0" err="1">
                <a:solidFill>
                  <a:schemeClr val="bg1"/>
                </a:solidFill>
              </a:rPr>
              <a:t>dialplan</a:t>
            </a:r>
            <a:r>
              <a:rPr lang="fr-FR" dirty="0">
                <a:solidFill>
                  <a:schemeClr val="bg1"/>
                </a:solidFill>
              </a:rPr>
              <a:t> de notre système de téléphonie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Recharger</a:t>
            </a:r>
            <a:r>
              <a:rPr lang="fr-FR" dirty="0">
                <a:solidFill>
                  <a:schemeClr val="bg1"/>
                </a:solidFill>
              </a:rPr>
              <a:t> le </a:t>
            </a:r>
            <a:r>
              <a:rPr lang="fr-FR" dirty="0" err="1">
                <a:solidFill>
                  <a:schemeClr val="bg1"/>
                </a:solidFill>
              </a:rPr>
              <a:t>dialplan</a:t>
            </a:r>
            <a:r>
              <a:rPr lang="fr-FR" dirty="0">
                <a:solidFill>
                  <a:schemeClr val="bg1"/>
                </a:solidFill>
              </a:rPr>
              <a:t> et vérification de la prise en compte de celui-ci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Configuration</a:t>
            </a:r>
            <a:r>
              <a:rPr lang="fr-FR" dirty="0">
                <a:solidFill>
                  <a:schemeClr val="bg1"/>
                </a:solidFill>
              </a:rPr>
              <a:t> des comptes SIP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</p:txBody>
      </p:sp>
      <p:pic>
        <p:nvPicPr>
          <p:cNvPr id="15" name="Image4">
            <a:extLst>
              <a:ext uri="{FF2B5EF4-FFF2-40B4-BE49-F238E27FC236}">
                <a16:creationId xmlns:a16="http://schemas.microsoft.com/office/drawing/2014/main" id="{5A27296B-9FB1-484A-B04D-FDEED9A15DC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77768" y="1620904"/>
            <a:ext cx="4580042" cy="923331"/>
          </a:xfrm>
          <a:prstGeom prst="rect">
            <a:avLst/>
          </a:prstGeom>
        </p:spPr>
      </p:pic>
      <p:pic>
        <p:nvPicPr>
          <p:cNvPr id="16" name="Image5">
            <a:extLst>
              <a:ext uri="{FF2B5EF4-FFF2-40B4-BE49-F238E27FC236}">
                <a16:creationId xmlns:a16="http://schemas.microsoft.com/office/drawing/2014/main" id="{1CFB64A4-B2FD-4CED-9574-890ED8A614C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77767" y="3423277"/>
            <a:ext cx="4580041" cy="765545"/>
          </a:xfrm>
          <a:prstGeom prst="rect">
            <a:avLst/>
          </a:prstGeom>
        </p:spPr>
      </p:pic>
      <p:pic>
        <p:nvPicPr>
          <p:cNvPr id="19" name="Image8">
            <a:extLst>
              <a:ext uri="{FF2B5EF4-FFF2-40B4-BE49-F238E27FC236}">
                <a16:creationId xmlns:a16="http://schemas.microsoft.com/office/drawing/2014/main" id="{BC5EE8D2-472C-41C3-93F7-AE59F483082C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5314" y="4903756"/>
            <a:ext cx="3733036" cy="1970913"/>
          </a:xfrm>
          <a:prstGeom prst="rect">
            <a:avLst/>
          </a:prstGeom>
        </p:spPr>
      </p:pic>
      <p:pic>
        <p:nvPicPr>
          <p:cNvPr id="20" name="Image15">
            <a:extLst>
              <a:ext uri="{FF2B5EF4-FFF2-40B4-BE49-F238E27FC236}">
                <a16:creationId xmlns:a16="http://schemas.microsoft.com/office/drawing/2014/main" id="{FDE334B3-FB1D-41C5-8C20-AEA2C85FF861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77768" y="2544235"/>
            <a:ext cx="4580042" cy="8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6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Configuration du switch</a:t>
            </a:r>
          </a:p>
        </p:txBody>
      </p:sp>
      <p:pic>
        <p:nvPicPr>
          <p:cNvPr id="51" name="Image16">
            <a:extLst>
              <a:ext uri="{FF2B5EF4-FFF2-40B4-BE49-F238E27FC236}">
                <a16:creationId xmlns:a16="http://schemas.microsoft.com/office/drawing/2014/main" id="{DAFD8910-F9F5-476E-A548-BB19222F662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529" y="2657075"/>
            <a:ext cx="4237412" cy="20186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1BFB9A2-109F-4C46-8468-B1E4728369BD}"/>
              </a:ext>
            </a:extLst>
          </p:cNvPr>
          <p:cNvSpPr txBox="1"/>
          <p:nvPr/>
        </p:nvSpPr>
        <p:spPr>
          <a:xfrm>
            <a:off x="323529" y="1352528"/>
            <a:ext cx="5329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Branchement</a:t>
            </a:r>
            <a:r>
              <a:rPr lang="fr-FR" dirty="0"/>
              <a:t> du téléphone VOIP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Branchement</a:t>
            </a:r>
            <a:r>
              <a:rPr lang="fr-FR" dirty="0"/>
              <a:t> du PC qui contient la VM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Branchement</a:t>
            </a:r>
            <a:r>
              <a:rPr lang="fr-FR" dirty="0"/>
              <a:t> du téléphone qui est branché à l’ordinateur </a:t>
            </a:r>
          </a:p>
          <a:p>
            <a:endParaRPr lang="fr-FR" dirty="0"/>
          </a:p>
        </p:txBody>
      </p:sp>
      <p:pic>
        <p:nvPicPr>
          <p:cNvPr id="53" name="Image1">
            <a:extLst>
              <a:ext uri="{FF2B5EF4-FFF2-40B4-BE49-F238E27FC236}">
                <a16:creationId xmlns:a16="http://schemas.microsoft.com/office/drawing/2014/main" id="{CEC12D02-F743-4C96-91C5-BF2207EC0E27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77067" y="1153413"/>
            <a:ext cx="3840266" cy="3203476"/>
          </a:xfrm>
          <a:prstGeom prst="rect">
            <a:avLst/>
          </a:prstGeom>
        </p:spPr>
      </p:pic>
      <p:pic>
        <p:nvPicPr>
          <p:cNvPr id="54" name="Image22">
            <a:extLst>
              <a:ext uri="{FF2B5EF4-FFF2-40B4-BE49-F238E27FC236}">
                <a16:creationId xmlns:a16="http://schemas.microsoft.com/office/drawing/2014/main" id="{945A193D-0ACA-4812-920A-925189885B7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1434" y="5242425"/>
            <a:ext cx="2962275" cy="14757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13EFAA5-E58A-4E83-BC4B-550A8F6A874E}"/>
              </a:ext>
            </a:extLst>
          </p:cNvPr>
          <p:cNvSpPr txBox="1"/>
          <p:nvPr/>
        </p:nvSpPr>
        <p:spPr>
          <a:xfrm>
            <a:off x="515118" y="4763898"/>
            <a:ext cx="1186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accent5"/>
                </a:solidFill>
              </a:rPr>
              <a:t>Configuration</a:t>
            </a:r>
            <a:r>
              <a:rPr lang="fr-FR" dirty="0"/>
              <a:t> des VLANs : 3 </a:t>
            </a:r>
            <a:r>
              <a:rPr lang="fr-FR" dirty="0" err="1"/>
              <a:t>Vlans</a:t>
            </a:r>
            <a:r>
              <a:rPr lang="fr-FR" dirty="0"/>
              <a:t>, Vlan du PC et de la VM, Vlan du téléphone VOIP</a:t>
            </a:r>
          </a:p>
          <a:p>
            <a:endParaRPr lang="fr-FR" dirty="0"/>
          </a:p>
        </p:txBody>
      </p:sp>
      <p:pic>
        <p:nvPicPr>
          <p:cNvPr id="57" name="Image24">
            <a:extLst>
              <a:ext uri="{FF2B5EF4-FFF2-40B4-BE49-F238E27FC236}">
                <a16:creationId xmlns:a16="http://schemas.microsoft.com/office/drawing/2014/main" id="{AF360F79-161B-43B1-AB00-A727A20E8457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35346" y="5229030"/>
            <a:ext cx="3035027" cy="1542266"/>
          </a:xfrm>
          <a:prstGeom prst="rect">
            <a:avLst/>
          </a:prstGeom>
        </p:spPr>
      </p:pic>
      <p:pic>
        <p:nvPicPr>
          <p:cNvPr id="58" name="Image26">
            <a:extLst>
              <a:ext uri="{FF2B5EF4-FFF2-40B4-BE49-F238E27FC236}">
                <a16:creationId xmlns:a16="http://schemas.microsoft.com/office/drawing/2014/main" id="{D0B95C18-94B9-4C11-9C74-176265F09058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878714" y="5915109"/>
            <a:ext cx="3313286" cy="87694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8348B4-FE56-444E-B74F-C1D362DF3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5222" y="5244548"/>
            <a:ext cx="3139857" cy="14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586F-6A03-4031-A38D-A7DC5FCF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Configuration </a:t>
            </a:r>
            <a:r>
              <a:rPr lang="fr-FR"/>
              <a:t>du routeur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2D9EC-9B2D-459B-8AA8-FC5B1D64D791}"/>
              </a:ext>
            </a:extLst>
          </p:cNvPr>
          <p:cNvSpPr txBox="1"/>
          <p:nvPr/>
        </p:nvSpPr>
        <p:spPr>
          <a:xfrm>
            <a:off x="48017" y="2073057"/>
            <a:ext cx="46534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- </a:t>
            </a:r>
            <a:r>
              <a:rPr lang="en-US" dirty="0">
                <a:solidFill>
                  <a:schemeClr val="accent5"/>
                </a:solidFill>
                <a:cs typeface="Arial"/>
              </a:rPr>
              <a:t>Configuration </a:t>
            </a:r>
            <a:r>
              <a:rPr lang="en-US" dirty="0">
                <a:solidFill>
                  <a:schemeClr val="bg1"/>
                </a:solidFill>
                <a:cs typeface="Arial"/>
              </a:rPr>
              <a:t>du </a:t>
            </a:r>
            <a:r>
              <a:rPr lang="en-US" dirty="0" err="1">
                <a:solidFill>
                  <a:schemeClr val="bg1"/>
                </a:solidFill>
                <a:cs typeface="Arial"/>
              </a:rPr>
              <a:t>routage</a:t>
            </a:r>
            <a:r>
              <a:rPr lang="en-US" dirty="0">
                <a:solidFill>
                  <a:schemeClr val="bg1"/>
                </a:solidFill>
                <a:cs typeface="Arial"/>
              </a:rPr>
              <a:t> inter VLAN</a:t>
            </a:r>
          </a:p>
          <a:p>
            <a:r>
              <a:rPr lang="en-US" dirty="0">
                <a:solidFill>
                  <a:schemeClr val="bg1"/>
                </a:solidFill>
                <a:cs typeface="Arial"/>
              </a:rPr>
              <a:t>- </a:t>
            </a:r>
            <a:r>
              <a:rPr lang="en-US" dirty="0">
                <a:solidFill>
                  <a:schemeClr val="accent5"/>
                </a:solidFill>
                <a:cs typeface="Arial"/>
              </a:rPr>
              <a:t>Configuration</a:t>
            </a:r>
            <a:r>
              <a:rPr lang="en-US" dirty="0">
                <a:solidFill>
                  <a:schemeClr val="bg1"/>
                </a:solidFill>
                <a:cs typeface="Arial"/>
              </a:rPr>
              <a:t> du NAT et de la route par </a:t>
            </a:r>
            <a:r>
              <a:rPr lang="en-US" dirty="0" err="1">
                <a:solidFill>
                  <a:schemeClr val="bg1"/>
                </a:solidFill>
                <a:cs typeface="Arial"/>
              </a:rPr>
              <a:t>défaut</a:t>
            </a:r>
          </a:p>
          <a:p>
            <a:r>
              <a:rPr lang="en-US" dirty="0">
                <a:solidFill>
                  <a:schemeClr val="bg1"/>
                </a:solidFill>
                <a:cs typeface="Arial"/>
              </a:rPr>
              <a:t>- </a:t>
            </a:r>
            <a:r>
              <a:rPr lang="en-US" dirty="0" err="1">
                <a:solidFill>
                  <a:schemeClr val="accent5"/>
                </a:solidFill>
                <a:cs typeface="Arial"/>
              </a:rPr>
              <a:t>Branchement</a:t>
            </a:r>
            <a:r>
              <a:rPr lang="en-US" dirty="0">
                <a:solidFill>
                  <a:schemeClr val="accent5"/>
                </a:solidFill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cs typeface="Arial"/>
              </a:rPr>
              <a:t>entre le port 20 du switch </a:t>
            </a:r>
          </a:p>
          <a:p>
            <a:r>
              <a:rPr lang="en-US" dirty="0">
                <a:solidFill>
                  <a:schemeClr val="bg1"/>
                </a:solidFill>
                <a:cs typeface="Arial"/>
              </a:rPr>
              <a:t>et le port 0/0 du </a:t>
            </a:r>
            <a:r>
              <a:rPr lang="en-US" dirty="0" err="1">
                <a:solidFill>
                  <a:schemeClr val="bg1"/>
                </a:solidFill>
                <a:cs typeface="Arial"/>
              </a:rPr>
              <a:t>routeur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B169F17-677F-448A-BB10-4A5A21E7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35" y="2076387"/>
            <a:ext cx="2409173" cy="2705227"/>
          </a:xfrm>
          <a:prstGeom prst="rect">
            <a:avLst/>
          </a:prstGeom>
        </p:spPr>
      </p:pic>
      <p:pic>
        <p:nvPicPr>
          <p:cNvPr id="18" name="Picture 18" descr="A picture containing indoor, electronics, computer&#10;&#10;Description automatically generated">
            <a:extLst>
              <a:ext uri="{FF2B5EF4-FFF2-40B4-BE49-F238E27FC236}">
                <a16:creationId xmlns:a16="http://schemas.microsoft.com/office/drawing/2014/main" id="{DB12F355-681A-4EC7-8A2F-3BC3B2AD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90" y="1900688"/>
            <a:ext cx="2743200" cy="20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virtuelle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915-2354-4482-BFFD-C57FB0E0930F}"/>
              </a:ext>
            </a:extLst>
          </p:cNvPr>
          <p:cNvGrpSpPr/>
          <p:nvPr/>
        </p:nvGrpSpPr>
        <p:grpSpPr>
          <a:xfrm>
            <a:off x="8686367" y="1788204"/>
            <a:ext cx="2738140" cy="531950"/>
            <a:chOff x="302738" y="4417056"/>
            <a:chExt cx="2851594" cy="5319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2952D-1B08-403D-9E65-3FEFF0C1587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Adresse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FDD48-67C6-4969-A146-42719801BFA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 des addresses IP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6AA7A-113B-4B09-9978-4A50651BEE26}"/>
              </a:ext>
            </a:extLst>
          </p:cNvPr>
          <p:cNvGrpSpPr/>
          <p:nvPr/>
        </p:nvGrpSpPr>
        <p:grpSpPr>
          <a:xfrm>
            <a:off x="810431" y="5014332"/>
            <a:ext cx="2738140" cy="531950"/>
            <a:chOff x="302738" y="4417056"/>
            <a:chExt cx="2851594" cy="5319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64F424-53D3-4DB4-98CC-F8E8981F76B3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Communication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784B3-FD8C-461A-93BA-B4B8DDEE5B9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Envois de pings à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plusieurs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reprises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BAEFD-420B-430B-9244-9A6BFB60C44E}"/>
              </a:ext>
            </a:extLst>
          </p:cNvPr>
          <p:cNvGrpSpPr/>
          <p:nvPr/>
        </p:nvGrpSpPr>
        <p:grpSpPr>
          <a:xfrm>
            <a:off x="810431" y="1846690"/>
            <a:ext cx="2779468" cy="680178"/>
            <a:chOff x="302738" y="4417056"/>
            <a:chExt cx="2894634" cy="6801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A8055-C714-4196-A5F1-115A9684E00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Serveur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Asterisk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49F70-B95B-4773-B370-B3F0827F4759}"/>
                </a:ext>
              </a:extLst>
            </p:cNvPr>
            <p:cNvSpPr txBox="1"/>
            <p:nvPr/>
          </p:nvSpPr>
          <p:spPr>
            <a:xfrm>
              <a:off x="345778" y="4635569"/>
              <a:ext cx="285159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Permettre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téléphones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VoIP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communiquer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ensemble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75FB9E-3C16-43DE-9A6D-5E926D893843}"/>
              </a:ext>
            </a:extLst>
          </p:cNvPr>
          <p:cNvGrpSpPr/>
          <p:nvPr/>
        </p:nvGrpSpPr>
        <p:grpSpPr>
          <a:xfrm>
            <a:off x="8355382" y="5014332"/>
            <a:ext cx="3069125" cy="716616"/>
            <a:chOff x="-41961" y="4417056"/>
            <a:chExt cx="3196293" cy="71661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3E5612-0F63-4645-B6B8-B32C42484A2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BB1582-C925-490A-B2C6-44306FCE761E}"/>
                </a:ext>
              </a:extLst>
            </p:cNvPr>
            <p:cNvSpPr txBox="1"/>
            <p:nvPr/>
          </p:nvSpPr>
          <p:spPr>
            <a:xfrm>
              <a:off x="-41961" y="4672007"/>
              <a:ext cx="285159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 VLAN 17 (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trames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taguées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802.1q 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id="{D44BB36E-CD46-4EB1-9F48-40B66F41CD51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24">
            <a:extLst>
              <a:ext uri="{FF2B5EF4-FFF2-40B4-BE49-F238E27FC236}">
                <a16:creationId xmlns:a16="http://schemas.microsoft.com/office/drawing/2014/main" id="{BDA1B73F-E26A-41B6-BB21-0FF53D266044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2">
            <a:extLst>
              <a:ext uri="{FF2B5EF4-FFF2-40B4-BE49-F238E27FC236}">
                <a16:creationId xmlns:a16="http://schemas.microsoft.com/office/drawing/2014/main" id="{51FAA86A-2E06-48AB-99BE-FBBF774ED964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8">
            <a:extLst>
              <a:ext uri="{FF2B5EF4-FFF2-40B4-BE49-F238E27FC236}">
                <a16:creationId xmlns:a16="http://schemas.microsoft.com/office/drawing/2014/main" id="{A5DFF2E1-509F-4C97-8096-F4992285935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">
            <a:extLst>
              <a:ext uri="{FF2B5EF4-FFF2-40B4-BE49-F238E27FC236}">
                <a16:creationId xmlns:a16="http://schemas.microsoft.com/office/drawing/2014/main" id="{94541A03-FC8B-4E1F-8A9E-2FCAF47C8B1D}"/>
              </a:ext>
            </a:extLst>
          </p:cNvPr>
          <p:cNvGrpSpPr/>
          <p:nvPr/>
        </p:nvGrpSpPr>
        <p:grpSpPr>
          <a:xfrm>
            <a:off x="4354680" y="2271244"/>
            <a:ext cx="3852299" cy="3268838"/>
            <a:chOff x="4708647" y="2271244"/>
            <a:chExt cx="3462733" cy="2938275"/>
          </a:xfrm>
        </p:grpSpPr>
        <p:sp>
          <p:nvSpPr>
            <p:cNvPr id="33" name="자유형: 도형 112">
              <a:extLst>
                <a:ext uri="{FF2B5EF4-FFF2-40B4-BE49-F238E27FC236}">
                  <a16:creationId xmlns:a16="http://schemas.microsoft.com/office/drawing/2014/main" id="{76FDB1C4-0E5A-4063-AEEC-8DE961822ED7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113">
              <a:extLst>
                <a:ext uri="{FF2B5EF4-FFF2-40B4-BE49-F238E27FC236}">
                  <a16:creationId xmlns:a16="http://schemas.microsoft.com/office/drawing/2014/main" id="{8111823E-856F-45C8-9B6A-E37F6B0973F7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자유형: 도형 114">
              <a:extLst>
                <a:ext uri="{FF2B5EF4-FFF2-40B4-BE49-F238E27FC236}">
                  <a16:creationId xmlns:a16="http://schemas.microsoft.com/office/drawing/2014/main" id="{29C81604-2A21-4787-B631-C3A86B7F7B4D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116">
              <a:extLst>
                <a:ext uri="{FF2B5EF4-FFF2-40B4-BE49-F238E27FC236}">
                  <a16:creationId xmlns:a16="http://schemas.microsoft.com/office/drawing/2014/main" id="{4CBF9E65-BF38-4C03-946B-98E3E81E719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1" name="Freeform 25">
            <a:extLst>
              <a:ext uri="{FF2B5EF4-FFF2-40B4-BE49-F238E27FC236}">
                <a16:creationId xmlns:a16="http://schemas.microsoft.com/office/drawing/2014/main" id="{0BE97A16-7B6F-4845-BC2B-574ACC46967A}"/>
              </a:ext>
            </a:extLst>
          </p:cNvPr>
          <p:cNvSpPr/>
          <p:nvPr/>
        </p:nvSpPr>
        <p:spPr>
          <a:xfrm>
            <a:off x="4871532" y="2667717"/>
            <a:ext cx="333650" cy="412870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2" name="Image7">
            <a:extLst>
              <a:ext uri="{FF2B5EF4-FFF2-40B4-BE49-F238E27FC236}">
                <a16:creationId xmlns:a16="http://schemas.microsoft.com/office/drawing/2014/main" id="{07E83E9C-797A-4ACB-A6F1-B50ED4CA2D0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75549" y="2382878"/>
            <a:ext cx="3596376" cy="911442"/>
          </a:xfrm>
          <a:prstGeom prst="rect">
            <a:avLst/>
          </a:prstGeom>
        </p:spPr>
      </p:pic>
      <p:sp>
        <p:nvSpPr>
          <p:cNvPr id="44" name="Block Arc 14">
            <a:extLst>
              <a:ext uri="{FF2B5EF4-FFF2-40B4-BE49-F238E27FC236}">
                <a16:creationId xmlns:a16="http://schemas.microsoft.com/office/drawing/2014/main" id="{D3A003B5-8585-4B64-A72C-FC6C275A7156}"/>
              </a:ext>
            </a:extLst>
          </p:cNvPr>
          <p:cNvSpPr/>
          <p:nvPr/>
        </p:nvSpPr>
        <p:spPr>
          <a:xfrm rot="16200000">
            <a:off x="5739809" y="3616448"/>
            <a:ext cx="633633" cy="6329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77AE5783-D0A3-417F-91F5-37A97484FACB}"/>
              </a:ext>
            </a:extLst>
          </p:cNvPr>
          <p:cNvSpPr>
            <a:spLocks noChangeAspect="1"/>
          </p:cNvSpPr>
          <p:nvPr/>
        </p:nvSpPr>
        <p:spPr>
          <a:xfrm>
            <a:off x="7345905" y="3745163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7" name="Image25">
            <a:extLst>
              <a:ext uri="{FF2B5EF4-FFF2-40B4-BE49-F238E27FC236}">
                <a16:creationId xmlns:a16="http://schemas.microsoft.com/office/drawing/2014/main" id="{0C67A275-A639-4516-92B5-EC5D44C4ACD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02532" y="5500115"/>
            <a:ext cx="2487614" cy="1254410"/>
          </a:xfrm>
          <a:prstGeom prst="rect">
            <a:avLst/>
          </a:prstGeom>
        </p:spPr>
      </p:pic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BC173A89-47A8-460D-B9DD-84B90A649861}"/>
              </a:ext>
            </a:extLst>
          </p:cNvPr>
          <p:cNvSpPr/>
          <p:nvPr/>
        </p:nvSpPr>
        <p:spPr>
          <a:xfrm flipH="1">
            <a:off x="4729484" y="4724182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0" name="Image28">
            <a:extLst>
              <a:ext uri="{FF2B5EF4-FFF2-40B4-BE49-F238E27FC236}">
                <a16:creationId xmlns:a16="http://schemas.microsoft.com/office/drawing/2014/main" id="{9C61F8DB-8955-4817-B967-3091B59DFC38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4478" y="5540574"/>
            <a:ext cx="2279952" cy="1257203"/>
          </a:xfrm>
          <a:prstGeom prst="rect">
            <a:avLst/>
          </a:prstGeom>
        </p:spPr>
      </p:pic>
      <p:pic>
        <p:nvPicPr>
          <p:cNvPr id="51" name="Image33">
            <a:extLst>
              <a:ext uri="{FF2B5EF4-FFF2-40B4-BE49-F238E27FC236}">
                <a16:creationId xmlns:a16="http://schemas.microsoft.com/office/drawing/2014/main" id="{3B561A32-737E-45D1-B7B1-66DFD6CA51FB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84390" y="5656795"/>
            <a:ext cx="3272235" cy="10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0315" y="3599831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Merci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A0F7-E7E4-440C-A24B-0C5F043066C6}"/>
              </a:ext>
            </a:extLst>
          </p:cNvPr>
          <p:cNvSpPr txBox="1"/>
          <p:nvPr/>
        </p:nvSpPr>
        <p:spPr>
          <a:xfrm>
            <a:off x="3466461" y="2722634"/>
            <a:ext cx="5472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</a:rPr>
              <a:t>PROJET SAE RÉSEAUX</a:t>
            </a: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209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Max sens</cp:lastModifiedBy>
  <cp:revision>192</cp:revision>
  <dcterms:created xsi:type="dcterms:W3CDTF">2019-01-14T06:35:35Z</dcterms:created>
  <dcterms:modified xsi:type="dcterms:W3CDTF">2022-01-04T08:48:49Z</dcterms:modified>
</cp:coreProperties>
</file>