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2" r:id="rId2"/>
    <p:sldId id="276" r:id="rId3"/>
    <p:sldId id="273" r:id="rId4"/>
    <p:sldId id="274" r:id="rId5"/>
    <p:sldId id="281" r:id="rId6"/>
    <p:sldId id="300" r:id="rId7"/>
    <p:sldId id="301" r:id="rId8"/>
    <p:sldId id="302" r:id="rId9"/>
    <p:sldId id="303" r:id="rId10"/>
    <p:sldId id="304" r:id="rId11"/>
    <p:sldId id="277" r:id="rId12"/>
    <p:sldId id="278" r:id="rId13"/>
    <p:sldId id="280" r:id="rId14"/>
    <p:sldId id="279" r:id="rId15"/>
    <p:sldId id="283" r:id="rId16"/>
    <p:sldId id="286" r:id="rId17"/>
    <p:sldId id="287" r:id="rId18"/>
    <p:sldId id="290" r:id="rId19"/>
    <p:sldId id="285" r:id="rId20"/>
    <p:sldId id="291" r:id="rId21"/>
    <p:sldId id="292" r:id="rId22"/>
    <p:sldId id="293" r:id="rId23"/>
    <p:sldId id="294" r:id="rId24"/>
    <p:sldId id="295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9742" autoAdjust="0"/>
  </p:normalViewPr>
  <p:slideViewPr>
    <p:cSldViewPr snapToGrid="0" snapToObjects="1">
      <p:cViewPr>
        <p:scale>
          <a:sx n="72" d="100"/>
          <a:sy n="72" d="100"/>
        </p:scale>
        <p:origin x="242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2000" dirty="0" smtClean="0"/>
            <a:t>Come up with Feature ideas</a:t>
          </a:r>
          <a:endParaRPr lang="en-US" sz="2000" dirty="0"/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2000" dirty="0" smtClean="0"/>
            <a:t>Implement Features</a:t>
          </a:r>
          <a:endParaRPr lang="en-US" sz="2000" dirty="0"/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/>
        <a:lstStyle/>
        <a:p>
          <a:r>
            <a:rPr lang="en-US" sz="2000" dirty="0" smtClean="0"/>
            <a:t>Test Performance in ML Pipeline</a:t>
          </a:r>
          <a:endParaRPr lang="en-US" sz="2000" dirty="0"/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/>
        <a:lstStyle/>
        <a:p>
          <a:r>
            <a:rPr lang="en-US" sz="2000" dirty="0" smtClean="0"/>
            <a:t>Discard/Keep</a:t>
          </a:r>
          <a:endParaRPr lang="en-US" sz="2000" dirty="0"/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C132D-438F-254E-B43D-E9D312B11D27}" type="pres">
      <dgm:prSet presAssocID="{54E87F9D-FD2B-B341-9EB0-B864E8CC19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A3841EC-3823-264D-93A3-275563A6D934}" type="pres">
      <dgm:prSet presAssocID="{54E87F9D-FD2B-B341-9EB0-B864E8CC19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F4C04-F962-A84F-8846-0230D12E3AB8}" type="pres">
      <dgm:prSet presAssocID="{B3AE3CB1-36E1-E441-9DB8-A6A6EB55C7A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BD27105-BE67-6847-99A5-01E96659D6F0}" type="pres">
      <dgm:prSet presAssocID="{B3AE3CB1-36E1-E441-9DB8-A6A6EB55C7A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3D29D-6D1B-D144-9F79-CE7E97FAEAFF}" type="pres">
      <dgm:prSet presAssocID="{D63C60B8-C747-A140-952D-0791E1A4BB7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8F1ECC-8133-6943-98E8-B071A82B2F4E}" type="pres">
      <dgm:prSet presAssocID="{D63C60B8-C747-A140-952D-0791E1A4BB7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B3ADD-E4C5-A04D-B5B1-BE3942CAC30E}" type="pres">
      <dgm:prSet presAssocID="{A3302372-969E-DB43-91DC-057F48D48A3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8B21741-C690-CF4B-A9E1-C9BC40213FFB}" type="pres">
      <dgm:prSet presAssocID="{A3302372-969E-DB43-91DC-057F48D48A3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3244064" y="33206"/>
          <a:ext cx="1730521" cy="16521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Come up with Feature ideas</a:t>
          </a:r>
          <a:endParaRPr lang="en-US" sz="2000" kern="1200" dirty="0"/>
        </a:p>
      </dsp:txBody>
      <dsp:txXfrm>
        <a:off x="3497493" y="275159"/>
        <a:ext cx="1223663" cy="1168250"/>
      </dsp:txXfrm>
    </dsp:sp>
    <dsp:sp modelId="{BADC132D-438F-254E-B43D-E9D312B11D27}">
      <dsp:nvSpPr>
        <dsp:cNvPr id="0" name=""/>
        <dsp:cNvSpPr/>
      </dsp:nvSpPr>
      <dsp:spPr>
        <a:xfrm rot="2700000">
          <a:off x="4769652" y="1436181"/>
          <a:ext cx="427212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788421" y="1509683"/>
        <a:ext cx="299048" cy="356443"/>
      </dsp:txXfrm>
    </dsp:sp>
    <dsp:sp modelId="{C416D91B-292C-E542-87D5-DEA62EC9B70E}">
      <dsp:nvSpPr>
        <dsp:cNvPr id="0" name=""/>
        <dsp:cNvSpPr/>
      </dsp:nvSpPr>
      <dsp:spPr>
        <a:xfrm>
          <a:off x="4956980" y="1762668"/>
          <a:ext cx="2043629" cy="193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 Features</a:t>
          </a:r>
          <a:endParaRPr lang="en-US" sz="2000" kern="1200" dirty="0"/>
        </a:p>
      </dsp:txBody>
      <dsp:txXfrm>
        <a:off x="5256263" y="2045628"/>
        <a:ext cx="1445063" cy="1366252"/>
      </dsp:txXfrm>
    </dsp:sp>
    <dsp:sp modelId="{08BF4C04-F962-A84F-8846-0230D12E3AB8}">
      <dsp:nvSpPr>
        <dsp:cNvPr id="0" name=""/>
        <dsp:cNvSpPr/>
      </dsp:nvSpPr>
      <dsp:spPr>
        <a:xfrm rot="8100000">
          <a:off x="4860677" y="3368452"/>
          <a:ext cx="362764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4953568" y="3448790"/>
        <a:ext cx="253935" cy="356443"/>
      </dsp:txXfrm>
    </dsp:sp>
    <dsp:sp modelId="{7FB53688-E9C7-EB46-8450-86DB276964BF}">
      <dsp:nvSpPr>
        <dsp:cNvPr id="0" name=""/>
        <dsp:cNvSpPr/>
      </dsp:nvSpPr>
      <dsp:spPr>
        <a:xfrm>
          <a:off x="3094322" y="3673722"/>
          <a:ext cx="2030004" cy="1849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Performance in ML Pipeline</a:t>
          </a:r>
          <a:endParaRPr lang="en-US" sz="2000" kern="1200" dirty="0"/>
        </a:p>
      </dsp:txBody>
      <dsp:txXfrm>
        <a:off x="3391609" y="3944502"/>
        <a:ext cx="1435430" cy="1307441"/>
      </dsp:txXfrm>
    </dsp:sp>
    <dsp:sp modelId="{6C03D29D-6D1B-D144-9F79-CE7E97FAEAFF}">
      <dsp:nvSpPr>
        <dsp:cNvPr id="0" name=""/>
        <dsp:cNvSpPr/>
      </dsp:nvSpPr>
      <dsp:spPr>
        <a:xfrm rot="13500000">
          <a:off x="3022431" y="3390138"/>
          <a:ext cx="351689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3112487" y="3546255"/>
        <a:ext cx="246182" cy="356443"/>
      </dsp:txXfrm>
    </dsp:sp>
    <dsp:sp modelId="{D7EBC052-ED42-F14B-9C38-1DE104A3278B}">
      <dsp:nvSpPr>
        <dsp:cNvPr id="0" name=""/>
        <dsp:cNvSpPr/>
      </dsp:nvSpPr>
      <dsp:spPr>
        <a:xfrm>
          <a:off x="1211061" y="1729549"/>
          <a:ext cx="2057587" cy="19984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Discard/Keep</a:t>
          </a:r>
          <a:endParaRPr lang="en-US" sz="2000" kern="1200" dirty="0"/>
        </a:p>
      </dsp:txBody>
      <dsp:txXfrm>
        <a:off x="1512388" y="2022209"/>
        <a:ext cx="1454933" cy="1413089"/>
      </dsp:txXfrm>
    </dsp:sp>
    <dsp:sp modelId="{07AB3ADD-E4C5-A04D-B5B1-BE3942CAC30E}">
      <dsp:nvSpPr>
        <dsp:cNvPr id="0" name=""/>
        <dsp:cNvSpPr/>
      </dsp:nvSpPr>
      <dsp:spPr>
        <a:xfrm rot="18900000">
          <a:off x="3017833" y="1445671"/>
          <a:ext cx="416137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036116" y="1608624"/>
        <a:ext cx="291296" cy="35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bastianraschka.com/Articles/2014_pca_step_by_step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width bins</a:t>
            </a:r>
          </a:p>
          <a:p>
            <a:r>
              <a:rPr lang="en-US" dirty="0" smtClean="0"/>
              <a:t>Equal size bins</a:t>
            </a:r>
          </a:p>
          <a:p>
            <a:r>
              <a:rPr lang="en-US" dirty="0" smtClean="0"/>
              <a:t>Entropy-based bins</a:t>
            </a:r>
          </a:p>
          <a:p>
            <a:r>
              <a:rPr lang="en-US" dirty="0" smtClean="0"/>
              <a:t>Domain-Specific </a:t>
            </a:r>
            <a:r>
              <a:rPr lang="en-US" dirty="0" smtClean="0"/>
              <a:t>bins (infant, KG, </a:t>
            </a:r>
            <a:r>
              <a:rPr lang="en-US" dirty="0" err="1" smtClean="0"/>
              <a:t>Elemantary</a:t>
            </a:r>
            <a:r>
              <a:rPr lang="en-US" dirty="0" smtClean="0"/>
              <a:t> school age, middle school age, etc.)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3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 good idea to scale features to have similar range:  [-1,1] or [0,1] for example</a:t>
            </a:r>
          </a:p>
          <a:p>
            <a:pPr lvl="1"/>
            <a:r>
              <a:rPr lang="en-US" dirty="0" smtClean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 smtClean="0"/>
              <a:t>Standardize/Normalize</a:t>
            </a:r>
          </a:p>
          <a:p>
            <a:pPr lvl="1"/>
            <a:r>
              <a:rPr lang="en-US" dirty="0" smtClean="0"/>
              <a:t>Zero mean and unit variance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Sklearn.preprocessing.normalize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Log (decreasing marginal utility)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differences (# of days since…)</a:t>
            </a:r>
          </a:p>
          <a:p>
            <a:r>
              <a:rPr lang="en-US" dirty="0" smtClean="0"/>
              <a:t>Aggregates over different time periods</a:t>
            </a:r>
          </a:p>
          <a:p>
            <a:pPr lvl="1"/>
            <a:r>
              <a:rPr lang="en-US" dirty="0" smtClean="0"/>
              <a:t>Min, max,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stdev</a:t>
            </a:r>
            <a:endParaRPr lang="en-US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spend in the past 3 months</a:t>
            </a:r>
          </a:p>
          <a:p>
            <a:r>
              <a:rPr lang="en-US" dirty="0" smtClean="0"/>
              <a:t>Relative aggregates</a:t>
            </a:r>
          </a:p>
          <a:p>
            <a:pPr lvl="1"/>
            <a:r>
              <a:rPr lang="en-US" dirty="0" smtClean="0"/>
              <a:t>1.5x </a:t>
            </a:r>
            <a:r>
              <a:rPr lang="en-US" dirty="0" err="1" smtClean="0"/>
              <a:t>avg</a:t>
            </a:r>
            <a:r>
              <a:rPr lang="en-US" dirty="0" smtClean="0"/>
              <a:t> spend</a:t>
            </a:r>
          </a:p>
          <a:p>
            <a:r>
              <a:rPr lang="en-US" dirty="0" smtClean="0"/>
              <a:t>Distances</a:t>
            </a:r>
          </a:p>
          <a:p>
            <a:r>
              <a:rPr lang="en-US" dirty="0"/>
              <a:t>Aggregates over different </a:t>
            </a:r>
            <a:r>
              <a:rPr lang="en-US" dirty="0" smtClean="0"/>
              <a:t>distances</a:t>
            </a:r>
          </a:p>
          <a:p>
            <a:r>
              <a:rPr lang="en-US" dirty="0" smtClean="0"/>
              <a:t>Seasonality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features for combination of features</a:t>
            </a:r>
          </a:p>
          <a:p>
            <a:pPr lvl="1"/>
            <a:r>
              <a:rPr lang="en-US" dirty="0" smtClean="0"/>
              <a:t>Age x gender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 smtClean="0"/>
              <a:t>Random Forests are one way of discovering useful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features may not be useful</a:t>
            </a:r>
          </a:p>
          <a:p>
            <a:endParaRPr lang="en-US" dirty="0"/>
          </a:p>
          <a:p>
            <a:r>
              <a:rPr lang="en-US" dirty="0" smtClean="0"/>
              <a:t>Some models may be hurt be too many or noisy features</a:t>
            </a:r>
          </a:p>
          <a:p>
            <a:endParaRPr lang="en-US" dirty="0"/>
          </a:p>
          <a:p>
            <a:r>
              <a:rPr lang="en-US" dirty="0" smtClean="0"/>
              <a:t>Feature selection allows you to discard some features</a:t>
            </a:r>
          </a:p>
          <a:p>
            <a:pPr lvl="1"/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feature selection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Scoring features:</a:t>
            </a:r>
          </a:p>
          <a:p>
            <a:pPr lvl="2"/>
            <a:r>
              <a:rPr lang="en-US"/>
              <a:t>Mutual information between attribute and class</a:t>
            </a:r>
          </a:p>
          <a:p>
            <a:pPr lvl="2"/>
            <a:r>
              <a:rPr lang="el-GR" i="1"/>
              <a:t>χ</a:t>
            </a:r>
            <a:r>
              <a:rPr lang="en-US" i="1" baseline="30000"/>
              <a:t>2</a:t>
            </a:r>
            <a:r>
              <a:rPr lang="en-US"/>
              <a:t>: independence between attribute and class</a:t>
            </a:r>
          </a:p>
          <a:p>
            <a:pPr lvl="2"/>
            <a:r>
              <a:rPr lang="en-US"/>
              <a:t>Classification accuracy</a:t>
            </a:r>
          </a:p>
          <a:p>
            <a:r>
              <a:rPr lang="en-US"/>
              <a:t>Domain specific criteria:</a:t>
            </a:r>
          </a:p>
          <a:p>
            <a:pPr lvl="1"/>
            <a:r>
              <a:rPr lang="en-US"/>
              <a:t>E.g. Text:</a:t>
            </a:r>
          </a:p>
          <a:p>
            <a:pPr lvl="2"/>
            <a:r>
              <a:rPr lang="en-US"/>
              <a:t>remove stop-words (and, a, the, …)</a:t>
            </a:r>
          </a:p>
          <a:p>
            <a:pPr lvl="2"/>
            <a:r>
              <a:rPr lang="en-US"/>
              <a:t>Stemming (going </a:t>
            </a:r>
            <a:r>
              <a:rPr lang="en-US">
                <a:sym typeface="Wingdings" charset="0"/>
              </a:rPr>
              <a:t> go, Tom</a:t>
            </a:r>
            <a:r>
              <a:rPr lang="ja-JP" altLang="en-US">
                <a:latin typeface="Arial"/>
                <a:sym typeface="Wingdings" charset="0"/>
              </a:rPr>
              <a:t>’</a:t>
            </a:r>
            <a:r>
              <a:rPr lang="en-US">
                <a:sym typeface="Wingdings" charset="0"/>
              </a:rPr>
              <a:t>s  Tom, …)</a:t>
            </a:r>
          </a:p>
          <a:p>
            <a:pPr lvl="2"/>
            <a:r>
              <a:rPr lang="en-US"/>
              <a:t>Document frequency</a:t>
            </a:r>
            <a:endParaRPr lang="en-US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sets of features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Score each feature </a:t>
            </a:r>
          </a:p>
          <a:p>
            <a:r>
              <a:rPr lang="en-US"/>
              <a:t>Forward/Backward elimination</a:t>
            </a:r>
          </a:p>
          <a:p>
            <a:pPr lvl="1"/>
            <a:r>
              <a:rPr lang="en-US"/>
              <a:t>Choose the feature with the highest/lowest score</a:t>
            </a:r>
          </a:p>
          <a:p>
            <a:pPr lvl="1"/>
            <a:r>
              <a:rPr lang="en-US"/>
              <a:t>Re-score other features</a:t>
            </a:r>
          </a:p>
          <a:p>
            <a:pPr lvl="1"/>
            <a:r>
              <a:rPr lang="en-US"/>
              <a:t>Repeat</a:t>
            </a:r>
          </a:p>
          <a:p>
            <a:r>
              <a:rPr lang="en-US"/>
              <a:t>If you have lots of features (like in text)</a:t>
            </a:r>
          </a:p>
          <a:p>
            <a:pPr lvl="1"/>
            <a:r>
              <a:rPr lang="en-US"/>
              <a:t>Just select top K scored features</a:t>
            </a:r>
          </a:p>
        </p:txBody>
      </p:sp>
    </p:spTree>
    <p:extLst>
      <p:ext uri="{BB962C8B-B14F-4D97-AF65-F5344CB8AC3E}">
        <p14:creationId xmlns:p14="http://schemas.microsoft.com/office/powerpoint/2010/main" val="12180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feature selection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</a:t>
            </a:r>
          </a:p>
          <a:p>
            <a:pPr lvl="1"/>
            <a:r>
              <a:rPr lang="en-US"/>
              <a:t>Given data points in d-dimensional space, </a:t>
            </a:r>
          </a:p>
          <a:p>
            <a:pPr lvl="1"/>
            <a:r>
              <a:rPr lang="en-US"/>
              <a:t>Project into lower dimensional space while preserving as much information as possible</a:t>
            </a:r>
          </a:p>
          <a:p>
            <a:pPr lvl="2"/>
            <a:r>
              <a:rPr lang="en-US"/>
              <a:t>E.g., find best planar approximation to 3D data</a:t>
            </a:r>
          </a:p>
          <a:p>
            <a:pPr lvl="2"/>
            <a:r>
              <a:rPr lang="en-US"/>
              <a:t>E.g., find best planar approximation to 104D data</a:t>
            </a:r>
          </a:p>
          <a:p>
            <a:pPr lvl="1"/>
            <a:endParaRPr lang="en-US"/>
          </a:p>
          <a:p>
            <a:pPr lvl="1"/>
            <a:r>
              <a:rPr lang="en-US"/>
              <a:t>In particular, choose projection that minimizes the squared error in reconstructing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055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features may be irrelevant</a:t>
            </a:r>
          </a:p>
          <a:p>
            <a:r>
              <a:rPr lang="en-US"/>
              <a:t>We want to visualize high dimensional data</a:t>
            </a:r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Intrinsic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dimensionality may be smaller than the number of features </a:t>
            </a:r>
          </a:p>
        </p:txBody>
      </p:sp>
    </p:spTree>
    <p:extLst>
      <p:ext uri="{BB962C8B-B14F-4D97-AF65-F5344CB8AC3E}">
        <p14:creationId xmlns:p14="http://schemas.microsoft.com/office/powerpoint/2010/main" val="9945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has some pre-existing features</a:t>
            </a:r>
          </a:p>
          <a:p>
            <a:endParaRPr lang="en-US" dirty="0" smtClean="0"/>
          </a:p>
          <a:p>
            <a:r>
              <a:rPr lang="en-US" dirty="0" smtClean="0"/>
              <a:t>Video, Audio, Text, etc. need to have features extracted first.</a:t>
            </a:r>
          </a:p>
          <a:p>
            <a:endParaRPr lang="en-US" dirty="0"/>
          </a:p>
          <a:p>
            <a:r>
              <a:rPr lang="en-US" dirty="0" smtClean="0"/>
              <a:t>We’ll talk about structured data today.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</a:t>
            </a:r>
            <a:r>
              <a:rPr lang="en-US" dirty="0" err="1" smtClean="0"/>
              <a:t>vs</a:t>
            </a:r>
            <a:r>
              <a:rPr lang="en-US" dirty="0" smtClean="0"/>
              <a:t> non-tabular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PCA algorithm:</a:t>
            </a:r>
          </a:p>
          <a:p>
            <a:pPr lvl="1"/>
            <a:r>
              <a:rPr lang="en-US"/>
              <a:t>1. X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Create N x d data matrix, with one row vector x</a:t>
            </a:r>
            <a:r>
              <a:rPr lang="en-US" baseline="-25000"/>
              <a:t>n</a:t>
            </a:r>
            <a:r>
              <a:rPr lang="en-US" i="1"/>
              <a:t> </a:t>
            </a:r>
            <a:r>
              <a:rPr lang="en-US"/>
              <a:t>per data point</a:t>
            </a:r>
          </a:p>
          <a:p>
            <a:pPr lvl="1"/>
            <a:r>
              <a:rPr lang="en-US"/>
              <a:t>2. X  subtract mean </a:t>
            </a:r>
            <a:r>
              <a:rPr lang="en-US" i="1"/>
              <a:t>x </a:t>
            </a:r>
            <a:r>
              <a:rPr lang="en-US"/>
              <a:t>from each row vector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in X</a:t>
            </a:r>
          </a:p>
          <a:p>
            <a:pPr lvl="1"/>
            <a:r>
              <a:rPr lang="en-US"/>
              <a:t>3. Σ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covariance matrix of X</a:t>
            </a:r>
          </a:p>
          <a:p>
            <a:pPr lvl="1"/>
            <a:r>
              <a:rPr lang="en-US"/>
              <a:t>Find eigenvectors and eigenvalues of Σ</a:t>
            </a:r>
          </a:p>
          <a:p>
            <a:pPr lvl="1"/>
            <a:r>
              <a:rPr lang="en-US"/>
              <a:t>PC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the M eigenvectors with largest eigenvalues</a:t>
            </a:r>
          </a:p>
        </p:txBody>
      </p:sp>
    </p:spTree>
    <p:extLst>
      <p:ext uri="{BB962C8B-B14F-4D97-AF65-F5344CB8AC3E}">
        <p14:creationId xmlns:p14="http://schemas.microsoft.com/office/powerpoint/2010/main" val="14188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PCA in Python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" y="1471077"/>
            <a:ext cx="89154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  <a:hlinkClick r:id="rId2"/>
              </a:rPr>
              <a:t>http://sebastianraschka.com/Articles/</a:t>
            </a:r>
            <a:r>
              <a:rPr lang="en-US" sz="1800" b="1" dirty="0" smtClean="0">
                <a:latin typeface="Courier New" charset="0"/>
                <a:hlinkClick r:id="rId2"/>
              </a:rPr>
              <a:t>2014_pca_step_by_step.html</a:t>
            </a:r>
            <a:endParaRPr lang="en-US" sz="1800" b="1" dirty="0" smtClean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Data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18313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77975"/>
            <a:ext cx="6781800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275388" y="1676400"/>
            <a:ext cx="2030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principal vector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064375" y="4967288"/>
            <a:ext cx="2079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principal vector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" y="1600200"/>
            <a:ext cx="2635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27432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Gives best axis to project </a:t>
            </a:r>
          </a:p>
          <a:p>
            <a:pPr>
              <a:lnSpc>
                <a:spcPct val="80000"/>
              </a:lnSpc>
            </a:pPr>
            <a:r>
              <a:rPr lang="en-US" sz="2400"/>
              <a:t>Minimum RMS error</a:t>
            </a:r>
          </a:p>
          <a:p>
            <a:pPr>
              <a:lnSpc>
                <a:spcPct val="80000"/>
              </a:lnSpc>
            </a:pPr>
            <a:r>
              <a:rPr lang="en-US" sz="2400"/>
              <a:t>Principal vectors are </a:t>
            </a:r>
            <a:r>
              <a:rPr lang="en-US" sz="2400">
                <a:solidFill>
                  <a:srgbClr val="FF0000"/>
                </a:solidFill>
              </a:rPr>
              <a:t>orthogonal</a:t>
            </a:r>
          </a:p>
        </p:txBody>
      </p:sp>
    </p:spTree>
    <p:extLst>
      <p:ext uri="{BB962C8B-B14F-4D97-AF65-F5344CB8AC3E}">
        <p14:creationId xmlns:p14="http://schemas.microsoft.com/office/powerpoint/2010/main" val="801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components?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Check the distribution of eigen-values</a:t>
            </a:r>
          </a:p>
          <a:p>
            <a:pPr>
              <a:lnSpc>
                <a:spcPct val="80000"/>
              </a:lnSpc>
            </a:pPr>
            <a:r>
              <a:rPr lang="en-US" sz="2400"/>
              <a:t>Take enough many eigen-vectors to cover 80-90% of the variance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8900"/>
            <a:ext cx="56388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48000" y="57912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limitations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very large dimensional data?</a:t>
            </a:r>
          </a:p>
          <a:p>
            <a:pPr lvl="1"/>
            <a:r>
              <a:rPr lang="en-US" dirty="0"/>
              <a:t>e.g., Images (d ≥ 10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Covariance matrix </a:t>
            </a:r>
            <a:r>
              <a:rPr lang="en-US" dirty="0" err="1"/>
              <a:t>Σ</a:t>
            </a:r>
            <a:r>
              <a:rPr lang="en-US" dirty="0"/>
              <a:t> is size (d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d=10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|</a:t>
            </a:r>
            <a:r>
              <a:rPr lang="en-US" dirty="0" err="1"/>
              <a:t>Σ</a:t>
            </a:r>
            <a:r>
              <a:rPr lang="en-US" dirty="0"/>
              <a:t>| = 10</a:t>
            </a:r>
            <a:r>
              <a:rPr lang="en-US" baseline="30000" dirty="0"/>
              <a:t>8</a:t>
            </a:r>
          </a:p>
          <a:p>
            <a:pPr lvl="4"/>
            <a:endParaRPr lang="en-US" dirty="0"/>
          </a:p>
          <a:p>
            <a:r>
              <a:rPr lang="en-US" dirty="0"/>
              <a:t>Singular Value Decomposition (SVD)!</a:t>
            </a:r>
          </a:p>
          <a:p>
            <a:pPr lvl="1"/>
            <a:r>
              <a:rPr lang="en-US" dirty="0"/>
              <a:t>efficient algorithms available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implementations find just top N eigenvectors</a:t>
            </a:r>
          </a:p>
        </p:txBody>
      </p:sp>
    </p:spTree>
    <p:extLst>
      <p:ext uri="{BB962C8B-B14F-4D97-AF65-F5344CB8AC3E}">
        <p14:creationId xmlns:p14="http://schemas.microsoft.com/office/powerpoint/2010/main" val="35695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Creation/Engineering</a:t>
            </a:r>
            <a:endParaRPr lang="en-US" dirty="0"/>
          </a:p>
          <a:p>
            <a:r>
              <a:rPr lang="en-US" dirty="0" smtClean="0"/>
              <a:t>Feature Selection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are hints you give your model</a:t>
            </a:r>
          </a:p>
          <a:p>
            <a:endParaRPr lang="en-US" dirty="0"/>
          </a:p>
          <a:p>
            <a:r>
              <a:rPr lang="en-US" dirty="0" smtClean="0"/>
              <a:t>Feature generation is the most important part of the machine learning process.</a:t>
            </a:r>
          </a:p>
          <a:p>
            <a:endParaRPr lang="en-US" dirty="0"/>
          </a:p>
          <a:p>
            <a:r>
              <a:rPr lang="en-US" dirty="0" smtClean="0"/>
              <a:t>Complexity in features allows us to use </a:t>
            </a:r>
            <a:r>
              <a:rPr lang="en-US" dirty="0"/>
              <a:t>less complex models that are faster to run, easier to understand and easier to maintain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73629"/>
              </p:ext>
            </p:extLst>
          </p:nvPr>
        </p:nvGraphicFramePr>
        <p:xfrm>
          <a:off x="5997510" y="1474703"/>
          <a:ext cx="2698882" cy="4859184"/>
        </p:xfrm>
        <a:graphic>
          <a:graphicData uri="http://schemas.openxmlformats.org/drawingml/2006/table">
            <a:tbl>
              <a:tblPr/>
              <a:tblGrid>
                <a:gridCol w="2698882"/>
              </a:tblGrid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 Reason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Diagnosis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Insurance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Discharge Date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Intake date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15944"/>
              </p:ext>
            </p:extLst>
          </p:nvPr>
        </p:nvGraphicFramePr>
        <p:xfrm>
          <a:off x="440989" y="1605350"/>
          <a:ext cx="1993291" cy="3939208"/>
        </p:xfrm>
        <a:graphic>
          <a:graphicData uri="http://schemas.openxmlformats.org/drawingml/2006/table">
            <a:tbl>
              <a:tblPr/>
              <a:tblGrid>
                <a:gridCol w="1993291"/>
              </a:tblGrid>
              <a:tr h="49240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Ethnicity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to Binary</a:t>
            </a:r>
          </a:p>
          <a:p>
            <a:r>
              <a:rPr lang="en-US" dirty="0" smtClean="0"/>
              <a:t>Features for missing values</a:t>
            </a:r>
          </a:p>
          <a:p>
            <a:r>
              <a:rPr lang="en-US" dirty="0" smtClean="0"/>
              <a:t>Discretization</a:t>
            </a:r>
          </a:p>
          <a:p>
            <a:r>
              <a:rPr lang="en-US" dirty="0" smtClean="0"/>
              <a:t>Date/Time Features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Transformations</a:t>
            </a:r>
          </a:p>
          <a:p>
            <a:r>
              <a:rPr lang="en-US" b="1" dirty="0" smtClean="0"/>
              <a:t>Aggregations</a:t>
            </a:r>
          </a:p>
          <a:p>
            <a:r>
              <a:rPr lang="en-US" dirty="0" smtClean="0"/>
              <a:t>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04414"/>
              </p:ext>
            </p:extLst>
          </p:nvPr>
        </p:nvGraphicFramePr>
        <p:xfrm>
          <a:off x="466164" y="878541"/>
          <a:ext cx="8211671" cy="550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vs All (Dummy Variables)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Presence Vs </a:t>
            </a:r>
            <a:r>
              <a:rPr lang="en-US" dirty="0" err="1" smtClean="0"/>
              <a:t>Absense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to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5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Impute (Fill in) missing values based on </a:t>
            </a:r>
            <a:r>
              <a:rPr lang="en-US" dirty="0" err="1" smtClean="0"/>
              <a:t>whay</a:t>
            </a:r>
            <a:r>
              <a:rPr lang="en-US" dirty="0" smtClean="0"/>
              <a:t> you think they may be missing and what you want the model to do with those missing values</a:t>
            </a:r>
          </a:p>
          <a:p>
            <a:pPr lvl="1"/>
            <a:r>
              <a:rPr lang="en-US" dirty="0" smtClean="0"/>
              <a:t>Mean/median/mode</a:t>
            </a:r>
          </a:p>
          <a:p>
            <a:pPr lvl="1"/>
            <a:r>
              <a:rPr lang="en-US" dirty="0" smtClean="0"/>
              <a:t>Class-conditional</a:t>
            </a:r>
          </a:p>
          <a:p>
            <a:pPr lvl="1"/>
            <a:endParaRPr lang="en-US" dirty="0"/>
          </a:p>
          <a:p>
            <a:r>
              <a:rPr lang="en-US" dirty="0" smtClean="0"/>
              <a:t>Typically, also add </a:t>
            </a:r>
            <a:r>
              <a:rPr lang="en-US" dirty="0" smtClean="0"/>
              <a:t>binary </a:t>
            </a:r>
            <a:r>
              <a:rPr lang="en-US" dirty="0" smtClean="0"/>
              <a:t>feature (dummy) </a:t>
            </a:r>
            <a:r>
              <a:rPr lang="en-US" dirty="0" smtClean="0"/>
              <a:t>for missing vs not </a:t>
            </a:r>
            <a:r>
              <a:rPr lang="en-US" dirty="0" smtClean="0"/>
              <a:t>missing in case “</a:t>
            </a:r>
            <a:r>
              <a:rPr lang="en-US" dirty="0" err="1" smtClean="0"/>
              <a:t>missingness</a:t>
            </a:r>
            <a:r>
              <a:rPr lang="en-US" dirty="0" smtClean="0"/>
              <a:t>” is predictive of the outcome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92105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28393</TotalTime>
  <Words>737</Words>
  <Application>Microsoft Macintosh PowerPoint</Application>
  <PresentationFormat>On-screen Show (4:3)</PresentationFormat>
  <Paragraphs>169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ＭＳ Ｐゴシック</vt:lpstr>
      <vt:lpstr>Wingdings</vt:lpstr>
      <vt:lpstr>ghani uofc template</vt:lpstr>
      <vt:lpstr>Features</vt:lpstr>
      <vt:lpstr>Tabular vs non-tabular data</vt:lpstr>
      <vt:lpstr>What we’ll cover today</vt:lpstr>
      <vt:lpstr>Why do we care?</vt:lpstr>
      <vt:lpstr>Data</vt:lpstr>
      <vt:lpstr>Feature Generation</vt:lpstr>
      <vt:lpstr>Feature Generation Process</vt:lpstr>
      <vt:lpstr>Categorical to Binary</vt:lpstr>
      <vt:lpstr>Missing Values</vt:lpstr>
      <vt:lpstr>Discretization</vt:lpstr>
      <vt:lpstr>Feature Scaling</vt:lpstr>
      <vt:lpstr>Feature Transformations</vt:lpstr>
      <vt:lpstr>Aggregations</vt:lpstr>
      <vt:lpstr>Feature Interactions</vt:lpstr>
      <vt:lpstr>Feature Selection</vt:lpstr>
      <vt:lpstr>Supervised feature selection</vt:lpstr>
      <vt:lpstr>Choosing sets of features</vt:lpstr>
      <vt:lpstr>Unsupervised feature selection</vt:lpstr>
      <vt:lpstr>Dimensionality reduction</vt:lpstr>
      <vt:lpstr>PCA Algorithm</vt:lpstr>
      <vt:lpstr>Doing PCA in Python</vt:lpstr>
      <vt:lpstr>2d Data</vt:lpstr>
      <vt:lpstr>Principal Components</vt:lpstr>
      <vt:lpstr>How many components?</vt:lpstr>
      <vt:lpstr>Problems and limitations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160</cp:revision>
  <dcterms:created xsi:type="dcterms:W3CDTF">2013-08-06T06:32:01Z</dcterms:created>
  <dcterms:modified xsi:type="dcterms:W3CDTF">2017-04-26T17:41:08Z</dcterms:modified>
</cp:coreProperties>
</file>