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72" r:id="rId2"/>
    <p:sldId id="273" r:id="rId3"/>
    <p:sldId id="340" r:id="rId4"/>
    <p:sldId id="34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1" r:id="rId14"/>
    <p:sldId id="292" r:id="rId15"/>
    <p:sldId id="293" r:id="rId16"/>
    <p:sldId id="343" r:id="rId17"/>
    <p:sldId id="288" r:id="rId18"/>
    <p:sldId id="348" r:id="rId19"/>
    <p:sldId id="342" r:id="rId20"/>
    <p:sldId id="289" r:id="rId21"/>
    <p:sldId id="349" r:id="rId22"/>
    <p:sldId id="344" r:id="rId23"/>
    <p:sldId id="345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13" r:id="rId33"/>
    <p:sldId id="314" r:id="rId34"/>
    <p:sldId id="319" r:id="rId35"/>
    <p:sldId id="323" r:id="rId36"/>
    <p:sldId id="282" r:id="rId37"/>
    <p:sldId id="283" r:id="rId38"/>
    <p:sldId id="326" r:id="rId39"/>
    <p:sldId id="296" r:id="rId40"/>
    <p:sldId id="297" r:id="rId41"/>
    <p:sldId id="327" r:id="rId42"/>
    <p:sldId id="285" r:id="rId43"/>
    <p:sldId id="335" r:id="rId44"/>
    <p:sldId id="284" r:id="rId45"/>
    <p:sldId id="334" r:id="rId46"/>
    <p:sldId id="333" r:id="rId47"/>
    <p:sldId id="328" r:id="rId48"/>
    <p:sldId id="336" r:id="rId49"/>
    <p:sldId id="329" r:id="rId50"/>
    <p:sldId id="330" r:id="rId51"/>
    <p:sldId id="331" r:id="rId52"/>
    <p:sldId id="337" r:id="rId53"/>
    <p:sldId id="332" r:id="rId54"/>
    <p:sldId id="338" r:id="rId55"/>
    <p:sldId id="339" r:id="rId56"/>
    <p:sldId id="28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103" autoAdjust="0"/>
  </p:normalViewPr>
  <p:slideViewPr>
    <p:cSldViewPr snapToGrid="0" snapToObjects="1">
      <p:cViewPr>
        <p:scale>
          <a:sx n="72" d="100"/>
          <a:sy n="72" d="100"/>
        </p:scale>
        <p:origin x="1520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8D289-FAB2-1142-A266-E84B5373240F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AF87B-5517-8C45-AA37-B62CB9F9FA50}">
      <dgm:prSet phldrT="[Text]" custT="1"/>
      <dgm:spPr/>
      <dgm:t>
        <a:bodyPr/>
        <a:lstStyle/>
        <a:p>
          <a:r>
            <a:rPr lang="en-US" sz="4400" dirty="0" smtClean="0"/>
            <a:t>Pros</a:t>
          </a:r>
          <a:endParaRPr lang="en-US" sz="6500" dirty="0"/>
        </a:p>
      </dgm:t>
    </dgm:pt>
    <dgm:pt modelId="{3601D5B0-DF67-1F47-A975-36C974982ADD}" type="parTrans" cxnId="{65F1A5DA-6D98-0D4B-A240-6E6F3341E636}">
      <dgm:prSet/>
      <dgm:spPr/>
      <dgm:t>
        <a:bodyPr/>
        <a:lstStyle/>
        <a:p>
          <a:endParaRPr lang="en-US"/>
        </a:p>
      </dgm:t>
    </dgm:pt>
    <dgm:pt modelId="{5077CDB8-A2F0-2640-9965-1287E82B7540}" type="sibTrans" cxnId="{65F1A5DA-6D98-0D4B-A240-6E6F3341E636}">
      <dgm:prSet/>
      <dgm:spPr/>
      <dgm:t>
        <a:bodyPr/>
        <a:lstStyle/>
        <a:p>
          <a:endParaRPr lang="en-US"/>
        </a:p>
      </dgm:t>
    </dgm:pt>
    <dgm:pt modelId="{73EBABF6-C2B6-B248-A9A7-CBA637C21F8A}">
      <dgm:prSet phldrT="[Text]" custT="1"/>
      <dgm:spPr/>
      <dgm:t>
        <a:bodyPr/>
        <a:lstStyle/>
        <a:p>
          <a:r>
            <a:rPr lang="en-US" sz="2400" dirty="0" smtClean="0"/>
            <a:t>Simple</a:t>
          </a:r>
          <a:endParaRPr lang="en-US" sz="2400" dirty="0"/>
        </a:p>
      </dgm:t>
    </dgm:pt>
    <dgm:pt modelId="{D9EF17C7-C001-CB44-94F7-7DD9FD0542C4}" type="parTrans" cxnId="{4A780C4C-0FF9-484E-BFA1-EF6294BCB5CC}">
      <dgm:prSet/>
      <dgm:spPr/>
      <dgm:t>
        <a:bodyPr/>
        <a:lstStyle/>
        <a:p>
          <a:endParaRPr lang="en-US"/>
        </a:p>
      </dgm:t>
    </dgm:pt>
    <dgm:pt modelId="{209CE9D8-2E33-2B45-A6E6-1F0A25BDCDA1}" type="sibTrans" cxnId="{4A780C4C-0FF9-484E-BFA1-EF6294BCB5CC}">
      <dgm:prSet/>
      <dgm:spPr/>
      <dgm:t>
        <a:bodyPr/>
        <a:lstStyle/>
        <a:p>
          <a:endParaRPr lang="en-US"/>
        </a:p>
      </dgm:t>
    </dgm:pt>
    <dgm:pt modelId="{DE47EAC7-3915-6045-8AFD-09EB8EB4A5BC}">
      <dgm:prSet phldrT="[Text]" custT="1"/>
      <dgm:spPr/>
      <dgm:t>
        <a:bodyPr/>
        <a:lstStyle/>
        <a:p>
          <a:endParaRPr lang="en-US" sz="2400" dirty="0"/>
        </a:p>
      </dgm:t>
    </dgm:pt>
    <dgm:pt modelId="{CD06EDF5-2834-3144-B3A6-AFBA505430F7}" type="parTrans" cxnId="{90B2E609-4C1D-3D49-AC96-10B5C1D9F775}">
      <dgm:prSet/>
      <dgm:spPr/>
      <dgm:t>
        <a:bodyPr/>
        <a:lstStyle/>
        <a:p>
          <a:endParaRPr lang="en-US"/>
        </a:p>
      </dgm:t>
    </dgm:pt>
    <dgm:pt modelId="{642538D3-5C0D-1A49-812D-4E8A9DCD9710}" type="sibTrans" cxnId="{90B2E609-4C1D-3D49-AC96-10B5C1D9F775}">
      <dgm:prSet/>
      <dgm:spPr/>
      <dgm:t>
        <a:bodyPr/>
        <a:lstStyle/>
        <a:p>
          <a:endParaRPr lang="en-US"/>
        </a:p>
      </dgm:t>
    </dgm:pt>
    <dgm:pt modelId="{0B368789-C0CF-F243-BA46-8852C6FA7A8F}">
      <dgm:prSet phldrT="[Text]" custT="1"/>
      <dgm:spPr/>
      <dgm:t>
        <a:bodyPr/>
        <a:lstStyle/>
        <a:p>
          <a:r>
            <a:rPr lang="en-US" sz="4400" dirty="0" smtClean="0"/>
            <a:t>Cons</a:t>
          </a:r>
          <a:endParaRPr lang="en-US" sz="4400" dirty="0"/>
        </a:p>
      </dgm:t>
    </dgm:pt>
    <dgm:pt modelId="{909EB65A-DA1D-A646-BF57-1CE2AAFAE5E8}" type="parTrans" cxnId="{10B078A4-8192-C542-B15F-58764D2202AD}">
      <dgm:prSet/>
      <dgm:spPr/>
      <dgm:t>
        <a:bodyPr/>
        <a:lstStyle/>
        <a:p>
          <a:endParaRPr lang="en-US"/>
        </a:p>
      </dgm:t>
    </dgm:pt>
    <dgm:pt modelId="{EC13E0D2-191E-F240-BEE2-CC23D18A25DC}" type="sibTrans" cxnId="{10B078A4-8192-C542-B15F-58764D2202AD}">
      <dgm:prSet/>
      <dgm:spPr/>
      <dgm:t>
        <a:bodyPr/>
        <a:lstStyle/>
        <a:p>
          <a:endParaRPr lang="en-US"/>
        </a:p>
      </dgm:t>
    </dgm:pt>
    <dgm:pt modelId="{817F4B3D-7011-334E-95AD-FC1F1BEBAA60}">
      <dgm:prSet phldrT="[Text]" custT="1"/>
      <dgm:spPr/>
      <dgm:t>
        <a:bodyPr/>
        <a:lstStyle/>
        <a:p>
          <a:r>
            <a:rPr lang="en-US" sz="2400" dirty="0" smtClean="0"/>
            <a:t>Have to select k</a:t>
          </a:r>
          <a:endParaRPr lang="en-US" sz="2400" dirty="0"/>
        </a:p>
      </dgm:t>
    </dgm:pt>
    <dgm:pt modelId="{325B59ED-7512-D64F-9396-0DEA9A2A9198}" type="parTrans" cxnId="{72B81F0D-06D0-7342-95F7-72F00A89AB0B}">
      <dgm:prSet/>
      <dgm:spPr/>
      <dgm:t>
        <a:bodyPr/>
        <a:lstStyle/>
        <a:p>
          <a:endParaRPr lang="en-US"/>
        </a:p>
      </dgm:t>
    </dgm:pt>
    <dgm:pt modelId="{E6622712-7CAE-1947-887B-1044B6F60536}" type="sibTrans" cxnId="{72B81F0D-06D0-7342-95F7-72F00A89AB0B}">
      <dgm:prSet/>
      <dgm:spPr/>
      <dgm:t>
        <a:bodyPr/>
        <a:lstStyle/>
        <a:p>
          <a:endParaRPr lang="en-US"/>
        </a:p>
      </dgm:t>
    </dgm:pt>
    <dgm:pt modelId="{5263A793-41BD-684D-83A4-81284DD106CF}">
      <dgm:prSet phldrT="[Text]" custT="1"/>
      <dgm:spPr/>
      <dgm:t>
        <a:bodyPr/>
        <a:lstStyle/>
        <a:p>
          <a:r>
            <a:rPr lang="en-US" sz="2400" dirty="0" smtClean="0"/>
            <a:t>Stuck in Local </a:t>
          </a:r>
          <a:r>
            <a:rPr lang="en-US" sz="2400" dirty="0" smtClean="0"/>
            <a:t>minima</a:t>
          </a:r>
          <a:endParaRPr lang="en-US" sz="2400" dirty="0"/>
        </a:p>
      </dgm:t>
    </dgm:pt>
    <dgm:pt modelId="{0CFE7CE7-FFFF-7B4D-BB6B-2DB87121E7F1}" type="parTrans" cxnId="{73441901-CBE7-E648-A308-DF1EDFADE9B0}">
      <dgm:prSet/>
      <dgm:spPr/>
      <dgm:t>
        <a:bodyPr/>
        <a:lstStyle/>
        <a:p>
          <a:endParaRPr lang="en-US"/>
        </a:p>
      </dgm:t>
    </dgm:pt>
    <dgm:pt modelId="{82A4A936-32B9-164F-ADC2-26815DAF440C}" type="sibTrans" cxnId="{73441901-CBE7-E648-A308-DF1EDFADE9B0}">
      <dgm:prSet/>
      <dgm:spPr/>
      <dgm:t>
        <a:bodyPr/>
        <a:lstStyle/>
        <a:p>
          <a:endParaRPr lang="en-US"/>
        </a:p>
      </dgm:t>
    </dgm:pt>
    <dgm:pt modelId="{B2F78DCF-0C98-5F41-A303-6ADB37FEA6ED}">
      <dgm:prSet phldrT="[Text]" custT="1"/>
      <dgm:spPr/>
      <dgm:t>
        <a:bodyPr/>
        <a:lstStyle/>
        <a:p>
          <a:r>
            <a:rPr lang="en-US" sz="2400" dirty="0" smtClean="0"/>
            <a:t>Efficient</a:t>
          </a:r>
          <a:endParaRPr lang="en-US" sz="2400" dirty="0"/>
        </a:p>
      </dgm:t>
    </dgm:pt>
    <dgm:pt modelId="{4AA69DE1-EBC7-CE45-89F6-51FD16906C3F}" type="parTrans" cxnId="{CADE93F7-3ACA-6A4D-AD18-E36BAFACB618}">
      <dgm:prSet/>
      <dgm:spPr/>
      <dgm:t>
        <a:bodyPr/>
        <a:lstStyle/>
        <a:p>
          <a:endParaRPr lang="en-US"/>
        </a:p>
      </dgm:t>
    </dgm:pt>
    <dgm:pt modelId="{77599B73-219D-1444-90D3-5C113566709A}" type="sibTrans" cxnId="{CADE93F7-3ACA-6A4D-AD18-E36BAFACB618}">
      <dgm:prSet/>
      <dgm:spPr/>
      <dgm:t>
        <a:bodyPr/>
        <a:lstStyle/>
        <a:p>
          <a:endParaRPr lang="en-US"/>
        </a:p>
      </dgm:t>
    </dgm:pt>
    <dgm:pt modelId="{5CFF823C-C076-D842-BEB2-CC5D8A92B199}">
      <dgm:prSet phldrT="[Text]" custT="1"/>
      <dgm:spPr/>
      <dgm:t>
        <a:bodyPr/>
        <a:lstStyle/>
        <a:p>
          <a:r>
            <a:rPr lang="en-US" sz="2400" dirty="0" smtClean="0"/>
            <a:t>Sensitive to outliers</a:t>
          </a:r>
          <a:endParaRPr lang="en-US" sz="2400" dirty="0"/>
        </a:p>
      </dgm:t>
    </dgm:pt>
    <dgm:pt modelId="{64767139-149E-2B42-A594-CEC3F1174E20}" type="parTrans" cxnId="{4EC46C65-287B-254A-85D0-60AB43700238}">
      <dgm:prSet/>
      <dgm:spPr/>
      <dgm:t>
        <a:bodyPr/>
        <a:lstStyle/>
        <a:p>
          <a:endParaRPr lang="en-US"/>
        </a:p>
      </dgm:t>
    </dgm:pt>
    <dgm:pt modelId="{E04ADD7A-5A7B-3C49-876F-1389FB0D2702}" type="sibTrans" cxnId="{4EC46C65-287B-254A-85D0-60AB43700238}">
      <dgm:prSet/>
      <dgm:spPr/>
      <dgm:t>
        <a:bodyPr/>
        <a:lstStyle/>
        <a:p>
          <a:endParaRPr lang="en-US"/>
        </a:p>
      </dgm:t>
    </dgm:pt>
    <dgm:pt modelId="{29220EF5-E471-1E4D-83E8-7BD9EDBD6367}">
      <dgm:prSet phldrT="[Text]" custT="1"/>
      <dgm:spPr/>
      <dgm:t>
        <a:bodyPr/>
        <a:lstStyle/>
        <a:p>
          <a:r>
            <a:rPr lang="en-US" sz="2400" dirty="0" smtClean="0"/>
            <a:t>Can only group points close in feature space</a:t>
          </a:r>
          <a:endParaRPr lang="en-US" sz="2400" dirty="0"/>
        </a:p>
      </dgm:t>
    </dgm:pt>
    <dgm:pt modelId="{337ABA86-ACFF-9044-BC80-583274614948}" type="parTrans" cxnId="{AD80B436-5507-BD48-A123-65DDA6A24292}">
      <dgm:prSet/>
      <dgm:spPr/>
      <dgm:t>
        <a:bodyPr/>
        <a:lstStyle/>
        <a:p>
          <a:endParaRPr lang="en-US"/>
        </a:p>
      </dgm:t>
    </dgm:pt>
    <dgm:pt modelId="{F4E342C5-EB85-BA47-B313-AC65771BEEA2}" type="sibTrans" cxnId="{AD80B436-5507-BD48-A123-65DDA6A24292}">
      <dgm:prSet/>
      <dgm:spPr/>
      <dgm:t>
        <a:bodyPr/>
        <a:lstStyle/>
        <a:p>
          <a:endParaRPr lang="en-US"/>
        </a:p>
      </dgm:t>
    </dgm:pt>
    <dgm:pt modelId="{EAE002EF-7211-EF47-88C8-C590F6F515AE}">
      <dgm:prSet phldrT="[Text]" custT="1"/>
      <dgm:spPr/>
      <dgm:t>
        <a:bodyPr/>
        <a:lstStyle/>
        <a:p>
          <a:r>
            <a:rPr lang="en-US" sz="2400" dirty="0" smtClean="0"/>
            <a:t>Continuous features</a:t>
          </a:r>
          <a:endParaRPr lang="en-US" sz="2400" dirty="0"/>
        </a:p>
      </dgm:t>
    </dgm:pt>
    <dgm:pt modelId="{32191DE2-BED9-9D45-BF04-0722E93F664E}" type="parTrans" cxnId="{2EBEFBCE-3585-DD43-B9DD-A0F8621CCD68}">
      <dgm:prSet/>
      <dgm:spPr/>
      <dgm:t>
        <a:bodyPr/>
        <a:lstStyle/>
        <a:p>
          <a:endParaRPr lang="en-US"/>
        </a:p>
      </dgm:t>
    </dgm:pt>
    <dgm:pt modelId="{06E706C5-B99B-224B-A313-9260672651D2}" type="sibTrans" cxnId="{2EBEFBCE-3585-DD43-B9DD-A0F8621CCD68}">
      <dgm:prSet/>
      <dgm:spPr/>
      <dgm:t>
        <a:bodyPr/>
        <a:lstStyle/>
        <a:p>
          <a:endParaRPr lang="en-US"/>
        </a:p>
      </dgm:t>
    </dgm:pt>
    <dgm:pt modelId="{2B823BF2-C756-4A41-83DB-07ADF95B6329}" type="pres">
      <dgm:prSet presAssocID="{A328D289-FAB2-1142-A266-E84B537324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B56B2-705B-774F-85E5-72E4BBECC5F0}" type="pres">
      <dgm:prSet presAssocID="{2BCAF87B-5517-8C45-AA37-B62CB9F9FA50}" presName="composite" presStyleCnt="0"/>
      <dgm:spPr/>
    </dgm:pt>
    <dgm:pt modelId="{7C9E345E-782D-484E-9DB3-6DCB0166DE52}" type="pres">
      <dgm:prSet presAssocID="{2BCAF87B-5517-8C45-AA37-B62CB9F9FA5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2320-0190-1C41-9238-BD45ACA06E35}" type="pres">
      <dgm:prSet presAssocID="{2BCAF87B-5517-8C45-AA37-B62CB9F9FA5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9AEB3-3507-4D49-9DBB-F41302A5E62F}" type="pres">
      <dgm:prSet presAssocID="{5077CDB8-A2F0-2640-9965-1287E82B7540}" presName="space" presStyleCnt="0"/>
      <dgm:spPr/>
    </dgm:pt>
    <dgm:pt modelId="{0A5F640F-ADD1-2049-80FB-143864ECDAD5}" type="pres">
      <dgm:prSet presAssocID="{0B368789-C0CF-F243-BA46-8852C6FA7A8F}" presName="composite" presStyleCnt="0"/>
      <dgm:spPr/>
    </dgm:pt>
    <dgm:pt modelId="{17269F04-7790-954F-AAC9-169352061EFC}" type="pres">
      <dgm:prSet presAssocID="{0B368789-C0CF-F243-BA46-8852C6FA7A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CA097-58BF-F549-9836-BDE840FE1691}" type="pres">
      <dgm:prSet presAssocID="{0B368789-C0CF-F243-BA46-8852C6FA7A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3F45F-0053-FA40-BD7A-945AAC133A3D}" type="presOf" srcId="{817F4B3D-7011-334E-95AD-FC1F1BEBAA60}" destId="{055CA097-58BF-F549-9836-BDE840FE1691}" srcOrd="0" destOrd="0" presId="urn:microsoft.com/office/officeart/2005/8/layout/hList1"/>
    <dgm:cxn modelId="{72B81F0D-06D0-7342-95F7-72F00A89AB0B}" srcId="{0B368789-C0CF-F243-BA46-8852C6FA7A8F}" destId="{817F4B3D-7011-334E-95AD-FC1F1BEBAA60}" srcOrd="0" destOrd="0" parTransId="{325B59ED-7512-D64F-9396-0DEA9A2A9198}" sibTransId="{E6622712-7CAE-1947-887B-1044B6F60536}"/>
    <dgm:cxn modelId="{B3316024-8D10-754B-8CC4-15DEB82A6AD3}" type="presOf" srcId="{29220EF5-E471-1E4D-83E8-7BD9EDBD6367}" destId="{055CA097-58BF-F549-9836-BDE840FE1691}" srcOrd="0" destOrd="4" presId="urn:microsoft.com/office/officeart/2005/8/layout/hList1"/>
    <dgm:cxn modelId="{65F1A5DA-6D98-0D4B-A240-6E6F3341E636}" srcId="{A328D289-FAB2-1142-A266-E84B5373240F}" destId="{2BCAF87B-5517-8C45-AA37-B62CB9F9FA50}" srcOrd="0" destOrd="0" parTransId="{3601D5B0-DF67-1F47-A975-36C974982ADD}" sibTransId="{5077CDB8-A2F0-2640-9965-1287E82B7540}"/>
    <dgm:cxn modelId="{6F0FDA04-32F7-0542-B7CB-00EA3C27DB8F}" type="presOf" srcId="{DE47EAC7-3915-6045-8AFD-09EB8EB4A5BC}" destId="{B1532320-0190-1C41-9238-BD45ACA06E35}" srcOrd="0" destOrd="2" presId="urn:microsoft.com/office/officeart/2005/8/layout/hList1"/>
    <dgm:cxn modelId="{4EC46C65-287B-254A-85D0-60AB43700238}" srcId="{0B368789-C0CF-F243-BA46-8852C6FA7A8F}" destId="{5CFF823C-C076-D842-BEB2-CC5D8A92B199}" srcOrd="2" destOrd="0" parTransId="{64767139-149E-2B42-A594-CEC3F1174E20}" sibTransId="{E04ADD7A-5A7B-3C49-876F-1389FB0D2702}"/>
    <dgm:cxn modelId="{6E50ACAB-B6D3-F542-89AE-A9F2D8353FB7}" type="presOf" srcId="{EAE002EF-7211-EF47-88C8-C590F6F515AE}" destId="{055CA097-58BF-F549-9836-BDE840FE1691}" srcOrd="0" destOrd="3" presId="urn:microsoft.com/office/officeart/2005/8/layout/hList1"/>
    <dgm:cxn modelId="{E23C23DB-22D6-1D4A-92F3-C1F774394066}" type="presOf" srcId="{2BCAF87B-5517-8C45-AA37-B62CB9F9FA50}" destId="{7C9E345E-782D-484E-9DB3-6DCB0166DE52}" srcOrd="0" destOrd="0" presId="urn:microsoft.com/office/officeart/2005/8/layout/hList1"/>
    <dgm:cxn modelId="{55C2667B-9AAD-C24C-A931-62242D2B9A26}" type="presOf" srcId="{A328D289-FAB2-1142-A266-E84B5373240F}" destId="{2B823BF2-C756-4A41-83DB-07ADF95B6329}" srcOrd="0" destOrd="0" presId="urn:microsoft.com/office/officeart/2005/8/layout/hList1"/>
    <dgm:cxn modelId="{1DE8C67C-13A6-D54E-A9B0-B8253AF6AF57}" type="presOf" srcId="{5CFF823C-C076-D842-BEB2-CC5D8A92B199}" destId="{055CA097-58BF-F549-9836-BDE840FE1691}" srcOrd="0" destOrd="2" presId="urn:microsoft.com/office/officeart/2005/8/layout/hList1"/>
    <dgm:cxn modelId="{90B2E609-4C1D-3D49-AC96-10B5C1D9F775}" srcId="{2BCAF87B-5517-8C45-AA37-B62CB9F9FA50}" destId="{DE47EAC7-3915-6045-8AFD-09EB8EB4A5BC}" srcOrd="2" destOrd="0" parTransId="{CD06EDF5-2834-3144-B3A6-AFBA505430F7}" sibTransId="{642538D3-5C0D-1A49-812D-4E8A9DCD9710}"/>
    <dgm:cxn modelId="{AD80B436-5507-BD48-A123-65DDA6A24292}" srcId="{0B368789-C0CF-F243-BA46-8852C6FA7A8F}" destId="{29220EF5-E471-1E4D-83E8-7BD9EDBD6367}" srcOrd="4" destOrd="0" parTransId="{337ABA86-ACFF-9044-BC80-583274614948}" sibTransId="{F4E342C5-EB85-BA47-B313-AC65771BEEA2}"/>
    <dgm:cxn modelId="{CADE93F7-3ACA-6A4D-AD18-E36BAFACB618}" srcId="{2BCAF87B-5517-8C45-AA37-B62CB9F9FA50}" destId="{B2F78DCF-0C98-5F41-A303-6ADB37FEA6ED}" srcOrd="1" destOrd="0" parTransId="{4AA69DE1-EBC7-CE45-89F6-51FD16906C3F}" sibTransId="{77599B73-219D-1444-90D3-5C113566709A}"/>
    <dgm:cxn modelId="{D4D78F0F-C08B-0E4E-BC11-785DC83AA1E7}" type="presOf" srcId="{0B368789-C0CF-F243-BA46-8852C6FA7A8F}" destId="{17269F04-7790-954F-AAC9-169352061EFC}" srcOrd="0" destOrd="0" presId="urn:microsoft.com/office/officeart/2005/8/layout/hList1"/>
    <dgm:cxn modelId="{7C302D4D-0D94-D946-AC33-A36B605F8750}" type="presOf" srcId="{B2F78DCF-0C98-5F41-A303-6ADB37FEA6ED}" destId="{B1532320-0190-1C41-9238-BD45ACA06E35}" srcOrd="0" destOrd="1" presId="urn:microsoft.com/office/officeart/2005/8/layout/hList1"/>
    <dgm:cxn modelId="{10B078A4-8192-C542-B15F-58764D2202AD}" srcId="{A328D289-FAB2-1142-A266-E84B5373240F}" destId="{0B368789-C0CF-F243-BA46-8852C6FA7A8F}" srcOrd="1" destOrd="0" parTransId="{909EB65A-DA1D-A646-BF57-1CE2AAFAE5E8}" sibTransId="{EC13E0D2-191E-F240-BEE2-CC23D18A25DC}"/>
    <dgm:cxn modelId="{CD59612A-DE7F-FE47-8B14-F649A5F1E708}" type="presOf" srcId="{73EBABF6-C2B6-B248-A9A7-CBA637C21F8A}" destId="{B1532320-0190-1C41-9238-BD45ACA06E35}" srcOrd="0" destOrd="0" presId="urn:microsoft.com/office/officeart/2005/8/layout/hList1"/>
    <dgm:cxn modelId="{86337D42-A7AC-E741-ACF2-F97BB21BD872}" type="presOf" srcId="{5263A793-41BD-684D-83A4-81284DD106CF}" destId="{055CA097-58BF-F549-9836-BDE840FE1691}" srcOrd="0" destOrd="1" presId="urn:microsoft.com/office/officeart/2005/8/layout/hList1"/>
    <dgm:cxn modelId="{73441901-CBE7-E648-A308-DF1EDFADE9B0}" srcId="{0B368789-C0CF-F243-BA46-8852C6FA7A8F}" destId="{5263A793-41BD-684D-83A4-81284DD106CF}" srcOrd="1" destOrd="0" parTransId="{0CFE7CE7-FFFF-7B4D-BB6B-2DB87121E7F1}" sibTransId="{82A4A936-32B9-164F-ADC2-26815DAF440C}"/>
    <dgm:cxn modelId="{2EBEFBCE-3585-DD43-B9DD-A0F8621CCD68}" srcId="{0B368789-C0CF-F243-BA46-8852C6FA7A8F}" destId="{EAE002EF-7211-EF47-88C8-C590F6F515AE}" srcOrd="3" destOrd="0" parTransId="{32191DE2-BED9-9D45-BF04-0722E93F664E}" sibTransId="{06E706C5-B99B-224B-A313-9260672651D2}"/>
    <dgm:cxn modelId="{4A780C4C-0FF9-484E-BFA1-EF6294BCB5CC}" srcId="{2BCAF87B-5517-8C45-AA37-B62CB9F9FA50}" destId="{73EBABF6-C2B6-B248-A9A7-CBA637C21F8A}" srcOrd="0" destOrd="0" parTransId="{D9EF17C7-C001-CB44-94F7-7DD9FD0542C4}" sibTransId="{209CE9D8-2E33-2B45-A6E6-1F0A25BDCDA1}"/>
    <dgm:cxn modelId="{BB9EC813-96E0-9744-B0A0-C4A3E6C18AC1}" type="presParOf" srcId="{2B823BF2-C756-4A41-83DB-07ADF95B6329}" destId="{6F1B56B2-705B-774F-85E5-72E4BBECC5F0}" srcOrd="0" destOrd="0" presId="urn:microsoft.com/office/officeart/2005/8/layout/hList1"/>
    <dgm:cxn modelId="{9BD5727B-5D45-2440-98C0-F050C09D60C0}" type="presParOf" srcId="{6F1B56B2-705B-774F-85E5-72E4BBECC5F0}" destId="{7C9E345E-782D-484E-9DB3-6DCB0166DE52}" srcOrd="0" destOrd="0" presId="urn:microsoft.com/office/officeart/2005/8/layout/hList1"/>
    <dgm:cxn modelId="{9B6321B0-EFAA-0C4F-A92C-B624A9AABD4B}" type="presParOf" srcId="{6F1B56B2-705B-774F-85E5-72E4BBECC5F0}" destId="{B1532320-0190-1C41-9238-BD45ACA06E35}" srcOrd="1" destOrd="0" presId="urn:microsoft.com/office/officeart/2005/8/layout/hList1"/>
    <dgm:cxn modelId="{2935D13B-BFC9-434A-A713-2E650E48B587}" type="presParOf" srcId="{2B823BF2-C756-4A41-83DB-07ADF95B6329}" destId="{3E09AEB3-3507-4D49-9DBB-F41302A5E62F}" srcOrd="1" destOrd="0" presId="urn:microsoft.com/office/officeart/2005/8/layout/hList1"/>
    <dgm:cxn modelId="{D57CF942-C408-B34C-AAC8-9B8FEBD88B9B}" type="presParOf" srcId="{2B823BF2-C756-4A41-83DB-07ADF95B6329}" destId="{0A5F640F-ADD1-2049-80FB-143864ECDAD5}" srcOrd="2" destOrd="0" presId="urn:microsoft.com/office/officeart/2005/8/layout/hList1"/>
    <dgm:cxn modelId="{12569A0F-6737-D24E-A23A-A9F6655F9C9A}" type="presParOf" srcId="{0A5F640F-ADD1-2049-80FB-143864ECDAD5}" destId="{17269F04-7790-954F-AAC9-169352061EFC}" srcOrd="0" destOrd="0" presId="urn:microsoft.com/office/officeart/2005/8/layout/hList1"/>
    <dgm:cxn modelId="{A98D6A29-F46A-C043-B266-6DCD9ABF27EF}" type="presParOf" srcId="{0A5F640F-ADD1-2049-80FB-143864ECDAD5}" destId="{055CA097-58BF-F549-9836-BDE840FE16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E345E-782D-484E-9DB3-6DCB0166DE52}">
      <dsp:nvSpPr>
        <dsp:cNvPr id="0" name=""/>
        <dsp:cNvSpPr/>
      </dsp:nvSpPr>
      <dsp:spPr>
        <a:xfrm>
          <a:off x="42" y="232264"/>
          <a:ext cx="4088143" cy="16352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Pros</a:t>
          </a:r>
          <a:endParaRPr lang="en-US" sz="6500" kern="1200" dirty="0"/>
        </a:p>
      </dsp:txBody>
      <dsp:txXfrm>
        <a:off x="42" y="232264"/>
        <a:ext cx="4088143" cy="1635257"/>
      </dsp:txXfrm>
    </dsp:sp>
    <dsp:sp modelId="{B1532320-0190-1C41-9238-BD45ACA06E35}">
      <dsp:nvSpPr>
        <dsp:cNvPr id="0" name=""/>
        <dsp:cNvSpPr/>
      </dsp:nvSpPr>
      <dsp:spPr>
        <a:xfrm>
          <a:off x="42" y="1867522"/>
          <a:ext cx="408814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Simple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Efficient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42" y="1867522"/>
        <a:ext cx="4088143" cy="2854800"/>
      </dsp:txXfrm>
    </dsp:sp>
    <dsp:sp modelId="{17269F04-7790-954F-AAC9-169352061EFC}">
      <dsp:nvSpPr>
        <dsp:cNvPr id="0" name=""/>
        <dsp:cNvSpPr/>
      </dsp:nvSpPr>
      <dsp:spPr>
        <a:xfrm>
          <a:off x="4660526" y="232264"/>
          <a:ext cx="4088143" cy="16352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Cons</a:t>
          </a:r>
          <a:endParaRPr lang="en-US" sz="4400" kern="1200" dirty="0"/>
        </a:p>
      </dsp:txBody>
      <dsp:txXfrm>
        <a:off x="4660526" y="232264"/>
        <a:ext cx="4088143" cy="1635257"/>
      </dsp:txXfrm>
    </dsp:sp>
    <dsp:sp modelId="{055CA097-58BF-F549-9836-BDE840FE1691}">
      <dsp:nvSpPr>
        <dsp:cNvPr id="0" name=""/>
        <dsp:cNvSpPr/>
      </dsp:nvSpPr>
      <dsp:spPr>
        <a:xfrm>
          <a:off x="4660526" y="1867522"/>
          <a:ext cx="408814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Have to select 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Stuck in Local </a:t>
          </a:r>
          <a:r>
            <a:rPr lang="en-US" sz="2400" kern="1200" dirty="0" smtClean="0"/>
            <a:t>minima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Sensitive to outliers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Continuous features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Can only group points close in feature space</a:t>
          </a:r>
          <a:endParaRPr lang="en-US" sz="2400" kern="1200" dirty="0"/>
        </a:p>
      </dsp:txBody>
      <dsp:txXfrm>
        <a:off x="4660526" y="1867522"/>
        <a:ext cx="4088143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A6D14-B43F-D74E-ADD0-67839421EB5F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3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356F6-E87D-684F-BF47-9A227841F607}" type="slidenum">
              <a:rPr lang="en-US"/>
              <a:pPr/>
              <a:t>31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17F8B-8FA2-5442-95E3-8A6B3F70BF22}" type="slidenum">
              <a:rPr lang="en-US"/>
              <a:pPr/>
              <a:t>32</a:t>
            </a:fld>
            <a:endParaRPr lang="en-US"/>
          </a:p>
        </p:txBody>
      </p:sp>
      <p:sp>
        <p:nvSpPr>
          <p:cNvPr id="155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0C501-F514-AE4B-8684-C277E4231518}" type="slidenum">
              <a:rPr lang="en-US"/>
              <a:pPr/>
              <a:t>33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DCD58-8C9F-BB42-AC38-99432F41193C}" type="slidenum">
              <a:rPr lang="en-US"/>
              <a:pPr/>
              <a:t>34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2" y="4324048"/>
            <a:ext cx="5048250" cy="41713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78CC-34EF-EE4E-B618-9F562388EA68}" type="slidenum">
              <a:rPr lang="en-US"/>
              <a:pPr/>
              <a:t>35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53AD24E-AEE8-7142-8F88-9BB8483B4393}" type="slidenum">
              <a:rPr lang="en-US" altLang="zh-CN">
                <a:ea typeface="SimSun" charset="-122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ea typeface="SimSun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74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EAC71-E8A6-F447-8A3C-FEDB675BF154}" type="slidenum">
              <a:rPr lang="en-US"/>
              <a:pPr/>
              <a:t>24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83893-CB8A-9441-A9E7-D82A6B5BC476}" type="slidenum">
              <a:rPr lang="en-US"/>
              <a:pPr/>
              <a:t>25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BEFD0-A8C7-484E-AF61-536D74531606}" type="slidenum">
              <a:rPr lang="en-US"/>
              <a:pPr/>
              <a:t>26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26623-68CC-8A44-8743-65CD552BBC79}" type="slidenum">
              <a:rPr lang="en-US"/>
              <a:pPr/>
              <a:t>27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9D8AA-A63D-1045-80CE-1000E6488A64}" type="slidenum">
              <a:rPr lang="en-US"/>
              <a:pPr/>
              <a:t>28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0D22-DB91-094B-AA56-FBF3FBDBCCDA}" type="slidenum">
              <a:rPr lang="en-US"/>
              <a:pPr/>
              <a:t>29</a:t>
            </a:fld>
            <a:endParaRPr 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00776-F5C3-AC4E-B2F6-A5C67B72FE3C}" type="slidenum">
              <a:rPr lang="en-US"/>
              <a:pPr/>
              <a:t>30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4 …</a:t>
            </a:r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295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1371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1371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18782" y="3553678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/>
              <a:t>Reassign</a:t>
            </a:r>
            <a:endParaRPr lang="en-US" dirty="0"/>
          </a:p>
          <a:p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25834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</a:t>
            </a:r>
            <a:r>
              <a:rPr lang="en-US" sz="4000"/>
              <a:t> example, step 4b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6172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6477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</a:t>
            </a:r>
            <a:r>
              <a:rPr lang="en-US" sz="4000"/>
              <a:t> example, step 5</a:t>
            </a:r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move cluster centers to cluster means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2819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6477000" y="2133600"/>
            <a:ext cx="685800" cy="533400"/>
            <a:chOff x="192" y="1824"/>
            <a:chExt cx="432" cy="336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6096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2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211637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, the </a:t>
            </a:r>
            <a:r>
              <a:rPr lang="en-US" i="1" dirty="0"/>
              <a:t>k-means</a:t>
            </a:r>
            <a:r>
              <a:rPr lang="en-US" dirty="0"/>
              <a:t> algorithm works as follows:</a:t>
            </a:r>
            <a:r>
              <a:rPr lang="en-US" sz="2600" dirty="0"/>
              <a:t> 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/>
              <a:t> Randomly </a:t>
            </a:r>
            <a:r>
              <a:rPr lang="en-US" dirty="0"/>
              <a:t>choose </a:t>
            </a:r>
            <a:r>
              <a:rPr lang="en-US" i="1" dirty="0"/>
              <a:t>k</a:t>
            </a:r>
            <a:r>
              <a:rPr lang="en-US" dirty="0"/>
              <a:t> data points (</a:t>
            </a:r>
            <a:r>
              <a:rPr lang="en-US" dirty="0">
                <a:solidFill>
                  <a:srgbClr val="FF0000"/>
                </a:solidFill>
              </a:rPr>
              <a:t>seeds</a:t>
            </a:r>
            <a:r>
              <a:rPr lang="en-US" dirty="0"/>
              <a:t>) to be the initial </a:t>
            </a:r>
            <a:r>
              <a:rPr lang="en-US" dirty="0" smtClean="0">
                <a:solidFill>
                  <a:srgbClr val="FF0000"/>
                </a:solidFill>
              </a:rPr>
              <a:t>centroids</a:t>
            </a:r>
            <a:r>
              <a:rPr lang="en-US" dirty="0"/>
              <a:t> </a:t>
            </a:r>
            <a:r>
              <a:rPr lang="en-US" dirty="0" smtClean="0"/>
              <a:t>(cluster centers)</a:t>
            </a:r>
            <a:endParaRPr lang="en-US" dirty="0"/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 Assign </a:t>
            </a:r>
            <a:r>
              <a:rPr lang="en-US" dirty="0">
                <a:solidFill>
                  <a:srgbClr val="000000"/>
                </a:solidFill>
              </a:rPr>
              <a:t>each data point to the closest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/>
              <a:t> Re-compute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centroids</a:t>
            </a:r>
            <a:r>
              <a:rPr lang="en-US" dirty="0"/>
              <a:t> using the current cluster memberships.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/>
              <a:t> If </a:t>
            </a:r>
            <a:r>
              <a:rPr lang="en-US" dirty="0"/>
              <a:t>a </a:t>
            </a:r>
            <a:r>
              <a:rPr lang="en-US" i="1" dirty="0"/>
              <a:t>convergence criterion</a:t>
            </a:r>
            <a:r>
              <a:rPr lang="en-US" dirty="0"/>
              <a:t> is not met, go to </a:t>
            </a:r>
            <a:r>
              <a:rPr lang="en-US" dirty="0">
                <a:solidFill>
                  <a:srgbClr val="3333CC"/>
                </a:solidFill>
              </a:rPr>
              <a:t>2).</a:t>
            </a:r>
          </a:p>
        </p:txBody>
      </p:sp>
    </p:spTree>
    <p:extLst>
      <p:ext uri="{BB962C8B-B14F-4D97-AF65-F5344CB8AC3E}">
        <p14:creationId xmlns:p14="http://schemas.microsoft.com/office/powerpoint/2010/main" val="5905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658" y="1478577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no (or minimum) re-assignments of data points to different clusters, </a:t>
            </a:r>
          </a:p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no (or minimum) change of centroids, or </a:t>
            </a:r>
          </a:p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sz="2800" b="1" dirty="0"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 sz="2800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lnSpc>
                <a:spcPct val="90000"/>
              </a:lnSpc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sz="2400" i="1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altLang="ja-JP" sz="2400" i="1" dirty="0" smtClean="0">
                <a:ea typeface="ＭＳ Ｐゴシック" charset="0"/>
                <a:cs typeface="ＭＳ Ｐゴシック" charset="0"/>
              </a:rPr>
            </a:br>
            <a:r>
              <a:rPr lang="en-US" altLang="ja-JP" sz="2400" i="1" dirty="0" smtClean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smtClean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is the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 </a:t>
            </a:r>
            <a:endParaRPr lang="en-US" sz="2400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01169"/>
              </p:ext>
            </p:extLst>
          </p:nvPr>
        </p:nvGraphicFramePr>
        <p:xfrm>
          <a:off x="2169834" y="3333431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834" y="3333431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1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What will k-means do here?</a:t>
            </a:r>
            <a:endParaRPr 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6" b="13724"/>
          <a:stretch/>
        </p:blipFill>
        <p:spPr>
          <a:xfrm>
            <a:off x="1721223" y="1900703"/>
            <a:ext cx="3728197" cy="2994027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7" b="13724"/>
          <a:stretch/>
        </p:blipFill>
        <p:spPr>
          <a:xfrm>
            <a:off x="2270592" y="1900704"/>
            <a:ext cx="4040561" cy="2994026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1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here?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75765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12259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9788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22895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59389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86918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1341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37391"/>
              </p:ext>
            </p:extLst>
          </p:nvPr>
        </p:nvGraphicFramePr>
        <p:xfrm>
          <a:off x="223838" y="1354138"/>
          <a:ext cx="8748712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94488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dirty="0" smtClean="0">
                <a:ea typeface="Gulim" charset="-127"/>
              </a:rPr>
              <a:t>K-</a:t>
            </a:r>
            <a:r>
              <a:rPr lang="en-US" altLang="ko-KR" dirty="0" err="1" smtClean="0">
                <a:ea typeface="Gulim" charset="-127"/>
              </a:rPr>
              <a:t>Medoids</a:t>
            </a:r>
            <a:endParaRPr lang="en-US" altLang="zh-CN" dirty="0">
              <a:ea typeface="Gulim" charset="-127"/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 smtClean="0">
                <a:ea typeface="Gulim" charset="-127"/>
              </a:rPr>
              <a:t>K-</a:t>
            </a:r>
            <a:r>
              <a:rPr lang="en-US" altLang="ko-KR" sz="2800" dirty="0" err="1" smtClean="0">
                <a:ea typeface="Gulim" charset="-127"/>
              </a:rPr>
              <a:t>Medoids</a:t>
            </a:r>
            <a:r>
              <a:rPr lang="en-US" altLang="ko-KR" sz="2800" dirty="0">
                <a:ea typeface="Gulim" charset="-127"/>
              </a:rPr>
              <a:t>:  Instead of taking the </a:t>
            </a:r>
            <a:r>
              <a:rPr lang="en-US" altLang="ko-KR" sz="2800" b="1" dirty="0">
                <a:ea typeface="Gulim" charset="-127"/>
              </a:rPr>
              <a:t>mean</a:t>
            </a:r>
            <a:r>
              <a:rPr lang="en-US" altLang="ko-KR" sz="2800" dirty="0">
                <a:ea typeface="Gulim" charset="-127"/>
              </a:rPr>
              <a:t> value of the object in a cluster as a </a:t>
            </a:r>
            <a:r>
              <a:rPr lang="en-US" altLang="ko-KR" sz="2800" dirty="0" smtClean="0">
                <a:ea typeface="Gulim" charset="-127"/>
              </a:rPr>
              <a:t>cluster center, </a:t>
            </a:r>
            <a:r>
              <a:rPr lang="en-US" altLang="ko-KR" sz="2800" b="1" dirty="0" err="1">
                <a:ea typeface="Gulim" charset="-127"/>
              </a:rPr>
              <a:t>medoids</a:t>
            </a:r>
            <a:r>
              <a:rPr lang="en-US" altLang="ko-KR" sz="2800" dirty="0">
                <a:ea typeface="Gulim" charset="-127"/>
              </a:rPr>
              <a:t> can be used, which is the </a:t>
            </a:r>
            <a:r>
              <a:rPr lang="en-US" altLang="ko-KR" sz="2800" b="1" dirty="0">
                <a:ea typeface="Gulim" charset="-127"/>
              </a:rPr>
              <a:t>most centrally located</a:t>
            </a:r>
            <a:r>
              <a:rPr lang="en-US" altLang="ko-KR" sz="2800" dirty="0">
                <a:ea typeface="Gulim" charset="-127"/>
              </a:rPr>
              <a:t> object in a cluster</a:t>
            </a:r>
          </a:p>
        </p:txBody>
      </p:sp>
      <p:sp>
        <p:nvSpPr>
          <p:cNvPr id="29701" name="Slide Number Placeholder 17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3A187B-C653-B74B-BF3E-38F26A4863C9}" type="slidenum">
              <a:rPr lang="en-US" altLang="zh-CN" sz="1200">
                <a:ea typeface="SimSun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9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Can only group points close in feature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2492375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Types of Learning</a:t>
            </a:r>
            <a:endParaRPr lang="en-US" dirty="0">
              <a:latin typeface="Arial" charset="0"/>
            </a:endParaRP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0" y="2479973"/>
            <a:ext cx="20664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Unsupervised</a:t>
            </a: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3081840" y="2497613"/>
            <a:ext cx="2966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“Weakly” supervised</a:t>
            </a: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799055" y="2456510"/>
            <a:ext cx="240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Fully supervised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423351" y="2857863"/>
            <a:ext cx="8220118" cy="423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20" y="3457667"/>
            <a:ext cx="1528230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PCA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21965" y="3521862"/>
            <a:ext cx="3693062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1733" y="3521862"/>
            <a:ext cx="1739977" cy="2511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marL="0" lvl="2" algn="ctr"/>
            <a:r>
              <a:rPr lang="en-US" dirty="0"/>
              <a:t>Binary, multi-class, hierarchical, sequential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Iterative method for learning probabilistic </a:t>
            </a:r>
            <a:r>
              <a:rPr lang="en-US" sz="2800" dirty="0" smtClean="0"/>
              <a:t>clustering model </a:t>
            </a:r>
            <a:r>
              <a:rPr lang="en-US" sz="2800" dirty="0"/>
              <a:t>from unsupervised data.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Initially assume random assignment of examples to categories.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Learn an initial probabilistic </a:t>
            </a:r>
            <a:r>
              <a:rPr lang="en-US" sz="2800" dirty="0" smtClean="0"/>
              <a:t>model </a:t>
            </a:r>
            <a:r>
              <a:rPr lang="en-US" sz="2800" dirty="0"/>
              <a:t>by estimating model parameters </a:t>
            </a:r>
            <a:r>
              <a:rPr lang="en-US" sz="2800" dirty="0">
                <a:sym typeface="Symbol" charset="0"/>
              </a:rPr>
              <a:t> from this randomly labeled data.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Expectation (E-step):</a:t>
            </a:r>
            <a:r>
              <a:rPr lang="en-US" sz="2400" dirty="0"/>
              <a:t> Compute P(</a:t>
            </a:r>
            <a:r>
              <a:rPr lang="en-US" sz="2400" i="1" dirty="0"/>
              <a:t>c</a:t>
            </a:r>
            <a:r>
              <a:rPr lang="en-US" sz="2400" baseline="-25000" dirty="0"/>
              <a:t>i</a:t>
            </a:r>
            <a:r>
              <a:rPr lang="en-US" sz="2400" dirty="0"/>
              <a:t> | 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  <a:r>
              <a:rPr lang="en-US" sz="2000" dirty="0"/>
              <a:t> </a:t>
            </a:r>
            <a:r>
              <a:rPr lang="en-US" sz="2400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Maximization (M-step):</a:t>
            </a:r>
            <a:r>
              <a:rPr lang="en-US" sz="2400" dirty="0"/>
              <a:t> Re-estimate the model parameters, </a:t>
            </a:r>
            <a:r>
              <a:rPr lang="en-US" sz="2400" dirty="0">
                <a:sym typeface="Symbol" charset="0"/>
              </a:rPr>
              <a:t>, from the probabilistically re-labeled data.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k-means: Expectation Maximization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(divisive)</a:t>
            </a:r>
          </a:p>
          <a:p>
            <a:r>
              <a:rPr lang="en-US" dirty="0" smtClean="0"/>
              <a:t>Bottom-up (agglomerative)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800600" y="1600200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4953000" y="3962400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4648200" y="5486400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6172200" y="5486400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7620000" y="5486400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8153400" y="5486400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ea typeface="SimSun" charset="-122"/>
              </a:rPr>
              <a:t>Agglomerative (bottom-up): 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SimSun" charset="-122"/>
              </a:rPr>
              <a:t>Start with each </a:t>
            </a:r>
            <a:r>
              <a:rPr lang="en-US" altLang="zh-CN" sz="2000" dirty="0" smtClean="0">
                <a:ea typeface="SimSun" charset="-122"/>
              </a:rPr>
              <a:t>data point being </a:t>
            </a:r>
            <a:r>
              <a:rPr lang="en-US" altLang="zh-CN" sz="2000" dirty="0">
                <a:ea typeface="SimSun" charset="-122"/>
              </a:rPr>
              <a:t>a single cluster</a:t>
            </a:r>
            <a:r>
              <a:rPr lang="en-US" altLang="zh-CN" sz="2000" dirty="0" smtClean="0">
                <a:ea typeface="SimSun" charset="-122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ea typeface="SimSun" charset="-122"/>
              </a:rPr>
              <a:t>Merge closest cluster pairs</a:t>
            </a:r>
            <a:endParaRPr lang="en-US" altLang="zh-CN" sz="2000" dirty="0">
              <a:ea typeface="SimSun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SimSun" charset="-122"/>
              </a:rPr>
              <a:t>Eventually all </a:t>
            </a:r>
            <a:r>
              <a:rPr lang="en-US" altLang="zh-CN" sz="2000" dirty="0" smtClean="0">
                <a:ea typeface="SimSun" charset="-122"/>
              </a:rPr>
              <a:t>data points belong </a:t>
            </a:r>
            <a:r>
              <a:rPr lang="en-US" altLang="zh-CN" sz="2000" dirty="0">
                <a:ea typeface="SimSun" charset="-122"/>
              </a:rPr>
              <a:t>to the same cluster.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a typeface="SimSun" charset="-122"/>
              </a:rPr>
              <a:t>Divisive (top-down):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ea typeface="SimSun" charset="-122"/>
              </a:rPr>
              <a:t>Start with all </a:t>
            </a:r>
            <a:r>
              <a:rPr lang="en-US" altLang="zh-CN" sz="2000" dirty="0" smtClean="0">
                <a:ea typeface="SimSun" charset="-122"/>
              </a:rPr>
              <a:t>data points belong </a:t>
            </a:r>
            <a:r>
              <a:rPr lang="en-US" altLang="zh-CN" sz="2000" dirty="0">
                <a:ea typeface="SimSun" charset="-122"/>
              </a:rPr>
              <a:t>to the same cluster.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ea typeface="SimSun" charset="-122"/>
              </a:rPr>
              <a:t>Eventually each node forms a cluster on its own.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ea typeface="SimSun" charset="-122"/>
              </a:rPr>
              <a:t>Could be a recursive application of k-means like algorithms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Does not require the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 Needs a termination/readout condition </a:t>
            </a:r>
          </a:p>
          <a:p>
            <a:pPr lvl="1">
              <a:spcBef>
                <a:spcPct val="50000"/>
              </a:spcBef>
              <a:buFont typeface="Wingdings" charset="2"/>
              <a:buNone/>
            </a:pPr>
            <a:endParaRPr lang="en-US" altLang="zh-CN" sz="2000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9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560" y="1249579"/>
            <a:ext cx="8305800" cy="4519078"/>
          </a:xfrm>
        </p:spPr>
        <p:txBody>
          <a:bodyPr/>
          <a:lstStyle/>
          <a:p>
            <a:pPr marL="533400" indent="-533400">
              <a:buFontTx/>
              <a:buChar char="•"/>
            </a:pPr>
            <a:r>
              <a:rPr lang="en-US" dirty="0"/>
              <a:t>The mean shift algorithm seeks a </a:t>
            </a:r>
            <a:r>
              <a:rPr lang="en-US" i="1" dirty="0"/>
              <a:t>mode</a:t>
            </a:r>
            <a:r>
              <a:rPr lang="en-US" dirty="0"/>
              <a:t> or local maximum of density of a given distribution</a:t>
            </a:r>
          </a:p>
          <a:p>
            <a:pPr marL="838200" lvl="1" indent="-381000"/>
            <a:r>
              <a:rPr lang="en-US" dirty="0"/>
              <a:t>Choose a search window (width and location)</a:t>
            </a:r>
          </a:p>
          <a:p>
            <a:pPr marL="838200" lvl="1" indent="-381000"/>
            <a:r>
              <a:rPr lang="en-US" dirty="0"/>
              <a:t>Compute the mean of the data in the search window</a:t>
            </a:r>
          </a:p>
          <a:p>
            <a:pPr marL="838200" lvl="1" indent="-381000"/>
            <a:r>
              <a:rPr lang="en-US" dirty="0"/>
              <a:t>Center the search window at the new mean location </a:t>
            </a:r>
          </a:p>
          <a:p>
            <a:pPr marL="838200" lvl="1" indent="-381000"/>
            <a:r>
              <a:rPr lang="en-US" dirty="0"/>
              <a:t>Repeat until convergence</a:t>
            </a:r>
          </a:p>
          <a:p>
            <a:pPr marL="533400" indent="-533400">
              <a:buFontTx/>
              <a:buChar char="•"/>
            </a:pPr>
            <a:endParaRPr lang="en-US" dirty="0"/>
          </a:p>
        </p:txBody>
      </p:sp>
      <p:sp>
        <p:nvSpPr>
          <p:cNvPr id="1447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algorithm</a:t>
            </a:r>
          </a:p>
        </p:txBody>
      </p:sp>
    </p:spTree>
    <p:extLst>
      <p:ext uri="{BB962C8B-B14F-4D97-AF65-F5344CB8AC3E}">
        <p14:creationId xmlns:p14="http://schemas.microsoft.com/office/powerpoint/2010/main" val="25874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4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6224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622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622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622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22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2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6230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6231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32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33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6234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6235" name="Freeform 107"/>
          <p:cNvSpPr>
            <a:spLocks/>
          </p:cNvSpPr>
          <p:nvPr/>
        </p:nvSpPr>
        <p:spPr bwMode="auto">
          <a:xfrm>
            <a:off x="5310188" y="1443038"/>
            <a:ext cx="2170112" cy="1014412"/>
          </a:xfrm>
          <a:custGeom>
            <a:avLst/>
            <a:gdLst>
              <a:gd name="T0" fmla="*/ 1367 w 1367"/>
              <a:gd name="T1" fmla="*/ 21 h 639"/>
              <a:gd name="T2" fmla="*/ 1263 w 1367"/>
              <a:gd name="T3" fmla="*/ 14 h 639"/>
              <a:gd name="T4" fmla="*/ 1201 w 1367"/>
              <a:gd name="T5" fmla="*/ 42 h 639"/>
              <a:gd name="T6" fmla="*/ 874 w 1367"/>
              <a:gd name="T7" fmla="*/ 139 h 639"/>
              <a:gd name="T8" fmla="*/ 798 w 1367"/>
              <a:gd name="T9" fmla="*/ 160 h 639"/>
              <a:gd name="T10" fmla="*/ 756 w 1367"/>
              <a:gd name="T11" fmla="*/ 174 h 639"/>
              <a:gd name="T12" fmla="*/ 743 w 1367"/>
              <a:gd name="T13" fmla="*/ 194 h 639"/>
              <a:gd name="T14" fmla="*/ 722 w 1367"/>
              <a:gd name="T15" fmla="*/ 201 h 639"/>
              <a:gd name="T16" fmla="*/ 715 w 1367"/>
              <a:gd name="T17" fmla="*/ 222 h 639"/>
              <a:gd name="T18" fmla="*/ 687 w 1367"/>
              <a:gd name="T19" fmla="*/ 264 h 639"/>
              <a:gd name="T20" fmla="*/ 631 w 1367"/>
              <a:gd name="T21" fmla="*/ 333 h 639"/>
              <a:gd name="T22" fmla="*/ 437 w 1367"/>
              <a:gd name="T23" fmla="*/ 375 h 639"/>
              <a:gd name="T24" fmla="*/ 402 w 1367"/>
              <a:gd name="T25" fmla="*/ 382 h 639"/>
              <a:gd name="T26" fmla="*/ 361 w 1367"/>
              <a:gd name="T27" fmla="*/ 396 h 639"/>
              <a:gd name="T28" fmla="*/ 347 w 1367"/>
              <a:gd name="T29" fmla="*/ 416 h 639"/>
              <a:gd name="T30" fmla="*/ 326 w 1367"/>
              <a:gd name="T31" fmla="*/ 430 h 639"/>
              <a:gd name="T32" fmla="*/ 250 w 1367"/>
              <a:gd name="T33" fmla="*/ 528 h 639"/>
              <a:gd name="T34" fmla="*/ 180 w 1367"/>
              <a:gd name="T35" fmla="*/ 597 h 639"/>
              <a:gd name="T36" fmla="*/ 139 w 1367"/>
              <a:gd name="T37" fmla="*/ 625 h 639"/>
              <a:gd name="T38" fmla="*/ 118 w 1367"/>
              <a:gd name="T39" fmla="*/ 639 h 639"/>
              <a:gd name="T40" fmla="*/ 0 w 1367"/>
              <a:gd name="T41" fmla="*/ 62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7" h="639">
                <a:moveTo>
                  <a:pt x="1367" y="21"/>
                </a:moveTo>
                <a:cubicBezTo>
                  <a:pt x="1305" y="0"/>
                  <a:pt x="1340" y="5"/>
                  <a:pt x="1263" y="14"/>
                </a:cubicBezTo>
                <a:cubicBezTo>
                  <a:pt x="1213" y="31"/>
                  <a:pt x="1233" y="20"/>
                  <a:pt x="1201" y="42"/>
                </a:cubicBezTo>
                <a:cubicBezTo>
                  <a:pt x="1119" y="162"/>
                  <a:pt x="1014" y="134"/>
                  <a:pt x="874" y="139"/>
                </a:cubicBezTo>
                <a:cubicBezTo>
                  <a:pt x="826" y="149"/>
                  <a:pt x="851" y="142"/>
                  <a:pt x="798" y="160"/>
                </a:cubicBezTo>
                <a:cubicBezTo>
                  <a:pt x="784" y="165"/>
                  <a:pt x="756" y="174"/>
                  <a:pt x="756" y="174"/>
                </a:cubicBezTo>
                <a:cubicBezTo>
                  <a:pt x="752" y="181"/>
                  <a:pt x="749" y="189"/>
                  <a:pt x="743" y="194"/>
                </a:cubicBezTo>
                <a:cubicBezTo>
                  <a:pt x="737" y="199"/>
                  <a:pt x="727" y="196"/>
                  <a:pt x="722" y="201"/>
                </a:cubicBezTo>
                <a:cubicBezTo>
                  <a:pt x="717" y="206"/>
                  <a:pt x="719" y="216"/>
                  <a:pt x="715" y="222"/>
                </a:cubicBezTo>
                <a:cubicBezTo>
                  <a:pt x="707" y="237"/>
                  <a:pt x="696" y="250"/>
                  <a:pt x="687" y="264"/>
                </a:cubicBezTo>
                <a:cubicBezTo>
                  <a:pt x="667" y="293"/>
                  <a:pt x="667" y="321"/>
                  <a:pt x="631" y="333"/>
                </a:cubicBezTo>
                <a:cubicBezTo>
                  <a:pt x="570" y="375"/>
                  <a:pt x="510" y="370"/>
                  <a:pt x="437" y="375"/>
                </a:cubicBezTo>
                <a:cubicBezTo>
                  <a:pt x="425" y="377"/>
                  <a:pt x="413" y="379"/>
                  <a:pt x="402" y="382"/>
                </a:cubicBezTo>
                <a:cubicBezTo>
                  <a:pt x="388" y="386"/>
                  <a:pt x="361" y="396"/>
                  <a:pt x="361" y="396"/>
                </a:cubicBezTo>
                <a:cubicBezTo>
                  <a:pt x="356" y="403"/>
                  <a:pt x="353" y="410"/>
                  <a:pt x="347" y="416"/>
                </a:cubicBezTo>
                <a:cubicBezTo>
                  <a:pt x="341" y="422"/>
                  <a:pt x="332" y="424"/>
                  <a:pt x="326" y="430"/>
                </a:cubicBezTo>
                <a:cubicBezTo>
                  <a:pt x="297" y="464"/>
                  <a:pt x="287" y="503"/>
                  <a:pt x="250" y="528"/>
                </a:cubicBezTo>
                <a:cubicBezTo>
                  <a:pt x="231" y="555"/>
                  <a:pt x="210" y="587"/>
                  <a:pt x="180" y="597"/>
                </a:cubicBezTo>
                <a:cubicBezTo>
                  <a:pt x="166" y="606"/>
                  <a:pt x="153" y="616"/>
                  <a:pt x="139" y="625"/>
                </a:cubicBezTo>
                <a:cubicBezTo>
                  <a:pt x="132" y="630"/>
                  <a:pt x="118" y="639"/>
                  <a:pt x="118" y="639"/>
                </a:cubicBezTo>
                <a:cubicBezTo>
                  <a:pt x="106" y="638"/>
                  <a:pt x="30" y="625"/>
                  <a:pt x="0" y="625"/>
                </a:cubicBezTo>
              </a:path>
            </a:pathLst>
          </a:custGeom>
          <a:noFill/>
          <a:ln w="9525" cap="flat">
            <a:solidFill>
              <a:srgbClr val="00CCFF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6" name="AutoShape 108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6237" name="Freeform 109"/>
          <p:cNvSpPr>
            <a:spLocks/>
          </p:cNvSpPr>
          <p:nvPr/>
        </p:nvSpPr>
        <p:spPr bwMode="auto">
          <a:xfrm>
            <a:off x="4645025" y="2103438"/>
            <a:ext cx="2824163" cy="930275"/>
          </a:xfrm>
          <a:custGeom>
            <a:avLst/>
            <a:gdLst>
              <a:gd name="T0" fmla="*/ 1779 w 1779"/>
              <a:gd name="T1" fmla="*/ 42 h 586"/>
              <a:gd name="T2" fmla="*/ 1717 w 1779"/>
              <a:gd name="T3" fmla="*/ 7 h 586"/>
              <a:gd name="T4" fmla="*/ 1696 w 1779"/>
              <a:gd name="T5" fmla="*/ 0 h 586"/>
              <a:gd name="T6" fmla="*/ 1418 w 1779"/>
              <a:gd name="T7" fmla="*/ 42 h 586"/>
              <a:gd name="T8" fmla="*/ 1335 w 1779"/>
              <a:gd name="T9" fmla="*/ 98 h 586"/>
              <a:gd name="T10" fmla="*/ 1286 w 1779"/>
              <a:gd name="T11" fmla="*/ 132 h 586"/>
              <a:gd name="T12" fmla="*/ 1002 w 1779"/>
              <a:gd name="T13" fmla="*/ 250 h 586"/>
              <a:gd name="T14" fmla="*/ 801 w 1779"/>
              <a:gd name="T15" fmla="*/ 313 h 586"/>
              <a:gd name="T16" fmla="*/ 738 w 1779"/>
              <a:gd name="T17" fmla="*/ 361 h 586"/>
              <a:gd name="T18" fmla="*/ 648 w 1779"/>
              <a:gd name="T19" fmla="*/ 417 h 586"/>
              <a:gd name="T20" fmla="*/ 586 w 1779"/>
              <a:gd name="T21" fmla="*/ 472 h 586"/>
              <a:gd name="T22" fmla="*/ 558 w 1779"/>
              <a:gd name="T23" fmla="*/ 514 h 586"/>
              <a:gd name="T24" fmla="*/ 551 w 1779"/>
              <a:gd name="T25" fmla="*/ 535 h 586"/>
              <a:gd name="T26" fmla="*/ 509 w 1779"/>
              <a:gd name="T27" fmla="*/ 563 h 586"/>
              <a:gd name="T28" fmla="*/ 488 w 1779"/>
              <a:gd name="T29" fmla="*/ 576 h 586"/>
              <a:gd name="T30" fmla="*/ 176 w 1779"/>
              <a:gd name="T31" fmla="*/ 549 h 586"/>
              <a:gd name="T32" fmla="*/ 3 w 1779"/>
              <a:gd name="T33" fmla="*/ 583 h 586"/>
              <a:gd name="T34" fmla="*/ 16 w 1779"/>
              <a:gd name="T35" fmla="*/ 58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9" h="586">
                <a:moveTo>
                  <a:pt x="1779" y="42"/>
                </a:moveTo>
                <a:cubicBezTo>
                  <a:pt x="1748" y="11"/>
                  <a:pt x="1767" y="24"/>
                  <a:pt x="1717" y="7"/>
                </a:cubicBezTo>
                <a:cubicBezTo>
                  <a:pt x="1710" y="5"/>
                  <a:pt x="1696" y="0"/>
                  <a:pt x="1696" y="0"/>
                </a:cubicBezTo>
                <a:cubicBezTo>
                  <a:pt x="1633" y="3"/>
                  <a:pt x="1487" y="3"/>
                  <a:pt x="1418" y="42"/>
                </a:cubicBezTo>
                <a:cubicBezTo>
                  <a:pt x="1390" y="58"/>
                  <a:pt x="1362" y="80"/>
                  <a:pt x="1335" y="98"/>
                </a:cubicBezTo>
                <a:cubicBezTo>
                  <a:pt x="1318" y="109"/>
                  <a:pt x="1286" y="132"/>
                  <a:pt x="1286" y="132"/>
                </a:cubicBezTo>
                <a:cubicBezTo>
                  <a:pt x="1222" y="235"/>
                  <a:pt x="1110" y="243"/>
                  <a:pt x="1002" y="250"/>
                </a:cubicBezTo>
                <a:cubicBezTo>
                  <a:pt x="931" y="260"/>
                  <a:pt x="864" y="281"/>
                  <a:pt x="801" y="313"/>
                </a:cubicBezTo>
                <a:cubicBezTo>
                  <a:pt x="777" y="325"/>
                  <a:pt x="762" y="348"/>
                  <a:pt x="738" y="361"/>
                </a:cubicBezTo>
                <a:cubicBezTo>
                  <a:pt x="708" y="378"/>
                  <a:pt x="672" y="393"/>
                  <a:pt x="648" y="417"/>
                </a:cubicBezTo>
                <a:cubicBezTo>
                  <a:pt x="600" y="465"/>
                  <a:pt x="623" y="448"/>
                  <a:pt x="586" y="472"/>
                </a:cubicBezTo>
                <a:cubicBezTo>
                  <a:pt x="569" y="522"/>
                  <a:pt x="593" y="462"/>
                  <a:pt x="558" y="514"/>
                </a:cubicBezTo>
                <a:cubicBezTo>
                  <a:pt x="554" y="520"/>
                  <a:pt x="556" y="530"/>
                  <a:pt x="551" y="535"/>
                </a:cubicBezTo>
                <a:cubicBezTo>
                  <a:pt x="539" y="547"/>
                  <a:pt x="523" y="554"/>
                  <a:pt x="509" y="563"/>
                </a:cubicBezTo>
                <a:cubicBezTo>
                  <a:pt x="502" y="567"/>
                  <a:pt x="488" y="576"/>
                  <a:pt x="488" y="576"/>
                </a:cubicBezTo>
                <a:cubicBezTo>
                  <a:pt x="379" y="572"/>
                  <a:pt x="283" y="560"/>
                  <a:pt x="176" y="549"/>
                </a:cubicBezTo>
                <a:cubicBezTo>
                  <a:pt x="168" y="550"/>
                  <a:pt x="26" y="560"/>
                  <a:pt x="3" y="583"/>
                </a:cubicBezTo>
                <a:cubicBezTo>
                  <a:pt x="0" y="586"/>
                  <a:pt x="12" y="583"/>
                  <a:pt x="16" y="583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8" name="AutoShape 110"/>
          <p:cNvSpPr>
            <a:spLocks noChangeArrowheads="1"/>
          </p:cNvSpPr>
          <p:nvPr/>
        </p:nvSpPr>
        <p:spPr bwMode="auto">
          <a:xfrm rot="880212">
            <a:off x="3997325" y="29686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39" name="AutoShape 111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sp>
        <p:nvSpPr>
          <p:cNvPr id="1456240" name="Freeform 112"/>
          <p:cNvSpPr>
            <a:spLocks/>
          </p:cNvSpPr>
          <p:nvPr/>
        </p:nvSpPr>
        <p:spPr bwMode="auto">
          <a:xfrm>
            <a:off x="4043363" y="3140075"/>
            <a:ext cx="3403600" cy="2632075"/>
          </a:xfrm>
          <a:custGeom>
            <a:avLst/>
            <a:gdLst>
              <a:gd name="T0" fmla="*/ 2144 w 2144"/>
              <a:gd name="T1" fmla="*/ 1658 h 1658"/>
              <a:gd name="T2" fmla="*/ 2033 w 2144"/>
              <a:gd name="T3" fmla="*/ 1610 h 1658"/>
              <a:gd name="T4" fmla="*/ 1978 w 2144"/>
              <a:gd name="T5" fmla="*/ 1582 h 1658"/>
              <a:gd name="T6" fmla="*/ 1915 w 2144"/>
              <a:gd name="T7" fmla="*/ 1534 h 1658"/>
              <a:gd name="T8" fmla="*/ 1881 w 2144"/>
              <a:gd name="T9" fmla="*/ 1492 h 1658"/>
              <a:gd name="T10" fmla="*/ 1853 w 2144"/>
              <a:gd name="T11" fmla="*/ 1450 h 1658"/>
              <a:gd name="T12" fmla="*/ 1811 w 2144"/>
              <a:gd name="T13" fmla="*/ 1395 h 1658"/>
              <a:gd name="T14" fmla="*/ 1485 w 2144"/>
              <a:gd name="T15" fmla="*/ 1291 h 1658"/>
              <a:gd name="T16" fmla="*/ 1402 w 2144"/>
              <a:gd name="T17" fmla="*/ 1256 h 1658"/>
              <a:gd name="T18" fmla="*/ 1381 w 2144"/>
              <a:gd name="T19" fmla="*/ 1249 h 1658"/>
              <a:gd name="T20" fmla="*/ 1318 w 2144"/>
              <a:gd name="T21" fmla="*/ 1193 h 1658"/>
              <a:gd name="T22" fmla="*/ 1284 w 2144"/>
              <a:gd name="T23" fmla="*/ 1159 h 1658"/>
              <a:gd name="T24" fmla="*/ 1249 w 2144"/>
              <a:gd name="T25" fmla="*/ 1096 h 1658"/>
              <a:gd name="T26" fmla="*/ 1166 w 2144"/>
              <a:gd name="T27" fmla="*/ 1034 h 1658"/>
              <a:gd name="T28" fmla="*/ 1131 w 2144"/>
              <a:gd name="T29" fmla="*/ 1027 h 1658"/>
              <a:gd name="T30" fmla="*/ 978 w 2144"/>
              <a:gd name="T31" fmla="*/ 1020 h 1658"/>
              <a:gd name="T32" fmla="*/ 749 w 2144"/>
              <a:gd name="T33" fmla="*/ 874 h 1658"/>
              <a:gd name="T34" fmla="*/ 701 w 2144"/>
              <a:gd name="T35" fmla="*/ 812 h 1658"/>
              <a:gd name="T36" fmla="*/ 666 w 2144"/>
              <a:gd name="T37" fmla="*/ 722 h 1658"/>
              <a:gd name="T38" fmla="*/ 624 w 2144"/>
              <a:gd name="T39" fmla="*/ 617 h 1658"/>
              <a:gd name="T40" fmla="*/ 562 w 2144"/>
              <a:gd name="T41" fmla="*/ 548 h 1658"/>
              <a:gd name="T42" fmla="*/ 541 w 2144"/>
              <a:gd name="T43" fmla="*/ 527 h 1658"/>
              <a:gd name="T44" fmla="*/ 312 w 2144"/>
              <a:gd name="T45" fmla="*/ 472 h 1658"/>
              <a:gd name="T46" fmla="*/ 48 w 2144"/>
              <a:gd name="T47" fmla="*/ 382 h 1658"/>
              <a:gd name="T48" fmla="*/ 0 w 2144"/>
              <a:gd name="T49" fmla="*/ 298 h 1658"/>
              <a:gd name="T50" fmla="*/ 69 w 2144"/>
              <a:gd name="T51" fmla="*/ 125 h 1658"/>
              <a:gd name="T52" fmla="*/ 146 w 2144"/>
              <a:gd name="T53" fmla="*/ 69 h 1658"/>
              <a:gd name="T54" fmla="*/ 187 w 2144"/>
              <a:gd name="T5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44" h="1658">
                <a:moveTo>
                  <a:pt x="2144" y="1658"/>
                </a:moveTo>
                <a:cubicBezTo>
                  <a:pt x="2101" y="1644"/>
                  <a:pt x="2079" y="1621"/>
                  <a:pt x="2033" y="1610"/>
                </a:cubicBezTo>
                <a:cubicBezTo>
                  <a:pt x="1970" y="1563"/>
                  <a:pt x="2038" y="1608"/>
                  <a:pt x="1978" y="1582"/>
                </a:cubicBezTo>
                <a:cubicBezTo>
                  <a:pt x="1954" y="1571"/>
                  <a:pt x="1937" y="1548"/>
                  <a:pt x="1915" y="1534"/>
                </a:cubicBezTo>
                <a:cubicBezTo>
                  <a:pt x="1905" y="1519"/>
                  <a:pt x="1891" y="1507"/>
                  <a:pt x="1881" y="1492"/>
                </a:cubicBezTo>
                <a:cubicBezTo>
                  <a:pt x="1845" y="1435"/>
                  <a:pt x="1915" y="1512"/>
                  <a:pt x="1853" y="1450"/>
                </a:cubicBezTo>
                <a:cubicBezTo>
                  <a:pt x="1844" y="1422"/>
                  <a:pt x="1835" y="1411"/>
                  <a:pt x="1811" y="1395"/>
                </a:cubicBezTo>
                <a:cubicBezTo>
                  <a:pt x="1769" y="1269"/>
                  <a:pt x="1577" y="1294"/>
                  <a:pt x="1485" y="1291"/>
                </a:cubicBezTo>
                <a:cubicBezTo>
                  <a:pt x="1455" y="1281"/>
                  <a:pt x="1432" y="1266"/>
                  <a:pt x="1402" y="1256"/>
                </a:cubicBezTo>
                <a:cubicBezTo>
                  <a:pt x="1395" y="1254"/>
                  <a:pt x="1381" y="1249"/>
                  <a:pt x="1381" y="1249"/>
                </a:cubicBezTo>
                <a:cubicBezTo>
                  <a:pt x="1333" y="1201"/>
                  <a:pt x="1355" y="1218"/>
                  <a:pt x="1318" y="1193"/>
                </a:cubicBezTo>
                <a:cubicBezTo>
                  <a:pt x="1284" y="1141"/>
                  <a:pt x="1329" y="1204"/>
                  <a:pt x="1284" y="1159"/>
                </a:cubicBezTo>
                <a:cubicBezTo>
                  <a:pt x="1266" y="1141"/>
                  <a:pt x="1265" y="1116"/>
                  <a:pt x="1249" y="1096"/>
                </a:cubicBezTo>
                <a:cubicBezTo>
                  <a:pt x="1227" y="1070"/>
                  <a:pt x="1193" y="1053"/>
                  <a:pt x="1166" y="1034"/>
                </a:cubicBezTo>
                <a:cubicBezTo>
                  <a:pt x="1156" y="1027"/>
                  <a:pt x="1143" y="1028"/>
                  <a:pt x="1131" y="1027"/>
                </a:cubicBezTo>
                <a:cubicBezTo>
                  <a:pt x="1080" y="1023"/>
                  <a:pt x="1029" y="1022"/>
                  <a:pt x="978" y="1020"/>
                </a:cubicBezTo>
                <a:cubicBezTo>
                  <a:pt x="881" y="1003"/>
                  <a:pt x="810" y="950"/>
                  <a:pt x="749" y="874"/>
                </a:cubicBezTo>
                <a:cubicBezTo>
                  <a:pt x="731" y="852"/>
                  <a:pt x="711" y="842"/>
                  <a:pt x="701" y="812"/>
                </a:cubicBezTo>
                <a:cubicBezTo>
                  <a:pt x="690" y="779"/>
                  <a:pt x="679" y="753"/>
                  <a:pt x="666" y="722"/>
                </a:cubicBezTo>
                <a:cubicBezTo>
                  <a:pt x="651" y="685"/>
                  <a:pt x="646" y="650"/>
                  <a:pt x="624" y="617"/>
                </a:cubicBezTo>
                <a:cubicBezTo>
                  <a:pt x="612" y="578"/>
                  <a:pt x="598" y="572"/>
                  <a:pt x="562" y="548"/>
                </a:cubicBezTo>
                <a:cubicBezTo>
                  <a:pt x="554" y="543"/>
                  <a:pt x="550" y="532"/>
                  <a:pt x="541" y="527"/>
                </a:cubicBezTo>
                <a:cubicBezTo>
                  <a:pt x="478" y="491"/>
                  <a:pt x="381" y="480"/>
                  <a:pt x="312" y="472"/>
                </a:cubicBezTo>
                <a:cubicBezTo>
                  <a:pt x="227" y="444"/>
                  <a:pt x="125" y="430"/>
                  <a:pt x="48" y="382"/>
                </a:cubicBezTo>
                <a:cubicBezTo>
                  <a:pt x="30" y="353"/>
                  <a:pt x="18" y="325"/>
                  <a:pt x="0" y="298"/>
                </a:cubicBezTo>
                <a:cubicBezTo>
                  <a:pt x="7" y="224"/>
                  <a:pt x="6" y="167"/>
                  <a:pt x="69" y="125"/>
                </a:cubicBezTo>
                <a:cubicBezTo>
                  <a:pt x="83" y="103"/>
                  <a:pt x="121" y="77"/>
                  <a:pt x="146" y="69"/>
                </a:cubicBezTo>
                <a:cubicBezTo>
                  <a:pt x="164" y="42"/>
                  <a:pt x="187" y="36"/>
                  <a:pt x="1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5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5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5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234" grpId="0" animBg="1"/>
      <p:bldP spid="1456235" grpId="0" animBg="1"/>
      <p:bldP spid="1456235" grpId="1" animBg="1"/>
      <p:bldP spid="1456236" grpId="0" animBg="1"/>
      <p:bldP spid="1456237" grpId="0" animBg="1"/>
      <p:bldP spid="1456237" grpId="1" animBg="1"/>
      <p:bldP spid="1456238" grpId="0" animBg="1"/>
      <p:bldP spid="1456239" grpId="0" animBg="1"/>
      <p:bldP spid="1456239" grpId="1" animBg="1"/>
      <p:bldP spid="1456240" grpId="0" animBg="1"/>
      <p:bldP spid="14562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7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8272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827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827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827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827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27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8278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8279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280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8281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8282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8283" name="AutoShape 107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8284" name="AutoShape 108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54641263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61624E-6 L 0.0625 0.022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58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7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8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9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0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1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2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3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4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5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6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7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8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9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0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1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2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3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4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5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6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7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8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9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0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1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2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3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4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5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6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7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8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9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0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1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2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3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4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5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6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7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8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9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0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1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2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3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4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5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6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7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8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9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0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1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2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3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4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5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6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7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8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9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0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1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2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3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4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5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6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7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8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9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0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1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2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3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4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5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6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7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8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9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0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1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2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3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4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5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6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7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8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0320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0321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0322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0323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0324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325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0326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0327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0328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0329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0330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331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0332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0333" name="AutoShape 109"/>
          <p:cNvSpPr>
            <a:spLocks noChangeArrowheads="1"/>
          </p:cNvSpPr>
          <p:nvPr/>
        </p:nvSpPr>
        <p:spPr bwMode="auto">
          <a:xfrm rot="1324470">
            <a:off x="4565650" y="3200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/>
            <a:endParaRPr lang="en-US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3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5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6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7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8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9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0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1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2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3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4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5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6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7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8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9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0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1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2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3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4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5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6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7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8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9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0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1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2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3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4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5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6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7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8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9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0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1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2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3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4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5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6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7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8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9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0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1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2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3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4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5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6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7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8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9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0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1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2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3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4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5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6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7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8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9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0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1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2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3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4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5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6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7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8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9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0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1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2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3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4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5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6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7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8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9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0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1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2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3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4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5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6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2368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2369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2370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2371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2372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373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2374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2375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2376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2377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2378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379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2380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70117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82929E-7 L 0.075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2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3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4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5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6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7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8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9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0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1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2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3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4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5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6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7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8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9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0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1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2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3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4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5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6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7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8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9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0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1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2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3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4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5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6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7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8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9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0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1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2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3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4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5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6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7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8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9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0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1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2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3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4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5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6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7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8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9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0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1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2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3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4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5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6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7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8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9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0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1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2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3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4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5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6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7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8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9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0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1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2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3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4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5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6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7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8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9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0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1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2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3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4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416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4417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418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4419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20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421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4422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4423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4424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4425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4426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7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28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429" name="AutoShape 109"/>
          <p:cNvSpPr>
            <a:spLocks noChangeArrowheads="1"/>
          </p:cNvSpPr>
          <p:nvPr/>
        </p:nvSpPr>
        <p:spPr bwMode="auto">
          <a:xfrm rot="618372">
            <a:off x="5280025" y="33750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outcome or dependent variable is present</a:t>
            </a:r>
          </a:p>
          <a:p>
            <a:endParaRPr lang="en-US" dirty="0"/>
          </a:p>
          <a:p>
            <a:r>
              <a:rPr lang="en-US" dirty="0" smtClean="0"/>
              <a:t>Goal is exploration, understanding historical data, finding patterns and/or groups in the data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Clustering (cluster analysis)</a:t>
            </a:r>
          </a:p>
          <a:p>
            <a:pPr lvl="1"/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Association Rules (beer and diapers)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Unsupervised Learning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40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6464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646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6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646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646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46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6470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6471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6472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6473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6474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75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6476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35299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1874E-6 L 0.03993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6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1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8512" name="Group 96"/>
          <p:cNvGrpSpPr>
            <a:grpSpLocks/>
          </p:cNvGrpSpPr>
          <p:nvPr/>
        </p:nvGrpSpPr>
        <p:grpSpPr bwMode="auto">
          <a:xfrm>
            <a:off x="4211638" y="2047875"/>
            <a:ext cx="2819400" cy="2895600"/>
            <a:chOff x="3744" y="4464"/>
            <a:chExt cx="1776" cy="1824"/>
          </a:xfrm>
        </p:grpSpPr>
        <p:sp>
          <p:nvSpPr>
            <p:cNvPr id="146851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51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851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851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51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8518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8519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grpSp>
        <p:nvGrpSpPr>
          <p:cNvPr id="1468520" name="Group 104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8521" name="Oval 105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522" name="Line 106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8523" name="Line 107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8527" name="Rectangle 111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25013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pros and cons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dirty="0"/>
              <a:t>Pros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a single parameter (window size) </a:t>
            </a:r>
          </a:p>
          <a:p>
            <a:pPr lvl="1"/>
            <a:r>
              <a:rPr lang="en-US" dirty="0"/>
              <a:t>Finds variable number of modes</a:t>
            </a:r>
          </a:p>
          <a:p>
            <a:pPr lvl="1"/>
            <a:r>
              <a:rPr lang="en-US" dirty="0"/>
              <a:t>Robust to outliers</a:t>
            </a:r>
          </a:p>
          <a:p>
            <a:pPr>
              <a:buFontTx/>
              <a:buChar char="•"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Output depends on window size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r>
              <a:rPr lang="en-US" dirty="0"/>
              <a:t>Does not scale well with dimension of feature </a:t>
            </a:r>
            <a:r>
              <a:rPr lang="en-US" dirty="0" smtClean="0"/>
              <a:t>space</a:t>
            </a:r>
          </a:p>
          <a:p>
            <a:endParaRPr lang="en-US" sz="2600" dirty="0" smtClean="0"/>
          </a:p>
          <a:p>
            <a:r>
              <a:rPr lang="en-US" sz="2600" dirty="0" smtClean="0"/>
              <a:t>Examples </a:t>
            </a:r>
            <a:r>
              <a:rPr lang="en-US" sz="2600" dirty="0"/>
              <a:t>in https://</a:t>
            </a:r>
            <a:r>
              <a:rPr lang="en-US" sz="2600" dirty="0" err="1"/>
              <a:t>courses.csail.mit.edu</a:t>
            </a:r>
            <a:r>
              <a:rPr lang="en-US" sz="2600" dirty="0"/>
              <a:t>/6.869/handouts/</a:t>
            </a:r>
            <a:r>
              <a:rPr lang="en-US" sz="2600" dirty="0" err="1"/>
              <a:t>PAMIMeanshift.pdf</a:t>
            </a:r>
            <a:endParaRPr lang="en-US" sz="2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1" grpId="0" build="p" bldLvl="2"/>
      <p:bldP spid="1558531" grpId="1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Graph-based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Represent features and their relationships using a graph</a:t>
            </a:r>
          </a:p>
          <a:p>
            <a:pPr>
              <a:buFontTx/>
              <a:buChar char="•"/>
            </a:pPr>
            <a:r>
              <a:rPr lang="en-US"/>
              <a:t>Cut the graph to get subgraphs with strong interior links and weaker exterior links</a:t>
            </a:r>
          </a:p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cut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6374"/>
            <a:ext cx="7772400" cy="32766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/>
              <a:t>Set of edges whose removal makes a graph disconnected</a:t>
            </a:r>
          </a:p>
          <a:p>
            <a:pPr>
              <a:buFontTx/>
              <a:buChar char="•"/>
            </a:pPr>
            <a:r>
              <a:rPr lang="en-US" dirty="0"/>
              <a:t>Cost of a cut: sum of weights of cut edges</a:t>
            </a:r>
          </a:p>
          <a:p>
            <a:pPr>
              <a:buFontTx/>
              <a:buChar char="•"/>
            </a:pPr>
            <a:r>
              <a:rPr lang="en-US" dirty="0"/>
              <a:t>A graph cut gives </a:t>
            </a:r>
            <a:r>
              <a:rPr lang="en-US" dirty="0" smtClean="0"/>
              <a:t>us clusters</a:t>
            </a:r>
            <a:endParaRPr lang="en-US" dirty="0"/>
          </a:p>
          <a:p>
            <a:pPr lvl="1"/>
            <a:r>
              <a:rPr lang="en-US" dirty="0"/>
              <a:t>What is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graph cut and how do we find one?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2849563" y="16743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3279775" y="1560015"/>
            <a:ext cx="106363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2743200" y="2131515"/>
            <a:ext cx="106363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3386138" y="22458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3814763" y="19029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4779963" y="17886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5316538" y="22458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3" name="Oval 11"/>
          <p:cNvSpPr>
            <a:spLocks noChangeArrowheads="1"/>
          </p:cNvSpPr>
          <p:nvPr/>
        </p:nvSpPr>
        <p:spPr bwMode="auto">
          <a:xfrm>
            <a:off x="3065463" y="2360115"/>
            <a:ext cx="106362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4" name="Oval 12"/>
          <p:cNvSpPr>
            <a:spLocks noChangeArrowheads="1"/>
          </p:cNvSpPr>
          <p:nvPr/>
        </p:nvSpPr>
        <p:spPr bwMode="auto">
          <a:xfrm>
            <a:off x="3171825" y="13314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5" name="Oval 13"/>
          <p:cNvSpPr>
            <a:spLocks noChangeArrowheads="1"/>
          </p:cNvSpPr>
          <p:nvPr/>
        </p:nvSpPr>
        <p:spPr bwMode="auto">
          <a:xfrm>
            <a:off x="5532438" y="1788615"/>
            <a:ext cx="106362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6" name="Oval 14"/>
          <p:cNvSpPr>
            <a:spLocks noChangeArrowheads="1"/>
          </p:cNvSpPr>
          <p:nvPr/>
        </p:nvSpPr>
        <p:spPr bwMode="auto">
          <a:xfrm>
            <a:off x="3065463" y="1902915"/>
            <a:ext cx="106362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7" name="Oval 15"/>
          <p:cNvSpPr>
            <a:spLocks noChangeArrowheads="1"/>
          </p:cNvSpPr>
          <p:nvPr/>
        </p:nvSpPr>
        <p:spPr bwMode="auto">
          <a:xfrm>
            <a:off x="5102225" y="15600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8" name="Oval 16"/>
          <p:cNvSpPr>
            <a:spLocks noChangeArrowheads="1"/>
          </p:cNvSpPr>
          <p:nvPr/>
        </p:nvSpPr>
        <p:spPr bwMode="auto">
          <a:xfrm>
            <a:off x="4673600" y="2245815"/>
            <a:ext cx="106363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9" name="Oval 17"/>
          <p:cNvSpPr>
            <a:spLocks noChangeArrowheads="1"/>
          </p:cNvSpPr>
          <p:nvPr/>
        </p:nvSpPr>
        <p:spPr bwMode="auto">
          <a:xfrm>
            <a:off x="5424488" y="25887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1570" name="AutoShape 18"/>
          <p:cNvCxnSpPr>
            <a:cxnSpLocks noChangeShapeType="1"/>
            <a:stCxn id="1431556" idx="5"/>
            <a:endCxn id="1431566" idx="1"/>
          </p:cNvCxnSpPr>
          <p:nvPr/>
        </p:nvCxnSpPr>
        <p:spPr bwMode="auto">
          <a:xfrm>
            <a:off x="2941638" y="1771153"/>
            <a:ext cx="138112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1" name="AutoShape 19"/>
          <p:cNvCxnSpPr>
            <a:cxnSpLocks noChangeShapeType="1"/>
            <a:stCxn id="1431558" idx="6"/>
            <a:endCxn id="1431566" idx="3"/>
          </p:cNvCxnSpPr>
          <p:nvPr/>
        </p:nvCxnSpPr>
        <p:spPr bwMode="auto">
          <a:xfrm flipV="1">
            <a:off x="2849563" y="1999753"/>
            <a:ext cx="230187" cy="188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3" idx="1"/>
          </p:cNvCxnSpPr>
          <p:nvPr/>
        </p:nvCxnSpPr>
        <p:spPr bwMode="auto">
          <a:xfrm>
            <a:off x="2835275" y="2228353"/>
            <a:ext cx="244475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3" name="AutoShape 21"/>
          <p:cNvCxnSpPr>
            <a:cxnSpLocks noChangeShapeType="1"/>
            <a:stCxn id="1431556" idx="3"/>
            <a:endCxn id="1431558" idx="0"/>
          </p:cNvCxnSpPr>
          <p:nvPr/>
        </p:nvCxnSpPr>
        <p:spPr bwMode="auto">
          <a:xfrm flipH="1">
            <a:off x="2797175" y="1771153"/>
            <a:ext cx="69850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4" name="AutoShape 22"/>
          <p:cNvCxnSpPr>
            <a:cxnSpLocks noChangeShapeType="1"/>
            <a:stCxn id="1431566" idx="4"/>
            <a:endCxn id="1431563" idx="0"/>
          </p:cNvCxnSpPr>
          <p:nvPr/>
        </p:nvCxnSpPr>
        <p:spPr bwMode="auto">
          <a:xfrm>
            <a:off x="3119438" y="2017215"/>
            <a:ext cx="0" cy="342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5" name="AutoShape 23"/>
          <p:cNvCxnSpPr>
            <a:cxnSpLocks noChangeShapeType="1"/>
            <a:stCxn id="1431566" idx="7"/>
            <a:endCxn id="1431557" idx="4"/>
          </p:cNvCxnSpPr>
          <p:nvPr/>
        </p:nvCxnSpPr>
        <p:spPr bwMode="auto">
          <a:xfrm flipV="1">
            <a:off x="3155950" y="1674315"/>
            <a:ext cx="177800" cy="2460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6" name="AutoShape 24"/>
          <p:cNvCxnSpPr>
            <a:cxnSpLocks noChangeShapeType="1"/>
            <a:stCxn id="1431566" idx="5"/>
            <a:endCxn id="1431559" idx="1"/>
          </p:cNvCxnSpPr>
          <p:nvPr/>
        </p:nvCxnSpPr>
        <p:spPr bwMode="auto">
          <a:xfrm>
            <a:off x="3155950" y="1999753"/>
            <a:ext cx="246063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7" name="AutoShape 25"/>
          <p:cNvCxnSpPr>
            <a:cxnSpLocks noChangeShapeType="1"/>
            <a:stCxn id="1431563" idx="6"/>
            <a:endCxn id="1431559" idx="3"/>
          </p:cNvCxnSpPr>
          <p:nvPr/>
        </p:nvCxnSpPr>
        <p:spPr bwMode="auto">
          <a:xfrm flipV="1">
            <a:off x="3171825" y="2342653"/>
            <a:ext cx="230188" cy="74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8" name="AutoShape 26"/>
          <p:cNvCxnSpPr>
            <a:cxnSpLocks noChangeShapeType="1"/>
            <a:stCxn id="1431556" idx="7"/>
            <a:endCxn id="1431564" idx="3"/>
          </p:cNvCxnSpPr>
          <p:nvPr/>
        </p:nvCxnSpPr>
        <p:spPr bwMode="auto">
          <a:xfrm flipV="1">
            <a:off x="2941638" y="1428253"/>
            <a:ext cx="246062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9" name="AutoShape 27"/>
          <p:cNvCxnSpPr>
            <a:cxnSpLocks noChangeShapeType="1"/>
            <a:stCxn id="1431564" idx="5"/>
            <a:endCxn id="1431557" idx="0"/>
          </p:cNvCxnSpPr>
          <p:nvPr/>
        </p:nvCxnSpPr>
        <p:spPr bwMode="auto">
          <a:xfrm>
            <a:off x="3263900" y="1428253"/>
            <a:ext cx="69850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0" name="AutoShape 28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3478213" y="1999753"/>
            <a:ext cx="354012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1" name="AutoShape 29"/>
          <p:cNvCxnSpPr>
            <a:cxnSpLocks noChangeShapeType="1"/>
            <a:stCxn id="1431564" idx="6"/>
            <a:endCxn id="1431560" idx="1"/>
          </p:cNvCxnSpPr>
          <p:nvPr/>
        </p:nvCxnSpPr>
        <p:spPr bwMode="auto">
          <a:xfrm>
            <a:off x="3279775" y="1388565"/>
            <a:ext cx="552450" cy="531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2" name="AutoShape 30"/>
          <p:cNvCxnSpPr>
            <a:cxnSpLocks noChangeShapeType="1"/>
            <a:stCxn id="1431566" idx="6"/>
            <a:endCxn id="1431560" idx="2"/>
          </p:cNvCxnSpPr>
          <p:nvPr/>
        </p:nvCxnSpPr>
        <p:spPr bwMode="auto">
          <a:xfrm>
            <a:off x="3171825" y="1960065"/>
            <a:ext cx="642938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3" name="AutoShape 31"/>
          <p:cNvCxnSpPr>
            <a:cxnSpLocks noChangeShapeType="1"/>
            <a:stCxn id="1431561" idx="4"/>
            <a:endCxn id="1431568" idx="0"/>
          </p:cNvCxnSpPr>
          <p:nvPr/>
        </p:nvCxnSpPr>
        <p:spPr bwMode="auto">
          <a:xfrm flipH="1">
            <a:off x="4727575" y="1902915"/>
            <a:ext cx="106363" cy="342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4" name="AutoShape 32"/>
          <p:cNvCxnSpPr>
            <a:cxnSpLocks noChangeShapeType="1"/>
            <a:stCxn id="1431561" idx="7"/>
            <a:endCxn id="1431567" idx="3"/>
          </p:cNvCxnSpPr>
          <p:nvPr/>
        </p:nvCxnSpPr>
        <p:spPr bwMode="auto">
          <a:xfrm flipV="1">
            <a:off x="4872038" y="1656853"/>
            <a:ext cx="246062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5" name="AutoShape 33"/>
          <p:cNvCxnSpPr>
            <a:cxnSpLocks noChangeShapeType="1"/>
            <a:stCxn id="1431567" idx="4"/>
            <a:endCxn id="1431562" idx="1"/>
          </p:cNvCxnSpPr>
          <p:nvPr/>
        </p:nvCxnSpPr>
        <p:spPr bwMode="auto">
          <a:xfrm>
            <a:off x="5156200" y="1674315"/>
            <a:ext cx="176213" cy="588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6" name="AutoShape 34"/>
          <p:cNvCxnSpPr>
            <a:cxnSpLocks noChangeShapeType="1"/>
            <a:stCxn id="1431568" idx="6"/>
            <a:endCxn id="1431562" idx="2"/>
          </p:cNvCxnSpPr>
          <p:nvPr/>
        </p:nvCxnSpPr>
        <p:spPr bwMode="auto">
          <a:xfrm>
            <a:off x="4779963" y="2302965"/>
            <a:ext cx="5365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7" name="AutoShape 35"/>
          <p:cNvCxnSpPr>
            <a:cxnSpLocks noChangeShapeType="1"/>
            <a:stCxn id="1431567" idx="5"/>
            <a:endCxn id="1431565" idx="2"/>
          </p:cNvCxnSpPr>
          <p:nvPr/>
        </p:nvCxnSpPr>
        <p:spPr bwMode="auto">
          <a:xfrm>
            <a:off x="5194300" y="1656853"/>
            <a:ext cx="338138" cy="188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8" name="AutoShape 36"/>
          <p:cNvCxnSpPr>
            <a:cxnSpLocks noChangeShapeType="1"/>
            <a:stCxn id="1431561" idx="5"/>
            <a:endCxn id="1431562" idx="1"/>
          </p:cNvCxnSpPr>
          <p:nvPr/>
        </p:nvCxnSpPr>
        <p:spPr bwMode="auto">
          <a:xfrm>
            <a:off x="4872038" y="1885453"/>
            <a:ext cx="460375" cy="377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9" name="AutoShape 37"/>
          <p:cNvCxnSpPr>
            <a:cxnSpLocks noChangeShapeType="1"/>
            <a:stCxn id="1431565" idx="3"/>
            <a:endCxn id="1431568" idx="7"/>
          </p:cNvCxnSpPr>
          <p:nvPr/>
        </p:nvCxnSpPr>
        <p:spPr bwMode="auto">
          <a:xfrm flipH="1">
            <a:off x="4765675" y="1885453"/>
            <a:ext cx="781050" cy="377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0" name="AutoShape 38"/>
          <p:cNvCxnSpPr>
            <a:cxnSpLocks noChangeShapeType="1"/>
            <a:stCxn id="1431565" idx="4"/>
            <a:endCxn id="1431569" idx="0"/>
          </p:cNvCxnSpPr>
          <p:nvPr/>
        </p:nvCxnSpPr>
        <p:spPr bwMode="auto">
          <a:xfrm flipH="1">
            <a:off x="5478463" y="1902915"/>
            <a:ext cx="107950" cy="685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1" name="AutoShape 39"/>
          <p:cNvCxnSpPr>
            <a:cxnSpLocks noChangeShapeType="1"/>
            <a:stCxn id="1431568" idx="5"/>
            <a:endCxn id="1431569" idx="2"/>
          </p:cNvCxnSpPr>
          <p:nvPr/>
        </p:nvCxnSpPr>
        <p:spPr bwMode="auto">
          <a:xfrm>
            <a:off x="4765675" y="2342653"/>
            <a:ext cx="658813" cy="3032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2" name="AutoShape 40"/>
          <p:cNvCxnSpPr>
            <a:cxnSpLocks noChangeShapeType="1"/>
            <a:stCxn id="1431560" idx="6"/>
            <a:endCxn id="1431561" idx="2"/>
          </p:cNvCxnSpPr>
          <p:nvPr/>
        </p:nvCxnSpPr>
        <p:spPr bwMode="auto">
          <a:xfrm flipV="1">
            <a:off x="3922713" y="1845765"/>
            <a:ext cx="857250" cy="1143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3" name="AutoShape 41"/>
          <p:cNvCxnSpPr>
            <a:cxnSpLocks noChangeShapeType="1"/>
            <a:stCxn id="1431559" idx="5"/>
            <a:endCxn id="1431569" idx="3"/>
          </p:cNvCxnSpPr>
          <p:nvPr/>
        </p:nvCxnSpPr>
        <p:spPr bwMode="auto">
          <a:xfrm>
            <a:off x="3478213" y="2342653"/>
            <a:ext cx="1962150" cy="3429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4" name="AutoShape 42"/>
          <p:cNvCxnSpPr>
            <a:cxnSpLocks noChangeShapeType="1"/>
            <a:stCxn id="1431564" idx="7"/>
            <a:endCxn id="1431561" idx="1"/>
          </p:cNvCxnSpPr>
          <p:nvPr/>
        </p:nvCxnSpPr>
        <p:spPr bwMode="auto">
          <a:xfrm>
            <a:off x="3263900" y="1348878"/>
            <a:ext cx="1533525" cy="4572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5" name="AutoShape 43"/>
          <p:cNvCxnSpPr>
            <a:cxnSpLocks noChangeShapeType="1"/>
            <a:stCxn id="1431560" idx="5"/>
            <a:endCxn id="1431568" idx="2"/>
          </p:cNvCxnSpPr>
          <p:nvPr/>
        </p:nvCxnSpPr>
        <p:spPr bwMode="auto">
          <a:xfrm>
            <a:off x="3906838" y="1999753"/>
            <a:ext cx="766762" cy="303212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1596" name="Text Box 44"/>
          <p:cNvSpPr txBox="1">
            <a:spLocks noChangeArrowheads="1"/>
          </p:cNvSpPr>
          <p:nvPr/>
        </p:nvSpPr>
        <p:spPr bwMode="auto">
          <a:xfrm>
            <a:off x="2667000" y="232201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31597" name="Text Box 45"/>
          <p:cNvSpPr txBox="1">
            <a:spLocks noChangeArrowheads="1"/>
          </p:cNvSpPr>
          <p:nvPr/>
        </p:nvSpPr>
        <p:spPr bwMode="auto">
          <a:xfrm>
            <a:off x="5562600" y="216961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431600" name="Text Box 48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24374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cut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dirty="0"/>
              <a:t>We can do </a:t>
            </a:r>
            <a:r>
              <a:rPr lang="en-US" dirty="0" smtClean="0"/>
              <a:t>clustering by </a:t>
            </a:r>
            <a:r>
              <a:rPr lang="en-US" dirty="0"/>
              <a:t>finding the </a:t>
            </a:r>
            <a:r>
              <a:rPr lang="en-US" i="1" dirty="0"/>
              <a:t>minimum cut</a:t>
            </a:r>
            <a:r>
              <a:rPr lang="en-US" dirty="0"/>
              <a:t> in a graph</a:t>
            </a:r>
          </a:p>
          <a:p>
            <a:pPr marL="1027113" lvl="1" indent="-455613"/>
            <a:r>
              <a:rPr lang="en-US" dirty="0"/>
              <a:t>Efficient algorithms exist for doing this</a:t>
            </a:r>
          </a:p>
          <a:p>
            <a:pPr marL="457200" indent="-457200">
              <a:buFontTx/>
              <a:buChar char="•"/>
            </a:pPr>
            <a:r>
              <a:rPr lang="en-US" dirty="0"/>
              <a:t>Drawback: minimum cut tends to cut off very small, isolated components</a:t>
            </a:r>
          </a:p>
        </p:txBody>
      </p:sp>
    </p:spTree>
    <p:extLst>
      <p:ext uri="{BB962C8B-B14F-4D97-AF65-F5344CB8AC3E}">
        <p14:creationId xmlns:p14="http://schemas.microsoft.com/office/powerpoint/2010/main" val="9430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More Clustering Methods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0" y="1396343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K-means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Iteratively re-assign points to the nearest cluster center</a:t>
            </a:r>
          </a:p>
          <a:p>
            <a:pPr>
              <a:buFontTx/>
              <a:buChar char="•"/>
            </a:pPr>
            <a:r>
              <a:rPr lang="en-US" dirty="0" smtClean="0"/>
              <a:t>Agglomerative </a:t>
            </a:r>
            <a:r>
              <a:rPr lang="en-US" dirty="0"/>
              <a:t>clustering</a:t>
            </a:r>
          </a:p>
          <a:p>
            <a:pPr lvl="1"/>
            <a:r>
              <a:rPr lang="en-US" dirty="0"/>
              <a:t>Start with each point in a separate cluster</a:t>
            </a:r>
          </a:p>
          <a:p>
            <a:pPr lvl="1"/>
            <a:r>
              <a:rPr lang="en-US" dirty="0"/>
              <a:t>At each iteration, merge two of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closest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clusters</a:t>
            </a:r>
          </a:p>
          <a:p>
            <a:pPr>
              <a:buFontTx/>
              <a:buChar char="•"/>
            </a:pPr>
            <a:r>
              <a:rPr lang="en-US" dirty="0"/>
              <a:t>Divisive clustering</a:t>
            </a:r>
          </a:p>
          <a:p>
            <a:pPr lvl="1"/>
            <a:r>
              <a:rPr lang="en-US" dirty="0"/>
              <a:t>Start with all points grouped into a single cluster</a:t>
            </a:r>
          </a:p>
          <a:p>
            <a:pPr lvl="1"/>
            <a:r>
              <a:rPr lang="en-US" dirty="0"/>
              <a:t>At each iteration, split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largest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cluster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Mean-shift clustering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Estimate modes of </a:t>
            </a:r>
            <a:r>
              <a:rPr lang="en-US" dirty="0" err="1" smtClean="0">
                <a:ea typeface="+mn-ea"/>
              </a:rPr>
              <a:t>pdf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Spectral clustering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Split the nodes in a graph based on assigned links with similarity weights</a:t>
            </a:r>
            <a:endParaRPr lang="en-US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478" y="5844856"/>
            <a:ext cx="9020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ea"/>
              </a:rPr>
              <a:t>As we go down this chart, the clustering strategies have more tendency to transitively group points even if they are not nearby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24195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methods need a distance metric to use</a:t>
            </a:r>
          </a:p>
          <a:p>
            <a:endParaRPr lang="en-US" dirty="0" smtClean="0"/>
          </a:p>
          <a:p>
            <a:r>
              <a:rPr lang="en-US" dirty="0" smtClean="0"/>
              <a:t>Different distance metrics</a:t>
            </a:r>
          </a:p>
          <a:p>
            <a:pPr lvl="1"/>
            <a:r>
              <a:rPr lang="en-US" dirty="0" smtClean="0"/>
              <a:t>Euclidean</a:t>
            </a:r>
          </a:p>
          <a:p>
            <a:pPr lvl="1"/>
            <a:r>
              <a:rPr lang="en-US" dirty="0" smtClean="0"/>
              <a:t>Manhattan</a:t>
            </a:r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and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3700" y="1343025"/>
            <a:ext cx="9993313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dirty="0" smtClean="0">
                <a:latin typeface="Tahoma" charset="0"/>
              </a:rPr>
              <a:t>Minkowski Distance</a:t>
            </a:r>
          </a:p>
          <a:p>
            <a:pPr marL="979488" lvl="1" indent="-457200">
              <a:buFontTx/>
              <a:buNone/>
            </a:pPr>
            <a:r>
              <a:rPr lang="en-US" dirty="0" smtClean="0">
                <a:latin typeface="Tahoma" charset="0"/>
              </a:rPr>
              <a:t>  </a:t>
            </a:r>
          </a:p>
          <a:p>
            <a:pPr marL="979488" lvl="1" indent="-457200">
              <a:buFontTx/>
              <a:buNone/>
            </a:pPr>
            <a:r>
              <a:rPr lang="en-US" dirty="0" smtClean="0">
                <a:latin typeface="Tahoma" charset="0"/>
              </a:rPr>
              <a:t>For </a:t>
            </a:r>
          </a:p>
          <a:p>
            <a:pPr marL="979488" lvl="1" indent="-457200">
              <a:buFontTx/>
              <a:buNone/>
            </a:pPr>
            <a:endParaRPr lang="en-US" dirty="0" smtClean="0">
              <a:latin typeface="Tahoma" charset="0"/>
            </a:endParaRPr>
          </a:p>
          <a:p>
            <a:pPr marL="979488" lvl="1" indent="-457200">
              <a:buFontTx/>
              <a:buNone/>
            </a:pPr>
            <a:endParaRPr lang="en-US" dirty="0" smtClean="0">
              <a:latin typeface="Tahoma" charset="0"/>
            </a:endParaRPr>
          </a:p>
          <a:p>
            <a:pPr marL="979488" lvl="1" indent="-457200">
              <a:lnSpc>
                <a:spcPct val="120000"/>
              </a:lnSpc>
            </a:pPr>
            <a:endParaRPr lang="en-US" i="1" dirty="0" smtClean="0">
              <a:latin typeface="Palatino Linotype" charset="0"/>
              <a:cs typeface="Times New Roman" charset="0"/>
            </a:endParaRPr>
          </a:p>
          <a:p>
            <a:pPr marL="1423988" lvl="2" indent="-381000">
              <a:lnSpc>
                <a:spcPct val="140000"/>
              </a:lnSpc>
              <a:buFontTx/>
              <a:buNone/>
            </a:pPr>
            <a:endParaRPr lang="en-US" dirty="0">
              <a:latin typeface="Tahoma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58422"/>
              </p:ext>
            </p:extLst>
          </p:nvPr>
        </p:nvGraphicFramePr>
        <p:xfrm>
          <a:off x="1018267" y="3492108"/>
          <a:ext cx="7721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5" name="Equation" r:id="rId3" imgW="3467100" imgH="292100" progId="Equation.3">
                  <p:embed/>
                </p:oleObj>
              </mc:Choice>
              <mc:Fallback>
                <p:oleObj name="Equation" r:id="rId3" imgW="3467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67" y="3492108"/>
                        <a:ext cx="7721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55266"/>
              </p:ext>
            </p:extLst>
          </p:nvPr>
        </p:nvGraphicFramePr>
        <p:xfrm>
          <a:off x="1778354" y="2494539"/>
          <a:ext cx="505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5" imgW="2501900" imgH="215900" progId="Equation.3">
                  <p:embed/>
                </p:oleObj>
              </mc:Choice>
              <mc:Fallback>
                <p:oleObj name="Equation" r:id="rId5" imgW="2501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354" y="2494539"/>
                        <a:ext cx="5051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8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403"/>
            <a:ext cx="8964613" cy="1139825"/>
          </a:xfrm>
        </p:spPr>
        <p:txBody>
          <a:bodyPr>
            <a:normAutofit/>
          </a:bodyPr>
          <a:lstStyle/>
          <a:p>
            <a:r>
              <a:rPr lang="en-US" altLang="ja-JP" sz="3800" dirty="0">
                <a:ea typeface="ＭＳ Ｐゴシック" charset="0"/>
                <a:cs typeface="ＭＳ Ｐゴシック" charset="0"/>
              </a:rPr>
              <a:t>Euclidean distance and Manhattan distance </a:t>
            </a:r>
            <a:endParaRPr lang="en-US" sz="3800" dirty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4925"/>
            <a:ext cx="8362950" cy="4826000"/>
          </a:xfrm>
        </p:spPr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If </a:t>
            </a:r>
            <a:r>
              <a:rPr lang="en-US" altLang="ja-JP" i="1" dirty="0" smtClean="0">
                <a:ea typeface="ＭＳ Ｐゴシック" charset="0"/>
                <a:cs typeface="ＭＳ Ｐゴシック" charset="0"/>
              </a:rPr>
              <a:t>p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= 2, it is the 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Euclidean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If </a:t>
            </a:r>
            <a:r>
              <a:rPr lang="en-US" altLang="ja-JP" i="1" dirty="0" smtClean="0">
                <a:ea typeface="ＭＳ Ｐゴシック" charset="0"/>
                <a:cs typeface="ＭＳ Ｐゴシック" charset="0"/>
              </a:rPr>
              <a:t>p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= 1, it is the 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Manhattan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Weighted Euclidean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/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0" name="Object 4"/>
          <p:cNvGraphicFramePr>
            <a:graphicFrameLocks noChangeAspect="1"/>
          </p:cNvGraphicFramePr>
          <p:nvPr/>
        </p:nvGraphicFramePr>
        <p:xfrm>
          <a:off x="900113" y="2024063"/>
          <a:ext cx="73818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3225800" imgH="292100" progId="Equation.3">
                  <p:embed/>
                </p:oleObj>
              </mc:Choice>
              <mc:Fallback>
                <p:oleObj name="Equation" r:id="rId3" imgW="322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24063"/>
                        <a:ext cx="73818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2" name="Object 6"/>
          <p:cNvGraphicFramePr>
            <a:graphicFrameLocks noChangeAspect="1"/>
          </p:cNvGraphicFramePr>
          <p:nvPr/>
        </p:nvGraphicFramePr>
        <p:xfrm>
          <a:off x="935038" y="3716338"/>
          <a:ext cx="7524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5" imgW="2870200" imgH="228600" progId="Equation.3">
                  <p:embed/>
                </p:oleObj>
              </mc:Choice>
              <mc:Fallback>
                <p:oleObj name="Equation" r:id="rId5" imgW="287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716338"/>
                        <a:ext cx="75247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4" name="Object 8"/>
          <p:cNvGraphicFramePr>
            <a:graphicFrameLocks noChangeAspect="1"/>
          </p:cNvGraphicFramePr>
          <p:nvPr/>
        </p:nvGraphicFramePr>
        <p:xfrm>
          <a:off x="792163" y="5265738"/>
          <a:ext cx="7704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7" imgW="3657600" imgH="292100" progId="Equation.3">
                  <p:embed/>
                </p:oleObj>
              </mc:Choice>
              <mc:Fallback>
                <p:oleObj name="Equation" r:id="rId7" imgW="365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65738"/>
                        <a:ext cx="77041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0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Squared distance and </a:t>
            </a:r>
            <a:r>
              <a:rPr lang="en-US" altLang="ja-JP" sz="3800">
                <a:ea typeface="ＭＳ Ｐゴシック" charset="0"/>
                <a:cs typeface="ＭＳ Ｐゴシック" charset="0"/>
              </a:rPr>
              <a:t>Chebychev distance </a:t>
            </a:r>
            <a:endParaRPr lang="en-US" sz="380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Squared Euclidean distance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: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place progressively greater weight on data points that are further apart.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Chebychev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distance: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define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two data points as "different" if they are different on any one of the attributes. </a:t>
            </a:r>
            <a:endParaRPr lang="en-US" dirty="0"/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935038" y="2781300"/>
          <a:ext cx="7561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3" imgW="3098800" imgH="254000" progId="Equation.3">
                  <p:embed/>
                </p:oleObj>
              </mc:Choice>
              <mc:Fallback>
                <p:oleObj name="Equation" r:id="rId3" imgW="309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81300"/>
                        <a:ext cx="75612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935038" y="5337175"/>
          <a:ext cx="78120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5" imgW="3073400" imgH="228600" progId="Equation.3">
                  <p:embed/>
                </p:oleObj>
              </mc:Choice>
              <mc:Fallback>
                <p:oleObj name="Equation" r:id="rId5" imgW="307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337175"/>
                        <a:ext cx="78120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6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invariant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Similarity/Distance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85" y="2190750"/>
            <a:ext cx="2799623" cy="1707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" y="3260452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786" y="1411292"/>
            <a:ext cx="73028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Chicago		              Cleveland           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New York                   Minneapolis             Charlotte</a:t>
            </a:r>
          </a:p>
          <a:p>
            <a:endParaRPr lang="en-US" sz="2400" dirty="0"/>
          </a:p>
          <a:p>
            <a:r>
              <a:rPr lang="en-US" sz="2400" dirty="0" smtClean="0"/>
              <a:t>London         </a:t>
            </a:r>
          </a:p>
          <a:p>
            <a:endParaRPr lang="en-US" sz="2400" dirty="0"/>
          </a:p>
          <a:p>
            <a:r>
              <a:rPr lang="en-US" sz="2400" dirty="0" smtClean="0"/>
              <a:t>Tokyo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Rio de Janeiro</a:t>
            </a:r>
          </a:p>
          <a:p>
            <a:endParaRPr lang="en-US" sz="2400" dirty="0"/>
          </a:p>
          <a:p>
            <a:r>
              <a:rPr lang="en-US" sz="2400" dirty="0" smtClean="0"/>
              <a:t>Mexico City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70434" y="1078207"/>
            <a:ext cx="7796765" cy="200899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878" y="2807715"/>
            <a:ext cx="2846356" cy="35854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7267" y="1078207"/>
            <a:ext cx="2851023" cy="506091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1590" y="1078207"/>
            <a:ext cx="5690764" cy="23222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items that co-occur in transactions</a:t>
            </a:r>
          </a:p>
          <a:p>
            <a:endParaRPr lang="en-US" dirty="0"/>
          </a:p>
          <a:p>
            <a:r>
              <a:rPr lang="en-US" dirty="0" smtClean="0"/>
              <a:t>Initially used to find products that tend to be bought together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Beer and diapers myth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charset="0"/>
              </a:rPr>
              <a:t> {Beer},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{Milk, Bread}  {Eggs,Coke},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{Beer, Bread}  {Milk},</a:t>
            </a:r>
          </a:p>
        </p:txBody>
      </p:sp>
    </p:spTree>
    <p:extLst>
      <p:ext uri="{BB962C8B-B14F-4D97-AF65-F5344CB8AC3E}">
        <p14:creationId xmlns:p14="http://schemas.microsoft.com/office/powerpoint/2010/main" val="3624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used where each row is one “transaction” and each item is an “item purchased”</a:t>
            </a:r>
          </a:p>
          <a:p>
            <a:r>
              <a:rPr lang="en-US" dirty="0" smtClean="0"/>
              <a:t>Can be generalized to anything where </a:t>
            </a:r>
          </a:p>
          <a:p>
            <a:pPr lvl="1"/>
            <a:r>
              <a:rPr lang="en-US" dirty="0" smtClean="0"/>
              <a:t>a row can be any entity</a:t>
            </a:r>
          </a:p>
          <a:p>
            <a:pPr lvl="2"/>
            <a:r>
              <a:rPr lang="en-US" dirty="0" smtClean="0"/>
              <a:t>Event</a:t>
            </a:r>
          </a:p>
          <a:p>
            <a:pPr lvl="2"/>
            <a:r>
              <a:rPr lang="en-US" dirty="0" smtClean="0"/>
              <a:t>Person</a:t>
            </a:r>
          </a:p>
          <a:p>
            <a:pPr lvl="2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Items can be any attribute of that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Services that are commonly co-consumed</a:t>
            </a:r>
          </a:p>
          <a:p>
            <a:r>
              <a:rPr lang="en-US" dirty="0" smtClean="0"/>
              <a:t>Diseases/Symptoms that co-occur in the same people</a:t>
            </a:r>
          </a:p>
          <a:p>
            <a:r>
              <a:rPr lang="en-US" dirty="0" smtClean="0"/>
              <a:t>Complaints/Requests/Crimes/etc. that co-occur in homes/blocks/neighborhoods</a:t>
            </a:r>
          </a:p>
          <a:p>
            <a:r>
              <a:rPr lang="en-US" dirty="0" smtClean="0"/>
              <a:t>Can also be used to do data quality checks by finding exceptions to the rules</a:t>
            </a:r>
          </a:p>
          <a:p>
            <a:pPr lvl="1"/>
            <a:r>
              <a:rPr lang="en-US" dirty="0" smtClean="0"/>
              <a:t>Males who got diagnosed with pregnancy-related diagnosis codes in healthcare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 collection of one or more items</a:t>
            </a:r>
          </a:p>
          <a:p>
            <a:pPr marL="1143000" lvl="2" indent="-228600"/>
            <a:r>
              <a:rPr lang="en-US" sz="1600" dirty="0"/>
              <a:t>Example: {Milk, Bread, Diaper}</a:t>
            </a:r>
          </a:p>
          <a:p>
            <a:pPr marL="742950" lvl="1" indent="-285750"/>
            <a:r>
              <a:rPr lang="en-US" sz="1800" dirty="0"/>
              <a:t>k-</a:t>
            </a:r>
            <a:r>
              <a:rPr lang="en-US" sz="1800" dirty="0" err="1"/>
              <a:t>itemset</a:t>
            </a:r>
            <a:endParaRPr lang="en-US" sz="1800" dirty="0"/>
          </a:p>
          <a:p>
            <a:pPr marL="1143000" lvl="2" indent="-228600"/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k items</a:t>
            </a:r>
            <a:endParaRPr lang="en-US" sz="1600" b="1" dirty="0"/>
          </a:p>
          <a:p>
            <a:pPr marL="342900" indent="-342900"/>
            <a:r>
              <a:rPr lang="en-US" sz="2000" b="1" dirty="0"/>
              <a:t>Support </a:t>
            </a:r>
            <a:r>
              <a:rPr lang="en-US" sz="2000" b="1" dirty="0" smtClean="0"/>
              <a:t>count (</a:t>
            </a:r>
            <a:r>
              <a:rPr lang="en-US" sz="2000" b="1" dirty="0" err="1" smtClean="0"/>
              <a:t>sc</a:t>
            </a:r>
            <a:r>
              <a:rPr lang="en-US" sz="2000" b="1" dirty="0" smtClean="0"/>
              <a:t>)</a:t>
            </a:r>
            <a:endParaRPr lang="en-US" sz="2000" b="1" dirty="0">
              <a:sym typeface="Symbol" charset="0"/>
            </a:endParaRPr>
          </a:p>
          <a:p>
            <a:pPr marL="742950" lvl="1" indent="-285750"/>
            <a:r>
              <a:rPr lang="en-US" sz="1800" dirty="0"/>
              <a:t>Frequency of occurrence of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 err="1" smtClean="0">
                <a:sym typeface="Symbol" charset="0"/>
              </a:rPr>
              <a:t>sc</a:t>
            </a:r>
            <a:r>
              <a:rPr lang="en-US" sz="1800" dirty="0" smtClean="0">
                <a:sym typeface="Symbol" charset="0"/>
              </a:rPr>
              <a:t>(</a:t>
            </a:r>
            <a:r>
              <a:rPr lang="en-US" sz="1800" dirty="0">
                <a:sym typeface="Symbol" charset="0"/>
              </a:rPr>
              <a:t>{Milk, </a:t>
            </a:r>
            <a:r>
              <a:rPr lang="en-US" sz="1800" dirty="0" err="1">
                <a:sym typeface="Symbol" charset="0"/>
              </a:rPr>
              <a:t>Bread,Diaper</a:t>
            </a:r>
            <a:r>
              <a:rPr lang="en-US" sz="1800" dirty="0">
                <a:sym typeface="Symbol" charset="0"/>
              </a:rPr>
              <a:t>}) = 2 </a:t>
            </a:r>
            <a:endParaRPr lang="en-US" sz="1800" dirty="0"/>
          </a:p>
          <a:p>
            <a:pPr marL="342900" indent="-342900"/>
            <a:r>
              <a:rPr lang="en-US" sz="2000" b="1" dirty="0"/>
              <a:t>Support</a:t>
            </a:r>
          </a:p>
          <a:p>
            <a:pPr marL="742950" lvl="1" indent="-285750"/>
            <a:r>
              <a:rPr lang="en-US" sz="1800" dirty="0"/>
              <a:t>Fraction of transactions that contain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s({Milk, Bread, Diaper}) = 2/5</a:t>
            </a:r>
          </a:p>
          <a:p>
            <a:pPr marL="342900" indent="-342900"/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whose support is greater than or equal to a </a:t>
            </a:r>
            <a:r>
              <a:rPr lang="en-US" sz="1800" i="1" dirty="0" err="1"/>
              <a:t>minsup</a:t>
            </a:r>
            <a:r>
              <a:rPr lang="en-US" sz="1800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33935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→ b 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/>
              <a:t> occur together in a basket, then that basket probably contains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Rules: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3" name="Equation" r:id="rId3" imgW="1460160" imgH="203040" progId="Equation.3">
                    <p:embed/>
                  </p:oleObj>
                </mc:Choice>
                <mc:Fallback>
                  <p:oleObj name="Equation" r:id="rId3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4" name="Equation" r:id="rId5" imgW="4317840" imgH="787320" progId="Equation.3">
                    <p:embed/>
                  </p:oleObj>
                </mc:Choice>
                <mc:Fallback>
                  <p:oleObj name="Equation" r:id="rId5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5" name="Equation" r:id="rId7" imgW="4470120" imgH="787320" progId="Equation.3">
                    <p:embed/>
                  </p:oleObj>
                </mc:Choice>
                <mc:Fallback>
                  <p:oleObj name="Equation" r:id="rId7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63680" y="1454902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000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An implication expression of the form X </a:t>
            </a:r>
            <a:r>
              <a:rPr lang="en-US" sz="1800" b="0" dirty="0">
                <a:sym typeface="Symbol" charset="0"/>
              </a:rPr>
              <a:t> Y, where X and Y are </a:t>
            </a:r>
            <a:r>
              <a:rPr lang="en-US" sz="1800" b="0" dirty="0" err="1">
                <a:sym typeface="Symbol" charset="0"/>
              </a:rPr>
              <a:t>itemsets</a:t>
            </a:r>
            <a:endParaRPr lang="en-US" sz="1800" b="0" dirty="0">
              <a:sym typeface="Symbol" charset="0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charset="0"/>
              </a:rPr>
              <a:t> {Beer}</a:t>
            </a:r>
            <a:r>
              <a:rPr lang="en-US" sz="1800" b="0" dirty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charset="0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0"/>
              <a:buChar char="u"/>
            </a:pPr>
            <a:r>
              <a:rPr lang="en-US" sz="1600" b="0" dirty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0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2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High </a:t>
            </a:r>
            <a:r>
              <a:rPr lang="en-US" u="sng" dirty="0"/>
              <a:t>intra</a:t>
            </a:r>
            <a:r>
              <a:rPr lang="en-US" u="sng" dirty="0" smtClean="0"/>
              <a:t>-cluster</a:t>
            </a:r>
            <a:r>
              <a:rPr lang="en-US" dirty="0" smtClean="0"/>
              <a:t> </a:t>
            </a:r>
            <a:r>
              <a:rPr lang="en-US" dirty="0"/>
              <a:t>similarity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</a:t>
            </a:r>
            <a:r>
              <a:rPr lang="en-US" u="sng" dirty="0"/>
              <a:t>inter</a:t>
            </a:r>
            <a:r>
              <a:rPr lang="en-US" u="sng" dirty="0" smtClean="0"/>
              <a:t>-cluster </a:t>
            </a:r>
            <a:r>
              <a:rPr lang="en-US" dirty="0" smtClean="0"/>
              <a:t>similarity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K-Means </a:t>
            </a:r>
            <a:r>
              <a:rPr lang="en-US" dirty="0"/>
              <a:t>i</a:t>
            </a:r>
            <a:r>
              <a:rPr lang="en-US" dirty="0" smtClean="0"/>
              <a:t>s the simplest and the most common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Association Rules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1163" y="1248846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a set of transactions T, the goal of association rule mining is to find all rules having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cs typeface="Arial" charset="0"/>
              </a:rPr>
              <a:t>≥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r>
              <a:rPr lang="en-US" dirty="0" smtClean="0">
                <a:cs typeface="Arial" charset="0"/>
              </a:rPr>
              <a:t>confidence ≥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Brute-force approach:</a:t>
            </a:r>
          </a:p>
          <a:p>
            <a:pPr lvl="1"/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cs typeface="Arial" charset="0"/>
                <a:sym typeface="Symbol" charset="0"/>
              </a:rPr>
              <a:t>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 smtClean="0">
                <a:cs typeface="Arial" charset="0"/>
              </a:rPr>
              <a:t>!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rule algorithms tend to produce too many rules </a:t>
            </a:r>
          </a:p>
          <a:p>
            <a:pPr lvl="1"/>
            <a:r>
              <a:rPr lang="en-US" dirty="0"/>
              <a:t>many of them are uninteresting or redundant</a:t>
            </a:r>
          </a:p>
          <a:p>
            <a:pPr lvl="1"/>
            <a:r>
              <a:rPr lang="en-US" dirty="0"/>
              <a:t>Redundant if {A,B,C} </a:t>
            </a:r>
            <a:r>
              <a:rPr lang="en-US" dirty="0">
                <a:sym typeface="Symbol" charset="0"/>
              </a:rPr>
              <a:t> {D} and </a:t>
            </a:r>
            <a:r>
              <a:rPr lang="en-US" dirty="0"/>
              <a:t>{A,B} </a:t>
            </a:r>
            <a:r>
              <a:rPr lang="en-US" dirty="0">
                <a:sym typeface="Symbol" charset="0"/>
              </a:rPr>
              <a:t> {D}  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Interestingness measures can be used to prune/rank the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The rule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pothole </a:t>
            </a:r>
            <a:r>
              <a:rPr lang="en-US" dirty="0" smtClean="0"/>
              <a:t>may </a:t>
            </a:r>
            <a:r>
              <a:rPr lang="en-US" dirty="0"/>
              <a:t>have high confidence for many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, because </a:t>
            </a:r>
            <a:r>
              <a:rPr lang="en-US" dirty="0" smtClean="0"/>
              <a:t>potholes occur very often in most </a:t>
            </a:r>
            <a:r>
              <a:rPr lang="en-US" dirty="0" err="1" smtClean="0"/>
              <a:t>chicago</a:t>
            </a:r>
            <a:r>
              <a:rPr lang="en-US" dirty="0" smtClean="0"/>
              <a:t> streets (</a:t>
            </a:r>
            <a:r>
              <a:rPr lang="en-US" dirty="0"/>
              <a:t>independent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) and the confidence will be high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rules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26" b="42004"/>
          <a:stretch/>
        </p:blipFill>
        <p:spPr>
          <a:xfrm>
            <a:off x="223280" y="1353805"/>
            <a:ext cx="8749772" cy="28271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evaluation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Monotype Sorts" pitchFamily="-107" charset="2"/>
              <a:buNone/>
            </a:pPr>
            <a:r>
              <a:rPr lang="en-US" dirty="0"/>
              <a:t>	</a:t>
            </a:r>
            <a:r>
              <a:rPr lang="en-US" b="1" dirty="0"/>
              <a:t>B</a:t>
            </a:r>
            <a:r>
              <a:rPr lang="en-US" b="1" baseline="-25000" dirty="0"/>
              <a:t>1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}		B</a:t>
            </a:r>
            <a:r>
              <a:rPr lang="en-US" b="1" baseline="-25000" dirty="0"/>
              <a:t>2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p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3</a:t>
            </a:r>
            <a:r>
              <a:rPr lang="en-US" b="1" dirty="0"/>
              <a:t> = {m, b}	</a:t>
            </a:r>
            <a:r>
              <a:rPr lang="en-US" b="1" dirty="0" smtClean="0"/>
              <a:t>	B</a:t>
            </a:r>
            <a:r>
              <a:rPr lang="en-US" b="1" baseline="-25000" dirty="0" smtClean="0"/>
              <a:t>4</a:t>
            </a:r>
            <a:r>
              <a:rPr lang="en-US" b="1" dirty="0"/>
              <a:t>= </a:t>
            </a:r>
            <a:r>
              <a:rPr lang="en-US" b="1" dirty="0" smtClean="0"/>
              <a:t>{c, </a:t>
            </a:r>
            <a:r>
              <a:rPr lang="en-US" b="1" dirty="0"/>
              <a:t>j}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5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p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}		B</a:t>
            </a:r>
            <a:r>
              <a:rPr lang="en-US" b="1" baseline="-25000" dirty="0"/>
              <a:t>6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7</a:t>
            </a:r>
            <a:r>
              <a:rPr lang="en-US" b="1" dirty="0"/>
              <a:t> = {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		B</a:t>
            </a:r>
            <a:r>
              <a:rPr lang="en-US" b="1" baseline="-25000" dirty="0"/>
              <a:t>8</a:t>
            </a:r>
            <a:r>
              <a:rPr lang="en-US" b="1" dirty="0"/>
              <a:t> = {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endParaRPr lang="en-US" b="1" dirty="0"/>
          </a:p>
          <a:p>
            <a:r>
              <a:rPr lang="en-US" b="1" dirty="0" smtClean="0"/>
              <a:t>Association </a:t>
            </a:r>
            <a:r>
              <a:rPr lang="en-US" b="1" dirty="0"/>
              <a:t>rule: </a:t>
            </a:r>
            <a:r>
              <a:rPr lang="en-US" b="1" dirty="0">
                <a:solidFill>
                  <a:srgbClr val="0000FF"/>
                </a:solidFill>
              </a:rPr>
              <a:t>{m, b} </a:t>
            </a:r>
            <a:r>
              <a:rPr lang="en-US" b="1" dirty="0">
                <a:solidFill>
                  <a:srgbClr val="0000FF"/>
                </a:solidFill>
                <a:latin typeface="Lucida Sans Unicode" pitchFamily="-107" charset="-52"/>
              </a:rPr>
              <a:t>→</a:t>
            </a:r>
            <a:r>
              <a:rPr lang="en-US" b="1" dirty="0" smtClean="0">
                <a:solidFill>
                  <a:srgbClr val="0000FF"/>
                </a:solidFill>
              </a:rPr>
              <a:t>c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/>
              <a:t>Confidence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/>
              <a:t> 2/4 =</a:t>
            </a:r>
            <a:r>
              <a:rPr lang="en-US" dirty="0" smtClean="0"/>
              <a:t> 0.5</a:t>
            </a:r>
          </a:p>
          <a:p>
            <a:pPr lvl="1"/>
            <a:r>
              <a:rPr lang="en-US" b="1" dirty="0" smtClean="0"/>
              <a:t>Interest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smtClean="0"/>
              <a:t>= ?</a:t>
            </a:r>
          </a:p>
          <a:p>
            <a:pPr lvl="1"/>
            <a:r>
              <a:rPr lang="en-US" b="1" dirty="0" smtClean="0"/>
              <a:t>Lift = ?</a:t>
            </a:r>
            <a:endParaRPr lang="en-US" dirty="0" smtClean="0"/>
          </a:p>
          <a:p>
            <a:pPr lvl="2"/>
            <a:r>
              <a:rPr lang="en-US" dirty="0" smtClean="0"/>
              <a:t>Item </a:t>
            </a:r>
            <a:r>
              <a:rPr lang="en-US" b="1" i="1" dirty="0" smtClean="0"/>
              <a:t>c</a:t>
            </a:r>
            <a:r>
              <a:rPr lang="en-US" dirty="0" smtClean="0"/>
              <a:t> appears in 5/8 of the baskets</a:t>
            </a:r>
          </a:p>
          <a:p>
            <a:pPr lvl="2"/>
            <a:r>
              <a:rPr lang="en-US" dirty="0" smtClean="0"/>
              <a:t>Rule is not very interesting!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www.borgelt.net</a:t>
            </a:r>
            <a:r>
              <a:rPr lang="en-US" dirty="0"/>
              <a:t>/doc/</a:t>
            </a:r>
            <a:r>
              <a:rPr lang="en-US" dirty="0" err="1"/>
              <a:t>apriori</a:t>
            </a:r>
            <a:r>
              <a:rPr lang="en-US" dirty="0"/>
              <a:t>/</a:t>
            </a:r>
            <a:r>
              <a:rPr lang="en-US" dirty="0" err="1"/>
              <a:t>apriori.html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covered some of this in the linear algebra class</a:t>
            </a:r>
          </a:p>
          <a:p>
            <a:endParaRPr lang="en-US" dirty="0"/>
          </a:p>
          <a:p>
            <a:r>
              <a:rPr lang="en-US" dirty="0" smtClean="0"/>
              <a:t>We’ll </a:t>
            </a:r>
            <a:r>
              <a:rPr lang="en-US" dirty="0" smtClean="0"/>
              <a:t>cover </a:t>
            </a:r>
            <a:r>
              <a:rPr lang="en-US" dirty="0" smtClean="0"/>
              <a:t>a little more in </a:t>
            </a:r>
            <a:r>
              <a:rPr lang="en-US" dirty="0" smtClean="0"/>
              <a:t>the Feature lecture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6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1</a:t>
            </a: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381000" y="3352800"/>
            <a:ext cx="15541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Pick 3 </a:t>
            </a:r>
          </a:p>
          <a:p>
            <a:r>
              <a:rPr lang="en-US"/>
              <a:t>initial</a:t>
            </a:r>
          </a:p>
          <a:p>
            <a:r>
              <a:rPr lang="en-US"/>
              <a:t>cluster</a:t>
            </a:r>
          </a:p>
          <a:p>
            <a:r>
              <a:rPr lang="en-US"/>
              <a:t>centers</a:t>
            </a:r>
          </a:p>
          <a:p>
            <a:r>
              <a:rPr lang="en-US"/>
              <a:t>(randomly)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7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2</a:t>
            </a:r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381000" y="3657600"/>
            <a:ext cx="177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Assign</a:t>
            </a:r>
          </a:p>
          <a:p>
            <a:r>
              <a:rPr lang="en-US"/>
              <a:t>each point</a:t>
            </a:r>
          </a:p>
          <a:p>
            <a:r>
              <a:rPr lang="en-US"/>
              <a:t>to the closest</a:t>
            </a:r>
          </a:p>
          <a:p>
            <a:r>
              <a:rPr lang="en-US"/>
              <a:t>cluster</a:t>
            </a:r>
          </a:p>
          <a:p>
            <a:r>
              <a:rPr lang="en-US"/>
              <a:t>center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8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</a:t>
            </a:r>
            <a:r>
              <a:rPr lang="en-US" sz="4000"/>
              <a:t> </a:t>
            </a:r>
            <a:r>
              <a:rPr lang="en-US"/>
              <a:t>3</a:t>
            </a:r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228600" y="3505200"/>
            <a:ext cx="213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Move</a:t>
            </a:r>
          </a:p>
          <a:p>
            <a:r>
              <a:rPr lang="en-US"/>
              <a:t>each cluster center</a:t>
            </a:r>
          </a:p>
          <a:p>
            <a:r>
              <a:rPr lang="en-US"/>
              <a:t>to the mean</a:t>
            </a:r>
          </a:p>
          <a:p>
            <a:r>
              <a:rPr lang="en-US"/>
              <a:t>of each cluster</a:t>
            </a:r>
          </a:p>
          <a:p>
            <a:endParaRPr lang="en-US"/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1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9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4</a:t>
            </a:r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152400" y="2303929"/>
            <a:ext cx="2133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Reassign</a:t>
            </a:r>
          </a:p>
          <a:p>
            <a:r>
              <a:rPr lang="en-US" dirty="0"/>
              <a:t>points </a:t>
            </a:r>
          </a:p>
          <a:p>
            <a:r>
              <a:rPr lang="en-US" dirty="0"/>
              <a:t>closest to a different new cluster center</a:t>
            </a:r>
          </a:p>
          <a:p>
            <a:endParaRPr lang="en-US" b="1" i="1" dirty="0">
              <a:solidFill>
                <a:srgbClr val="E5405D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23934</TotalTime>
  <Words>1503</Words>
  <Application>Microsoft Macintosh PowerPoint</Application>
  <PresentationFormat>On-screen Show (4:3)</PresentationFormat>
  <Paragraphs>382</Paragraphs>
  <Slides>56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Gulim</vt:lpstr>
      <vt:lpstr>Lucida Sans Unicode</vt:lpstr>
      <vt:lpstr>Monotype Sorts</vt:lpstr>
      <vt:lpstr>ＭＳ Ｐゴシック</vt:lpstr>
      <vt:lpstr>Palatino Linotype</vt:lpstr>
      <vt:lpstr>SimSun</vt:lpstr>
      <vt:lpstr>Arial</vt:lpstr>
      <vt:lpstr>Calibri</vt:lpstr>
      <vt:lpstr>Symbol</vt:lpstr>
      <vt:lpstr>Tahoma</vt:lpstr>
      <vt:lpstr>Times New Roman</vt:lpstr>
      <vt:lpstr>Wingdings</vt:lpstr>
      <vt:lpstr>ghani uofc template</vt:lpstr>
      <vt:lpstr>Equation</vt:lpstr>
      <vt:lpstr>Document</vt:lpstr>
      <vt:lpstr>Unsupervised Learning</vt:lpstr>
      <vt:lpstr>Types of Learning</vt:lpstr>
      <vt:lpstr>Unsupervised Learning</vt:lpstr>
      <vt:lpstr>Examples</vt:lpstr>
      <vt:lpstr>Clustering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K-means algorithm</vt:lpstr>
      <vt:lpstr>Stopping/convergence criterion </vt:lpstr>
      <vt:lpstr>What will k-means do here?</vt:lpstr>
      <vt:lpstr>What about here?</vt:lpstr>
      <vt:lpstr>Pros and Cons</vt:lpstr>
      <vt:lpstr>K-Medoids</vt:lpstr>
      <vt:lpstr>Can only group points close in feature space</vt:lpstr>
      <vt:lpstr>Probabilistic k-means: Expectation Maximization</vt:lpstr>
      <vt:lpstr>PowerPoint Presentation</vt:lpstr>
      <vt:lpstr>Hierarchical Clustering</vt:lpstr>
      <vt:lpstr>PowerPoint Presentation</vt:lpstr>
      <vt:lpstr>Mean shift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shift pros and cons</vt:lpstr>
      <vt:lpstr>Graph-based clustering</vt:lpstr>
      <vt:lpstr>Graph cut</vt:lpstr>
      <vt:lpstr>Minimum cut</vt:lpstr>
      <vt:lpstr>More Clustering Methods</vt:lpstr>
      <vt:lpstr>Distance and Similarity</vt:lpstr>
      <vt:lpstr>PowerPoint Presentation</vt:lpstr>
      <vt:lpstr>Euclidean distance and Manhattan distance </vt:lpstr>
      <vt:lpstr>Squared distance and Chebychev distance </vt:lpstr>
      <vt:lpstr>Cosine Similarity/Distance</vt:lpstr>
      <vt:lpstr>Evaluation</vt:lpstr>
      <vt:lpstr>Association Rules</vt:lpstr>
      <vt:lpstr>Market Basket Analysis</vt:lpstr>
      <vt:lpstr>Association Rules Generalized</vt:lpstr>
      <vt:lpstr>Policy Applications</vt:lpstr>
      <vt:lpstr>Definitions</vt:lpstr>
      <vt:lpstr>Association Rules: Definition</vt:lpstr>
      <vt:lpstr>Association Rules</vt:lpstr>
      <vt:lpstr>Finding Association Rules</vt:lpstr>
      <vt:lpstr>Evaluation</vt:lpstr>
      <vt:lpstr>Are all rules useful?</vt:lpstr>
      <vt:lpstr>Additional evaluation measures</vt:lpstr>
      <vt:lpstr>Example</vt:lpstr>
      <vt:lpstr>Implementations</vt:lpstr>
      <vt:lpstr>Dimensionality Reduction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157</cp:revision>
  <dcterms:created xsi:type="dcterms:W3CDTF">2013-08-06T06:32:01Z</dcterms:created>
  <dcterms:modified xsi:type="dcterms:W3CDTF">2017-05-02T13:18:47Z</dcterms:modified>
</cp:coreProperties>
</file>