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8" r:id="rId9"/>
    <p:sldId id="277" r:id="rId10"/>
    <p:sldId id="279" r:id="rId11"/>
    <p:sldId id="280" r:id="rId12"/>
    <p:sldId id="282" r:id="rId13"/>
    <p:sldId id="283" r:id="rId14"/>
    <p:sldId id="281" r:id="rId15"/>
    <p:sldId id="265" r:id="rId16"/>
    <p:sldId id="266" r:id="rId17"/>
    <p:sldId id="285" r:id="rId18"/>
    <p:sldId id="286" r:id="rId19"/>
    <p:sldId id="287" r:id="rId20"/>
    <p:sldId id="288" r:id="rId21"/>
    <p:sldId id="276" r:id="rId22"/>
    <p:sldId id="273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FF99"/>
    <a:srgbClr val="66FF6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16" autoAdjust="0"/>
  </p:normalViewPr>
  <p:slideViewPr>
    <p:cSldViewPr snapToGrid="0">
      <p:cViewPr varScale="1">
        <p:scale>
          <a:sx n="60" d="100"/>
          <a:sy n="60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72C49-D048-410C-98E1-591529983809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3358F-7A40-4A4A-92E6-F694386B381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711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384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Grupo 1 y</a:t>
            </a:r>
            <a:r>
              <a:rPr lang="es-CL" baseline="0" dirty="0" smtClean="0"/>
              <a:t> </a:t>
            </a:r>
            <a:r>
              <a:rPr lang="es-CL" baseline="0" dirty="0" err="1" smtClean="0"/>
              <a:t>outliers</a:t>
            </a:r>
            <a:endParaRPr lang="es-CL" baseline="0" dirty="0" smtClean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302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Se</a:t>
            </a:r>
            <a:r>
              <a:rPr lang="es-CL" baseline="0" dirty="0" smtClean="0"/>
              <a:t> hace esta pregunta para poder dejar como lideres de este grafo al médico y la enfermera, los cuales se apoyan en el nutricionista de vez en cuando, pero ¿Importa a quien deriva el nutricionista?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3358F-7A40-4A4A-92E6-F694386B381C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863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1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051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11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355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9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3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88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821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2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54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10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AD7BA-F6AA-4AAB-9A4E-937765467DC4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5C2243-0071-4B39-9B62-7E6AE4683E40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dirty="0" smtClean="0"/>
              <a:t>Análisis de Datos </a:t>
            </a:r>
            <a:br>
              <a:rPr lang="es-CL" dirty="0" smtClean="0"/>
            </a:br>
            <a:r>
              <a:rPr lang="es-CL" dirty="0" smtClean="0"/>
              <a:t>(Palia)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endParaRPr lang="es-CL" dirty="0" smtClean="0"/>
          </a:p>
          <a:p>
            <a:pPr algn="ctr"/>
            <a:r>
              <a:rPr lang="es-CL" sz="4000" dirty="0" smtClean="0"/>
              <a:t>1873 pacientes</a:t>
            </a:r>
            <a:endParaRPr lang="es-CL" sz="4000" dirty="0" smtClean="0"/>
          </a:p>
          <a:p>
            <a:pPr algn="r"/>
            <a:r>
              <a:rPr lang="es-CL" sz="4300" dirty="0" smtClean="0"/>
              <a:t>Nicolás Riera</a:t>
            </a:r>
            <a:endParaRPr lang="es-CL" sz="4300" dirty="0"/>
          </a:p>
        </p:txBody>
      </p:sp>
    </p:spTree>
    <p:extLst>
      <p:ext uri="{BB962C8B-B14F-4D97-AF65-F5344CB8AC3E}">
        <p14:creationId xmlns:p14="http://schemas.microsoft.com/office/powerpoint/2010/main" val="634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Cruce primer y tercer grupo (dos nodos)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970" t="49835" r="19546" b="31524"/>
          <a:stretch/>
        </p:blipFill>
        <p:spPr>
          <a:xfrm>
            <a:off x="403459" y="2556184"/>
            <a:ext cx="11446042" cy="23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Cruce segundo y tercer grupo (dos nodos)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093" t="55537" r="19670" b="26700"/>
          <a:stretch/>
        </p:blipFill>
        <p:spPr>
          <a:xfrm>
            <a:off x="370423" y="2646947"/>
            <a:ext cx="11512113" cy="21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45808" t="20450" r="25094" b="41173"/>
          <a:stretch/>
        </p:blipFill>
        <p:spPr>
          <a:xfrm>
            <a:off x="1219199" y="4198219"/>
            <a:ext cx="2602312" cy="19296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5562" t="28783" r="26820" b="36787"/>
          <a:stretch/>
        </p:blipFill>
        <p:spPr>
          <a:xfrm>
            <a:off x="8110606" y="1900654"/>
            <a:ext cx="3045074" cy="213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45438" t="22643" r="25464" b="38761"/>
          <a:stretch/>
        </p:blipFill>
        <p:spPr>
          <a:xfrm>
            <a:off x="4658353" y="1916741"/>
            <a:ext cx="2936254" cy="2189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45931" t="22862" r="25711" b="39638"/>
          <a:stretch/>
        </p:blipFill>
        <p:spPr>
          <a:xfrm>
            <a:off x="1219199" y="1941094"/>
            <a:ext cx="2761871" cy="2053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9199" y="195097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0101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8590547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27745" y="410638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/>
          <a:srcRect l="45808" t="32730" r="23491" b="33498"/>
          <a:stretch/>
        </p:blipFill>
        <p:spPr>
          <a:xfrm>
            <a:off x="4485371" y="4148077"/>
            <a:ext cx="3282217" cy="202996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204058" y="419821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5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7"/>
          <a:srcRect l="45192" t="27029" r="23861" b="35252"/>
          <a:stretch/>
        </p:blipFill>
        <p:spPr>
          <a:xfrm>
            <a:off x="8110606" y="4068542"/>
            <a:ext cx="3194461" cy="218903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757385" y="41418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7828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5685" t="25712" r="28916" b="34595"/>
          <a:stretch/>
        </p:blipFill>
        <p:spPr>
          <a:xfrm>
            <a:off x="3866145" y="2197405"/>
            <a:ext cx="4012131" cy="3525223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11577" y="237386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7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560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Cruce de los siete grupos para re - agrupar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247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r>
              <a:rPr lang="es-CL" dirty="0"/>
              <a:t/>
            </a:r>
            <a:br>
              <a:rPr lang="es-CL" dirty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  En el cruce de todos los grupos con todos, ninguno paso a 100% los test de proporciones.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Notamos que el grupo 4 - 5 tiene todas las relaciones parecidas, con excepción las que provienen del nutricionista.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 marL="0" indent="0">
              <a:buNone/>
            </a:pPr>
            <a:r>
              <a:rPr lang="es-CL" dirty="0" smtClean="0"/>
              <a:t> 		Relación :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	</a:t>
            </a:r>
          </a:p>
          <a:p>
            <a:pPr marL="0" indent="0">
              <a:buNone/>
            </a:pPr>
            <a:r>
              <a:rPr lang="es-CL" dirty="0"/>
              <a:t>	</a:t>
            </a:r>
            <a:r>
              <a:rPr lang="es-CL" dirty="0" smtClean="0"/>
              <a:t>		                        </a:t>
            </a:r>
            <a:r>
              <a:rPr lang="es-CL" sz="4800" dirty="0" smtClean="0"/>
              <a:t>N        X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smtClean="0"/>
              <a:t>Con X enfermera, médico o @</a:t>
            </a:r>
            <a:r>
              <a:rPr lang="es-CL" dirty="0" err="1" smtClean="0"/>
              <a:t>End</a:t>
            </a:r>
            <a:endParaRPr lang="es-CL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967662" y="4475746"/>
            <a:ext cx="449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7489" y="270561"/>
            <a:ext cx="10058400" cy="1450757"/>
          </a:xfrm>
        </p:spPr>
        <p:txBody>
          <a:bodyPr/>
          <a:lstStyle/>
          <a:p>
            <a:r>
              <a:rPr lang="es-CL" dirty="0" smtClean="0"/>
              <a:t>Grupos 4 - 5</a:t>
            </a:r>
            <a:endParaRPr lang="es-C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5861" t="38871" r="24971" b="29770"/>
          <a:stretch/>
        </p:blipFill>
        <p:spPr>
          <a:xfrm>
            <a:off x="668461" y="2342146"/>
            <a:ext cx="11076455" cy="31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71074" y="1321052"/>
            <a:ext cx="10058400" cy="3565525"/>
          </a:xfrm>
        </p:spPr>
        <p:txBody>
          <a:bodyPr>
            <a:normAutofit/>
          </a:bodyPr>
          <a:lstStyle/>
          <a:p>
            <a:pPr algn="ctr"/>
            <a:r>
              <a:rPr lang="es-CL" sz="7200" dirty="0" smtClean="0"/>
              <a:t>¿Es efectivamente significante el Nutricionista en estos grupos?</a:t>
            </a:r>
            <a:endParaRPr lang="es-CL" sz="7200" dirty="0"/>
          </a:p>
        </p:txBody>
      </p:sp>
    </p:spTree>
    <p:extLst>
      <p:ext uri="{BB962C8B-B14F-4D97-AF65-F5344CB8AC3E}">
        <p14:creationId xmlns:p14="http://schemas.microsoft.com/office/powerpoint/2010/main" val="198529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477" t="28783" r="42232" b="32401"/>
          <a:stretch/>
        </p:blipFill>
        <p:spPr>
          <a:xfrm>
            <a:off x="1451249" y="1925053"/>
            <a:ext cx="9350462" cy="3978442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Test de proporción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1352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Por Test de proporción tenemos que el aporte del nutricionista frente al medico o el enfermero es mucho menor, por lo que se descarta el aporte de su derivación al grafo.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  Se une el grupo 4 – 5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330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Pacientes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CL" sz="2800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800" dirty="0" smtClean="0"/>
              <a:t>    Para el estudio de los patrones se trabajará con todos los pacientes del log de eventos.</a:t>
            </a:r>
          </a:p>
          <a:p>
            <a:pPr marL="0" indent="0">
              <a:buNone/>
            </a:pPr>
            <a:endParaRPr lang="es-CL" sz="2800" dirty="0" smtClean="0"/>
          </a:p>
          <a:p>
            <a:pPr marL="0" indent="0">
              <a:buNone/>
            </a:pPr>
            <a:r>
              <a:rPr lang="es-CL" sz="2800" dirty="0" smtClean="0"/>
              <a:t>Se utilizaran los siguientes parámetros para formar los grupos:</a:t>
            </a:r>
          </a:p>
          <a:p>
            <a:pPr>
              <a:buFontTx/>
              <a:buChar char="-"/>
            </a:pPr>
            <a:r>
              <a:rPr lang="es-CL" sz="2800" dirty="0" smtClean="0"/>
              <a:t> </a:t>
            </a:r>
            <a:r>
              <a:rPr lang="es-CL" sz="2800" dirty="0" smtClean="0"/>
              <a:t>10% </a:t>
            </a:r>
            <a:r>
              <a:rPr lang="es-CL" sz="2800" dirty="0" smtClean="0"/>
              <a:t>y 3% </a:t>
            </a:r>
          </a:p>
          <a:p>
            <a:pPr>
              <a:buFontTx/>
              <a:buChar char="-"/>
            </a:pPr>
            <a:r>
              <a:rPr lang="es-CL" sz="2800" dirty="0" smtClean="0"/>
              <a:t> </a:t>
            </a:r>
            <a:r>
              <a:rPr lang="es-CL" sz="2800" dirty="0" smtClean="0"/>
              <a:t>12,5% </a:t>
            </a:r>
            <a:r>
              <a:rPr lang="es-CL" sz="2800" dirty="0" smtClean="0"/>
              <a:t>y </a:t>
            </a:r>
            <a:r>
              <a:rPr lang="es-CL" sz="2800" dirty="0" smtClean="0"/>
              <a:t>3%</a:t>
            </a:r>
            <a:endParaRPr lang="es-CL" sz="2800" dirty="0" smtClean="0"/>
          </a:p>
          <a:p>
            <a:pPr>
              <a:buFontTx/>
              <a:buChar char="-"/>
            </a:pPr>
            <a:r>
              <a:rPr lang="es-CL" sz="2800" dirty="0" smtClean="0"/>
              <a:t> 10% y </a:t>
            </a:r>
            <a:r>
              <a:rPr lang="es-CL" sz="2800" dirty="0" smtClean="0"/>
              <a:t>3%</a:t>
            </a:r>
            <a:endParaRPr lang="es-CL" sz="2800" dirty="0" smtClean="0"/>
          </a:p>
          <a:p>
            <a:pPr>
              <a:buFontTx/>
              <a:buChar char="-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24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45808" t="20450" r="25094" b="41173"/>
          <a:stretch/>
        </p:blipFill>
        <p:spPr>
          <a:xfrm>
            <a:off x="1219199" y="4198219"/>
            <a:ext cx="2602312" cy="19296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l="45562" t="28783" r="26820" b="36787"/>
          <a:stretch/>
        </p:blipFill>
        <p:spPr>
          <a:xfrm>
            <a:off x="8110606" y="1900654"/>
            <a:ext cx="3045074" cy="21342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45438" t="22643" r="25464" b="38761"/>
          <a:stretch/>
        </p:blipFill>
        <p:spPr>
          <a:xfrm>
            <a:off x="4658353" y="1916741"/>
            <a:ext cx="2936254" cy="2189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5"/>
          <a:srcRect l="45931" t="22862" r="25711" b="39638"/>
          <a:stretch/>
        </p:blipFill>
        <p:spPr>
          <a:xfrm>
            <a:off x="1219199" y="1941094"/>
            <a:ext cx="2761871" cy="2053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Tres nodos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19199" y="195097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0101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8590547" y="191674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27745" y="4106381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4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6"/>
          <a:srcRect l="45808" t="32730" r="23491" b="33498"/>
          <a:stretch/>
        </p:blipFill>
        <p:spPr>
          <a:xfrm>
            <a:off x="4485371" y="4148077"/>
            <a:ext cx="3282217" cy="202996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5204058" y="419821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5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7"/>
          <a:srcRect l="45192" t="27029" r="23861" b="35252"/>
          <a:stretch/>
        </p:blipFill>
        <p:spPr>
          <a:xfrm>
            <a:off x="8110606" y="4068542"/>
            <a:ext cx="3194461" cy="218903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8757385" y="41418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6</a:t>
            </a:r>
            <a:endParaRPr lang="es-CL" dirty="0" smtClean="0"/>
          </a:p>
        </p:txBody>
      </p:sp>
      <p:sp>
        <p:nvSpPr>
          <p:cNvPr id="18" name="Rectángulo redondeado 17"/>
          <p:cNvSpPr/>
          <p:nvPr/>
        </p:nvSpPr>
        <p:spPr>
          <a:xfrm>
            <a:off x="834189" y="4034924"/>
            <a:ext cx="7276417" cy="21431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42" y="4012181"/>
            <a:ext cx="2138446" cy="21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64" y="3955389"/>
            <a:ext cx="2138446" cy="21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4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5617" y="1922897"/>
            <a:ext cx="10058400" cy="2232008"/>
          </a:xfrm>
        </p:spPr>
        <p:txBody>
          <a:bodyPr>
            <a:normAutofit/>
          </a:bodyPr>
          <a:lstStyle/>
          <a:p>
            <a:pPr algn="ctr"/>
            <a:r>
              <a:rPr lang="es-CL" sz="7200" dirty="0" smtClean="0"/>
              <a:t>Comportamiento </a:t>
            </a:r>
            <a:r>
              <a:rPr lang="es-CL" sz="7200" dirty="0"/>
              <a:t/>
            </a:r>
            <a:br>
              <a:rPr lang="es-CL" sz="7200" dirty="0"/>
            </a:br>
            <a:r>
              <a:rPr lang="es-CL" sz="7200" dirty="0" smtClean="0"/>
              <a:t>Patrones</a:t>
            </a:r>
            <a:endParaRPr lang="es-CL" sz="7200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203158" y="4331368"/>
            <a:ext cx="10106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950038"/>
              </p:ext>
            </p:extLst>
          </p:nvPr>
        </p:nvGraphicFramePr>
        <p:xfrm>
          <a:off x="818148" y="295725"/>
          <a:ext cx="10369616" cy="5852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8357"/>
                <a:gridCol w="1010653"/>
                <a:gridCol w="1909011"/>
                <a:gridCol w="6551595"/>
              </a:tblGrid>
              <a:tr h="270275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Patrón</a:t>
                      </a:r>
                      <a:r>
                        <a:rPr lang="es-CL" baseline="0" dirty="0" smtClean="0"/>
                        <a:t>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# nodos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Nombre</a:t>
                      </a:r>
                      <a:r>
                        <a:rPr lang="es-CL" baseline="0" dirty="0" smtClean="0"/>
                        <a:t> Patrón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dirty="0" smtClean="0"/>
                        <a:t>Descripción</a:t>
                      </a:r>
                      <a:endParaRPr lang="es-CL" dirty="0"/>
                    </a:p>
                  </a:txBody>
                  <a:tcPr/>
                </a:tc>
              </a:tr>
              <a:tr h="270275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1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Solitario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Solo una</a:t>
                      </a:r>
                      <a:r>
                        <a:rPr lang="es-CL" baseline="0" dirty="0" smtClean="0"/>
                        <a:t> disciplina está presente en el tratamiento del paciente.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CL" dirty="0" smtClean="0"/>
                    </a:p>
                    <a:p>
                      <a:pPr algn="ctr"/>
                      <a:r>
                        <a:rPr lang="es-CL" dirty="0" smtClean="0"/>
                        <a:t>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Líder Tácito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Dúo</a:t>
                      </a:r>
                      <a:r>
                        <a:rPr lang="es-CL" baseline="0" dirty="0" smtClean="0"/>
                        <a:t> entre nutricionista y médico (con Médico como líder – en % -).</a:t>
                      </a:r>
                    </a:p>
                    <a:p>
                      <a:pPr algn="just"/>
                      <a:r>
                        <a:rPr lang="es-CL" baseline="0" dirty="0" smtClean="0"/>
                        <a:t>Instanciado con líder médico y con nutricionista.</a:t>
                      </a:r>
                      <a:endParaRPr lang="es-CL" dirty="0" smtClean="0"/>
                    </a:p>
                  </a:txBody>
                  <a:tcPr/>
                </a:tc>
              </a:tr>
              <a:tr h="270275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Compartido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Hay roles compartidos entre los médicos y las</a:t>
                      </a:r>
                      <a:r>
                        <a:rPr lang="es-CL" baseline="0" dirty="0" smtClean="0"/>
                        <a:t> enfermeras.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4</a:t>
                      </a:r>
                      <a:endParaRPr lang="es-CL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endParaRPr lang="es-CL" dirty="0" smtClean="0"/>
                    </a:p>
                    <a:p>
                      <a:pPr algn="ctr"/>
                      <a:r>
                        <a:rPr lang="es-CL" dirty="0" smtClean="0"/>
                        <a:t>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médico y la enfermera interactúan de manera muy similar apoyándose ambos en los nutricionistas.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5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-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L" dirty="0" smtClean="0"/>
                        <a:t>El médico es eje central de</a:t>
                      </a:r>
                      <a:r>
                        <a:rPr lang="es-CL" baseline="0" dirty="0" smtClean="0"/>
                        <a:t>l tratamiento, apoyándose en la enfermera y los nutricionistas.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6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-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médico es eje central de</a:t>
                      </a:r>
                      <a:r>
                        <a:rPr lang="es-CL" baseline="0" dirty="0" smtClean="0"/>
                        <a:t>l tratamiento, apoyándose en la enfermera y los nutricionistas.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7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Colaborativo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dirty="0" smtClean="0"/>
                        <a:t>El</a:t>
                      </a:r>
                      <a:r>
                        <a:rPr lang="es-CL" baseline="0" dirty="0" smtClean="0"/>
                        <a:t> médico y la enfermera interactúan de manera muy similar apoyándose ambos en los nutricionistas</a:t>
                      </a:r>
                      <a:endParaRPr lang="es-CL" dirty="0"/>
                    </a:p>
                  </a:txBody>
                  <a:tcPr/>
                </a:tc>
              </a:tr>
              <a:tr h="472981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8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Centrado - colaborativo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médico es eje central de</a:t>
                      </a:r>
                      <a:r>
                        <a:rPr lang="es-CL" baseline="0" dirty="0" smtClean="0"/>
                        <a:t>l tratamiento, apoyándose en la enfermera y los nutricionistas.</a:t>
                      </a:r>
                      <a:endParaRPr lang="es-CL" dirty="0"/>
                    </a:p>
                  </a:txBody>
                  <a:tcPr/>
                </a:tc>
              </a:tr>
              <a:tr h="675688"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9</a:t>
                      </a:r>
                      <a:endParaRPr lang="es-C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Centrado - colaborativo</a:t>
                      </a:r>
                    </a:p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 smtClean="0"/>
                        <a:t>El médico es eje central de</a:t>
                      </a:r>
                      <a:r>
                        <a:rPr lang="es-CL" baseline="0" dirty="0" smtClean="0"/>
                        <a:t>l tratamiento, apoyándose en la enfermera y los nutricionistas.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5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sz="5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 smtClean="0"/>
          </a:p>
          <a:p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Grupo 1:  (di) similitud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10%,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unir grupos bajo 3%</a:t>
            </a:r>
          </a:p>
          <a:p>
            <a:endParaRPr lang="es-CL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</a:t>
            </a:r>
            <a:r>
              <a:rPr lang="es-CL" dirty="0" smtClean="0"/>
              <a:t>10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    </a:t>
            </a:r>
            <a:r>
              <a:rPr lang="es-CL" dirty="0" smtClean="0"/>
              <a:t>7 </a:t>
            </a:r>
            <a:r>
              <a:rPr lang="es-CL" dirty="0"/>
              <a:t>grupos de </a:t>
            </a:r>
            <a:r>
              <a:rPr lang="es-CL" dirty="0" smtClean="0"/>
              <a:t>tres </a:t>
            </a:r>
            <a:r>
              <a:rPr lang="es-CL" dirty="0"/>
              <a:t>nodos, </a:t>
            </a:r>
            <a:r>
              <a:rPr lang="es-CL" dirty="0"/>
              <a:t>3</a:t>
            </a:r>
            <a:r>
              <a:rPr lang="es-CL" dirty="0" smtClean="0"/>
              <a:t> </a:t>
            </a:r>
            <a:r>
              <a:rPr lang="es-CL" dirty="0"/>
              <a:t>grupos de </a:t>
            </a:r>
            <a:r>
              <a:rPr lang="es-CL" dirty="0" smtClean="0"/>
              <a:t>dos nodos.</a:t>
            </a: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marL="292608" lvl="1" indent="0">
              <a:buNone/>
            </a:pPr>
            <a:endParaRPr lang="es-CL" dirty="0" smtClean="0">
              <a:solidFill>
                <a:srgbClr val="FF000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FF0000"/>
                </a:solidFill>
              </a:rPr>
              <a:t>-</a:t>
            </a:r>
            <a:r>
              <a:rPr lang="es-CL" dirty="0" smtClean="0">
                <a:solidFill>
                  <a:srgbClr val="FF0000"/>
                </a:solidFill>
              </a:rPr>
              <a:t>    Muchos </a:t>
            </a:r>
            <a:r>
              <a:rPr lang="es-CL" dirty="0" err="1" smtClean="0">
                <a:solidFill>
                  <a:srgbClr val="FF0000"/>
                </a:solidFill>
              </a:rPr>
              <a:t>outliers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smtClean="0">
                <a:solidFill>
                  <a:srgbClr val="FF0000"/>
                </a:solidFill>
              </a:rPr>
              <a:t>(</a:t>
            </a:r>
            <a:r>
              <a:rPr lang="es-CL" dirty="0" smtClean="0">
                <a:solidFill>
                  <a:srgbClr val="FF0000"/>
                </a:solidFill>
              </a:rPr>
              <a:t>18.69</a:t>
            </a:r>
            <a:r>
              <a:rPr lang="es-CL" dirty="0" smtClean="0">
                <a:solidFill>
                  <a:srgbClr val="FF0000"/>
                </a:solidFill>
              </a:rPr>
              <a:t>%)</a:t>
            </a:r>
            <a:endParaRPr lang="es-CL" dirty="0">
              <a:solidFill>
                <a:srgbClr val="FF000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00CC66"/>
                </a:solidFill>
              </a:rPr>
              <a:t>+   Muchos </a:t>
            </a:r>
            <a:r>
              <a:rPr lang="es-CL" dirty="0">
                <a:solidFill>
                  <a:srgbClr val="00CC66"/>
                </a:solidFill>
              </a:rPr>
              <a:t>grupos encontrados y se pueden </a:t>
            </a:r>
            <a:r>
              <a:rPr lang="es-CL" dirty="0" smtClean="0">
                <a:solidFill>
                  <a:srgbClr val="00CC66"/>
                </a:solidFill>
              </a:rPr>
              <a:t>reagrupar</a:t>
            </a:r>
          </a:p>
          <a:p>
            <a:pPr marL="292608" lvl="1" indent="0">
              <a:buNone/>
            </a:pPr>
            <a:r>
              <a:rPr lang="es-CL" dirty="0" smtClean="0">
                <a:solidFill>
                  <a:srgbClr val="00CC66"/>
                </a:solidFill>
              </a:rPr>
              <a:t>+   Grupos </a:t>
            </a:r>
            <a:r>
              <a:rPr lang="es-CL" dirty="0">
                <a:solidFill>
                  <a:srgbClr val="00CC66"/>
                </a:solidFill>
              </a:rPr>
              <a:t>poco específicos</a:t>
            </a:r>
            <a:r>
              <a:rPr lang="es-CL" dirty="0" smtClean="0">
                <a:solidFill>
                  <a:srgbClr val="00CC66"/>
                </a:solidFill>
              </a:rPr>
              <a:t>.</a:t>
            </a:r>
            <a:endParaRPr lang="es-CL" dirty="0">
              <a:solidFill>
                <a:srgbClr val="00CC66"/>
              </a:solidFill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896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2: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2.5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bajo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%</a:t>
            </a: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</a:t>
            </a:r>
            <a:r>
              <a:rPr lang="es-CL" dirty="0" smtClean="0"/>
              <a:t>9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    </a:t>
            </a:r>
            <a:r>
              <a:rPr lang="es-CL" dirty="0"/>
              <a:t>8</a:t>
            </a:r>
            <a:r>
              <a:rPr lang="es-CL" dirty="0" smtClean="0"/>
              <a:t> </a:t>
            </a:r>
            <a:r>
              <a:rPr lang="es-CL" dirty="0" smtClean="0"/>
              <a:t>de tres nodos y </a:t>
            </a:r>
            <a:r>
              <a:rPr lang="es-CL" dirty="0" smtClean="0"/>
              <a:t>1 </a:t>
            </a:r>
            <a:r>
              <a:rPr lang="es-CL" dirty="0" smtClean="0"/>
              <a:t>de dos nodos.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>
              <a:buFontTx/>
              <a:buChar char="-"/>
            </a:pPr>
            <a:endParaRPr lang="es-CL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 err="1" smtClean="0">
                <a:solidFill>
                  <a:srgbClr val="FF0000"/>
                </a:solidFill>
              </a:rPr>
              <a:t>outliers</a:t>
            </a:r>
            <a:r>
              <a:rPr lang="es-CL" dirty="0" smtClean="0">
                <a:solidFill>
                  <a:srgbClr val="FF0000"/>
                </a:solidFill>
              </a:rPr>
              <a:t> </a:t>
            </a:r>
            <a:r>
              <a:rPr lang="es-CL" dirty="0" smtClean="0">
                <a:solidFill>
                  <a:srgbClr val="FF0000"/>
                </a:solidFill>
              </a:rPr>
              <a:t>(</a:t>
            </a:r>
            <a:r>
              <a:rPr lang="es-CL" dirty="0" smtClean="0">
                <a:solidFill>
                  <a:srgbClr val="FF0000"/>
                </a:solidFill>
              </a:rPr>
              <a:t>13</a:t>
            </a:r>
            <a:r>
              <a:rPr lang="es-CL" dirty="0" smtClean="0">
                <a:solidFill>
                  <a:srgbClr val="FF0000"/>
                </a:solidFill>
              </a:rPr>
              <a:t>.24%)</a:t>
            </a:r>
            <a:endParaRPr lang="es-CL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s-CL" dirty="0" smtClean="0"/>
              <a:t> </a:t>
            </a:r>
            <a:r>
              <a:rPr lang="es-CL" dirty="0" smtClean="0">
                <a:solidFill>
                  <a:srgbClr val="00B050"/>
                </a:solidFill>
              </a:rPr>
              <a:t>+ Grupos diferenciados por derivaciones, permite </a:t>
            </a:r>
            <a:r>
              <a:rPr lang="es-CL" dirty="0" smtClean="0">
                <a:solidFill>
                  <a:srgbClr val="00B050"/>
                </a:solidFill>
              </a:rPr>
              <a:t>reagrupar (3 nodos).</a:t>
            </a: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4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Palia </a:t>
            </a:r>
            <a:br>
              <a:rPr lang="es-CL" dirty="0"/>
            </a:br>
            <a:r>
              <a:rPr lang="es-CL" sz="2000" dirty="0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  <a:p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Grupo 3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(di) similitud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%, </a:t>
            </a: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unir grupos </a:t>
            </a:r>
            <a:r>
              <a:rPr lang="es-CL" dirty="0" smtClean="0">
                <a:solidFill>
                  <a:schemeClr val="bg2">
                    <a:lumMod val="50000"/>
                  </a:schemeClr>
                </a:solidFill>
              </a:rPr>
              <a:t>bajo 3%</a:t>
            </a: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 smtClean="0"/>
              <a:t>10 </a:t>
            </a:r>
            <a:r>
              <a:rPr lang="es-CL" dirty="0"/>
              <a:t>grupos encontrados.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CL" dirty="0"/>
              <a:t>6</a:t>
            </a:r>
            <a:r>
              <a:rPr lang="es-CL" dirty="0" smtClean="0"/>
              <a:t> </a:t>
            </a:r>
            <a:r>
              <a:rPr lang="es-CL" dirty="0"/>
              <a:t>de 3 nodos, </a:t>
            </a:r>
            <a:r>
              <a:rPr lang="es-CL" dirty="0" smtClean="0"/>
              <a:t>4 </a:t>
            </a:r>
            <a:r>
              <a:rPr lang="es-CL" dirty="0"/>
              <a:t>de 2 </a:t>
            </a:r>
            <a:r>
              <a:rPr lang="es-CL" dirty="0" smtClean="0"/>
              <a:t>nodos.</a:t>
            </a:r>
            <a:endParaRPr lang="es-CL" dirty="0"/>
          </a:p>
          <a:p>
            <a:pPr lvl="1">
              <a:buFont typeface="Wingdings" panose="05000000000000000000" pitchFamily="2" charset="2"/>
              <a:buChar char="§"/>
            </a:pPr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0">
              <a:buNone/>
            </a:pPr>
            <a:r>
              <a:rPr lang="es-CL" dirty="0">
                <a:solidFill>
                  <a:schemeClr val="bg2">
                    <a:lumMod val="50000"/>
                  </a:schemeClr>
                </a:solidFill>
              </a:rPr>
              <a:t>  Comentarios</a:t>
            </a:r>
          </a:p>
          <a:p>
            <a:pPr lvl="1"/>
            <a:endParaRPr lang="es-CL" dirty="0">
              <a:solidFill>
                <a:schemeClr val="bg2">
                  <a:lumMod val="50000"/>
                </a:schemeClr>
              </a:solidFill>
            </a:endParaRPr>
          </a:p>
          <a:p>
            <a:pPr marL="578358" lvl="1" indent="-285750">
              <a:buFontTx/>
              <a:buChar char="-"/>
            </a:pPr>
            <a:r>
              <a:rPr lang="es-CL" dirty="0" smtClean="0">
                <a:solidFill>
                  <a:srgbClr val="FF0000"/>
                </a:solidFill>
              </a:rPr>
              <a:t>Muchos </a:t>
            </a:r>
            <a:r>
              <a:rPr lang="es-CL" dirty="0" err="1" smtClean="0">
                <a:solidFill>
                  <a:srgbClr val="FF0000"/>
                </a:solidFill>
              </a:rPr>
              <a:t>ouliers</a:t>
            </a:r>
            <a:r>
              <a:rPr lang="es-CL" dirty="0" smtClean="0">
                <a:solidFill>
                  <a:srgbClr val="FF0000"/>
                </a:solidFill>
              </a:rPr>
              <a:t> (35.61%)</a:t>
            </a:r>
            <a:endParaRPr lang="es-CL" dirty="0" smtClean="0">
              <a:solidFill>
                <a:srgbClr val="FF0000"/>
              </a:solidFill>
            </a:endParaRPr>
          </a:p>
          <a:p>
            <a:pPr marL="292608" lvl="1" indent="0">
              <a:buNone/>
            </a:pPr>
            <a:r>
              <a:rPr lang="es-CL" dirty="0" smtClean="0">
                <a:solidFill>
                  <a:srgbClr val="00CC66"/>
                </a:solidFill>
              </a:rPr>
              <a:t>+   Se pueden reagrupar los  grupos </a:t>
            </a:r>
            <a:r>
              <a:rPr lang="es-CL" dirty="0" smtClean="0">
                <a:solidFill>
                  <a:srgbClr val="00CC66"/>
                </a:solidFill>
              </a:rPr>
              <a:t>de tres </a:t>
            </a:r>
            <a:r>
              <a:rPr lang="es-CL" dirty="0" smtClean="0">
                <a:solidFill>
                  <a:srgbClr val="00CC66"/>
                </a:solidFill>
              </a:rPr>
              <a:t>nodos</a:t>
            </a:r>
            <a:r>
              <a:rPr lang="es-CL" dirty="0" smtClean="0">
                <a:solidFill>
                  <a:srgbClr val="00CC66"/>
                </a:solidFill>
              </a:rPr>
              <a:t>.</a:t>
            </a:r>
            <a:endParaRPr lang="es-CL" dirty="0">
              <a:solidFill>
                <a:srgbClr val="00B050"/>
              </a:solidFill>
            </a:endParaRPr>
          </a:p>
          <a:p>
            <a:pPr marL="384048" lvl="2" indent="0">
              <a:buNone/>
            </a:pPr>
            <a:endParaRPr lang="es-C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Palia 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Comentarios</a:t>
            </a:r>
            <a:endParaRPr lang="es-CL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CL" sz="2800" dirty="0" smtClean="0"/>
          </a:p>
          <a:p>
            <a:r>
              <a:rPr lang="es-CL" sz="2800" dirty="0" smtClean="0"/>
              <a:t>Se seleccionará el </a:t>
            </a:r>
            <a:r>
              <a:rPr lang="es-CL" sz="2800" dirty="0" smtClean="0"/>
              <a:t>primer grupo</a:t>
            </a:r>
            <a:r>
              <a:rPr lang="es-CL" sz="2800" dirty="0" smtClean="0"/>
              <a:t>:</a:t>
            </a:r>
          </a:p>
          <a:p>
            <a:endParaRPr lang="es-CL" sz="2800" dirty="0" smtClean="0"/>
          </a:p>
          <a:p>
            <a:pPr lvl="1"/>
            <a:r>
              <a:rPr lang="es-CL" sz="2400" dirty="0"/>
              <a:t>F</a:t>
            </a:r>
            <a:r>
              <a:rPr lang="es-CL" sz="2400" dirty="0" smtClean="0"/>
              <a:t>orma los grupos de manera más diferenciada. </a:t>
            </a:r>
          </a:p>
          <a:p>
            <a:pPr lvl="1"/>
            <a:r>
              <a:rPr lang="es-CL" sz="2400" dirty="0" smtClean="0"/>
              <a:t>Toma en consideración la forma de sus referencias entre las distintas disciplinas</a:t>
            </a:r>
            <a:r>
              <a:rPr lang="es-CL" sz="2400" dirty="0" smtClean="0"/>
              <a:t>.</a:t>
            </a:r>
          </a:p>
          <a:p>
            <a:pPr lvl="1"/>
            <a:r>
              <a:rPr lang="es-CL" sz="2400" dirty="0" smtClean="0"/>
              <a:t>Permite a priori, reagrupar los nodos,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935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4328" t="27686" r="24724" b="38103"/>
          <a:stretch/>
        </p:blipFill>
        <p:spPr>
          <a:xfrm>
            <a:off x="7129111" y="1925054"/>
            <a:ext cx="4026569" cy="25025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44945" t="21107" r="25095" b="41612"/>
          <a:stretch/>
        </p:blipFill>
        <p:spPr>
          <a:xfrm>
            <a:off x="477253" y="1812758"/>
            <a:ext cx="3898232" cy="27271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Dos nodos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45315" t="22643" r="20532" b="42928"/>
          <a:stretch/>
        </p:blipFill>
        <p:spPr>
          <a:xfrm>
            <a:off x="3904648" y="3596640"/>
            <a:ext cx="4443664" cy="25186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283242" y="2053389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10931090" y="209535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7628021" y="5702785"/>
            <a:ext cx="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3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009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Cruce de los tres grupos para re - agrupar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889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br>
              <a:rPr lang="es-CL" dirty="0" smtClean="0"/>
            </a:br>
            <a:r>
              <a:rPr lang="es-CL" sz="2000" dirty="0" smtClean="0">
                <a:solidFill>
                  <a:srgbClr val="0070C0"/>
                </a:solidFill>
              </a:rPr>
              <a:t>Cruce primer y segundo grupo (dos nodos)</a:t>
            </a:r>
            <a:endParaRPr lang="es-CL" dirty="0">
              <a:solidFill>
                <a:srgbClr val="0070C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093" t="28563" r="19423" b="53016"/>
          <a:stretch/>
        </p:blipFill>
        <p:spPr>
          <a:xfrm>
            <a:off x="411198" y="2614864"/>
            <a:ext cx="11430564" cy="22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3097</TotalTime>
  <Words>608</Words>
  <Application>Microsoft Office PowerPoint</Application>
  <PresentationFormat>Panorámica</PresentationFormat>
  <Paragraphs>140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Retrospección</vt:lpstr>
      <vt:lpstr>Análisis de Datos  (Palia)</vt:lpstr>
      <vt:lpstr>Pacientes </vt:lpstr>
      <vt:lpstr>Palia  Resultados</vt:lpstr>
      <vt:lpstr>Palia  Resultados</vt:lpstr>
      <vt:lpstr>Palia  Resultados</vt:lpstr>
      <vt:lpstr>Palia  Comentarios</vt:lpstr>
      <vt:lpstr>Patrones Dos nodos</vt:lpstr>
      <vt:lpstr>Cruce de los tres grupos para re - agrupar</vt:lpstr>
      <vt:lpstr>Patrones Cruce primer y segundo grupo (dos nodos)</vt:lpstr>
      <vt:lpstr>Patrones Cruce primer y tercer grupo (dos nodos)</vt:lpstr>
      <vt:lpstr>Patrones Cruce segundo y tercer grupo (dos nodos)</vt:lpstr>
      <vt:lpstr>Patrones Tres nodos</vt:lpstr>
      <vt:lpstr>Patrones Tres nodos</vt:lpstr>
      <vt:lpstr>Cruce de los siete grupos para re - agrupar</vt:lpstr>
      <vt:lpstr>Patrones Tres nodos</vt:lpstr>
      <vt:lpstr>Grupos 4 - 5</vt:lpstr>
      <vt:lpstr>¿Es efectivamente significante el Nutricionista en estos grupos?</vt:lpstr>
      <vt:lpstr>Test de proporción </vt:lpstr>
      <vt:lpstr>Conclusión</vt:lpstr>
      <vt:lpstr>Patrones Tres nodos</vt:lpstr>
      <vt:lpstr>Comportamiento  Patrones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 (Palia)</dc:title>
  <dc:creator>Mario</dc:creator>
  <cp:lastModifiedBy>Mario</cp:lastModifiedBy>
  <cp:revision>39</cp:revision>
  <dcterms:created xsi:type="dcterms:W3CDTF">2017-07-12T00:10:35Z</dcterms:created>
  <dcterms:modified xsi:type="dcterms:W3CDTF">2017-07-25T05:19:23Z</dcterms:modified>
</cp:coreProperties>
</file>