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2" r:id="rId3"/>
    <p:sldId id="288" r:id="rId4"/>
    <p:sldId id="289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308" r:id="rId14"/>
    <p:sldId id="312" r:id="rId15"/>
    <p:sldId id="309" r:id="rId16"/>
    <p:sldId id="313" r:id="rId17"/>
    <p:sldId id="314" r:id="rId18"/>
    <p:sldId id="315" r:id="rId19"/>
    <p:sldId id="316" r:id="rId20"/>
    <p:sldId id="317" r:id="rId21"/>
    <p:sldId id="311" r:id="rId22"/>
    <p:sldId id="318" r:id="rId23"/>
    <p:sldId id="319" r:id="rId24"/>
    <p:sldId id="320" r:id="rId25"/>
    <p:sldId id="321" r:id="rId2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FF99"/>
    <a:srgbClr val="66FF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2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72C49-D048-410C-98E1-591529983809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358F-7A40-4A4A-92E6-F694386B38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1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05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1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5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8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2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2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10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AD7BA-F6AA-4AAB-9A4E-937765467DC4}" type="datetimeFigureOut">
              <a:rPr lang="es-CL" smtClean="0"/>
              <a:t>02-08-2017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Análisis de Datos </a:t>
            </a:r>
            <a:br>
              <a:rPr lang="es-CL" dirty="0" smtClean="0"/>
            </a:br>
            <a:r>
              <a:rPr lang="es-CL" dirty="0" smtClean="0"/>
              <a:t>(Palia)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endParaRPr lang="es-CL" dirty="0" smtClean="0"/>
          </a:p>
          <a:p>
            <a:pPr algn="ctr"/>
            <a:r>
              <a:rPr lang="es-CL" sz="4000" dirty="0" smtClean="0"/>
              <a:t>1873 pacientes</a:t>
            </a:r>
          </a:p>
          <a:p>
            <a:pPr algn="r"/>
            <a:r>
              <a:rPr lang="es-CL" sz="4300" dirty="0" smtClean="0"/>
              <a:t>Nicolás Riera</a:t>
            </a:r>
            <a:endParaRPr lang="es-CL" sz="4300" dirty="0"/>
          </a:p>
        </p:txBody>
      </p:sp>
    </p:spTree>
    <p:extLst>
      <p:ext uri="{BB962C8B-B14F-4D97-AF65-F5344CB8AC3E}">
        <p14:creationId xmlns:p14="http://schemas.microsoft.com/office/powerpoint/2010/main" val="63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08012" y="2458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Datos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Dos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4033" t="64745" r="46074" b="23811"/>
          <a:stretch/>
        </p:blipFill>
        <p:spPr>
          <a:xfrm>
            <a:off x="1978520" y="2756078"/>
            <a:ext cx="8317383" cy="17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6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45315" t="22643" r="20532" b="42928"/>
          <a:stretch/>
        </p:blipFill>
        <p:spPr>
          <a:xfrm>
            <a:off x="6442157" y="3923018"/>
            <a:ext cx="3576451" cy="22061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4328" t="27686" r="24724" b="38103"/>
          <a:stretch/>
        </p:blipFill>
        <p:spPr>
          <a:xfrm>
            <a:off x="6434957" y="1988408"/>
            <a:ext cx="3443499" cy="2140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Dos Nodos (A)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 2 – 3 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506765" y="1911338"/>
            <a:ext cx="416456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L" dirty="0" smtClean="0"/>
          </a:p>
          <a:p>
            <a:pPr marL="0" indent="0" algn="just">
              <a:buNone/>
            </a:pPr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 El médico posee más del 60% del porcentaje global en el tratamiento del paciente.</a:t>
            </a:r>
          </a:p>
          <a:p>
            <a:pPr marL="0" indent="0" algn="just">
              <a:buNone/>
            </a:pPr>
            <a:endParaRPr lang="es-CL" dirty="0" smtClean="0"/>
          </a:p>
          <a:p>
            <a:pPr marL="0" indent="0" algn="just">
              <a:buNone/>
            </a:pPr>
            <a:r>
              <a:rPr lang="es-CL" sz="5400" dirty="0" smtClean="0">
                <a:solidFill>
                  <a:schemeClr val="accent1"/>
                </a:solidFill>
              </a:rPr>
              <a:t>Líder Tácito</a:t>
            </a:r>
            <a:endParaRPr lang="es-CL" dirty="0">
              <a:solidFill>
                <a:schemeClr val="accent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22568" y="1835479"/>
            <a:ext cx="3931920" cy="41750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7205779" y="2102226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205780" y="4194972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79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08012" y="2458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Datos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Dos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305" t="65449" r="80718" b="24868"/>
          <a:stretch/>
        </p:blipFill>
        <p:spPr>
          <a:xfrm>
            <a:off x="3754620" y="2627289"/>
            <a:ext cx="4765183" cy="21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1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 Médico tiene un % similar a la enfermera y ambos no distan a mas del 5% del 50%.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sz="4800" dirty="0">
                <a:solidFill>
                  <a:schemeClr val="accent1"/>
                </a:solidFill>
              </a:rPr>
              <a:t>Compartido</a:t>
            </a:r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4945" t="21107" r="25095" b="41612"/>
          <a:stretch/>
        </p:blipFill>
        <p:spPr>
          <a:xfrm>
            <a:off x="6991643" y="2551474"/>
            <a:ext cx="3898232" cy="272715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28301" y="2551474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Dos Nodos (B)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 1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597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08012" y="2458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Datos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107" t="52421" r="63396" b="34375"/>
          <a:stretch/>
        </p:blipFill>
        <p:spPr>
          <a:xfrm>
            <a:off x="1659661" y="2498502"/>
            <a:ext cx="8955101" cy="22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45808" t="32730" r="23491" b="33498"/>
          <a:stretch/>
        </p:blipFill>
        <p:spPr>
          <a:xfrm>
            <a:off x="2954632" y="2284593"/>
            <a:ext cx="2792088" cy="190855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(A)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5 – 7 </a:t>
            </a:r>
            <a:endParaRPr lang="es-CL" sz="2000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665927" y="1942880"/>
            <a:ext cx="6722771" cy="2489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1456006" y="4638382"/>
            <a:ext cx="93409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Médico es líder (entre 50% y 55%) del tratamiento en conjunto a la enfermera (entre 30% y 40%) los cuales se apoyan en el nutricionista (entre 10% y 15%).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r>
              <a:rPr lang="es-CL" sz="4400" dirty="0" smtClean="0">
                <a:solidFill>
                  <a:schemeClr val="accent1"/>
                </a:solidFill>
              </a:rPr>
              <a:t>Centrado Equitativo</a:t>
            </a:r>
            <a:endParaRPr lang="es-CL" sz="4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590709" y="2241941"/>
            <a:ext cx="3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45685" t="25711" r="28916" b="39390"/>
          <a:stretch/>
        </p:blipFill>
        <p:spPr>
          <a:xfrm>
            <a:off x="6250340" y="2120154"/>
            <a:ext cx="2530843" cy="207299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770631" y="2241941"/>
            <a:ext cx="3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080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08012" y="2458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Datos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206" t="42209" r="63495" b="45291"/>
          <a:stretch/>
        </p:blipFill>
        <p:spPr>
          <a:xfrm>
            <a:off x="1600219" y="2498501"/>
            <a:ext cx="9073986" cy="21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2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45192" t="27029" r="23861" b="35252"/>
          <a:stretch/>
        </p:blipFill>
        <p:spPr>
          <a:xfrm>
            <a:off x="6027312" y="2208085"/>
            <a:ext cx="2977628" cy="20404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45808" t="20450" r="25094" b="41173"/>
          <a:stretch/>
        </p:blipFill>
        <p:spPr>
          <a:xfrm>
            <a:off x="3156978" y="2263469"/>
            <a:ext cx="2602312" cy="19296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(B)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4 – 6 </a:t>
            </a:r>
            <a:endParaRPr lang="es-CL" sz="2000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665927" y="1942880"/>
            <a:ext cx="6722771" cy="2489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1456006" y="4638382"/>
            <a:ext cx="93409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Médico es líder (entre 55% y 60%) del tratamiento en conjunto a la enfermera (entre 30% y 40%) los cuales se apoyan en el nutricionista (entre 5% y 12%).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r>
              <a:rPr lang="es-CL" sz="4400" dirty="0" smtClean="0">
                <a:solidFill>
                  <a:schemeClr val="accent1"/>
                </a:solidFill>
              </a:rPr>
              <a:t>Centrado jerárquico</a:t>
            </a:r>
            <a:endParaRPr lang="es-CL" sz="4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590709" y="2241941"/>
            <a:ext cx="3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770631" y="2241941"/>
            <a:ext cx="3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35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08012" y="2458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Datos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207" t="36928" r="63395" b="50220"/>
          <a:stretch/>
        </p:blipFill>
        <p:spPr>
          <a:xfrm>
            <a:off x="1604814" y="2498502"/>
            <a:ext cx="9064795" cy="22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5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l="45562" t="28783" r="26820" b="36787"/>
          <a:stretch/>
        </p:blipFill>
        <p:spPr>
          <a:xfrm>
            <a:off x="6126480" y="2251073"/>
            <a:ext cx="2859111" cy="200393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l="45931" t="22862" r="25711" b="39638"/>
          <a:stretch/>
        </p:blipFill>
        <p:spPr>
          <a:xfrm>
            <a:off x="3094472" y="2201612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(C)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4 – 6 </a:t>
            </a:r>
            <a:endParaRPr lang="es-CL" sz="2000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665927" y="1942880"/>
            <a:ext cx="6722771" cy="2489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1456006" y="4638382"/>
            <a:ext cx="93409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Médico es líder (entre 40% y 50%) del tratamiento en conjunto a la enfermera (entre 35% y 45%) los cuales se apoyan en el nutricionista (entre 5% y 15%).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r>
              <a:rPr lang="es-CL" sz="4400" dirty="0" smtClean="0">
                <a:solidFill>
                  <a:schemeClr val="accent1"/>
                </a:solidFill>
              </a:rPr>
              <a:t>Dúo Compartido</a:t>
            </a:r>
            <a:endParaRPr lang="es-CL" sz="4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590709" y="2241941"/>
            <a:ext cx="3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770631" y="2241941"/>
            <a:ext cx="3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862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Comentarios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sz="2800" dirty="0" smtClean="0"/>
          </a:p>
          <a:p>
            <a:r>
              <a:rPr lang="es-CL" sz="2800" dirty="0" smtClean="0"/>
              <a:t>Se seleccionará el primer grupo (10% y 3%):</a:t>
            </a:r>
          </a:p>
          <a:p>
            <a:endParaRPr lang="es-CL" sz="2800" dirty="0" smtClean="0"/>
          </a:p>
          <a:p>
            <a:pPr lvl="1"/>
            <a:r>
              <a:rPr lang="es-CL" sz="2400" dirty="0"/>
              <a:t>F</a:t>
            </a:r>
            <a:r>
              <a:rPr lang="es-CL" sz="2400" dirty="0" smtClean="0"/>
              <a:t>orma los grupos de manera más diferenciada. </a:t>
            </a:r>
          </a:p>
          <a:p>
            <a:pPr lvl="1"/>
            <a:r>
              <a:rPr lang="es-CL" sz="2400" dirty="0" smtClean="0"/>
              <a:t>Toma en consideración la forma de sus referencias entre las distintas disciplinas.</a:t>
            </a:r>
          </a:p>
          <a:p>
            <a:pPr lvl="1"/>
            <a:r>
              <a:rPr lang="es-CL" sz="2400" dirty="0" smtClean="0"/>
              <a:t>Permite a priori, reagrupar los nodos (</a:t>
            </a:r>
            <a:r>
              <a:rPr lang="es-CL" sz="2400" dirty="0" err="1" smtClean="0"/>
              <a:t>HeatMap</a:t>
            </a:r>
            <a:r>
              <a:rPr lang="es-CL" sz="2400" dirty="0" smtClean="0"/>
              <a:t>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93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08012" y="2458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Datos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429" t="34286" r="63594" b="53566"/>
          <a:stretch/>
        </p:blipFill>
        <p:spPr>
          <a:xfrm>
            <a:off x="4308412" y="2550016"/>
            <a:ext cx="3657600" cy="20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8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5438" t="22643" r="25464" b="38761"/>
          <a:stretch/>
        </p:blipFill>
        <p:spPr>
          <a:xfrm>
            <a:off x="7701566" y="2748697"/>
            <a:ext cx="3534043" cy="26355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64528" y="2748697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7" name="Marcador de contenido 3"/>
          <p:cNvSpPr>
            <a:spLocks noGrp="1"/>
          </p:cNvSpPr>
          <p:nvPr>
            <p:ph sz="half" idx="1"/>
          </p:nvPr>
        </p:nvSpPr>
        <p:spPr>
          <a:xfrm>
            <a:off x="1275008" y="1788972"/>
            <a:ext cx="537049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L" dirty="0" smtClean="0"/>
          </a:p>
          <a:p>
            <a:pPr marL="0" indent="0" algn="just">
              <a:buNone/>
            </a:pPr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 smtClean="0"/>
              <a:t>   El médico el líder del tratamiento (sobre 65%), apoyándose en la enfermera  y el nutricionista.</a:t>
            </a:r>
          </a:p>
          <a:p>
            <a:pPr marL="0" indent="0" algn="just">
              <a:buNone/>
            </a:pPr>
            <a:endParaRPr lang="es-CL" dirty="0" smtClean="0"/>
          </a:p>
          <a:p>
            <a:pPr marL="0" indent="0" algn="just">
              <a:buNone/>
            </a:pPr>
            <a:r>
              <a:rPr lang="es-CL" sz="5400" dirty="0" smtClean="0">
                <a:solidFill>
                  <a:schemeClr val="accent1"/>
                </a:solidFill>
              </a:rPr>
              <a:t>Líder </a:t>
            </a:r>
          </a:p>
          <a:p>
            <a:pPr marL="0" indent="0" algn="just">
              <a:buNone/>
            </a:pPr>
            <a:r>
              <a:rPr lang="es-CL" sz="5400" dirty="0" smtClean="0">
                <a:solidFill>
                  <a:schemeClr val="accent1"/>
                </a:solidFill>
              </a:rPr>
              <a:t>Autoimpuesto</a:t>
            </a:r>
            <a:r>
              <a:rPr lang="es-CL" dirty="0" smtClean="0">
                <a:solidFill>
                  <a:schemeClr val="accent1"/>
                </a:solidFill>
              </a:rPr>
              <a:t> </a:t>
            </a:r>
            <a:endParaRPr lang="es-CL" dirty="0">
              <a:solidFill>
                <a:schemeClr val="accent1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(D)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2</a:t>
            </a:r>
            <a:endParaRPr lang="es-C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79252"/>
              </p:ext>
            </p:extLst>
          </p:nvPr>
        </p:nvGraphicFramePr>
        <p:xfrm>
          <a:off x="1927274" y="2405572"/>
          <a:ext cx="8342141" cy="2740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361"/>
                <a:gridCol w="3994067"/>
                <a:gridCol w="2780713"/>
              </a:tblGrid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Grupo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Patrón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Cantidad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A (3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Centrado</a:t>
                      </a:r>
                      <a:r>
                        <a:rPr lang="es-CL" baseline="0" dirty="0" smtClean="0"/>
                        <a:t> – Equitativo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419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B (3</a:t>
                      </a:r>
                      <a:r>
                        <a:rPr lang="es-CL" baseline="0" dirty="0" smtClean="0"/>
                        <a:t> Nodos</a:t>
                      </a:r>
                      <a:r>
                        <a:rPr lang="es-CL" dirty="0" smtClean="0"/>
                        <a:t>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Centrado – Jerárquico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133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C</a:t>
                      </a:r>
                      <a:r>
                        <a:rPr lang="es-CL" baseline="0" dirty="0" smtClean="0"/>
                        <a:t> (3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Dúo compartido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514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D (3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Líder Autoimpuesto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155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A (2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278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B (2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Compartido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374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8834" t="49864" r="28611" b="26947"/>
          <a:stretch/>
        </p:blipFill>
        <p:spPr>
          <a:xfrm>
            <a:off x="1265004" y="2532285"/>
            <a:ext cx="9722952" cy="241189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compensación de los pacientes por </a:t>
            </a:r>
            <a:r>
              <a:rPr lang="es-CL" dirty="0" err="1" smtClean="0"/>
              <a:t>cluster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27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097280" y="1923007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Rojo =  0% - 1%</a:t>
            </a:r>
          </a:p>
          <a:p>
            <a:pPr marL="0" indent="0">
              <a:buNone/>
            </a:pPr>
            <a:r>
              <a:rPr lang="es-CL" dirty="0" smtClean="0"/>
              <a:t>Amarillo = 1% - 5%</a:t>
            </a:r>
          </a:p>
          <a:p>
            <a:pPr marL="0" indent="0">
              <a:buNone/>
            </a:pPr>
            <a:r>
              <a:rPr lang="es-CL" dirty="0" smtClean="0"/>
              <a:t>Naranjo = 5% - 10%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8935" t="42255" r="36874" b="34737"/>
          <a:stretch/>
        </p:blipFill>
        <p:spPr>
          <a:xfrm>
            <a:off x="1097280" y="3208399"/>
            <a:ext cx="9988164" cy="29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s-CL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 smtClean="0"/>
              <a:t>    En el centrado – equitativo de los altamente </a:t>
            </a:r>
            <a:r>
              <a:rPr lang="es-CL" dirty="0"/>
              <a:t>d</a:t>
            </a:r>
            <a:r>
              <a:rPr lang="es-CL" dirty="0" smtClean="0"/>
              <a:t>escompensado se tiene que es menor al de la población, esto quiere decir que </a:t>
            </a:r>
            <a:r>
              <a:rPr lang="es-CL" dirty="0" smtClean="0"/>
              <a:t>se presentan </a:t>
            </a:r>
            <a:r>
              <a:rPr lang="es-CL" dirty="0" smtClean="0"/>
              <a:t>menor proporción de este tipo de tratamiento, por el contrario, los compensados es mayor a la población, </a:t>
            </a:r>
            <a:r>
              <a:rPr lang="es-CL" dirty="0" smtClean="0"/>
              <a:t>por lo </a:t>
            </a:r>
            <a:r>
              <a:rPr lang="es-CL" dirty="0" smtClean="0"/>
              <a:t>que de todos los que se compensan hay una mayor proporción que son tratados de esta manera.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L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 smtClean="0"/>
              <a:t>   Como modelo de colaboración se propone el centrado – </a:t>
            </a:r>
            <a:r>
              <a:rPr lang="es-CL" dirty="0" smtClean="0"/>
              <a:t>equitativo.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87514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5808" t="20450" r="25094" b="41173"/>
          <a:stretch/>
        </p:blipFill>
        <p:spPr>
          <a:xfrm>
            <a:off x="1219199" y="4198219"/>
            <a:ext cx="2602312" cy="19296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45438" t="22643" r="25464" b="38761"/>
          <a:stretch/>
        </p:blipFill>
        <p:spPr>
          <a:xfrm>
            <a:off x="4658353" y="1916741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45808" t="32730" r="23491" b="33498"/>
          <a:stretch/>
        </p:blipFill>
        <p:spPr>
          <a:xfrm>
            <a:off x="4485371" y="4148077"/>
            <a:ext cx="3282217" cy="202996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5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l="45192" t="27029" r="23861" b="35252"/>
          <a:stretch/>
        </p:blipFill>
        <p:spPr>
          <a:xfrm>
            <a:off x="8110606" y="4068542"/>
            <a:ext cx="3194461" cy="21890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  <a:endParaRPr lang="es-CL" dirty="0" smtClean="0"/>
          </a:p>
        </p:txBody>
      </p:sp>
      <p:sp>
        <p:nvSpPr>
          <p:cNvPr id="18" name="Rectángulo redondeado 17"/>
          <p:cNvSpPr/>
          <p:nvPr/>
        </p:nvSpPr>
        <p:spPr>
          <a:xfrm>
            <a:off x="834189" y="4034924"/>
            <a:ext cx="7276417" cy="2143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42" y="4012181"/>
            <a:ext cx="2138446" cy="21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64" y="3955389"/>
            <a:ext cx="2138446" cy="21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l="45685" t="25711" r="28916" b="39390"/>
          <a:stretch/>
        </p:blipFill>
        <p:spPr>
          <a:xfrm>
            <a:off x="8271890" y="4051011"/>
            <a:ext cx="2896354" cy="22374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l="45192" t="27029" r="23861" b="35252"/>
          <a:stretch/>
        </p:blipFill>
        <p:spPr>
          <a:xfrm>
            <a:off x="4687809" y="4075241"/>
            <a:ext cx="3194461" cy="218903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45808" t="32730" r="23491" b="33498"/>
          <a:stretch/>
        </p:blipFill>
        <p:spPr>
          <a:xfrm>
            <a:off x="1146867" y="4133374"/>
            <a:ext cx="3282217" cy="20299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45438" t="22643" r="25464" b="38761"/>
          <a:stretch/>
        </p:blipFill>
        <p:spPr>
          <a:xfrm>
            <a:off x="4687809" y="1941094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6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3796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824"/>
              </p:ext>
            </p:extLst>
          </p:nvPr>
        </p:nvGraphicFramePr>
        <p:xfrm>
          <a:off x="1927274" y="2405572"/>
          <a:ext cx="8342141" cy="234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361"/>
                <a:gridCol w="3994067"/>
                <a:gridCol w="2780713"/>
              </a:tblGrid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Grupo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Patrón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Cantidad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A (3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655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B (3</a:t>
                      </a:r>
                      <a:r>
                        <a:rPr lang="es-CL" baseline="0" dirty="0" smtClean="0"/>
                        <a:t> Nodos</a:t>
                      </a:r>
                      <a:r>
                        <a:rPr lang="es-CL" dirty="0" smtClean="0"/>
                        <a:t>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Centrado –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411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C</a:t>
                      </a:r>
                      <a:r>
                        <a:rPr lang="es-CL" baseline="0" dirty="0" smtClean="0"/>
                        <a:t> (3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155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A (2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278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B (2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Compartido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374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compensación de los pacientes por </a:t>
            </a:r>
            <a:r>
              <a:rPr lang="es-CL" dirty="0" err="1" smtClean="0"/>
              <a:t>cluster</a:t>
            </a:r>
            <a:r>
              <a:rPr lang="es-CL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7256" t="29086" r="39440" b="25529"/>
          <a:stretch/>
        </p:blipFill>
        <p:spPr>
          <a:xfrm>
            <a:off x="900331" y="1856935"/>
            <a:ext cx="10452297" cy="42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 5%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0467" t="37280" r="27366" b="44762"/>
          <a:stretch/>
        </p:blipFill>
        <p:spPr>
          <a:xfrm>
            <a:off x="1124174" y="2524258"/>
            <a:ext cx="10004611" cy="23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 5% - 10% 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566" t="56822" r="27366" b="25572"/>
          <a:stretch/>
        </p:blipFill>
        <p:spPr>
          <a:xfrm>
            <a:off x="1090838" y="2472742"/>
            <a:ext cx="9852342" cy="23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Clusters</a:t>
            </a:r>
            <a:r>
              <a:rPr lang="es-CL" dirty="0" smtClean="0"/>
              <a:t> </a:t>
            </a:r>
            <a:r>
              <a:rPr lang="es-CL" dirty="0" err="1" smtClean="0"/>
              <a:t>by</a:t>
            </a:r>
            <a:r>
              <a:rPr lang="es-CL" dirty="0" smtClean="0"/>
              <a:t> </a:t>
            </a:r>
            <a:r>
              <a:rPr lang="es-CL" dirty="0" err="1" smtClean="0"/>
              <a:t>HeatMap</a:t>
            </a:r>
            <a:r>
              <a:rPr lang="es-CL" dirty="0" smtClean="0"/>
              <a:t> (2)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51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3746</TotalTime>
  <Words>528</Words>
  <Application>Microsoft Office PowerPoint</Application>
  <PresentationFormat>Panorámica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Retrospección</vt:lpstr>
      <vt:lpstr>Análisis de Datos  (Palia)</vt:lpstr>
      <vt:lpstr>Palia  Comentarios</vt:lpstr>
      <vt:lpstr>Patrones Tres nodos</vt:lpstr>
      <vt:lpstr>Patrones Tres nodos</vt:lpstr>
      <vt:lpstr>Resumen</vt:lpstr>
      <vt:lpstr>Análisis de compensación de los pacientes por cluster.</vt:lpstr>
      <vt:lpstr>Test de proporción 5%</vt:lpstr>
      <vt:lpstr>Test de proporción 5% - 10% </vt:lpstr>
      <vt:lpstr>Clusters by HeatMap (2)</vt:lpstr>
      <vt:lpstr>Presentación de PowerPoint</vt:lpstr>
      <vt:lpstr>Dos Nodos (A) Grupo 2 – 3 </vt:lpstr>
      <vt:lpstr>Presentación de PowerPoint</vt:lpstr>
      <vt:lpstr>Dos Nodos (B) Grupo 1 </vt:lpstr>
      <vt:lpstr>Presentación de PowerPoint</vt:lpstr>
      <vt:lpstr>Tres Nodos (A)  Grupos 5 – 7 </vt:lpstr>
      <vt:lpstr>Presentación de PowerPoint</vt:lpstr>
      <vt:lpstr>Tres Nodos (B)  Grupos 4 – 6 </vt:lpstr>
      <vt:lpstr>Presentación de PowerPoint</vt:lpstr>
      <vt:lpstr>Tres Nodos (C)  Grupos 4 – 6 </vt:lpstr>
      <vt:lpstr>Presentación de PowerPoint</vt:lpstr>
      <vt:lpstr>Tres Nodos (D) Grupos 2</vt:lpstr>
      <vt:lpstr>Resumen</vt:lpstr>
      <vt:lpstr>Análisis de compensación de los pacientes por cluster.</vt:lpstr>
      <vt:lpstr>Test de proporción</vt:lpstr>
      <vt:lpstr>Conclusiones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(Palia)</dc:title>
  <dc:creator>Mario</dc:creator>
  <cp:lastModifiedBy>Mario</cp:lastModifiedBy>
  <cp:revision>67</cp:revision>
  <dcterms:created xsi:type="dcterms:W3CDTF">2017-07-12T00:10:35Z</dcterms:created>
  <dcterms:modified xsi:type="dcterms:W3CDTF">2017-08-02T08:15:56Z</dcterms:modified>
</cp:coreProperties>
</file>