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78" r:id="rId9"/>
    <p:sldId id="277" r:id="rId10"/>
    <p:sldId id="279" r:id="rId11"/>
    <p:sldId id="280" r:id="rId12"/>
    <p:sldId id="282" r:id="rId13"/>
    <p:sldId id="283" r:id="rId14"/>
    <p:sldId id="281" r:id="rId15"/>
    <p:sldId id="265" r:id="rId16"/>
    <p:sldId id="266" r:id="rId17"/>
    <p:sldId id="285" r:id="rId18"/>
    <p:sldId id="286" r:id="rId19"/>
    <p:sldId id="287" r:id="rId20"/>
    <p:sldId id="288" r:id="rId21"/>
    <p:sldId id="289" r:id="rId22"/>
    <p:sldId id="291" r:id="rId23"/>
    <p:sldId id="293" r:id="rId24"/>
    <p:sldId id="292" r:id="rId25"/>
    <p:sldId id="298" r:id="rId26"/>
    <p:sldId id="294" r:id="rId27"/>
    <p:sldId id="296" r:id="rId28"/>
    <p:sldId id="297" r:id="rId29"/>
    <p:sldId id="276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FF99"/>
    <a:srgbClr val="66FF66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434" autoAdjust="0"/>
  </p:normalViewPr>
  <p:slideViewPr>
    <p:cSldViewPr snapToGrid="0">
      <p:cViewPr>
        <p:scale>
          <a:sx n="68" d="100"/>
          <a:sy n="68" d="100"/>
        </p:scale>
        <p:origin x="7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72C49-D048-410C-98E1-591529983809}" type="datetimeFigureOut">
              <a:rPr lang="es-CL" smtClean="0"/>
              <a:t>25-07-2017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3358F-7A40-4A4A-92E6-F694386B38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71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384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Grupo 1 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outliers</a:t>
            </a:r>
            <a:endParaRPr lang="es-C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302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Se</a:t>
            </a:r>
            <a:r>
              <a:rPr lang="es-CL" baseline="0" dirty="0" smtClean="0"/>
              <a:t> hace esta pregunta para poder dejar como lideres de este grafo al médico y la enfermera, los cuales se apoyan en el nutricionista de vez en cuando, pero ¿Importa a quien deriva el nutricionista?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863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25-07-2017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1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25-07-2017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051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25-07-2017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11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25-07-2017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55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25-07-2017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9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25-07-2017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3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25-07-2017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8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25-07-2017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821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25-07-2017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2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5AD7BA-F6AA-4AAB-9A4E-937765467DC4}" type="datetimeFigureOut">
              <a:rPr lang="es-CL" smtClean="0"/>
              <a:t>25-07-2017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5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25-07-2017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10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5AD7BA-F6AA-4AAB-9A4E-937765467DC4}" type="datetimeFigureOut">
              <a:rPr lang="es-CL" smtClean="0"/>
              <a:t>25-07-2017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Análisis de Datos </a:t>
            </a:r>
            <a:br>
              <a:rPr lang="es-CL" dirty="0" smtClean="0"/>
            </a:br>
            <a:r>
              <a:rPr lang="es-CL" dirty="0" smtClean="0"/>
              <a:t>(Palia)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endParaRPr lang="es-CL" dirty="0" smtClean="0"/>
          </a:p>
          <a:p>
            <a:pPr algn="ctr"/>
            <a:r>
              <a:rPr lang="es-CL" sz="4000" dirty="0" smtClean="0"/>
              <a:t>1873 pacientes</a:t>
            </a:r>
          </a:p>
          <a:p>
            <a:pPr algn="r"/>
            <a:r>
              <a:rPr lang="es-CL" sz="4300" dirty="0" smtClean="0"/>
              <a:t>Nicolás Riera</a:t>
            </a:r>
            <a:endParaRPr lang="es-CL" sz="4300" dirty="0"/>
          </a:p>
        </p:txBody>
      </p:sp>
    </p:spTree>
    <p:extLst>
      <p:ext uri="{BB962C8B-B14F-4D97-AF65-F5344CB8AC3E}">
        <p14:creationId xmlns:p14="http://schemas.microsoft.com/office/powerpoint/2010/main" val="634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Cruce primer y tercer grupo (dos nodos)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970" t="49835" r="19546" b="31524"/>
          <a:stretch/>
        </p:blipFill>
        <p:spPr>
          <a:xfrm>
            <a:off x="403459" y="2556184"/>
            <a:ext cx="11446042" cy="23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Cruce segundo y tercer grupo (dos nodos)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093" t="55537" r="19670" b="26700"/>
          <a:stretch/>
        </p:blipFill>
        <p:spPr>
          <a:xfrm>
            <a:off x="370423" y="2646947"/>
            <a:ext cx="11512113" cy="21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45808" t="20450" r="25094" b="41173"/>
          <a:stretch/>
        </p:blipFill>
        <p:spPr>
          <a:xfrm>
            <a:off x="1219199" y="4198219"/>
            <a:ext cx="2602312" cy="19296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5562" t="28783" r="26820" b="36787"/>
          <a:stretch/>
        </p:blipFill>
        <p:spPr>
          <a:xfrm>
            <a:off x="8110606" y="1900654"/>
            <a:ext cx="3045074" cy="21342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45438" t="22643" r="25464" b="38761"/>
          <a:stretch/>
        </p:blipFill>
        <p:spPr>
          <a:xfrm>
            <a:off x="4658353" y="1916741"/>
            <a:ext cx="2936254" cy="21897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45931" t="22862" r="25711" b="39638"/>
          <a:stretch/>
        </p:blipFill>
        <p:spPr>
          <a:xfrm>
            <a:off x="1219199" y="1941094"/>
            <a:ext cx="2761871" cy="2053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19199" y="195097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5220101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590547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27745" y="410638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/>
          <a:srcRect l="45808" t="32730" r="23491" b="33498"/>
          <a:stretch/>
        </p:blipFill>
        <p:spPr>
          <a:xfrm>
            <a:off x="4485371" y="4148077"/>
            <a:ext cx="3282217" cy="202996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204058" y="419821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5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7"/>
          <a:srcRect l="45192" t="27029" r="23861" b="35252"/>
          <a:stretch/>
        </p:blipFill>
        <p:spPr>
          <a:xfrm>
            <a:off x="8110606" y="4068542"/>
            <a:ext cx="3194461" cy="218903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757385" y="414185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7828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5685" t="25712" r="28916" b="34595"/>
          <a:stretch/>
        </p:blipFill>
        <p:spPr>
          <a:xfrm>
            <a:off x="3866145" y="2197405"/>
            <a:ext cx="4012131" cy="352522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11577" y="237386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7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56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Cruce de los siete grupos para re - agrupar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24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r>
              <a:rPr lang="es-CL" dirty="0"/>
              <a:t/>
            </a:r>
            <a:br>
              <a:rPr lang="es-CL" dirty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  En el cruce de todos los grupos con todos, ninguno paso a 100% los test de proporciones.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Notamos que el grupo 4 - 5 tiene todas las relaciones parecidas, con excepción las que provienen del nutricionista.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 marL="0" indent="0">
              <a:buNone/>
            </a:pPr>
            <a:r>
              <a:rPr lang="es-CL" dirty="0" smtClean="0"/>
              <a:t> 		Relación 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	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	                        </a:t>
            </a:r>
            <a:r>
              <a:rPr lang="es-CL" sz="4800" dirty="0" smtClean="0"/>
              <a:t>N        X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smtClean="0"/>
              <a:t>Con X enfermera, médico o @</a:t>
            </a:r>
            <a:r>
              <a:rPr lang="es-CL" dirty="0" err="1" smtClean="0"/>
              <a:t>End</a:t>
            </a:r>
            <a:endParaRPr lang="es-CL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967662" y="4475746"/>
            <a:ext cx="449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7489" y="270561"/>
            <a:ext cx="10058400" cy="1450757"/>
          </a:xfrm>
        </p:spPr>
        <p:txBody>
          <a:bodyPr/>
          <a:lstStyle/>
          <a:p>
            <a:r>
              <a:rPr lang="es-CL" dirty="0" smtClean="0"/>
              <a:t>Grupos 4 - 5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5861" t="38871" r="24971" b="29770"/>
          <a:stretch/>
        </p:blipFill>
        <p:spPr>
          <a:xfrm>
            <a:off x="668461" y="2342146"/>
            <a:ext cx="11076455" cy="31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171074" y="1321052"/>
            <a:ext cx="10058400" cy="3565525"/>
          </a:xfrm>
        </p:spPr>
        <p:txBody>
          <a:bodyPr>
            <a:normAutofit/>
          </a:bodyPr>
          <a:lstStyle/>
          <a:p>
            <a:pPr algn="ctr"/>
            <a:r>
              <a:rPr lang="es-CL" sz="7200" dirty="0" smtClean="0"/>
              <a:t>¿Es efectivamente significante el Nutricionista en estos grupos?</a:t>
            </a:r>
            <a:endParaRPr lang="es-CL" sz="7200" dirty="0"/>
          </a:p>
        </p:txBody>
      </p:sp>
    </p:spTree>
    <p:extLst>
      <p:ext uri="{BB962C8B-B14F-4D97-AF65-F5344CB8AC3E}">
        <p14:creationId xmlns:p14="http://schemas.microsoft.com/office/powerpoint/2010/main" val="19852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477" t="28783" r="42232" b="32401"/>
          <a:stretch/>
        </p:blipFill>
        <p:spPr>
          <a:xfrm>
            <a:off x="1451249" y="1925053"/>
            <a:ext cx="9350462" cy="3978442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Test de proporción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135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Por Test de proporción tenemos que el aporte del nutricionista frente al medico o el enfermero es mucho menor, por lo que se descarta el aporte de su derivación al grafo.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Se une el grupo 4 – 5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33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Pacientes	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CL" sz="2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800" dirty="0" smtClean="0"/>
              <a:t>    Para el estudio de los patrones se trabajará con todos los pacientes del log de eventos.</a:t>
            </a:r>
          </a:p>
          <a:p>
            <a:pPr marL="0" indent="0">
              <a:buNone/>
            </a:pPr>
            <a:endParaRPr lang="es-CL" sz="2800" dirty="0" smtClean="0"/>
          </a:p>
          <a:p>
            <a:pPr marL="0" indent="0">
              <a:buNone/>
            </a:pPr>
            <a:r>
              <a:rPr lang="es-CL" sz="2800" dirty="0" smtClean="0"/>
              <a:t>Se utilizaran los siguientes parámetros para formar los grupos:</a:t>
            </a:r>
          </a:p>
          <a:p>
            <a:pPr>
              <a:buFontTx/>
              <a:buChar char="-"/>
            </a:pPr>
            <a:r>
              <a:rPr lang="es-CL" sz="2800" dirty="0" smtClean="0"/>
              <a:t> 10% y 3% </a:t>
            </a:r>
          </a:p>
          <a:p>
            <a:pPr>
              <a:buFontTx/>
              <a:buChar char="-"/>
            </a:pPr>
            <a:r>
              <a:rPr lang="es-CL" sz="2800" dirty="0" smtClean="0"/>
              <a:t> 12,5% y 3%</a:t>
            </a:r>
          </a:p>
          <a:p>
            <a:pPr>
              <a:buFontTx/>
              <a:buChar char="-"/>
            </a:pPr>
            <a:r>
              <a:rPr lang="es-CL" sz="2800" dirty="0" smtClean="0"/>
              <a:t> </a:t>
            </a:r>
            <a:r>
              <a:rPr lang="es-CL" sz="2800" dirty="0"/>
              <a:t>7</a:t>
            </a:r>
            <a:r>
              <a:rPr lang="es-CL" sz="2800" dirty="0" smtClean="0"/>
              <a:t>% </a:t>
            </a:r>
            <a:r>
              <a:rPr lang="es-CL" sz="2800" dirty="0" smtClean="0"/>
              <a:t>y 3%</a:t>
            </a:r>
          </a:p>
          <a:p>
            <a:pPr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24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45808" t="20450" r="25094" b="41173"/>
          <a:stretch/>
        </p:blipFill>
        <p:spPr>
          <a:xfrm>
            <a:off x="1219199" y="4198219"/>
            <a:ext cx="2602312" cy="19296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5562" t="28783" r="26820" b="36787"/>
          <a:stretch/>
        </p:blipFill>
        <p:spPr>
          <a:xfrm>
            <a:off x="8110606" y="1900654"/>
            <a:ext cx="3045074" cy="21342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45438" t="22643" r="25464" b="38761"/>
          <a:stretch/>
        </p:blipFill>
        <p:spPr>
          <a:xfrm>
            <a:off x="4658353" y="1916741"/>
            <a:ext cx="2936254" cy="21897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45931" t="22862" r="25711" b="39638"/>
          <a:stretch/>
        </p:blipFill>
        <p:spPr>
          <a:xfrm>
            <a:off x="1219199" y="1941094"/>
            <a:ext cx="2761871" cy="2053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19199" y="195097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5220101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590547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27745" y="410638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/>
          <a:srcRect l="45808" t="32730" r="23491" b="33498"/>
          <a:stretch/>
        </p:blipFill>
        <p:spPr>
          <a:xfrm>
            <a:off x="4485371" y="4148077"/>
            <a:ext cx="3282217" cy="202996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204058" y="419821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5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7"/>
          <a:srcRect l="45192" t="27029" r="23861" b="35252"/>
          <a:stretch/>
        </p:blipFill>
        <p:spPr>
          <a:xfrm>
            <a:off x="8110606" y="4068542"/>
            <a:ext cx="3194461" cy="218903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757385" y="414185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  <a:endParaRPr lang="es-CL" dirty="0" smtClean="0"/>
          </a:p>
        </p:txBody>
      </p:sp>
      <p:sp>
        <p:nvSpPr>
          <p:cNvPr id="18" name="Rectángulo redondeado 17"/>
          <p:cNvSpPr/>
          <p:nvPr/>
        </p:nvSpPr>
        <p:spPr>
          <a:xfrm>
            <a:off x="834189" y="4034924"/>
            <a:ext cx="7276417" cy="214311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42" y="4012181"/>
            <a:ext cx="2138446" cy="21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64" y="3955389"/>
            <a:ext cx="2138446" cy="21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/>
          <a:srcRect l="45685" t="25711" r="28916" b="39390"/>
          <a:stretch/>
        </p:blipFill>
        <p:spPr>
          <a:xfrm>
            <a:off x="8271890" y="4051011"/>
            <a:ext cx="2896354" cy="223749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l="45192" t="27029" r="23861" b="35252"/>
          <a:stretch/>
        </p:blipFill>
        <p:spPr>
          <a:xfrm>
            <a:off x="4687809" y="4075241"/>
            <a:ext cx="3194461" cy="218903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/>
          <a:srcRect l="45808" t="32730" r="23491" b="33498"/>
          <a:stretch/>
        </p:blipFill>
        <p:spPr>
          <a:xfrm>
            <a:off x="1146867" y="4133374"/>
            <a:ext cx="3282217" cy="20299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45562" t="28783" r="26820" b="36787"/>
          <a:stretch/>
        </p:blipFill>
        <p:spPr>
          <a:xfrm>
            <a:off x="8110606" y="1900654"/>
            <a:ext cx="3045074" cy="21342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/>
          <a:srcRect l="45438" t="22643" r="25464" b="38761"/>
          <a:stretch/>
        </p:blipFill>
        <p:spPr>
          <a:xfrm>
            <a:off x="4687809" y="1941094"/>
            <a:ext cx="2936254" cy="21897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/>
          <a:srcRect l="45931" t="22862" r="25711" b="39638"/>
          <a:stretch/>
        </p:blipFill>
        <p:spPr>
          <a:xfrm>
            <a:off x="1219199" y="1941094"/>
            <a:ext cx="2761871" cy="2053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19199" y="195097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5220101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590547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27745" y="410638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  <a:endParaRPr lang="es-C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04058" y="419821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6</a:t>
            </a:r>
            <a:endParaRPr lang="es-CL" dirty="0" smtClean="0"/>
          </a:p>
        </p:txBody>
      </p:sp>
      <p:sp>
        <p:nvSpPr>
          <p:cNvPr id="17" name="CuadroTexto 16"/>
          <p:cNvSpPr txBox="1"/>
          <p:nvPr/>
        </p:nvSpPr>
        <p:spPr>
          <a:xfrm>
            <a:off x="8757385" y="414185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3796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dirty="0" err="1" smtClean="0"/>
              <a:t>Clusters</a:t>
            </a:r>
            <a:r>
              <a:rPr lang="es-CL" dirty="0" smtClean="0"/>
              <a:t> </a:t>
            </a:r>
            <a:r>
              <a:rPr lang="es-CL" dirty="0" err="1" smtClean="0"/>
              <a:t>by</a:t>
            </a:r>
            <a:r>
              <a:rPr lang="es-CL" dirty="0" smtClean="0"/>
              <a:t> </a:t>
            </a:r>
            <a:r>
              <a:rPr lang="es-CL" dirty="0" err="1"/>
              <a:t>H</a:t>
            </a:r>
            <a:r>
              <a:rPr lang="es-CL" dirty="0" err="1" smtClean="0"/>
              <a:t>eatMap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86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5315" t="22643" r="20532" b="42928"/>
          <a:stretch/>
        </p:blipFill>
        <p:spPr>
          <a:xfrm>
            <a:off x="6372665" y="3923018"/>
            <a:ext cx="3576451" cy="220618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44328" t="27686" r="24724" b="38103"/>
          <a:stretch/>
        </p:blipFill>
        <p:spPr>
          <a:xfrm>
            <a:off x="6372665" y="1954124"/>
            <a:ext cx="3443499" cy="21401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44945" t="21107" r="25095" b="41612"/>
          <a:stretch/>
        </p:blipFill>
        <p:spPr>
          <a:xfrm>
            <a:off x="1237957" y="2678083"/>
            <a:ext cx="3898232" cy="27271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Dos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74615" y="2678083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7178842" y="2016736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079381" y="4202394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6" name="Rectángulo redondeado 5"/>
          <p:cNvSpPr/>
          <p:nvPr/>
        </p:nvSpPr>
        <p:spPr>
          <a:xfrm>
            <a:off x="6126480" y="1954124"/>
            <a:ext cx="3931920" cy="41750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04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45315" t="22643" r="20532" b="42928"/>
          <a:stretch/>
        </p:blipFill>
        <p:spPr>
          <a:xfrm>
            <a:off x="6442157" y="3923018"/>
            <a:ext cx="3576451" cy="220618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4328" t="27686" r="24724" b="38103"/>
          <a:stretch/>
        </p:blipFill>
        <p:spPr>
          <a:xfrm>
            <a:off x="6434957" y="1988408"/>
            <a:ext cx="3443499" cy="21401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Dos Nodos (A)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 2 – 3 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1506765" y="1911338"/>
            <a:ext cx="4164569" cy="40233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CL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</a:t>
            </a:r>
            <a:r>
              <a:rPr lang="es-CL" dirty="0" err="1" smtClean="0"/>
              <a:t>Autorreferencia</a:t>
            </a:r>
            <a:r>
              <a:rPr lang="es-CL" dirty="0" smtClean="0"/>
              <a:t> recalcada en el medico y  medianamente destacada en la Enfermera.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Derivaciones entre M – E y E – M similares en color.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 smtClean="0"/>
              <a:t>   El médico el líder del tratamiento, apoyándose en la enfermera.</a:t>
            </a:r>
          </a:p>
          <a:p>
            <a:pPr marL="0" indent="0" algn="just">
              <a:buNone/>
            </a:pPr>
            <a:endParaRPr lang="es-CL" dirty="0" smtClean="0"/>
          </a:p>
          <a:p>
            <a:pPr marL="0" indent="0" algn="just">
              <a:buNone/>
            </a:pPr>
            <a:r>
              <a:rPr lang="es-CL" sz="5400" dirty="0" smtClean="0">
                <a:solidFill>
                  <a:schemeClr val="accent1"/>
                </a:solidFill>
              </a:rPr>
              <a:t>Líder Tácito (2)</a:t>
            </a:r>
            <a:r>
              <a:rPr lang="es-CL" dirty="0" smtClean="0">
                <a:solidFill>
                  <a:schemeClr val="accent1"/>
                </a:solidFill>
              </a:rPr>
              <a:t> </a:t>
            </a:r>
            <a:endParaRPr lang="es-CL" dirty="0">
              <a:solidFill>
                <a:schemeClr val="accent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122568" y="1835479"/>
            <a:ext cx="3931920" cy="41750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7205779" y="2102226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205780" y="4194972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62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 Médico </a:t>
            </a:r>
            <a:r>
              <a:rPr lang="es-CL" dirty="0"/>
              <a:t>es líder </a:t>
            </a:r>
            <a:r>
              <a:rPr lang="es-CL" dirty="0" smtClean="0"/>
              <a:t>del </a:t>
            </a:r>
            <a:r>
              <a:rPr lang="es-CL" dirty="0"/>
              <a:t>tratamiento en conjunto a la </a:t>
            </a:r>
            <a:r>
              <a:rPr lang="es-CL" dirty="0" smtClean="0"/>
              <a:t>enfermera.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sz="4800" dirty="0">
                <a:solidFill>
                  <a:schemeClr val="accent1"/>
                </a:solidFill>
              </a:rPr>
              <a:t>Compartido</a:t>
            </a:r>
          </a:p>
          <a:p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4945" t="21107" r="25095" b="41612"/>
          <a:stretch/>
        </p:blipFill>
        <p:spPr>
          <a:xfrm>
            <a:off x="6991643" y="2551474"/>
            <a:ext cx="3898232" cy="272715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828301" y="2551474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Dos Nodos (B)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 1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348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45808" t="32730" r="23491" b="33498"/>
          <a:stretch/>
        </p:blipFill>
        <p:spPr>
          <a:xfrm>
            <a:off x="4683467" y="2293235"/>
            <a:ext cx="2792088" cy="190855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319544" y="2250583"/>
            <a:ext cx="3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8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45931" t="22862" r="25711" b="39638"/>
          <a:stretch/>
        </p:blipFill>
        <p:spPr>
          <a:xfrm>
            <a:off x="1921596" y="2148400"/>
            <a:ext cx="2761871" cy="205339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302410" y="2250583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Tres Nodos (A) 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Grupos 1 – 3 – 8   </a:t>
            </a:r>
            <a:endParaRPr lang="es-CL" sz="2000" dirty="0">
              <a:solidFill>
                <a:srgbClr val="0070C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45562" t="28783" r="26820" b="36787"/>
          <a:stretch/>
        </p:blipFill>
        <p:spPr>
          <a:xfrm>
            <a:off x="7445338" y="2250583"/>
            <a:ext cx="2792088" cy="195695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925279" y="2266670"/>
            <a:ext cx="41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744394" y="1913206"/>
            <a:ext cx="8848578" cy="2489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1456006" y="4638382"/>
            <a:ext cx="93409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Médico es líder (en %) del tratamiento en conjunto a la enfermera los cuales se apoyan en el nutricionista.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 smtClean="0"/>
          </a:p>
          <a:p>
            <a:r>
              <a:rPr lang="es-CL" sz="4400" dirty="0" smtClean="0">
                <a:solidFill>
                  <a:schemeClr val="accent1"/>
                </a:solidFill>
              </a:rPr>
              <a:t>Colaborativo</a:t>
            </a:r>
            <a:endParaRPr lang="es-CL" sz="4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947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45685" t="25711" r="28916" b="39390"/>
          <a:stretch/>
        </p:blipFill>
        <p:spPr>
          <a:xfrm>
            <a:off x="7765667" y="3963898"/>
            <a:ext cx="2408241" cy="18604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45192" t="27029" r="23861" b="35252"/>
          <a:stretch/>
        </p:blipFill>
        <p:spPr>
          <a:xfrm>
            <a:off x="7599822" y="2143330"/>
            <a:ext cx="2739933" cy="1877564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97280" y="2362012"/>
            <a:ext cx="5067640" cy="4023360"/>
          </a:xfrm>
        </p:spPr>
        <p:txBody>
          <a:bodyPr>
            <a:normAutofit/>
          </a:bodyPr>
          <a:lstStyle/>
          <a:p>
            <a:endParaRPr lang="es-CL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El médico es centro del tratamiento, apoyándose en la enfermera y el nutricionista para el tratamiento del paciente.</a:t>
            </a:r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8087935" y="2143330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6</a:t>
            </a:r>
            <a:endParaRPr lang="es-CL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8092307" y="4004360"/>
            <a:ext cx="3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  <a:endParaRPr lang="es-CL" dirty="0" smtClean="0"/>
          </a:p>
        </p:txBody>
      </p:sp>
      <p:sp>
        <p:nvSpPr>
          <p:cNvPr id="9" name="Rectángulo redondeado 8"/>
          <p:cNvSpPr/>
          <p:nvPr/>
        </p:nvSpPr>
        <p:spPr>
          <a:xfrm>
            <a:off x="7244862" y="1845735"/>
            <a:ext cx="3446584" cy="43721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/>
          <p:cNvSpPr txBox="1"/>
          <p:nvPr/>
        </p:nvSpPr>
        <p:spPr>
          <a:xfrm>
            <a:off x="995841" y="4478607"/>
            <a:ext cx="624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800" dirty="0">
                <a:solidFill>
                  <a:schemeClr val="accent1"/>
                </a:solidFill>
              </a:rPr>
              <a:t>Centrado - </a:t>
            </a:r>
            <a:r>
              <a:rPr lang="es-CL" sz="4800" dirty="0" smtClean="0">
                <a:solidFill>
                  <a:schemeClr val="accent1"/>
                </a:solidFill>
              </a:rPr>
              <a:t>colaborativo</a:t>
            </a:r>
            <a:endParaRPr lang="es-CL" sz="4800" dirty="0">
              <a:solidFill>
                <a:schemeClr val="accent1"/>
              </a:solidFill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Tres Nodos (B)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Grupos 6 – 7   </a:t>
            </a:r>
            <a:endParaRPr lang="es-CL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5438" t="22643" r="25464" b="38761"/>
          <a:stretch/>
        </p:blipFill>
        <p:spPr>
          <a:xfrm>
            <a:off x="6725238" y="2384475"/>
            <a:ext cx="4246935" cy="316720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81947" y="2493516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7" name="Marcador de contenido 3"/>
          <p:cNvSpPr>
            <a:spLocks noGrp="1"/>
          </p:cNvSpPr>
          <p:nvPr>
            <p:ph sz="half" idx="1"/>
          </p:nvPr>
        </p:nvSpPr>
        <p:spPr>
          <a:xfrm>
            <a:off x="1097280" y="1956398"/>
            <a:ext cx="5401995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L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</a:t>
            </a:r>
            <a:r>
              <a:rPr lang="es-CL" dirty="0" err="1" smtClean="0"/>
              <a:t>Autorreferencia</a:t>
            </a:r>
            <a:r>
              <a:rPr lang="es-CL" dirty="0" smtClean="0"/>
              <a:t> recalcada en el médico.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CL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CL" dirty="0" smtClean="0"/>
              <a:t>   El médico el líder del tratamiento, apoyándose en la enfermera y el nutricionista.</a:t>
            </a:r>
          </a:p>
          <a:p>
            <a:pPr marL="0" indent="0" algn="just">
              <a:buNone/>
            </a:pPr>
            <a:endParaRPr lang="es-CL" dirty="0" smtClean="0"/>
          </a:p>
          <a:p>
            <a:pPr marL="0" indent="0" algn="just">
              <a:buNone/>
            </a:pPr>
            <a:r>
              <a:rPr lang="es-CL" sz="5400" dirty="0" smtClean="0">
                <a:solidFill>
                  <a:schemeClr val="accent1"/>
                </a:solidFill>
              </a:rPr>
              <a:t>Líder Tácito (3)</a:t>
            </a:r>
            <a:r>
              <a:rPr lang="es-CL" dirty="0" smtClean="0">
                <a:solidFill>
                  <a:schemeClr val="accent1"/>
                </a:solidFill>
              </a:rPr>
              <a:t> </a:t>
            </a:r>
            <a:endParaRPr lang="es-CL" dirty="0">
              <a:solidFill>
                <a:schemeClr val="accent1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Tres Nodos (C)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Grupos 2</a:t>
            </a:r>
            <a:endParaRPr lang="es-CL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5617" y="1922897"/>
            <a:ext cx="10058400" cy="2232008"/>
          </a:xfrm>
        </p:spPr>
        <p:txBody>
          <a:bodyPr>
            <a:normAutofit/>
          </a:bodyPr>
          <a:lstStyle/>
          <a:p>
            <a:pPr algn="ctr"/>
            <a:r>
              <a:rPr lang="es-CL" sz="7200" dirty="0" smtClean="0"/>
              <a:t>Comportamiento </a:t>
            </a:r>
            <a:r>
              <a:rPr lang="es-CL" sz="7200" dirty="0"/>
              <a:t/>
            </a:r>
            <a:br>
              <a:rPr lang="es-CL" sz="7200" dirty="0"/>
            </a:br>
            <a:r>
              <a:rPr lang="es-CL" sz="7200" dirty="0" smtClean="0"/>
              <a:t>Patrones</a:t>
            </a:r>
            <a:endParaRPr lang="es-CL" sz="72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203158" y="4331368"/>
            <a:ext cx="10106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Palia </a:t>
            </a:r>
            <a:br>
              <a:rPr lang="es-CL" dirty="0" smtClean="0"/>
            </a:br>
            <a:r>
              <a:rPr lang="es-CL" sz="2000" dirty="0" smtClean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 smtClean="0"/>
          </a:p>
          <a:p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Grupo 1:  (di) similitud 10%, unir grupos bajo 3%</a:t>
            </a:r>
          </a:p>
          <a:p>
            <a:endParaRPr lang="es-CL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    10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    7 </a:t>
            </a:r>
            <a:r>
              <a:rPr lang="es-CL" dirty="0"/>
              <a:t>grupos de </a:t>
            </a:r>
            <a:r>
              <a:rPr lang="es-CL" dirty="0" smtClean="0"/>
              <a:t>tres </a:t>
            </a:r>
            <a:r>
              <a:rPr lang="es-CL" dirty="0"/>
              <a:t>nodos, 3</a:t>
            </a:r>
            <a:r>
              <a:rPr lang="es-CL" dirty="0" smtClean="0"/>
              <a:t> </a:t>
            </a:r>
            <a:r>
              <a:rPr lang="es-CL" dirty="0"/>
              <a:t>grupos de </a:t>
            </a:r>
            <a:r>
              <a:rPr lang="es-CL" dirty="0" smtClean="0"/>
              <a:t>dos nodos.</a:t>
            </a: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marL="292608" lvl="1" indent="0">
              <a:buNone/>
            </a:pPr>
            <a:endParaRPr lang="es-CL" dirty="0" smtClean="0">
              <a:solidFill>
                <a:srgbClr val="FF0000"/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    Muchos </a:t>
            </a:r>
            <a:r>
              <a:rPr lang="es-CL" dirty="0" err="1" smtClean="0">
                <a:solidFill>
                  <a:srgbClr val="FF0000"/>
                </a:solidFill>
              </a:rPr>
              <a:t>outliers</a:t>
            </a:r>
            <a:r>
              <a:rPr lang="es-CL" dirty="0" smtClean="0">
                <a:solidFill>
                  <a:srgbClr val="FF0000"/>
                </a:solidFill>
              </a:rPr>
              <a:t> (18.69%)</a:t>
            </a:r>
            <a:endParaRPr lang="es-CL" dirty="0">
              <a:solidFill>
                <a:srgbClr val="FF0000"/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00CC66"/>
                </a:solidFill>
              </a:rPr>
              <a:t>+   Muchos </a:t>
            </a:r>
            <a:r>
              <a:rPr lang="es-CL" dirty="0">
                <a:solidFill>
                  <a:srgbClr val="00CC66"/>
                </a:solidFill>
              </a:rPr>
              <a:t>grupos encontrados y se pueden </a:t>
            </a:r>
            <a:r>
              <a:rPr lang="es-CL" dirty="0" smtClean="0">
                <a:solidFill>
                  <a:srgbClr val="00CC66"/>
                </a:solidFill>
              </a:rPr>
              <a:t>reagrupar</a:t>
            </a:r>
          </a:p>
          <a:p>
            <a:pPr marL="292608" lvl="1" indent="0">
              <a:buNone/>
            </a:pPr>
            <a:r>
              <a:rPr lang="es-CL" dirty="0" smtClean="0">
                <a:solidFill>
                  <a:srgbClr val="00CC66"/>
                </a:solidFill>
              </a:rPr>
              <a:t>+   Grupos </a:t>
            </a:r>
            <a:r>
              <a:rPr lang="es-CL" dirty="0">
                <a:solidFill>
                  <a:srgbClr val="00CC66"/>
                </a:solidFill>
              </a:rPr>
              <a:t>poco específicos</a:t>
            </a:r>
            <a:r>
              <a:rPr lang="es-CL" dirty="0" smtClean="0">
                <a:solidFill>
                  <a:srgbClr val="00CC66"/>
                </a:solidFill>
              </a:rPr>
              <a:t>.</a:t>
            </a:r>
            <a:endParaRPr lang="es-CL" dirty="0">
              <a:solidFill>
                <a:srgbClr val="00CC66"/>
              </a:solidFill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96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</a:t>
            </a:r>
            <a:endParaRPr lang="es-CL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4824"/>
              </p:ext>
            </p:extLst>
          </p:nvPr>
        </p:nvGraphicFramePr>
        <p:xfrm>
          <a:off x="1927274" y="2405572"/>
          <a:ext cx="8342141" cy="234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361"/>
                <a:gridCol w="3994067"/>
                <a:gridCol w="2780713"/>
              </a:tblGrid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Grupo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Patrón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Cantidad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A (3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655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B (3</a:t>
                      </a:r>
                      <a:r>
                        <a:rPr lang="es-CL" baseline="0" dirty="0" smtClean="0"/>
                        <a:t> Nodos</a:t>
                      </a:r>
                      <a:r>
                        <a:rPr lang="es-CL" dirty="0" smtClean="0"/>
                        <a:t>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Centrado – 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411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C</a:t>
                      </a:r>
                      <a:r>
                        <a:rPr lang="es-CL" baseline="0" dirty="0" smtClean="0"/>
                        <a:t> (3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Líder tácito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155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A (2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Líder tácito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278</a:t>
                      </a:r>
                      <a:endParaRPr lang="es-CL" dirty="0"/>
                    </a:p>
                  </a:txBody>
                  <a:tcPr/>
                </a:tc>
              </a:tr>
              <a:tr h="391551">
                <a:tc>
                  <a:txBody>
                    <a:bodyPr/>
                    <a:lstStyle/>
                    <a:p>
                      <a:r>
                        <a:rPr lang="es-CL" dirty="0" smtClean="0"/>
                        <a:t>B (2 Nodos)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Compartido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374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8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Análisis de compensación de los pacientes por </a:t>
            </a:r>
            <a:r>
              <a:rPr lang="es-CL" dirty="0" err="1" smtClean="0"/>
              <a:t>cluster</a:t>
            </a:r>
            <a:r>
              <a:rPr lang="es-CL" dirty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7256" t="29086" r="39440" b="25529"/>
          <a:stretch/>
        </p:blipFill>
        <p:spPr>
          <a:xfrm>
            <a:off x="900331" y="1856935"/>
            <a:ext cx="10452297" cy="42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Test de proporción 5%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1853" t="29086" r="35764" b="52837"/>
          <a:stretch/>
        </p:blipFill>
        <p:spPr>
          <a:xfrm>
            <a:off x="1097280" y="2461846"/>
            <a:ext cx="10090423" cy="24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8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Test de proporción 5% - 10% 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1961" t="48509" r="35872" b="33606"/>
          <a:stretch/>
        </p:blipFill>
        <p:spPr>
          <a:xfrm>
            <a:off x="1097280" y="2391504"/>
            <a:ext cx="10028906" cy="239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2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Palia </a:t>
            </a:r>
            <a:br>
              <a:rPr lang="es-CL" dirty="0"/>
            </a:br>
            <a:r>
              <a:rPr lang="es-CL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/>
          </a:p>
          <a:p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Grupo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2: 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(di) similitud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12.5%,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unir grupos bajo 3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%</a:t>
            </a: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   </a:t>
            </a:r>
            <a:r>
              <a:rPr lang="es-CL" dirty="0" smtClean="0"/>
              <a:t>9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   8</a:t>
            </a:r>
            <a:r>
              <a:rPr lang="es-CL" dirty="0" smtClean="0"/>
              <a:t> de tres nodos y 1 de dos nodos.</a:t>
            </a: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>
              <a:buFontTx/>
              <a:buChar char="-"/>
            </a:pPr>
            <a:endParaRPr lang="es-CL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s-CL" dirty="0" smtClean="0">
                <a:solidFill>
                  <a:srgbClr val="FF0000"/>
                </a:solidFill>
              </a:rPr>
              <a:t>Muchos </a:t>
            </a:r>
            <a:r>
              <a:rPr lang="es-CL" dirty="0" err="1" smtClean="0">
                <a:solidFill>
                  <a:srgbClr val="FF0000"/>
                </a:solidFill>
              </a:rPr>
              <a:t>outliers</a:t>
            </a:r>
            <a:r>
              <a:rPr lang="es-CL" dirty="0" smtClean="0">
                <a:solidFill>
                  <a:srgbClr val="FF0000"/>
                </a:solidFill>
              </a:rPr>
              <a:t> (13.24%)</a:t>
            </a:r>
            <a:endParaRPr lang="es-CL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s-CL" dirty="0" smtClean="0"/>
              <a:t> </a:t>
            </a:r>
            <a:r>
              <a:rPr lang="es-CL" dirty="0" smtClean="0">
                <a:solidFill>
                  <a:srgbClr val="00B050"/>
                </a:solidFill>
              </a:rPr>
              <a:t>+ Grupos diferenciados por derivaciones, permite reagrupar (3 nodos).</a:t>
            </a:r>
            <a:endParaRPr lang="es-C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Palia </a:t>
            </a:r>
            <a:br>
              <a:rPr lang="es-CL" dirty="0"/>
            </a:br>
            <a:r>
              <a:rPr lang="es-CL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/>
          </a:p>
          <a:p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Grupo 3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(di) similitud 7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%,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unir grupos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bajo 3%</a:t>
            </a: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10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6</a:t>
            </a:r>
            <a:r>
              <a:rPr lang="es-CL" dirty="0" smtClean="0"/>
              <a:t> </a:t>
            </a:r>
            <a:r>
              <a:rPr lang="es-CL" dirty="0"/>
              <a:t>de 3 nodos, </a:t>
            </a:r>
            <a:r>
              <a:rPr lang="es-CL" dirty="0" smtClean="0"/>
              <a:t>4 </a:t>
            </a:r>
            <a:r>
              <a:rPr lang="es-CL" dirty="0"/>
              <a:t>de 2 </a:t>
            </a:r>
            <a:r>
              <a:rPr lang="es-CL" dirty="0" smtClean="0"/>
              <a:t>nodos.</a:t>
            </a: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/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578358" lvl="1" indent="-285750">
              <a:buFontTx/>
              <a:buChar char="-"/>
            </a:pPr>
            <a:r>
              <a:rPr lang="es-CL" dirty="0" smtClean="0">
                <a:solidFill>
                  <a:srgbClr val="FF0000"/>
                </a:solidFill>
              </a:rPr>
              <a:t>Muchos </a:t>
            </a:r>
            <a:r>
              <a:rPr lang="es-CL" dirty="0" err="1" smtClean="0">
                <a:solidFill>
                  <a:srgbClr val="FF0000"/>
                </a:solidFill>
              </a:rPr>
              <a:t>ouliers</a:t>
            </a:r>
            <a:r>
              <a:rPr lang="es-CL" dirty="0" smtClean="0">
                <a:solidFill>
                  <a:srgbClr val="FF0000"/>
                </a:solidFill>
              </a:rPr>
              <a:t> (35.61%)</a:t>
            </a:r>
          </a:p>
          <a:p>
            <a:pPr marL="292608" lvl="1" indent="0">
              <a:buNone/>
            </a:pPr>
            <a:r>
              <a:rPr lang="es-CL" dirty="0" smtClean="0">
                <a:solidFill>
                  <a:srgbClr val="00CC66"/>
                </a:solidFill>
              </a:rPr>
              <a:t>+   Se pueden reagrupar los  grupos de tres nodos.</a:t>
            </a:r>
            <a:endParaRPr lang="es-CL" dirty="0">
              <a:solidFill>
                <a:srgbClr val="00B050"/>
              </a:solidFill>
            </a:endParaRPr>
          </a:p>
          <a:p>
            <a:pPr marL="384048" lvl="2" indent="0">
              <a:buNone/>
            </a:pPr>
            <a:endParaRPr lang="es-C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Palia 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Comentarios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L" sz="2800" dirty="0" smtClean="0"/>
          </a:p>
          <a:p>
            <a:r>
              <a:rPr lang="es-CL" sz="2800" dirty="0" smtClean="0"/>
              <a:t>Se seleccionará el primer grupo:</a:t>
            </a:r>
          </a:p>
          <a:p>
            <a:endParaRPr lang="es-CL" sz="2800" dirty="0" smtClean="0"/>
          </a:p>
          <a:p>
            <a:pPr lvl="1"/>
            <a:r>
              <a:rPr lang="es-CL" sz="2400" dirty="0"/>
              <a:t>F</a:t>
            </a:r>
            <a:r>
              <a:rPr lang="es-CL" sz="2400" dirty="0" smtClean="0"/>
              <a:t>orma los grupos de manera más diferenciada. </a:t>
            </a:r>
          </a:p>
          <a:p>
            <a:pPr lvl="1"/>
            <a:r>
              <a:rPr lang="es-CL" sz="2400" dirty="0" smtClean="0"/>
              <a:t>Toma en consideración la forma de sus referencias entre las distintas disciplinas.</a:t>
            </a:r>
          </a:p>
          <a:p>
            <a:pPr lvl="1"/>
            <a:r>
              <a:rPr lang="es-CL" sz="2400" dirty="0" smtClean="0"/>
              <a:t>Permite a priori, reagrupar los nodos,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793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4328" t="27686" r="24724" b="38103"/>
          <a:stretch/>
        </p:blipFill>
        <p:spPr>
          <a:xfrm>
            <a:off x="7129111" y="1925054"/>
            <a:ext cx="4026569" cy="25025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44945" t="21107" r="25095" b="41612"/>
          <a:stretch/>
        </p:blipFill>
        <p:spPr>
          <a:xfrm>
            <a:off x="477253" y="1812758"/>
            <a:ext cx="3898232" cy="27271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Dos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45315" t="22643" r="20532" b="42928"/>
          <a:stretch/>
        </p:blipFill>
        <p:spPr>
          <a:xfrm>
            <a:off x="3904648" y="3596640"/>
            <a:ext cx="4443664" cy="25186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283242" y="205338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10931090" y="209535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628021" y="570278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009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Cruce de los tres grupos para re - agrupar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588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Cruce primer y segundo grupo (dos nodos)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093" t="28563" r="19423" b="53016"/>
          <a:stretch/>
        </p:blipFill>
        <p:spPr>
          <a:xfrm>
            <a:off x="411198" y="2614864"/>
            <a:ext cx="11430564" cy="22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3433</TotalTime>
  <Words>679</Words>
  <Application>Microsoft Office PowerPoint</Application>
  <PresentationFormat>Panorámica</PresentationFormat>
  <Paragraphs>175</Paragraphs>
  <Slides>33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Retrospección</vt:lpstr>
      <vt:lpstr>Análisis de Datos  (Palia)</vt:lpstr>
      <vt:lpstr>Pacientes </vt:lpstr>
      <vt:lpstr>Palia  Resultados</vt:lpstr>
      <vt:lpstr>Palia  Resultados</vt:lpstr>
      <vt:lpstr>Palia  Resultados</vt:lpstr>
      <vt:lpstr>Palia  Comentarios</vt:lpstr>
      <vt:lpstr>Patrones Dos nodos</vt:lpstr>
      <vt:lpstr>Cruce de los tres grupos para re - agrupar</vt:lpstr>
      <vt:lpstr>Patrones Cruce primer y segundo grupo (dos nodos)</vt:lpstr>
      <vt:lpstr>Patrones Cruce primer y tercer grupo (dos nodos)</vt:lpstr>
      <vt:lpstr>Patrones Cruce segundo y tercer grupo (dos nodos)</vt:lpstr>
      <vt:lpstr>Patrones Tres nodos</vt:lpstr>
      <vt:lpstr>Patrones Tres nodos</vt:lpstr>
      <vt:lpstr>Cruce de los siete grupos para re - agrupar</vt:lpstr>
      <vt:lpstr>Patrones Tres nodos</vt:lpstr>
      <vt:lpstr>Grupos 4 - 5</vt:lpstr>
      <vt:lpstr>¿Es efectivamente significante el Nutricionista en estos grupos?</vt:lpstr>
      <vt:lpstr>Test de proporción </vt:lpstr>
      <vt:lpstr>Conclusión</vt:lpstr>
      <vt:lpstr>Patrones Tres nodos</vt:lpstr>
      <vt:lpstr>Patrones Tres nodos</vt:lpstr>
      <vt:lpstr>Clusters by HeatMap</vt:lpstr>
      <vt:lpstr>Patrones Dos nodos</vt:lpstr>
      <vt:lpstr>Dos Nodos (A) Grupo 2 – 3 </vt:lpstr>
      <vt:lpstr>Dos Nodos (B) Grupo 1 </vt:lpstr>
      <vt:lpstr>Tres Nodos (A)  Grupos 1 – 3 – 8   </vt:lpstr>
      <vt:lpstr>Tres Nodos (B) Grupos 6 – 7   </vt:lpstr>
      <vt:lpstr>Tres Nodos (C) Grupos 2</vt:lpstr>
      <vt:lpstr>Comportamiento  Patrones</vt:lpstr>
      <vt:lpstr>Resumen</vt:lpstr>
      <vt:lpstr>Análisis de compensación de los pacientes por cluster.</vt:lpstr>
      <vt:lpstr>Test de proporción 5%</vt:lpstr>
      <vt:lpstr>Test de proporción 5% - 10%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(Palia)</dc:title>
  <dc:creator>Mario</dc:creator>
  <cp:lastModifiedBy>Mario</cp:lastModifiedBy>
  <cp:revision>53</cp:revision>
  <dcterms:created xsi:type="dcterms:W3CDTF">2017-07-12T00:10:35Z</dcterms:created>
  <dcterms:modified xsi:type="dcterms:W3CDTF">2017-07-26T08:05:01Z</dcterms:modified>
</cp:coreProperties>
</file>