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8" r:id="rId9"/>
    <p:sldId id="277" r:id="rId10"/>
    <p:sldId id="279" r:id="rId11"/>
    <p:sldId id="280" r:id="rId12"/>
    <p:sldId id="282" r:id="rId13"/>
    <p:sldId id="283" r:id="rId14"/>
    <p:sldId id="281" r:id="rId15"/>
    <p:sldId id="265" r:id="rId16"/>
    <p:sldId id="266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2" r:id="rId25"/>
    <p:sldId id="298" r:id="rId26"/>
    <p:sldId id="294" r:id="rId27"/>
    <p:sldId id="296" r:id="rId28"/>
    <p:sldId id="297" r:id="rId29"/>
    <p:sldId id="276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FF99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84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02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</a:t>
            </a:r>
            <a:r>
              <a:rPr lang="es-CL" baseline="0" dirty="0" smtClean="0"/>
              <a:t> hace esta pregunta para poder dejar como lideres de este grafo al médico y la enfermera, los cuales se apoyan en el nutricionista de vez en cuando, pero ¿Importa a quien deriva el nutricionista?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6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26-07-2017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1873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70" t="49835" r="19546" b="31524"/>
          <a:stretch/>
        </p:blipFill>
        <p:spPr>
          <a:xfrm>
            <a:off x="403459" y="2556184"/>
            <a:ext cx="11446042" cy="23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segundo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093" t="55537" r="19670" b="26700"/>
          <a:stretch/>
        </p:blipFill>
        <p:spPr>
          <a:xfrm>
            <a:off x="370423" y="2646947"/>
            <a:ext cx="11512113" cy="2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782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685" t="25712" r="28916" b="34595"/>
          <a:stretch/>
        </p:blipFill>
        <p:spPr>
          <a:xfrm>
            <a:off x="3866145" y="2197405"/>
            <a:ext cx="4012131" cy="352522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11577" y="237386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siete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4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r>
              <a:rPr lang="es-CL" dirty="0"/>
              <a:t/>
            </a:r>
            <a:br>
              <a:rPr lang="es-CL" dirty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 En el cruce de todos los grupos con todos, ninguno paso a 100% los test de proporciones.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Notamos que el grupo 4 - 5 tiene todas las relaciones parecidas, con excepción las que provienen del nutricionista.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 		Relación 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                        </a:t>
            </a:r>
            <a:r>
              <a:rPr lang="es-CL" sz="4800" dirty="0" smtClean="0"/>
              <a:t>N        X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Con X enfermera, médico o @</a:t>
            </a:r>
            <a:r>
              <a:rPr lang="es-CL" dirty="0" err="1" smtClean="0"/>
              <a:t>End</a:t>
            </a:r>
            <a:endParaRPr lang="es-CL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7662" y="4475746"/>
            <a:ext cx="44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89" y="270561"/>
            <a:ext cx="10058400" cy="1450757"/>
          </a:xfrm>
        </p:spPr>
        <p:txBody>
          <a:bodyPr/>
          <a:lstStyle/>
          <a:p>
            <a:r>
              <a:rPr lang="es-CL" dirty="0" smtClean="0"/>
              <a:t>Grupos 4 - 5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861" t="38871" r="24971" b="29770"/>
          <a:stretch/>
        </p:blipFill>
        <p:spPr>
          <a:xfrm>
            <a:off x="668461" y="2342146"/>
            <a:ext cx="11076455" cy="31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1074" y="1321052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¿Es efectivamente significante el Nutricionista en estos grupos?</a:t>
            </a:r>
            <a:endParaRPr lang="es-CL" sz="7200" dirty="0"/>
          </a:p>
        </p:txBody>
      </p:sp>
    </p:spTree>
    <p:extLst>
      <p:ext uri="{BB962C8B-B14F-4D97-AF65-F5344CB8AC3E}">
        <p14:creationId xmlns:p14="http://schemas.microsoft.com/office/powerpoint/2010/main" val="19852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477" t="28783" r="42232" b="32401"/>
          <a:stretch/>
        </p:blipFill>
        <p:spPr>
          <a:xfrm>
            <a:off x="1451249" y="1925053"/>
            <a:ext cx="9350462" cy="39784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35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Por Test de proporción tenemos que el aporte del nutricionista frente al medico o el enfermero es mucho menor, por lo que se descarta el aporte de su derivación al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Se une el grupo 4 – 5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3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</a:t>
            </a:r>
            <a:r>
              <a:rPr lang="es-CL" sz="2800" dirty="0" smtClean="0"/>
              <a:t>utilizarán </a:t>
            </a:r>
            <a:r>
              <a:rPr lang="es-CL" sz="2800" dirty="0" smtClean="0"/>
              <a:t>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10% y 3% </a:t>
            </a:r>
          </a:p>
          <a:p>
            <a:pPr>
              <a:buFontTx/>
              <a:buChar char="-"/>
            </a:pPr>
            <a:r>
              <a:rPr lang="es-CL" sz="2800" dirty="0" smtClean="0"/>
              <a:t> 12,5% y 3%</a:t>
            </a:r>
          </a:p>
          <a:p>
            <a:pPr>
              <a:buFontTx/>
              <a:buChar char="-"/>
            </a:pPr>
            <a:r>
              <a:rPr lang="es-CL" sz="2800" dirty="0" smtClean="0"/>
              <a:t> </a:t>
            </a:r>
            <a:r>
              <a:rPr lang="es-CL" sz="2800" dirty="0"/>
              <a:t>7</a:t>
            </a:r>
            <a:r>
              <a:rPr lang="es-CL" sz="2800" dirty="0" smtClean="0"/>
              <a:t>% y 3%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834189" y="4034924"/>
            <a:ext cx="7276417" cy="2143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2" y="4012181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4" y="3955389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45685" t="25711" r="28916" b="39390"/>
          <a:stretch/>
        </p:blipFill>
        <p:spPr>
          <a:xfrm>
            <a:off x="8271890" y="4051011"/>
            <a:ext cx="2896354" cy="22374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45192" t="27029" r="23861" b="35252"/>
          <a:stretch/>
        </p:blipFill>
        <p:spPr>
          <a:xfrm>
            <a:off x="4687809" y="4075241"/>
            <a:ext cx="3194461" cy="21890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45808" t="32730" r="23491" b="33498"/>
          <a:stretch/>
        </p:blipFill>
        <p:spPr>
          <a:xfrm>
            <a:off x="1146867" y="4133374"/>
            <a:ext cx="3282217" cy="20299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45438" t="22643" r="25464" b="38761"/>
          <a:stretch/>
        </p:blipFill>
        <p:spPr>
          <a:xfrm>
            <a:off x="4687809" y="1941094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379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Clusters</a:t>
            </a:r>
            <a:r>
              <a:rPr lang="es-CL" dirty="0" smtClean="0"/>
              <a:t> </a:t>
            </a:r>
            <a:r>
              <a:rPr lang="es-CL" dirty="0" err="1" smtClean="0"/>
              <a:t>by</a:t>
            </a:r>
            <a:r>
              <a:rPr lang="es-CL" dirty="0" smtClean="0"/>
              <a:t> </a:t>
            </a:r>
            <a:r>
              <a:rPr lang="es-CL" dirty="0" err="1"/>
              <a:t>H</a:t>
            </a:r>
            <a:r>
              <a:rPr lang="es-CL" dirty="0" err="1" smtClean="0"/>
              <a:t>eatMap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86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315" t="22643" r="20532" b="42928"/>
          <a:stretch/>
        </p:blipFill>
        <p:spPr>
          <a:xfrm>
            <a:off x="6372665" y="3923018"/>
            <a:ext cx="3576451" cy="22061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4328" t="27686" r="24724" b="38103"/>
          <a:stretch/>
        </p:blipFill>
        <p:spPr>
          <a:xfrm>
            <a:off x="6372665" y="1954124"/>
            <a:ext cx="3443499" cy="21401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44945" t="21107" r="25095" b="41612"/>
          <a:stretch/>
        </p:blipFill>
        <p:spPr>
          <a:xfrm>
            <a:off x="1237957" y="2678083"/>
            <a:ext cx="3898232" cy="2727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74615" y="2678083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7178842" y="201673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079381" y="4202394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6126480" y="1954124"/>
            <a:ext cx="3931920" cy="4175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45315" t="22643" r="20532" b="42928"/>
          <a:stretch/>
        </p:blipFill>
        <p:spPr>
          <a:xfrm>
            <a:off x="6442157" y="3923018"/>
            <a:ext cx="3576451" cy="22061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4328" t="27686" r="24724" b="38103"/>
          <a:stretch/>
        </p:blipFill>
        <p:spPr>
          <a:xfrm>
            <a:off x="6434957" y="1988408"/>
            <a:ext cx="3443499" cy="2140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(A)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2 – 3 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506765" y="1911338"/>
            <a:ext cx="4164569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 err="1" smtClean="0"/>
              <a:t>Autorreferencia</a:t>
            </a:r>
            <a:r>
              <a:rPr lang="es-CL" dirty="0" smtClean="0"/>
              <a:t> recalcada en el medico y  medianamente destacada en la Enfermera.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Derivaciones entre M – E y E – M similares en color.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El médico el líder del tratamiento, apoyándose en la enfermera.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Tácito (2)</a:t>
            </a:r>
            <a:r>
              <a:rPr lang="es-CL" dirty="0" smtClean="0">
                <a:solidFill>
                  <a:schemeClr val="accent1"/>
                </a:solidFill>
              </a:rPr>
              <a:t> 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22568" y="1835479"/>
            <a:ext cx="3931920" cy="4175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7205779" y="210222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205780" y="4194972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6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 Médico </a:t>
            </a:r>
            <a:r>
              <a:rPr lang="es-CL" dirty="0"/>
              <a:t>es líder </a:t>
            </a:r>
            <a:r>
              <a:rPr lang="es-CL" dirty="0" smtClean="0"/>
              <a:t>del </a:t>
            </a:r>
            <a:r>
              <a:rPr lang="es-CL" dirty="0"/>
              <a:t>tratamiento en conjunto a la </a:t>
            </a:r>
            <a:r>
              <a:rPr lang="es-CL" dirty="0" smtClean="0"/>
              <a:t>enfermera.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sz="4800" dirty="0">
                <a:solidFill>
                  <a:schemeClr val="accent1"/>
                </a:solidFill>
              </a:rPr>
              <a:t>Compartido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945" t="21107" r="25095" b="41612"/>
          <a:stretch/>
        </p:blipFill>
        <p:spPr>
          <a:xfrm>
            <a:off x="6991643" y="2551474"/>
            <a:ext cx="3898232" cy="27271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28301" y="2551474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(B)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1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48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5808" t="32730" r="23491" b="33498"/>
          <a:stretch/>
        </p:blipFill>
        <p:spPr>
          <a:xfrm>
            <a:off x="4683467" y="2293235"/>
            <a:ext cx="2792088" cy="190855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19544" y="2250583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5931" t="22862" r="25711" b="39638"/>
          <a:stretch/>
        </p:blipFill>
        <p:spPr>
          <a:xfrm>
            <a:off x="1921596" y="2148400"/>
            <a:ext cx="2761871" cy="20533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02410" y="2250583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(A)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1 – 3 – 8   </a:t>
            </a:r>
            <a:endParaRPr lang="es-CL" sz="2000" dirty="0">
              <a:solidFill>
                <a:srgbClr val="0070C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45562" t="28783" r="26820" b="36787"/>
          <a:stretch/>
        </p:blipFill>
        <p:spPr>
          <a:xfrm>
            <a:off x="7445338" y="2250583"/>
            <a:ext cx="2792088" cy="195695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25279" y="2266670"/>
            <a:ext cx="4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744394" y="1913206"/>
            <a:ext cx="8848578" cy="2489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1456006" y="4638382"/>
            <a:ext cx="93409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Médico es líder (en %) del tratamiento en conjunto a la enfermera los cuales se apoyan en el nutricionista.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r>
              <a:rPr lang="es-CL" sz="4400" dirty="0" smtClean="0">
                <a:solidFill>
                  <a:schemeClr val="accent1"/>
                </a:solidFill>
              </a:rPr>
              <a:t>Colaborativo</a:t>
            </a:r>
            <a:endParaRPr lang="es-CL" sz="4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47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5685" t="25711" r="28916" b="39390"/>
          <a:stretch/>
        </p:blipFill>
        <p:spPr>
          <a:xfrm>
            <a:off x="7765667" y="3963898"/>
            <a:ext cx="2408241" cy="18604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5192" t="27029" r="23861" b="35252"/>
          <a:stretch/>
        </p:blipFill>
        <p:spPr>
          <a:xfrm>
            <a:off x="7599822" y="2143330"/>
            <a:ext cx="2739933" cy="1877564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362012"/>
            <a:ext cx="5067640" cy="4023360"/>
          </a:xfrm>
        </p:spPr>
        <p:txBody>
          <a:bodyPr>
            <a:normAutofit/>
          </a:bodyPr>
          <a:lstStyle/>
          <a:p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El médico es centro del tratamiento, apoyándose en la enfermera y el nutricionista para el tratamiento del paciente.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087935" y="214333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6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092307" y="4004360"/>
            <a:ext cx="3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 smtClean="0"/>
          </a:p>
        </p:txBody>
      </p:sp>
      <p:sp>
        <p:nvSpPr>
          <p:cNvPr id="9" name="Rectángulo redondeado 8"/>
          <p:cNvSpPr/>
          <p:nvPr/>
        </p:nvSpPr>
        <p:spPr>
          <a:xfrm>
            <a:off x="7244862" y="1845735"/>
            <a:ext cx="3446584" cy="4372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995841" y="4478607"/>
            <a:ext cx="624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>
                <a:solidFill>
                  <a:schemeClr val="accent1"/>
                </a:solidFill>
              </a:rPr>
              <a:t>Centrado - </a:t>
            </a:r>
            <a:r>
              <a:rPr lang="es-CL" sz="4800" dirty="0" smtClean="0">
                <a:solidFill>
                  <a:schemeClr val="accent1"/>
                </a:solidFill>
              </a:rPr>
              <a:t>colaborativo</a:t>
            </a:r>
            <a:endParaRPr lang="es-CL" sz="4800" dirty="0">
              <a:solidFill>
                <a:schemeClr val="accent1"/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(B)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6 – 7   </a:t>
            </a:r>
            <a:endParaRPr lang="es-C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438" t="22643" r="25464" b="38761"/>
          <a:stretch/>
        </p:blipFill>
        <p:spPr>
          <a:xfrm>
            <a:off x="6725238" y="2384475"/>
            <a:ext cx="4246935" cy="31672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81947" y="249351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7" name="Marcador de contenido 3"/>
          <p:cNvSpPr>
            <a:spLocks noGrp="1"/>
          </p:cNvSpPr>
          <p:nvPr>
            <p:ph sz="half" idx="1"/>
          </p:nvPr>
        </p:nvSpPr>
        <p:spPr>
          <a:xfrm>
            <a:off x="1097280" y="1956398"/>
            <a:ext cx="5401995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 err="1" smtClean="0"/>
              <a:t>Autorreferencia</a:t>
            </a:r>
            <a:r>
              <a:rPr lang="es-CL" dirty="0" smtClean="0"/>
              <a:t> recalcada en el médico.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El médico el líder del tratamiento, apoyándose en la enfermera y el nutricionista.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Tácito (3)</a:t>
            </a:r>
            <a:r>
              <a:rPr lang="es-CL" dirty="0" smtClean="0">
                <a:solidFill>
                  <a:schemeClr val="accent1"/>
                </a:solidFill>
              </a:rPr>
              <a:t> 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(C)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2</a:t>
            </a:r>
            <a:endParaRPr lang="es-C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17" y="1922897"/>
            <a:ext cx="10058400" cy="2232008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Comportamiento </a:t>
            </a:r>
            <a:r>
              <a:rPr lang="es-CL" sz="7200" dirty="0"/>
              <a:t/>
            </a:r>
            <a:br>
              <a:rPr lang="es-CL" sz="7200" dirty="0"/>
            </a:br>
            <a:r>
              <a:rPr lang="es-CL" sz="7200" dirty="0" smtClean="0"/>
              <a:t>Patrones</a:t>
            </a:r>
            <a:endParaRPr lang="es-CL" sz="7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203158" y="4331368"/>
            <a:ext cx="1010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10%, 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7 </a:t>
            </a:r>
            <a:r>
              <a:rPr lang="es-CL" dirty="0"/>
              <a:t>grupos de </a:t>
            </a:r>
            <a:r>
              <a:rPr lang="es-CL" dirty="0" smtClean="0"/>
              <a:t>tres </a:t>
            </a:r>
            <a:r>
              <a:rPr lang="es-CL" dirty="0"/>
              <a:t>nodos, 3</a:t>
            </a:r>
            <a:r>
              <a:rPr lang="es-CL" dirty="0" smtClean="0"/>
              <a:t> </a:t>
            </a:r>
            <a:r>
              <a:rPr lang="es-CL" dirty="0"/>
              <a:t>grupos de </a:t>
            </a:r>
            <a:r>
              <a:rPr lang="es-CL" dirty="0" smtClean="0"/>
              <a:t>dos nodos.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marL="292608" lvl="1" indent="0">
              <a:buNone/>
            </a:pPr>
            <a:endParaRPr lang="es-CL" dirty="0" smtClean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  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(18.69%)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Muchos </a:t>
            </a:r>
            <a:r>
              <a:rPr lang="es-CL" dirty="0">
                <a:solidFill>
                  <a:srgbClr val="00CC66"/>
                </a:solidFill>
              </a:rPr>
              <a:t>grupos encontrados y se pueden </a:t>
            </a:r>
            <a:r>
              <a:rPr lang="es-CL" dirty="0" smtClean="0">
                <a:solidFill>
                  <a:srgbClr val="00CC66"/>
                </a:solidFill>
              </a:rPr>
              <a:t>reagrupar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Grupos </a:t>
            </a:r>
            <a:r>
              <a:rPr lang="es-CL" dirty="0">
                <a:solidFill>
                  <a:srgbClr val="00CC66"/>
                </a:solidFill>
              </a:rPr>
              <a:t>poco específicos</a:t>
            </a:r>
            <a:r>
              <a:rPr lang="es-CL" dirty="0" smtClean="0">
                <a:solidFill>
                  <a:srgbClr val="00CC66"/>
                </a:solidFill>
              </a:rPr>
              <a:t>.</a:t>
            </a:r>
            <a:endParaRPr lang="es-CL" dirty="0">
              <a:solidFill>
                <a:srgbClr val="00CC66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24"/>
              </p:ext>
            </p:extLst>
          </p:nvPr>
        </p:nvGraphicFramePr>
        <p:xfrm>
          <a:off x="1927274" y="2405572"/>
          <a:ext cx="8342141" cy="234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361"/>
                <a:gridCol w="3994067"/>
                <a:gridCol w="2780713"/>
              </a:tblGrid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Grupo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(3</a:t>
                      </a:r>
                      <a:r>
                        <a:rPr lang="es-CL" baseline="0" dirty="0" smtClean="0"/>
                        <a:t> Nodos</a:t>
                      </a:r>
                      <a:r>
                        <a:rPr lang="es-CL" dirty="0" smtClean="0"/>
                        <a:t>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Centrado –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411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r>
                        <a:rPr lang="es-CL" baseline="0" dirty="0" smtClean="0"/>
                        <a:t>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278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374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compensación de los pacientes por </a:t>
            </a:r>
            <a:r>
              <a:rPr lang="es-CL" dirty="0" err="1" smtClean="0"/>
              <a:t>cluster</a:t>
            </a:r>
            <a:r>
              <a:rPr lang="es-CL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256" t="29086" r="39440" b="25529"/>
          <a:stretch/>
        </p:blipFill>
        <p:spPr>
          <a:xfrm>
            <a:off x="900331" y="1856935"/>
            <a:ext cx="10452297" cy="4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853" t="29086" r="35764" b="52837"/>
          <a:stretch/>
        </p:blipFill>
        <p:spPr>
          <a:xfrm>
            <a:off x="1097280" y="2461846"/>
            <a:ext cx="10090423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 - 10% 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961" t="48509" r="35872" b="33606"/>
          <a:stretch/>
        </p:blipFill>
        <p:spPr>
          <a:xfrm>
            <a:off x="1097280" y="2391504"/>
            <a:ext cx="10028906" cy="23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12.5%,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8</a:t>
            </a:r>
            <a:r>
              <a:rPr lang="es-CL" dirty="0" smtClean="0"/>
              <a:t> de tres nodos y 1 de dos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>
              <a:buFontTx/>
              <a:buChar char="-"/>
            </a:pPr>
            <a:endParaRPr lang="es-CL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(13.24%)</a:t>
            </a:r>
            <a:endParaRPr lang="es-CL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Grupos diferenciados por derivaciones, permite reagrupar (3 nodos).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7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bajo 3%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</a:t>
            </a:r>
            <a:r>
              <a:rPr lang="es-CL" dirty="0" smtClean="0"/>
              <a:t> </a:t>
            </a:r>
            <a:r>
              <a:rPr lang="es-CL" dirty="0"/>
              <a:t>de 3 nodos, </a:t>
            </a:r>
            <a:r>
              <a:rPr lang="es-CL" dirty="0" smtClean="0"/>
              <a:t>4 </a:t>
            </a:r>
            <a:r>
              <a:rPr lang="es-CL" dirty="0"/>
              <a:t>de 2 </a:t>
            </a:r>
            <a:r>
              <a:rPr lang="es-CL" dirty="0" smtClean="0"/>
              <a:t>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ouliers</a:t>
            </a:r>
            <a:r>
              <a:rPr lang="es-CL" dirty="0" smtClean="0">
                <a:solidFill>
                  <a:srgbClr val="FF0000"/>
                </a:solidFill>
              </a:rPr>
              <a:t> (35.61%)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Se pueden reagrupar los  grupos de tres nodos.</a:t>
            </a:r>
            <a:endParaRPr lang="es-CL" dirty="0">
              <a:solidFill>
                <a:srgbClr val="00B050"/>
              </a:solidFill>
            </a:endParaRP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diferenciada. </a:t>
            </a:r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</a:p>
          <a:p>
            <a:pPr lvl="1"/>
            <a:r>
              <a:rPr lang="es-CL" sz="2400" dirty="0" smtClean="0"/>
              <a:t>Permite a priori, reagrupar los </a:t>
            </a:r>
            <a:r>
              <a:rPr lang="es-CL" sz="2400" dirty="0" smtClean="0"/>
              <a:t>nodos (</a:t>
            </a:r>
            <a:r>
              <a:rPr lang="es-CL" sz="2400" dirty="0" err="1" smtClean="0"/>
              <a:t>HeatMap</a:t>
            </a:r>
            <a:r>
              <a:rPr lang="es-CL" sz="2400" dirty="0" smtClean="0"/>
              <a:t>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328" t="27686" r="24724" b="38103"/>
          <a:stretch/>
        </p:blipFill>
        <p:spPr>
          <a:xfrm>
            <a:off x="7129111" y="1925054"/>
            <a:ext cx="4026569" cy="25025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4945" t="21107" r="25095" b="41612"/>
          <a:stretch/>
        </p:blipFill>
        <p:spPr>
          <a:xfrm>
            <a:off x="477253" y="1812758"/>
            <a:ext cx="3898232" cy="2727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45315" t="22643" r="20532" b="42928"/>
          <a:stretch/>
        </p:blipFill>
        <p:spPr>
          <a:xfrm>
            <a:off x="3904648" y="3596640"/>
            <a:ext cx="4443664" cy="25186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83242" y="205338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31090" y="20953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28021" y="570278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0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tres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88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segundo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093" t="28563" r="19423" b="53016"/>
          <a:stretch/>
        </p:blipFill>
        <p:spPr>
          <a:xfrm>
            <a:off x="411198" y="2614864"/>
            <a:ext cx="11430564" cy="22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3516</TotalTime>
  <Words>681</Words>
  <Application>Microsoft Office PowerPoint</Application>
  <PresentationFormat>Panorámica</PresentationFormat>
  <Paragraphs>175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Patrones Dos nodos</vt:lpstr>
      <vt:lpstr>Cruce de los tres grupos para re - agrupar</vt:lpstr>
      <vt:lpstr>Patrones Cruce primer y segundo grupo (dos nodos)</vt:lpstr>
      <vt:lpstr>Patrones Cruce primer y tercer grupo (dos nodos)</vt:lpstr>
      <vt:lpstr>Patrones Cruce segundo y tercer grupo (dos nodos)</vt:lpstr>
      <vt:lpstr>Patrones Tres nodos</vt:lpstr>
      <vt:lpstr>Patrones Tres nodos</vt:lpstr>
      <vt:lpstr>Cruce de los siete grupos para re - agrupar</vt:lpstr>
      <vt:lpstr>Patrones Tres nodos</vt:lpstr>
      <vt:lpstr>Grupos 4 - 5</vt:lpstr>
      <vt:lpstr>¿Es efectivamente significante el Nutricionista en estos grupos?</vt:lpstr>
      <vt:lpstr>Test de proporción </vt:lpstr>
      <vt:lpstr>Conclusión</vt:lpstr>
      <vt:lpstr>Patrones Tres nodos</vt:lpstr>
      <vt:lpstr>Patrones Tres nodos</vt:lpstr>
      <vt:lpstr>Clusters by HeatMap</vt:lpstr>
      <vt:lpstr>Patrones Dos nodos</vt:lpstr>
      <vt:lpstr>Dos Nodos (A) Grupo 2 – 3 </vt:lpstr>
      <vt:lpstr>Dos Nodos (B) Grupo 1 </vt:lpstr>
      <vt:lpstr>Tres Nodos (A)  Grupos 1 – 3 – 8   </vt:lpstr>
      <vt:lpstr>Tres Nodos (B) Grupos 6 – 7   </vt:lpstr>
      <vt:lpstr>Tres Nodos (C) Grupos 2</vt:lpstr>
      <vt:lpstr>Comportamiento  Patrones</vt:lpstr>
      <vt:lpstr>Resumen</vt:lpstr>
      <vt:lpstr>Análisis de compensación de los pacientes por cluster.</vt:lpstr>
      <vt:lpstr>Test de proporción 5%</vt:lpstr>
      <vt:lpstr>Test de proporción 5% - 10%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55</cp:revision>
  <dcterms:created xsi:type="dcterms:W3CDTF">2017-07-12T00:10:35Z</dcterms:created>
  <dcterms:modified xsi:type="dcterms:W3CDTF">2017-07-26T20:56:41Z</dcterms:modified>
</cp:coreProperties>
</file>