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07C"/>
    <a:srgbClr val="2DB53D"/>
    <a:srgbClr val="8C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6" autoAdjust="0"/>
  </p:normalViewPr>
  <p:slideViewPr>
    <p:cSldViewPr>
      <p:cViewPr varScale="1">
        <p:scale>
          <a:sx n="69" d="100"/>
          <a:sy n="69" d="100"/>
        </p:scale>
        <p:origin x="-1008" y="-90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068AB-4C75-44B8-BB13-F999AE571989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93418-6C1D-4F22-85AA-DCA40787B1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1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3418-6C1D-4F22-85AA-DCA40787B15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851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>La</a:t>
            </a:r>
            <a:r>
              <a:rPr lang="es-CL" b="0" baseline="0" dirty="0" smtClean="0">
                <a:effectLst/>
              </a:rPr>
              <a:t> falta de cumplimiento puede generar sobreestimación de las dosis de medicamentos, provocando toxicidad. Poco cumplimiento puede indicar evasión apropiada de medicamentos innecesarios</a:t>
            </a:r>
            <a:r>
              <a:rPr lang="es-CL" b="0" baseline="0" dirty="0" smtClean="0">
                <a:effectLst/>
              </a:rPr>
              <a:t>.</a:t>
            </a: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aseline="0" dirty="0" smtClean="0"/>
              <a:t>Una muestra de adherencia media al 50% requiere 5 veces más pacientes que una muestra al 100% para obtener la misma calidad de resultados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>
              <a:buAutoNum type="arabicPeriod"/>
            </a:pPr>
            <a:r>
              <a:rPr lang="es-CL" baseline="0" dirty="0" smtClean="0"/>
              <a:t>Los que no se presentan son los llamados “no cumplidores”</a:t>
            </a:r>
          </a:p>
          <a:p>
            <a:pPr marL="228600" indent="-228600" rtl="0">
              <a:buAutoNum type="arabicPeriod"/>
            </a:pPr>
            <a:r>
              <a:rPr lang="es-CL" baseline="0" dirty="0" smtClean="0"/>
              <a:t>Para un paciente que lo citaron en 6 meses, pero no agenda hora, también puede considerarse no cumplidor (a pesar de no cancelar).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8"/>
            <a:ext cx="932688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45956" y="274639"/>
            <a:ext cx="296227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9130" y="274639"/>
            <a:ext cx="8703946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3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8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9132" y="1600203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75122" y="1600203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6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0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0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3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EA5-B6FA-4199-881E-F20509A42190}" type="datetimeFigureOut">
              <a:rPr lang="es-CL" smtClean="0"/>
              <a:t>16-08-2017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3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2514602"/>
            <a:ext cx="9326880" cy="1470025"/>
          </a:xfrm>
        </p:spPr>
        <p:txBody>
          <a:bodyPr/>
          <a:lstStyle/>
          <a:p>
            <a:r>
              <a:rPr lang="en-US" dirty="0" err="1" smtClean="0"/>
              <a:t>Avance</a:t>
            </a:r>
            <a:r>
              <a:rPr lang="en-US" dirty="0" smtClean="0"/>
              <a:t> 09/08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Camilo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Álvarez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1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Predictores de cumplimiento: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Edad (más jóvenes -</a:t>
            </a:r>
            <a:r>
              <a:rPr lang="en-US" sz="2400" dirty="0" smtClean="0"/>
              <a:t>&gt; </a:t>
            </a:r>
            <a:r>
              <a:rPr lang="es-CL" sz="2400" dirty="0" smtClean="0"/>
              <a:t>menos cumplidores)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Nivel socioeconómico y educacional bajos (-)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Casados y jubilados (+)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Barreras de lenguaje (-)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Continuidad del cuidado y satisfacción del paciente (+)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Tratamientos iniciados por el paciente (+)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Derivaciones en intervalos cortos de tiempo (+)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Agendamiento de citas por parte del paciente (+)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Tiempos de espera cortos (+)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sz="2400" dirty="0" smtClean="0"/>
              <a:t>Ausencia de copago, o posibilidad de que terceros paguen (+)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7764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Evaluating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Trata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que </a:t>
            </a:r>
            <a:r>
              <a:rPr lang="en-US" dirty="0" err="1" smtClean="0"/>
              <a:t>recuerdan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pacientes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las </a:t>
            </a:r>
            <a:r>
              <a:rPr lang="en-US" dirty="0" err="1" smtClean="0"/>
              <a:t>citas</a:t>
            </a:r>
            <a:r>
              <a:rPr lang="en-US" dirty="0" smtClean="0"/>
              <a:t> </a:t>
            </a:r>
            <a:r>
              <a:rPr lang="es-CL" dirty="0" smtClean="0"/>
              <a:t>médicas que tienen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9219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Evaluating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Revisión de literatura: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Muchas referencias dicen que los pacientes que adhieren a sus citas, mejoran en su tratamiento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Los recursos de los procesos de salud se usan de manera más efectiva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/>
              <a:t>Hay correlación entre el nivel socioeconómico y el cumplimiento de las citas. También hay correlación entre nivel de estudios y cumplimiento de citas</a:t>
            </a:r>
            <a:r>
              <a:rPr lang="es-CL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9720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Evaluating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Revisión de literatura: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No se ha estudiado los efectos de la falla </a:t>
            </a:r>
            <a:r>
              <a:rPr lang="es-CL" dirty="0"/>
              <a:t>en sus </a:t>
            </a:r>
            <a:r>
              <a:rPr lang="es-CL" dirty="0" smtClean="0"/>
              <a:t>atenciones en la salud de los pacientes,  pero algunos </a:t>
            </a:r>
            <a:r>
              <a:rPr lang="es-CL" dirty="0" err="1" smtClean="0"/>
              <a:t>papers</a:t>
            </a:r>
            <a:r>
              <a:rPr lang="es-CL" dirty="0" smtClean="0"/>
              <a:t> hablan que la falla en las atenciones provoca que los </a:t>
            </a:r>
            <a:r>
              <a:rPr lang="es-CL" dirty="0" err="1" smtClean="0"/>
              <a:t>patientes</a:t>
            </a:r>
            <a:r>
              <a:rPr lang="es-CL" dirty="0" smtClean="0"/>
              <a:t> necesiten más atención médica y presente mayor riesgo en su salud.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No existe evidencia de la generación de nuevas enfermedades o empeoramiento grave de otras enfermedades antiguas</a:t>
            </a:r>
            <a:endParaRPr lang="es-CL" dirty="0"/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s-CL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s-CL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8553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did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" y="1857710"/>
            <a:ext cx="9464040" cy="126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7260" y="2010109"/>
            <a:ext cx="912114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Revisión bibliográfica sobre adherencia</a:t>
            </a:r>
          </a:p>
        </p:txBody>
      </p:sp>
    </p:spTree>
    <p:extLst>
      <p:ext uri="{BB962C8B-B14F-4D97-AF65-F5344CB8AC3E}">
        <p14:creationId xmlns:p14="http://schemas.microsoft.com/office/powerpoint/2010/main" val="5667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Consultas médicas pueden ser poco efectivas si el paciente no sigue las instrucciones de tomar medicamentos o de </a:t>
            </a:r>
            <a:r>
              <a:rPr lang="es-CL" b="1" dirty="0" smtClean="0"/>
              <a:t>seguir tratamiento. 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i="1" dirty="0" smtClean="0"/>
              <a:t>Compliance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“La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que el </a:t>
            </a:r>
            <a:r>
              <a:rPr lang="en-US" dirty="0" err="1" smtClean="0"/>
              <a:t>comportamiento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persona coincide con el </a:t>
            </a:r>
            <a:r>
              <a:rPr lang="en-US" dirty="0" err="1" smtClean="0"/>
              <a:t>asesoramiento</a:t>
            </a:r>
            <a:r>
              <a:rPr lang="en-US" dirty="0" smtClean="0"/>
              <a:t> m</a:t>
            </a:r>
            <a:r>
              <a:rPr lang="es-CL" dirty="0" err="1" smtClean="0"/>
              <a:t>édico</a:t>
            </a:r>
            <a:r>
              <a:rPr lang="en-US" dirty="0" smtClean="0"/>
              <a:t>”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El </a:t>
            </a:r>
            <a:r>
              <a:rPr lang="en-US" dirty="0" err="1" smtClean="0"/>
              <a:t>cumplimiento</a:t>
            </a:r>
            <a:r>
              <a:rPr lang="en-US" dirty="0" smtClean="0"/>
              <a:t> no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beneficioso</a:t>
            </a:r>
            <a:r>
              <a:rPr lang="en-US" dirty="0" smtClean="0"/>
              <a:t> para el </a:t>
            </a:r>
            <a:r>
              <a:rPr lang="en-US" dirty="0" err="1" smtClean="0"/>
              <a:t>paciente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0879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“Como m</a:t>
            </a:r>
            <a:r>
              <a:rPr lang="es-CL" dirty="0" err="1" smtClean="0"/>
              <a:t>ínimo</a:t>
            </a:r>
            <a:r>
              <a:rPr lang="es-CL" dirty="0" smtClean="0"/>
              <a:t>, debemos aspirar a mejorar la adherencia solo con aquellos tratamientos o acciones con las que contamos evidencia razonable de su eficacia, y debemos mantener vigilancia constante de cualquier resultado dañino de nuestras intervenciones…</a:t>
            </a:r>
            <a:r>
              <a:rPr lang="en-US" dirty="0" smtClean="0"/>
              <a:t>”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42142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Cumplimientos de entre 5% y 95%, con una media entre 50% y 65% (Similar a lo obtenido en nuestros pacientes)</a:t>
            </a:r>
            <a:endParaRPr lang="es-CL" dirty="0"/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Estudios con pacientes adherentes suelen ser más significativos</a:t>
            </a:r>
          </a:p>
        </p:txBody>
      </p:sp>
    </p:spTree>
    <p:extLst>
      <p:ext uri="{BB962C8B-B14F-4D97-AF65-F5344CB8AC3E}">
        <p14:creationId xmlns:p14="http://schemas.microsoft.com/office/powerpoint/2010/main" val="14891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err="1" smtClean="0"/>
              <a:t>Does</a:t>
            </a:r>
            <a:r>
              <a:rPr lang="es-CL" dirty="0" smtClean="0"/>
              <a:t> </a:t>
            </a:r>
            <a:r>
              <a:rPr lang="es-CL" dirty="0" err="1" smtClean="0"/>
              <a:t>compliance</a:t>
            </a:r>
            <a:r>
              <a:rPr lang="es-CL" dirty="0" smtClean="0"/>
              <a:t> </a:t>
            </a:r>
            <a:r>
              <a:rPr lang="es-CL" dirty="0" err="1" smtClean="0"/>
              <a:t>have</a:t>
            </a:r>
            <a:r>
              <a:rPr lang="es-CL" dirty="0" smtClean="0"/>
              <a:t> </a:t>
            </a:r>
            <a:r>
              <a:rPr lang="es-CL" dirty="0" err="1" smtClean="0"/>
              <a:t>an</a:t>
            </a:r>
            <a:r>
              <a:rPr lang="es-CL" dirty="0" smtClean="0"/>
              <a:t> </a:t>
            </a:r>
            <a:r>
              <a:rPr lang="es-CL" dirty="0" err="1" smtClean="0"/>
              <a:t>independent</a:t>
            </a:r>
            <a:r>
              <a:rPr lang="es-CL" dirty="0" smtClean="0"/>
              <a:t> </a:t>
            </a:r>
            <a:r>
              <a:rPr lang="es-CL" dirty="0" err="1" smtClean="0"/>
              <a:t>effect</a:t>
            </a:r>
            <a:r>
              <a:rPr lang="es-CL" dirty="0" smtClean="0"/>
              <a:t> 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outcome</a:t>
            </a:r>
            <a:r>
              <a:rPr lang="es-CL" dirty="0" smtClean="0"/>
              <a:t>?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5/6 estudios mostraron que los pacientes más cumplidores tuvieron mejores resultados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Hay algunos estudios que muestran que el cumplimiento no tiene efectos en el </a:t>
            </a:r>
            <a:r>
              <a:rPr lang="es-CL" i="1" dirty="0" err="1" smtClean="0"/>
              <a:t>outcome</a:t>
            </a:r>
            <a:r>
              <a:rPr lang="es-CL" dirty="0" smtClean="0"/>
              <a:t>, pero hay otros que sí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Sin embargo, el cumplimiento puede ser causa o efecto del </a:t>
            </a:r>
            <a:r>
              <a:rPr lang="es-CL" i="1" dirty="0" err="1" smtClean="0"/>
              <a:t>outcome</a:t>
            </a:r>
            <a:r>
              <a:rPr lang="es-CL" i="1" dirty="0" smtClean="0"/>
              <a:t>, </a:t>
            </a:r>
            <a:r>
              <a:rPr lang="es-CL" dirty="0" smtClean="0"/>
              <a:t>y puede estar influenciado por otras variables.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El desafío está en medir efectivamente el cumplimiento, e interpretar la asociación entre </a:t>
            </a:r>
            <a:r>
              <a:rPr lang="es-CL" i="1" dirty="0" err="1" smtClean="0"/>
              <a:t>outcome</a:t>
            </a:r>
            <a:r>
              <a:rPr lang="es-CL" i="1" dirty="0" smtClean="0"/>
              <a:t> </a:t>
            </a:r>
            <a:r>
              <a:rPr lang="es-CL" dirty="0" smtClean="0"/>
              <a:t>y cumplimiento.</a:t>
            </a:r>
          </a:p>
        </p:txBody>
      </p:sp>
    </p:spTree>
    <p:extLst>
      <p:ext uri="{BB962C8B-B14F-4D97-AF65-F5344CB8AC3E}">
        <p14:creationId xmlns:p14="http://schemas.microsoft.com/office/powerpoint/2010/main" val="2967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Cumplimiento a las citas médicas: </a:t>
            </a:r>
            <a:r>
              <a:rPr lang="es-CL" i="1" dirty="0" smtClean="0"/>
              <a:t>“adherencia del paciente a recomendaciones por parte de profesionales de salud durante visitas ambulatorias”</a:t>
            </a:r>
          </a:p>
        </p:txBody>
      </p:sp>
    </p:spTree>
    <p:extLst>
      <p:ext uri="{BB962C8B-B14F-4D97-AF65-F5344CB8AC3E}">
        <p14:creationId xmlns:p14="http://schemas.microsoft.com/office/powerpoint/2010/main" val="20149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Algunas limitaciones: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Diferenciar la cancelación de citas con antelación, </a:t>
            </a:r>
            <a:r>
              <a:rPr lang="es-CL" dirty="0" err="1" smtClean="0"/>
              <a:t>reagendamiento</a:t>
            </a:r>
            <a:r>
              <a:rPr lang="es-CL" dirty="0" smtClean="0"/>
              <a:t>, o simplemente no presentarse.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Algunos estudios solamente consideran la ausencia a la cita para la tasa de adherencia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Algunos estudios consideran cumplidor a pacientes que se presentan a la cita un par de días antes/después de su agenda.</a:t>
            </a:r>
          </a:p>
        </p:txBody>
      </p:sp>
    </p:spTree>
    <p:extLst>
      <p:ext uri="{BB962C8B-B14F-4D97-AF65-F5344CB8AC3E}">
        <p14:creationId xmlns:p14="http://schemas.microsoft.com/office/powerpoint/2010/main" val="10549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Resultados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compliance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medical </a:t>
            </a: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010108"/>
            <a:ext cx="9220200" cy="45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Es difícil establecer una relación entre el cumplimiento de las citas, y el </a:t>
            </a:r>
            <a:r>
              <a:rPr lang="es-CL" i="1" dirty="0" err="1" smtClean="0"/>
              <a:t>outcome</a:t>
            </a:r>
            <a:r>
              <a:rPr lang="es-CL" dirty="0" smtClean="0"/>
              <a:t> de los pacientes.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Hay poca evidencia que la adherencia al tratamiento se correlaciona con la adherencia a los medicamentos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En un estudio, el no cumplimiento aumenta la tasa de hospitalización.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2723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661</Words>
  <Application>Microsoft Office PowerPoint</Application>
  <PresentationFormat>Personalizado</PresentationFormat>
  <Paragraphs>72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Avance 09/08 Camilo Álvarez</vt:lpstr>
      <vt:lpstr>What I did?</vt:lpstr>
      <vt:lpstr>Resultados Patient compliance and medical research</vt:lpstr>
      <vt:lpstr>Resultados Patient compliance and medical research</vt:lpstr>
      <vt:lpstr>Resultados Patient compliance and medical research</vt:lpstr>
      <vt:lpstr>Resultados Patient compliance and medical research</vt:lpstr>
      <vt:lpstr>Resultados Patient compliance and medical research</vt:lpstr>
      <vt:lpstr>Resultados Patient compliance and medical research</vt:lpstr>
      <vt:lpstr>Resultados Patient compliance and medical research</vt:lpstr>
      <vt:lpstr>Resultados Patient compliance and medical research</vt:lpstr>
      <vt:lpstr>Resultados Evaluating patient compliance</vt:lpstr>
      <vt:lpstr>Resultados Evaluating patient compliance</vt:lpstr>
      <vt:lpstr>Resultados Evaluating patient compliance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62</cp:revision>
  <dcterms:created xsi:type="dcterms:W3CDTF">2017-07-20T00:59:30Z</dcterms:created>
  <dcterms:modified xsi:type="dcterms:W3CDTF">2017-08-16T13:48:37Z</dcterms:modified>
</cp:coreProperties>
</file>