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6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72C49-D048-410C-98E1-591529983809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358F-7A40-4A4A-92E6-F694386B38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1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302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1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594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64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853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05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1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5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8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2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2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10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AD7BA-F6AA-4AAB-9A4E-937765467DC4}" type="datetimeFigureOut">
              <a:rPr lang="es-CL" smtClean="0"/>
              <a:t>12-07-2017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Análisis de Datos </a:t>
            </a:r>
            <a:br>
              <a:rPr lang="es-CL" dirty="0" smtClean="0"/>
            </a:br>
            <a:r>
              <a:rPr lang="es-CL" dirty="0" smtClean="0"/>
              <a:t>(Palia)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endParaRPr lang="es-CL" dirty="0" smtClean="0"/>
          </a:p>
          <a:p>
            <a:pPr algn="ctr"/>
            <a:r>
              <a:rPr lang="es-CL" sz="4000" dirty="0" smtClean="0"/>
              <a:t>3369 pacientes</a:t>
            </a:r>
          </a:p>
          <a:p>
            <a:pPr algn="r"/>
            <a:r>
              <a:rPr lang="es-CL" sz="4300" dirty="0" smtClean="0"/>
              <a:t>Nicolás Riera</a:t>
            </a:r>
            <a:endParaRPr lang="es-CL" sz="4300" dirty="0"/>
          </a:p>
        </p:txBody>
      </p:sp>
    </p:spTree>
    <p:extLst>
      <p:ext uri="{BB962C8B-B14F-4D97-AF65-F5344CB8AC3E}">
        <p14:creationId xmlns:p14="http://schemas.microsoft.com/office/powerpoint/2010/main" val="63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Primer grupo de 3 nodos 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107" t="29002" r="25341" b="40515"/>
          <a:stretch/>
        </p:blipFill>
        <p:spPr>
          <a:xfrm>
            <a:off x="415491" y="2406315"/>
            <a:ext cx="11421977" cy="28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4002" y="146760"/>
            <a:ext cx="10058400" cy="1450757"/>
          </a:xfrm>
        </p:spPr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33139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982639" y="1901133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4533076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195427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Multiplicar 20"/>
          <p:cNvSpPr/>
          <p:nvPr/>
        </p:nvSpPr>
        <p:spPr>
          <a:xfrm>
            <a:off x="1226931" y="1772266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Multiplicar 21"/>
          <p:cNvSpPr/>
          <p:nvPr/>
        </p:nvSpPr>
        <p:spPr>
          <a:xfrm>
            <a:off x="1169611" y="3733953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0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Segundo grupo </a:t>
            </a:r>
            <a:r>
              <a:rPr lang="es-CL" dirty="0"/>
              <a:t>de 3 nodos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230" t="52906" r="25341" b="17050"/>
          <a:stretch/>
        </p:blipFill>
        <p:spPr>
          <a:xfrm>
            <a:off x="440023" y="2470484"/>
            <a:ext cx="11372914" cy="28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4002" y="146760"/>
            <a:ext cx="10058400" cy="1450757"/>
          </a:xfrm>
        </p:spPr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33139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982639" y="1901133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4533076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195427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Multiplicar 20"/>
          <p:cNvSpPr/>
          <p:nvPr/>
        </p:nvSpPr>
        <p:spPr>
          <a:xfrm>
            <a:off x="1226931" y="1772266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Multiplicar 21"/>
          <p:cNvSpPr/>
          <p:nvPr/>
        </p:nvSpPr>
        <p:spPr>
          <a:xfrm>
            <a:off x="1169611" y="3733953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Multiplicar 13"/>
          <p:cNvSpPr/>
          <p:nvPr/>
        </p:nvSpPr>
        <p:spPr>
          <a:xfrm>
            <a:off x="4791170" y="1786950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Multiplicar 14"/>
          <p:cNvSpPr/>
          <p:nvPr/>
        </p:nvSpPr>
        <p:spPr>
          <a:xfrm>
            <a:off x="4790087" y="3755504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60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Tercer grupo </a:t>
            </a:r>
            <a:r>
              <a:rPr lang="es-CL" dirty="0"/>
              <a:t>de 3 nodos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135" t="45000" r="25344" b="24688"/>
          <a:stretch/>
        </p:blipFill>
        <p:spPr>
          <a:xfrm>
            <a:off x="365759" y="2491739"/>
            <a:ext cx="11521441" cy="28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4002" y="146760"/>
            <a:ext cx="10058400" cy="1450757"/>
          </a:xfrm>
        </p:spPr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33139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982639" y="1901133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4533076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195427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Multiplicar 20"/>
          <p:cNvSpPr/>
          <p:nvPr/>
        </p:nvSpPr>
        <p:spPr>
          <a:xfrm>
            <a:off x="1226931" y="1772266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Multiplicar 21"/>
          <p:cNvSpPr/>
          <p:nvPr/>
        </p:nvSpPr>
        <p:spPr>
          <a:xfrm>
            <a:off x="1169611" y="3733953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Multiplicar 13"/>
          <p:cNvSpPr/>
          <p:nvPr/>
        </p:nvSpPr>
        <p:spPr>
          <a:xfrm>
            <a:off x="4791170" y="1786950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Multiplicar 14"/>
          <p:cNvSpPr/>
          <p:nvPr/>
        </p:nvSpPr>
        <p:spPr>
          <a:xfrm>
            <a:off x="4790087" y="3755504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Multiplicar 15"/>
          <p:cNvSpPr/>
          <p:nvPr/>
        </p:nvSpPr>
        <p:spPr>
          <a:xfrm>
            <a:off x="8382398" y="1786950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Multiplicar 16"/>
          <p:cNvSpPr/>
          <p:nvPr/>
        </p:nvSpPr>
        <p:spPr>
          <a:xfrm>
            <a:off x="8441883" y="3748605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2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Palia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s-CL" sz="3000" dirty="0" smtClean="0"/>
          </a:p>
          <a:p>
            <a:pPr lvl="1"/>
            <a:endParaRPr lang="es-CL" sz="3000" dirty="0"/>
          </a:p>
          <a:p>
            <a:pPr lvl="1"/>
            <a:endParaRPr lang="es-CL" sz="3000" dirty="0" smtClean="0"/>
          </a:p>
          <a:p>
            <a:pPr lvl="1"/>
            <a:r>
              <a:rPr lang="es-CL" sz="3000" dirty="0" smtClean="0"/>
              <a:t>Nos quedaremos con los 9 grupos propuestos por Palia para el desarrollo de este trabajo. </a:t>
            </a:r>
            <a:endParaRPr lang="es-CL" sz="3000" dirty="0"/>
          </a:p>
        </p:txBody>
      </p:sp>
    </p:spTree>
    <p:extLst>
      <p:ext uri="{BB962C8B-B14F-4D97-AF65-F5344CB8AC3E}">
        <p14:creationId xmlns:p14="http://schemas.microsoft.com/office/powerpoint/2010/main" val="6674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endParaRPr lang="es-CL" sz="4400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259" t="39879" r="33288" b="38666"/>
          <a:stretch/>
        </p:blipFill>
        <p:spPr>
          <a:xfrm>
            <a:off x="921146" y="1997846"/>
            <a:ext cx="4359587" cy="14832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8244" t="42500" r="62240" b="25000"/>
          <a:stretch/>
        </p:blipFill>
        <p:spPr>
          <a:xfrm>
            <a:off x="1241659" y="3729393"/>
            <a:ext cx="4193866" cy="23448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31488" t="23823" r="32448" b="33443"/>
          <a:stretch/>
        </p:blipFill>
        <p:spPr>
          <a:xfrm>
            <a:off x="5741469" y="2185496"/>
            <a:ext cx="5130702" cy="341810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41659" y="2185496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1241659" y="3668787"/>
            <a:ext cx="25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142522" y="2364044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86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8" y="841955"/>
            <a:ext cx="10058400" cy="1450757"/>
          </a:xfrm>
        </p:spPr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97278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150616" y="2160774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4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538607" y="2160774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053174" y="2160774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171868" y="4242271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513775" y="4242271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070040" y="4242271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968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5617" y="1922897"/>
            <a:ext cx="10058400" cy="2232008"/>
          </a:xfrm>
        </p:spPr>
        <p:txBody>
          <a:bodyPr>
            <a:normAutofit/>
          </a:bodyPr>
          <a:lstStyle/>
          <a:p>
            <a:pPr algn="ctr"/>
            <a:r>
              <a:rPr lang="es-CL" sz="7200" dirty="0" smtClean="0"/>
              <a:t>Comportamiento </a:t>
            </a:r>
            <a:r>
              <a:rPr lang="es-CL" sz="7200" dirty="0"/>
              <a:t/>
            </a:r>
            <a:br>
              <a:rPr lang="es-CL" sz="7200" dirty="0"/>
            </a:br>
            <a:r>
              <a:rPr lang="es-CL" sz="7200" dirty="0" smtClean="0"/>
              <a:t>Patrones</a:t>
            </a:r>
            <a:endParaRPr lang="es-CL" sz="72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203158" y="4331368"/>
            <a:ext cx="1010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Pacientes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CL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800" dirty="0" smtClean="0"/>
              <a:t>    Para el estudio de los patrones se trabajará con todos los pacientes del log de eventos.</a:t>
            </a:r>
          </a:p>
          <a:p>
            <a:pPr marL="0" indent="0"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Se utilizaran los siguientes parámetros para formar los grupos:</a:t>
            </a:r>
          </a:p>
          <a:p>
            <a:pPr>
              <a:buFontTx/>
              <a:buChar char="-"/>
            </a:pPr>
            <a:r>
              <a:rPr lang="es-CL" sz="2800" dirty="0" smtClean="0"/>
              <a:t> 15% y 3% </a:t>
            </a:r>
          </a:p>
          <a:p>
            <a:pPr>
              <a:buFontTx/>
              <a:buChar char="-"/>
            </a:pPr>
            <a:r>
              <a:rPr lang="es-CL" sz="2800" dirty="0" smtClean="0"/>
              <a:t> 20% y 3%</a:t>
            </a:r>
          </a:p>
          <a:p>
            <a:pPr>
              <a:buFontTx/>
              <a:buChar char="-"/>
            </a:pPr>
            <a:r>
              <a:rPr lang="es-CL" sz="2800" dirty="0" smtClean="0"/>
              <a:t> 17.5% y 3%</a:t>
            </a: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24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950038"/>
              </p:ext>
            </p:extLst>
          </p:nvPr>
        </p:nvGraphicFramePr>
        <p:xfrm>
          <a:off x="818148" y="295725"/>
          <a:ext cx="10369616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8357"/>
                <a:gridCol w="1010653"/>
                <a:gridCol w="1909011"/>
                <a:gridCol w="6551595"/>
              </a:tblGrid>
              <a:tr h="270275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Patrón</a:t>
                      </a:r>
                      <a:r>
                        <a:rPr lang="es-CL" baseline="0" dirty="0" smtClean="0"/>
                        <a:t>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# nodos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Nombre</a:t>
                      </a:r>
                      <a:r>
                        <a:rPr lang="es-CL" baseline="0" dirty="0" smtClean="0"/>
                        <a:t> Patrón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dirty="0" smtClean="0"/>
                        <a:t>Descripción</a:t>
                      </a:r>
                      <a:endParaRPr lang="es-CL" dirty="0"/>
                    </a:p>
                  </a:txBody>
                  <a:tcPr/>
                </a:tc>
              </a:tr>
              <a:tr h="270275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Solitario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Solo una</a:t>
                      </a:r>
                      <a:r>
                        <a:rPr lang="es-CL" baseline="0" dirty="0" smtClean="0"/>
                        <a:t> disciplina está presente en el tratamiento del paciente.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L" dirty="0" smtClean="0"/>
                    </a:p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Dúo</a:t>
                      </a:r>
                      <a:r>
                        <a:rPr lang="es-CL" baseline="0" dirty="0" smtClean="0"/>
                        <a:t> entre </a:t>
                      </a:r>
                      <a:r>
                        <a:rPr lang="es-CL" baseline="0" dirty="0" smtClean="0"/>
                        <a:t>nutricionista </a:t>
                      </a:r>
                      <a:r>
                        <a:rPr lang="es-CL" baseline="0" dirty="0" smtClean="0"/>
                        <a:t>y </a:t>
                      </a:r>
                      <a:r>
                        <a:rPr lang="es-CL" baseline="0" dirty="0" smtClean="0"/>
                        <a:t>médico </a:t>
                      </a:r>
                      <a:r>
                        <a:rPr lang="es-CL" baseline="0" dirty="0" smtClean="0"/>
                        <a:t>(con Médico como líder – en % -).</a:t>
                      </a:r>
                    </a:p>
                    <a:p>
                      <a:pPr algn="just"/>
                      <a:r>
                        <a:rPr lang="es-CL" baseline="0" dirty="0" smtClean="0"/>
                        <a:t>Instanciado con líder </a:t>
                      </a:r>
                      <a:r>
                        <a:rPr lang="es-CL" baseline="0" dirty="0" smtClean="0"/>
                        <a:t>médico </a:t>
                      </a:r>
                      <a:r>
                        <a:rPr lang="es-CL" baseline="0" dirty="0" smtClean="0"/>
                        <a:t>y con </a:t>
                      </a:r>
                      <a:r>
                        <a:rPr lang="es-CL" baseline="0" dirty="0" smtClean="0"/>
                        <a:t>nutricionista</a:t>
                      </a:r>
                      <a:r>
                        <a:rPr lang="es-CL" baseline="0" dirty="0" smtClean="0"/>
                        <a:t>.</a:t>
                      </a:r>
                      <a:endParaRPr lang="es-CL" dirty="0" smtClean="0"/>
                    </a:p>
                  </a:txBody>
                  <a:tcPr/>
                </a:tc>
              </a:tr>
              <a:tr h="270275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Compartido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Hay roles compartidos entre los </a:t>
                      </a:r>
                      <a:r>
                        <a:rPr lang="es-CL" dirty="0" smtClean="0"/>
                        <a:t>médicos </a:t>
                      </a:r>
                      <a:r>
                        <a:rPr lang="es-CL" dirty="0" smtClean="0"/>
                        <a:t>y las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baseline="0" dirty="0" smtClean="0"/>
                        <a:t>enfermeras</a:t>
                      </a:r>
                      <a:r>
                        <a:rPr lang="es-CL" baseline="0" dirty="0" smtClean="0"/>
                        <a:t>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baseline="0" dirty="0" smtClean="0"/>
                        <a:t>médico </a:t>
                      </a:r>
                      <a:r>
                        <a:rPr lang="es-CL" baseline="0" dirty="0" smtClean="0"/>
                        <a:t>y la enfermera interactúan de manera muy similar apoyándose ambos en los nutricionistas.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-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El </a:t>
                      </a:r>
                      <a:r>
                        <a:rPr lang="es-CL" dirty="0" smtClean="0"/>
                        <a:t>médico </a:t>
                      </a:r>
                      <a:r>
                        <a:rPr lang="es-CL" dirty="0" smtClean="0"/>
                        <a:t>es eje central de</a:t>
                      </a:r>
                      <a:r>
                        <a:rPr lang="es-CL" baseline="0" dirty="0" smtClean="0"/>
                        <a:t>l tratamiento, apoyándose en la enfermera y los nutricionistas.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-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médico es eje central de</a:t>
                      </a:r>
                      <a:r>
                        <a:rPr lang="es-CL" baseline="0" dirty="0" smtClean="0"/>
                        <a:t>l tratamiento, apoyándose en la enfermera y los nutricionistas.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Colaborativo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médico y la enfermera interactúan de manera muy similar apoyándose ambos en los nutricionistas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-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médico es eje central de</a:t>
                      </a:r>
                      <a:r>
                        <a:rPr lang="es-CL" baseline="0" dirty="0" smtClean="0"/>
                        <a:t>l tratamiento, apoyándose en la enfermera y los nutricionistas.</a:t>
                      </a:r>
                      <a:endParaRPr lang="es-CL" dirty="0"/>
                    </a:p>
                  </a:txBody>
                  <a:tcPr/>
                </a:tc>
              </a:tr>
              <a:tr h="67568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Centrado - colaborativo</a:t>
                      </a:r>
                    </a:p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médico es eje central de</a:t>
                      </a:r>
                      <a:r>
                        <a:rPr lang="es-CL" baseline="0" dirty="0" smtClean="0"/>
                        <a:t>l tratamiento, apoyándose en la enfermera y los nutricionistas.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 smtClean="0"/>
          </a:p>
          <a:p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Grupo 1:  (di) similitud 15%, unir grupos bajo 3%</a:t>
            </a:r>
          </a:p>
          <a:p>
            <a:endParaRPr lang="es-CL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9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6 </a:t>
            </a:r>
            <a:r>
              <a:rPr lang="es-CL" dirty="0"/>
              <a:t>grupos de 3 nodos, 2 grupos de 2 nodos, 1 grupo de 1 </a:t>
            </a:r>
            <a:r>
              <a:rPr lang="es-CL" dirty="0" smtClean="0"/>
              <a:t>nodo.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578358" lvl="1" indent="-285750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>
                <a:solidFill>
                  <a:srgbClr val="FF0000"/>
                </a:solidFill>
              </a:rPr>
              <a:t>grupos encontrados y se pueden </a:t>
            </a:r>
            <a:r>
              <a:rPr lang="es-CL" dirty="0" smtClean="0">
                <a:solidFill>
                  <a:srgbClr val="FF0000"/>
                </a:solidFill>
              </a:rPr>
              <a:t>reagrupar.</a:t>
            </a:r>
          </a:p>
          <a:p>
            <a:pPr marL="578358" lvl="1" indent="-285750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>
                <a:solidFill>
                  <a:srgbClr val="FF0000"/>
                </a:solidFill>
              </a:rPr>
              <a:t>casos de </a:t>
            </a:r>
            <a:r>
              <a:rPr lang="es-CL" dirty="0" err="1" smtClean="0">
                <a:solidFill>
                  <a:srgbClr val="FF0000"/>
                </a:solidFill>
              </a:rPr>
              <a:t>outliers</a:t>
            </a:r>
            <a:r>
              <a:rPr lang="es-CL" dirty="0" smtClean="0">
                <a:solidFill>
                  <a:srgbClr val="FF0000"/>
                </a:solidFill>
              </a:rPr>
              <a:t> (19.8 %).</a:t>
            </a:r>
            <a:endParaRPr lang="es-CL" dirty="0">
              <a:solidFill>
                <a:srgbClr val="00B05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00B050"/>
                </a:solidFill>
              </a:rPr>
              <a:t>+   Grupos </a:t>
            </a:r>
            <a:r>
              <a:rPr lang="es-CL" dirty="0">
                <a:solidFill>
                  <a:srgbClr val="00B050"/>
                </a:solidFill>
              </a:rPr>
              <a:t>bien diferenciados por cantidad de nodos y referencias </a:t>
            </a:r>
            <a:r>
              <a:rPr lang="es-CL" dirty="0" smtClean="0">
                <a:solidFill>
                  <a:srgbClr val="00B050"/>
                </a:solidFill>
              </a:rPr>
              <a:t>entre </a:t>
            </a:r>
            <a:r>
              <a:rPr lang="es-CL" dirty="0">
                <a:solidFill>
                  <a:srgbClr val="00B050"/>
                </a:solidFill>
              </a:rPr>
              <a:t>si.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9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20%,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bajo 3%</a:t>
            </a: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 smtClean="0"/>
              <a:t>6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 smtClean="0"/>
              <a:t>Todos de 3 nodos.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Desaparece </a:t>
            </a:r>
            <a:r>
              <a:rPr lang="es-CL" dirty="0">
                <a:solidFill>
                  <a:srgbClr val="FF0000"/>
                </a:solidFill>
              </a:rPr>
              <a:t>medico solo y se mezcla en otro grupo</a:t>
            </a:r>
          </a:p>
          <a:p>
            <a:pPr marL="20116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Grupos </a:t>
            </a:r>
            <a:r>
              <a:rPr lang="es-CL" dirty="0">
                <a:solidFill>
                  <a:srgbClr val="FF0000"/>
                </a:solidFill>
              </a:rPr>
              <a:t>muy generales y complejos de analizar</a:t>
            </a:r>
          </a:p>
          <a:p>
            <a:pPr marL="20116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Difieren </a:t>
            </a:r>
            <a:r>
              <a:rPr lang="es-CL" dirty="0">
                <a:solidFill>
                  <a:srgbClr val="FF0000"/>
                </a:solidFill>
              </a:rPr>
              <a:t>en referencias y/o derivaciones </a:t>
            </a:r>
          </a:p>
          <a:p>
            <a:pPr marL="201168" lvl="1" indent="0">
              <a:buNone/>
            </a:pPr>
            <a:r>
              <a:rPr lang="es-CL" dirty="0" smtClean="0"/>
              <a:t> </a:t>
            </a:r>
            <a:r>
              <a:rPr lang="es-CL" dirty="0" smtClean="0">
                <a:solidFill>
                  <a:srgbClr val="00B050"/>
                </a:solidFill>
              </a:rPr>
              <a:t>+ Pocos </a:t>
            </a:r>
            <a:r>
              <a:rPr lang="es-CL" dirty="0">
                <a:solidFill>
                  <a:srgbClr val="00B050"/>
                </a:solidFill>
              </a:rPr>
              <a:t>casos en </a:t>
            </a:r>
            <a:r>
              <a:rPr lang="es-CL" dirty="0" err="1">
                <a:solidFill>
                  <a:srgbClr val="00B050"/>
                </a:solidFill>
              </a:rPr>
              <a:t>outliers</a:t>
            </a: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3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17.5%,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bajo 3%</a:t>
            </a: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8 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6 de 3 nodos, 1 de 2 nodos y 1 de 1 nodo.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 Difieren </a:t>
            </a:r>
            <a:r>
              <a:rPr lang="es-CL" dirty="0">
                <a:solidFill>
                  <a:srgbClr val="FF0000"/>
                </a:solidFill>
              </a:rPr>
              <a:t>poco en concentración de profesionales (en referencias) pero son diferentes en derivaciones (en cantidad</a:t>
            </a:r>
            <a:r>
              <a:rPr lang="es-CL" dirty="0" smtClean="0">
                <a:solidFill>
                  <a:srgbClr val="FF0000"/>
                </a:solidFill>
              </a:rPr>
              <a:t>).</a:t>
            </a:r>
            <a:endParaRPr lang="es-CL" dirty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 Desaparece </a:t>
            </a:r>
            <a:r>
              <a:rPr lang="es-CL" dirty="0">
                <a:solidFill>
                  <a:srgbClr val="FF0000"/>
                </a:solidFill>
              </a:rPr>
              <a:t>medico nutricionista en comparación al primer grupo.</a:t>
            </a:r>
          </a:p>
          <a:p>
            <a:pPr marL="292608" lvl="1" indent="0">
              <a:buNone/>
            </a:pPr>
            <a:r>
              <a:rPr lang="es-CL" dirty="0" smtClean="0">
                <a:solidFill>
                  <a:srgbClr val="00B050"/>
                </a:solidFill>
              </a:rPr>
              <a:t>+ Grupos </a:t>
            </a:r>
            <a:r>
              <a:rPr lang="es-CL" dirty="0">
                <a:solidFill>
                  <a:srgbClr val="00B050"/>
                </a:solidFill>
              </a:rPr>
              <a:t>diferenciados por relación entre disciplinas (derivaciones).</a:t>
            </a:r>
          </a:p>
          <a:p>
            <a:pPr marL="384048" lvl="2" indent="0">
              <a:buNone/>
            </a:pP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Comentarios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sz="2800" dirty="0" smtClean="0"/>
          </a:p>
          <a:p>
            <a:r>
              <a:rPr lang="es-CL" sz="2800" dirty="0" smtClean="0"/>
              <a:t>Se seleccionará el primer grupo:</a:t>
            </a:r>
          </a:p>
          <a:p>
            <a:endParaRPr lang="es-CL" sz="2800" dirty="0" smtClean="0"/>
          </a:p>
          <a:p>
            <a:pPr lvl="1"/>
            <a:r>
              <a:rPr lang="es-CL" sz="2400" dirty="0"/>
              <a:t>F</a:t>
            </a:r>
            <a:r>
              <a:rPr lang="es-CL" sz="2400" dirty="0" smtClean="0"/>
              <a:t>orma los grupos de manera más diferenciada. </a:t>
            </a:r>
          </a:p>
          <a:p>
            <a:pPr lvl="1"/>
            <a:r>
              <a:rPr lang="es-CL" sz="2400" dirty="0" smtClean="0"/>
              <a:t>Toma en consideración la forma de sus referencias entre las distintas disciplinas.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93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Un nodo</a:t>
            </a:r>
            <a:endParaRPr lang="es-CL" sz="4400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259" t="39879" r="33288" b="38666"/>
          <a:stretch/>
        </p:blipFill>
        <p:spPr>
          <a:xfrm>
            <a:off x="2862241" y="2479109"/>
            <a:ext cx="6528478" cy="22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Dos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488" t="23823" r="32448" b="33443"/>
          <a:stretch/>
        </p:blipFill>
        <p:spPr>
          <a:xfrm>
            <a:off x="6126480" y="2169454"/>
            <a:ext cx="5130702" cy="34181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8244" t="42500" r="62240" b="25000"/>
          <a:stretch/>
        </p:blipFill>
        <p:spPr>
          <a:xfrm>
            <a:off x="1035826" y="2355496"/>
            <a:ext cx="5447956" cy="30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97278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982639" y="1901133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4533076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195427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534</Words>
  <Application>Microsoft Office PowerPoint</Application>
  <PresentationFormat>Panorámica</PresentationFormat>
  <Paragraphs>132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Retrospección</vt:lpstr>
      <vt:lpstr>Análisis de Datos  (Palia)</vt:lpstr>
      <vt:lpstr>Pacientes </vt:lpstr>
      <vt:lpstr>Palia  Resultados</vt:lpstr>
      <vt:lpstr>Palia  Resultados</vt:lpstr>
      <vt:lpstr>Palia  Resultados</vt:lpstr>
      <vt:lpstr>Palia  Comentarios</vt:lpstr>
      <vt:lpstr>Patrones Un nodo</vt:lpstr>
      <vt:lpstr>Patrones Dos nodos</vt:lpstr>
      <vt:lpstr>Patrones Tres nodos</vt:lpstr>
      <vt:lpstr>Primer grupo de 3 nodos </vt:lpstr>
      <vt:lpstr>Patrones Tres nodos</vt:lpstr>
      <vt:lpstr>Segundo grupo de 3 nodos </vt:lpstr>
      <vt:lpstr>Patrones Tres nodos</vt:lpstr>
      <vt:lpstr>Tercer grupo de 3 nodos </vt:lpstr>
      <vt:lpstr>Patrones Tres nodos</vt:lpstr>
      <vt:lpstr>Conclusión Palia</vt:lpstr>
      <vt:lpstr>Patrones</vt:lpstr>
      <vt:lpstr>Patrones </vt:lpstr>
      <vt:lpstr>Comportamiento  Patrones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(Palia)</dc:title>
  <dc:creator>Mario</dc:creator>
  <cp:lastModifiedBy>Mario</cp:lastModifiedBy>
  <cp:revision>18</cp:revision>
  <dcterms:created xsi:type="dcterms:W3CDTF">2017-07-12T00:10:35Z</dcterms:created>
  <dcterms:modified xsi:type="dcterms:W3CDTF">2017-07-12T04:52:37Z</dcterms:modified>
</cp:coreProperties>
</file>