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03" r:id="rId2"/>
    <p:sldId id="304" r:id="rId3"/>
    <p:sldId id="305" r:id="rId4"/>
    <p:sldId id="354" r:id="rId5"/>
    <p:sldId id="306" r:id="rId6"/>
    <p:sldId id="307" r:id="rId7"/>
    <p:sldId id="309" r:id="rId8"/>
    <p:sldId id="310" r:id="rId9"/>
    <p:sldId id="311" r:id="rId10"/>
    <p:sldId id="313" r:id="rId11"/>
    <p:sldId id="359" r:id="rId12"/>
    <p:sldId id="353" r:id="rId13"/>
    <p:sldId id="336" r:id="rId14"/>
    <p:sldId id="360" r:id="rId15"/>
    <p:sldId id="351" r:id="rId16"/>
    <p:sldId id="337" r:id="rId17"/>
    <p:sldId id="338" r:id="rId18"/>
    <p:sldId id="339" r:id="rId19"/>
    <p:sldId id="340" r:id="rId20"/>
    <p:sldId id="341" r:id="rId21"/>
    <p:sldId id="361" r:id="rId22"/>
    <p:sldId id="342" r:id="rId23"/>
    <p:sldId id="343" r:id="rId24"/>
    <p:sldId id="344" r:id="rId25"/>
    <p:sldId id="355" r:id="rId26"/>
    <p:sldId id="346" r:id="rId27"/>
    <p:sldId id="349" r:id="rId28"/>
    <p:sldId id="350" r:id="rId29"/>
    <p:sldId id="348" r:id="rId30"/>
    <p:sldId id="347" r:id="rId31"/>
    <p:sldId id="328" r:id="rId32"/>
    <p:sldId id="356" r:id="rId33"/>
    <p:sldId id="329" r:id="rId34"/>
    <p:sldId id="357" r:id="rId35"/>
    <p:sldId id="363" r:id="rId36"/>
    <p:sldId id="358" r:id="rId3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6966" autoAdjust="0"/>
  </p:normalViewPr>
  <p:slideViewPr>
    <p:cSldViewPr snapToGrid="0">
      <p:cViewPr varScale="1">
        <p:scale>
          <a:sx n="46" d="100"/>
          <a:sy n="46" d="100"/>
        </p:scale>
        <p:origin x="15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nia\Desktop\Datos\2016\Reuniones%20Profesor\Code\Output\Metodologia\Test\Informac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[Informacion.xlsx]Grafico pacientes 1,5a!PivotTable2</c:name>
    <c:fmtId val="3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'Grafico pacientes 1,5a'!$B$1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'Grafico pacientes 1,5a'!$A$2:$A$18</c:f>
              <c:strCach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strCache>
            </c:strRef>
          </c:cat>
          <c:val>
            <c:numRef>
              <c:f>'Grafico pacientes 1,5a'!$B$2:$B$18</c:f>
              <c:numCache>
                <c:formatCode>General</c:formatCode>
                <c:ptCount val="16"/>
                <c:pt idx="0">
                  <c:v>7</c:v>
                </c:pt>
                <c:pt idx="1">
                  <c:v>9</c:v>
                </c:pt>
                <c:pt idx="2">
                  <c:v>5</c:v>
                </c:pt>
                <c:pt idx="3">
                  <c:v>17</c:v>
                </c:pt>
                <c:pt idx="4">
                  <c:v>17</c:v>
                </c:pt>
                <c:pt idx="5">
                  <c:v>21</c:v>
                </c:pt>
                <c:pt idx="6">
                  <c:v>31</c:v>
                </c:pt>
                <c:pt idx="7">
                  <c:v>25</c:v>
                </c:pt>
                <c:pt idx="8">
                  <c:v>26</c:v>
                </c:pt>
                <c:pt idx="9">
                  <c:v>22</c:v>
                </c:pt>
                <c:pt idx="10">
                  <c:v>21</c:v>
                </c:pt>
                <c:pt idx="11">
                  <c:v>14</c:v>
                </c:pt>
                <c:pt idx="12">
                  <c:v>7</c:v>
                </c:pt>
                <c:pt idx="13">
                  <c:v>4</c:v>
                </c:pt>
                <c:pt idx="14">
                  <c:v>4</c:v>
                </c:pt>
                <c:pt idx="1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379376"/>
        <c:axId val="26377744"/>
      </c:barChart>
      <c:catAx>
        <c:axId val="2637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26377744"/>
        <c:crosses val="autoZero"/>
        <c:auto val="1"/>
        <c:lblAlgn val="ctr"/>
        <c:lblOffset val="100"/>
        <c:noMultiLvlLbl val="0"/>
      </c:catAx>
      <c:valAx>
        <c:axId val="26377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26379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4B026-0A0E-4142-A80F-344BFB91409F}" type="datetimeFigureOut">
              <a:rPr lang="es-CL" smtClean="0"/>
              <a:t>22-05-2017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741BF-58E7-4459-9C20-065BB7472DE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572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Se seleccionaron pacientes</a:t>
            </a:r>
            <a:r>
              <a:rPr lang="es-CL" baseline="0" dirty="0" smtClean="0"/>
              <a:t> diagnosticados con diabetes</a:t>
            </a:r>
          </a:p>
          <a:p>
            <a:r>
              <a:rPr lang="es-CL" baseline="0" dirty="0" smtClean="0"/>
              <a:t>Con índice de seriedad y comorbilidad 0 hasta 2016</a:t>
            </a:r>
          </a:p>
          <a:p>
            <a:r>
              <a:rPr lang="es-CL" baseline="0" dirty="0" smtClean="0"/>
              <a:t>Los pacientes adhieren a sus exámenes de HbA1c (no se retrasan más de 4 meses según corresponda, dado el valor de la medición anterior: buena, mala, muy mala)</a:t>
            </a:r>
          </a:p>
          <a:p>
            <a:endParaRPr lang="es-CL" baseline="0" dirty="0" smtClean="0"/>
          </a:p>
          <a:p>
            <a:r>
              <a:rPr lang="es-CL" baseline="0" dirty="0" smtClean="0"/>
              <a:t>Para estos pacientes, con el fin de normalizar la variable tiempo en el estudio:</a:t>
            </a:r>
          </a:p>
          <a:p>
            <a:r>
              <a:rPr lang="es-CL" baseline="0" dirty="0" smtClean="0"/>
              <a:t>Se seleccionó un horizonte de tiempo de 1.5 años +- 8 meses. Esto significa que para cada paciente se tomó desde su primera medición registradas (registros van desde 2012 en la BD), hasta la medición más cercana a 1.5 años, que no salga del rango 1.5+-8meses.</a:t>
            </a:r>
          </a:p>
          <a:p>
            <a:endParaRPr lang="es-CL" baseline="0" dirty="0" smtClean="0"/>
          </a:p>
          <a:p>
            <a:r>
              <a:rPr lang="es-CL" baseline="0" dirty="0" smtClean="0"/>
              <a:t>El gráfico muestra la cantidad de pacientes que tienen cierta cantidad de meses considerados en su </a:t>
            </a:r>
            <a:r>
              <a:rPr lang="es-CL" baseline="0" dirty="0" err="1" smtClean="0"/>
              <a:t>perido</a:t>
            </a:r>
            <a:r>
              <a:rPr lang="es-CL" baseline="0" dirty="0" smtClean="0"/>
              <a:t> de estudio. Por ejemplo: hay 7 pacientes con un periodo de 10 meses (primera barra).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1780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Cantidad de pacientes en cada grupo (mismo orden de las imágenes):</a:t>
            </a:r>
          </a:p>
          <a:p>
            <a:r>
              <a:rPr lang="es-CL" dirty="0" smtClean="0"/>
              <a:t>26 pacientes	15 pacientes</a:t>
            </a:r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6523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Cantidad de pacientes en cada grupo (mismo orden de las imágenes):</a:t>
            </a:r>
          </a:p>
          <a:p>
            <a:r>
              <a:rPr lang="es-CL" dirty="0" smtClean="0"/>
              <a:t>26 pacientes	15 pacientes</a:t>
            </a:r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83318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Cantidad de pacientes en cada grupo (mismo orden de las imágenes):</a:t>
            </a:r>
          </a:p>
          <a:p>
            <a:r>
              <a:rPr lang="es-CL" dirty="0" smtClean="0"/>
              <a:t>54 pacientes	13 pacientes</a:t>
            </a:r>
          </a:p>
          <a:p>
            <a:r>
              <a:rPr lang="es-CL" dirty="0" smtClean="0"/>
              <a:t>11 pacientes 	 </a:t>
            </a:r>
            <a:r>
              <a:rPr lang="es-CL" baseline="0" dirty="0" smtClean="0"/>
              <a:t> </a:t>
            </a:r>
            <a:r>
              <a:rPr lang="es-CL" dirty="0" smtClean="0"/>
              <a:t>7 pacientes</a:t>
            </a:r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9582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Podemos agrupar a los dos comportamientos marcados como un mismo patrón (Líder Tácito), pero que</a:t>
            </a:r>
            <a:r>
              <a:rPr lang="es-CL" baseline="0" dirty="0" smtClean="0"/>
              <a:t> es instanciado de dos formas distintas: en una el líder es el médico y la enfermera se subordina; y en el otro es al inverso.</a:t>
            </a:r>
            <a:endParaRPr lang="es-CL" dirty="0" smtClean="0"/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5377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aseline="0" dirty="0" smtClean="0"/>
              <a:t>Al mirar las instancias de cada grupo, en el liderazgo e la enfermera (segunda imagen):</a:t>
            </a:r>
          </a:p>
          <a:p>
            <a:r>
              <a:rPr lang="es-CL" baseline="0" dirty="0" smtClean="0"/>
              <a:t>Hay unos pocos casos con </a:t>
            </a:r>
            <a:r>
              <a:rPr lang="es-CL" baseline="0" dirty="0" err="1" smtClean="0"/>
              <a:t>autorreferencias</a:t>
            </a:r>
            <a:r>
              <a:rPr lang="es-CL" baseline="0" dirty="0" smtClean="0"/>
              <a:t> de médico. Por ejemplo: E-M-M-E (solo M se autorreferencia) que están acá. Esto porque entran y salen por E (son pocos)</a:t>
            </a:r>
          </a:p>
          <a:p>
            <a:endParaRPr lang="es-CL" dirty="0" smtClean="0"/>
          </a:p>
          <a:p>
            <a:r>
              <a:rPr lang="es-CL" dirty="0" smtClean="0"/>
              <a:t># pacientes (mismo orden de las imágenes):</a:t>
            </a:r>
          </a:p>
          <a:p>
            <a:r>
              <a:rPr lang="es-CL" dirty="0" smtClean="0"/>
              <a:t>54 </a:t>
            </a:r>
          </a:p>
          <a:p>
            <a:r>
              <a:rPr lang="es-CL" dirty="0" smtClean="0"/>
              <a:t>7 </a:t>
            </a:r>
            <a:endParaRPr lang="es-C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0538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Los</a:t>
            </a:r>
            <a:r>
              <a:rPr lang="es-CL" baseline="0" dirty="0" smtClean="0"/>
              <a:t> que tiene tickets son los que ya están categorizados</a:t>
            </a:r>
            <a:endParaRPr lang="es-C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1415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Podemos agrupar estos dos</a:t>
            </a:r>
            <a:r>
              <a:rPr lang="es-CL" baseline="0" dirty="0" smtClean="0"/>
              <a:t> comportamientos bajo un mismo patrón, ya que la principal diferencia entre las direcciones de las derivaciones se da por los nodos de entrada y de salida (si predomina de E a M o de M a E).</a:t>
            </a:r>
            <a:endParaRPr lang="es-CL" dirty="0" smtClean="0"/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900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# pacientes (mismo orden de las imágenes):</a:t>
            </a:r>
          </a:p>
          <a:p>
            <a:r>
              <a:rPr lang="es-CL" dirty="0" smtClean="0"/>
              <a:t>13 </a:t>
            </a:r>
            <a:r>
              <a:rPr lang="es-CL" dirty="0" smtClean="0"/>
              <a:t>pacientes</a:t>
            </a:r>
          </a:p>
          <a:p>
            <a:r>
              <a:rPr lang="es-CL" dirty="0" smtClean="0"/>
              <a:t>11 pacientes </a:t>
            </a:r>
          </a:p>
          <a:p>
            <a:endParaRPr lang="es-CL" dirty="0" smtClean="0"/>
          </a:p>
          <a:p>
            <a:r>
              <a:rPr lang="es-CL" dirty="0" smtClean="0"/>
              <a:t>A diferencia del</a:t>
            </a:r>
            <a:r>
              <a:rPr lang="es-CL" baseline="0" dirty="0" smtClean="0"/>
              <a:t> patrón anterior, aquí se observa que no lidera el médico, lo que no implica necesariamente que lidere la enfermera.</a:t>
            </a:r>
          </a:p>
          <a:p>
            <a:r>
              <a:rPr lang="es-CL" baseline="0" dirty="0" smtClean="0"/>
              <a:t>En el promedio (en el log completo), la enfermera está derivando más de la mitad de los casos al médico.</a:t>
            </a:r>
          </a:p>
          <a:p>
            <a:endParaRPr lang="es-C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5377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Cantidad de pacientes en cada grupo (mismo orden de las imágenes):</a:t>
            </a:r>
          </a:p>
          <a:p>
            <a:r>
              <a:rPr lang="es-CL" dirty="0" smtClean="0"/>
              <a:t>23 pacientes	21 pacientes	14 pacientes</a:t>
            </a:r>
          </a:p>
          <a:p>
            <a:r>
              <a:rPr lang="es-CL" dirty="0" smtClean="0"/>
              <a:t>12 pacientes	  9 pacientes	  8 pacientes</a:t>
            </a:r>
          </a:p>
          <a:p>
            <a:endParaRPr lang="es-CL" dirty="0" smtClean="0"/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2179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A primera vista</a:t>
            </a:r>
            <a:r>
              <a:rPr lang="es-CL" baseline="0" dirty="0" smtClean="0"/>
              <a:t> s</a:t>
            </a:r>
            <a:r>
              <a:rPr lang="es-CL" dirty="0" smtClean="0"/>
              <a:t>e observan ciertas similitude</a:t>
            </a:r>
            <a:r>
              <a:rPr lang="es-CL" baseline="0" dirty="0" smtClean="0"/>
              <a:t>s entre algunos pares de </a:t>
            </a:r>
            <a:r>
              <a:rPr lang="es-CL" baseline="0" dirty="0" err="1" smtClean="0"/>
              <a:t>clusters</a:t>
            </a:r>
            <a:r>
              <a:rPr lang="es-CL" baseline="0" dirty="0" smtClean="0"/>
              <a:t>, según la participación de los distintos estamentos (color de los nodos):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baseline="0" dirty="0" smtClean="0"/>
              <a:t>En el cuadro 1) las participaciones son más equitativas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baseline="0" dirty="0" smtClean="0"/>
              <a:t>En el cuadro 2) se observa que el centro de la colaboración es el médico. Existe interacción en ambas direcciones entre el médico con enfermera y nutricionista.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baseline="0" dirty="0" smtClean="0"/>
              <a:t>En el cuadro 3) el tratamiento se basa fuertemente en la atención del médico, tiene una participación muy alta frente a la de los otros estamento, que es muy baja.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baseline="0" dirty="0" smtClean="0"/>
              <a:t>Vamos a compararlos para ver si serán agrupados o no…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9699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Aquí se explica</a:t>
            </a:r>
            <a:r>
              <a:rPr lang="es-CL" baseline="0" dirty="0" smtClean="0"/>
              <a:t> cómo se generaron los segmentos.</a:t>
            </a:r>
          </a:p>
          <a:p>
            <a:r>
              <a:rPr lang="es-CL" baseline="0" dirty="0" smtClean="0"/>
              <a:t>Se exige que los que pertenecen al grupo “Mejora” hayan terminado estables al final del periodo de estudio.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08959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Cantidad de pacientes en cada grupo (mismo orden de las imágenes):</a:t>
            </a:r>
          </a:p>
          <a:p>
            <a:r>
              <a:rPr lang="es-CL" dirty="0" smtClean="0"/>
              <a:t>23 pacientes	</a:t>
            </a:r>
          </a:p>
          <a:p>
            <a:r>
              <a:rPr lang="es-CL" dirty="0" smtClean="0"/>
              <a:t>12 pacientes</a:t>
            </a:r>
          </a:p>
          <a:p>
            <a:endParaRPr lang="es-CL" dirty="0" smtClean="0"/>
          </a:p>
          <a:p>
            <a:r>
              <a:rPr lang="es-CL" baseline="0" dirty="0" smtClean="0"/>
              <a:t>En ambos casos, los arcos entre nodos distintos son rojos o naranjos (menos uno en el segundo dibujo), es decir, existe harta interacción entre disciplinas distintas.</a:t>
            </a:r>
          </a:p>
          <a:p>
            <a:r>
              <a:rPr lang="es-CL" baseline="0" dirty="0" smtClean="0"/>
              <a:t>No hay un estamento que logre imponerse ante los otros. Si bien la enfermera se </a:t>
            </a:r>
            <a:r>
              <a:rPr lang="es-CL" baseline="0" dirty="0" err="1" smtClean="0"/>
              <a:t>autoderiva</a:t>
            </a:r>
            <a:r>
              <a:rPr lang="es-CL" baseline="0" dirty="0" smtClean="0"/>
              <a:t> más en el segundo caso, su participación es casi la misma que la del médico. </a:t>
            </a:r>
          </a:p>
          <a:p>
            <a:r>
              <a:rPr lang="es-CL" baseline="0" dirty="0" smtClean="0"/>
              <a:t>Por lo tanto, no hay un líder claro en estos tratamientos.</a:t>
            </a:r>
          </a:p>
          <a:p>
            <a:endParaRPr lang="es-CL" dirty="0" smtClean="0"/>
          </a:p>
          <a:p>
            <a:endParaRPr lang="es-CL" dirty="0" smtClean="0"/>
          </a:p>
          <a:p>
            <a:r>
              <a:rPr lang="es-CL" dirty="0" smtClean="0"/>
              <a:t>	</a:t>
            </a:r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84877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Cantidad de pacientes en cada grupo (mismo orden de las imágenes):</a:t>
            </a:r>
          </a:p>
          <a:p>
            <a:r>
              <a:rPr lang="es-CL" dirty="0" smtClean="0"/>
              <a:t>23 pacientes	</a:t>
            </a:r>
          </a:p>
          <a:p>
            <a:r>
              <a:rPr lang="es-CL" dirty="0" smtClean="0"/>
              <a:t>12 pacientes</a:t>
            </a:r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r>
              <a:rPr lang="es-CL" dirty="0" smtClean="0"/>
              <a:t>	</a:t>
            </a:r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76665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Cantidad de pacientes en cada grupo (mismo orden de las imágenes):</a:t>
            </a:r>
          </a:p>
          <a:p>
            <a:r>
              <a:rPr lang="es-CL" dirty="0" smtClean="0"/>
              <a:t>21 pacientes	</a:t>
            </a:r>
          </a:p>
          <a:p>
            <a:r>
              <a:rPr lang="es-CL" dirty="0" smtClean="0"/>
              <a:t>14 pacientes</a:t>
            </a:r>
          </a:p>
          <a:p>
            <a:endParaRPr lang="es-CL" dirty="0" smtClean="0"/>
          </a:p>
          <a:p>
            <a:r>
              <a:rPr lang="es-CL" dirty="0" smtClean="0"/>
              <a:t>	</a:t>
            </a:r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26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2367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21 pacientes</a:t>
            </a:r>
          </a:p>
          <a:p>
            <a:endParaRPr lang="es-CL" baseline="0" dirty="0" smtClean="0"/>
          </a:p>
          <a:p>
            <a:r>
              <a:rPr lang="es-CL" baseline="0" dirty="0" smtClean="0"/>
              <a:t>Al observar las instancias se puede notar que todos interactúan con todos (no necesariamente en ambas direcciones), pero el médico se autorreferencia más que el resto.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dirty="0" smtClean="0"/>
          </a:p>
          <a:p>
            <a:endParaRPr lang="es-CL" dirty="0" smtClean="0"/>
          </a:p>
          <a:p>
            <a:pPr marL="0" indent="0" algn="just">
              <a:buNone/>
            </a:pPr>
            <a:r>
              <a:rPr lang="es-CL" sz="1200" dirty="0" smtClean="0"/>
              <a:t> </a:t>
            </a:r>
            <a:endParaRPr lang="es-CL" dirty="0" smtClean="0"/>
          </a:p>
          <a:p>
            <a:r>
              <a:rPr lang="es-CL" dirty="0" smtClean="0"/>
              <a:t>	</a:t>
            </a:r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27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15904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14 pacientes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sz="1200" dirty="0" smtClean="0"/>
          </a:p>
          <a:p>
            <a:r>
              <a:rPr lang="es-CL" baseline="0" dirty="0" smtClean="0"/>
              <a:t>Los 3 nodos se conectan a través del médico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sz="1200" dirty="0" smtClean="0"/>
          </a:p>
          <a:p>
            <a:endParaRPr lang="es-CL" dirty="0" smtClean="0"/>
          </a:p>
          <a:p>
            <a:r>
              <a:rPr lang="es-CL" dirty="0" smtClean="0"/>
              <a:t>	</a:t>
            </a:r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28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53084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Cantidad de pacientes en cada grupo (mismo orden de las imágenes):</a:t>
            </a:r>
          </a:p>
          <a:p>
            <a:r>
              <a:rPr lang="es-CL" dirty="0" smtClean="0"/>
              <a:t>9 pacientes	</a:t>
            </a:r>
          </a:p>
          <a:p>
            <a:r>
              <a:rPr lang="es-CL" dirty="0" smtClean="0"/>
              <a:t>8 pacientes</a:t>
            </a:r>
          </a:p>
          <a:p>
            <a:endParaRPr lang="es-CL" dirty="0" smtClean="0"/>
          </a:p>
          <a:p>
            <a:r>
              <a:rPr lang="es-CL" dirty="0" smtClean="0"/>
              <a:t>	</a:t>
            </a:r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29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53874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Cantidad de pacientes en cada grupo (mismo orden de las imágenes):</a:t>
            </a:r>
          </a:p>
          <a:p>
            <a:r>
              <a:rPr lang="es-CL" dirty="0" smtClean="0"/>
              <a:t>9 pacientes	</a:t>
            </a:r>
          </a:p>
          <a:p>
            <a:r>
              <a:rPr lang="es-CL" dirty="0" smtClean="0"/>
              <a:t>8 pacientes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30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93489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(Están</a:t>
            </a:r>
            <a:r>
              <a:rPr lang="es-CL" baseline="0" dirty="0" smtClean="0"/>
              <a:t> en la siguiente </a:t>
            </a:r>
            <a:r>
              <a:rPr lang="es-CL" baseline="0" dirty="0" err="1" smtClean="0"/>
              <a:t>slide</a:t>
            </a:r>
            <a:r>
              <a:rPr lang="es-CL" baseline="0" dirty="0" smtClean="0"/>
              <a:t>)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31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47894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32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33120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33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9432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Así distribuyen los 231</a:t>
            </a:r>
            <a:r>
              <a:rPr lang="es-CL" baseline="0" dirty="0" smtClean="0"/>
              <a:t> pacientes a estudiar en los distintos segmentos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5305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34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23259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35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1737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CL" baseline="0" dirty="0" smtClean="0"/>
              <a:t>El </a:t>
            </a:r>
            <a:r>
              <a:rPr lang="es-CL" dirty="0" err="1" smtClean="0"/>
              <a:t>cluster</a:t>
            </a:r>
            <a:r>
              <a:rPr lang="es-CL" baseline="0" dirty="0" smtClean="0"/>
              <a:t> “Participativo” tiene más que mejoran y menos altamente descompensados (puede ser un modo de trabajo positivo)</a:t>
            </a:r>
          </a:p>
          <a:p>
            <a:pPr marL="171450" indent="-171450">
              <a:buFontTx/>
              <a:buChar char="-"/>
            </a:pPr>
            <a:r>
              <a:rPr lang="es-CL" baseline="0" dirty="0" smtClean="0"/>
              <a:t>El solitario tiene hartos compensados: esto puede indicar que los pacientes que se mantienen bien pueden ser tratados con menos recursos</a:t>
            </a:r>
          </a:p>
          <a:p>
            <a:pPr marL="171450" indent="-171450">
              <a:buFontTx/>
              <a:buChar char="-"/>
            </a:pPr>
            <a:r>
              <a:rPr lang="es-CL" baseline="0" dirty="0" smtClean="0"/>
              <a:t>El Líder tácito con Médico de líder parece no estar funcionando tan bien</a:t>
            </a:r>
          </a:p>
          <a:p>
            <a:pPr marL="171450" indent="-171450">
              <a:buFontTx/>
              <a:buChar char="-"/>
            </a:pPr>
            <a:r>
              <a:rPr lang="es-CL" baseline="0" dirty="0" smtClean="0"/>
              <a:t>Y el líder autoimpuesto tampoco (pocos compensados y muchos altamente descompensados)</a:t>
            </a:r>
          </a:p>
          <a:p>
            <a:pPr marL="171450" indent="-171450">
              <a:buFontTx/>
              <a:buChar char="-"/>
            </a:pPr>
            <a:endParaRPr lang="es-CL" baseline="0" dirty="0" smtClean="0"/>
          </a:p>
          <a:p>
            <a:pPr marL="0" indent="0">
              <a:buFontTx/>
              <a:buNone/>
            </a:pPr>
            <a:r>
              <a:rPr lang="es-CL" baseline="0" dirty="0" smtClean="0">
                <a:sym typeface="Wingdings" panose="05000000000000000000" pitchFamily="2" charset="2"/>
              </a:rPr>
              <a:t> En general, las formas de trabajo más participativas funcionan mejor en las que hay un líder que tiene el control total (o gran parte) </a:t>
            </a:r>
            <a:r>
              <a:rPr lang="es-CL" baseline="0" smtClean="0">
                <a:sym typeface="Wingdings" panose="05000000000000000000" pitchFamily="2" charset="2"/>
              </a:rPr>
              <a:t>del tratamiento.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36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013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Probé</a:t>
            </a:r>
            <a:r>
              <a:rPr lang="es-CL" baseline="0" dirty="0" smtClean="0"/>
              <a:t> con distintos parámetros. </a:t>
            </a:r>
          </a:p>
          <a:p>
            <a:r>
              <a:rPr lang="es-CL" baseline="0" dirty="0" smtClean="0"/>
              <a:t>En las siguientes diapositivas se muestran comentarios de los resultados obtenidos.</a:t>
            </a:r>
          </a:p>
          <a:p>
            <a:endParaRPr lang="es-CL" baseline="0" dirty="0" smtClean="0"/>
          </a:p>
          <a:p>
            <a:r>
              <a:rPr lang="es-CL" baseline="0" dirty="0" smtClean="0"/>
              <a:t>El descubrimiento de los patrones se hizo finalmente con 15% de (di)similitud [si dos grafos tienen más de un 15% de diferencia, van a distintos </a:t>
            </a:r>
            <a:r>
              <a:rPr lang="es-CL" baseline="0" dirty="0" err="1" smtClean="0"/>
              <a:t>clusters</a:t>
            </a:r>
            <a:r>
              <a:rPr lang="es-CL" baseline="0" dirty="0" smtClean="0"/>
              <a:t>] y 3% de </a:t>
            </a:r>
            <a:r>
              <a:rPr lang="es-CL" baseline="0" dirty="0" err="1" smtClean="0"/>
              <a:t>outliers</a:t>
            </a:r>
            <a:r>
              <a:rPr lang="es-CL" baseline="0" dirty="0" smtClean="0"/>
              <a:t> [si un </a:t>
            </a:r>
            <a:r>
              <a:rPr lang="es-CL" baseline="0" dirty="0" err="1" smtClean="0"/>
              <a:t>cluster</a:t>
            </a:r>
            <a:r>
              <a:rPr lang="es-CL" baseline="0" dirty="0" smtClean="0"/>
              <a:t> abarca menos del 3% de los pacientes, se va al grupo de </a:t>
            </a:r>
            <a:r>
              <a:rPr lang="es-CL" baseline="0" dirty="0" err="1" smtClean="0"/>
              <a:t>outliers</a:t>
            </a:r>
            <a:r>
              <a:rPr lang="es-CL" baseline="0" dirty="0" smtClean="0"/>
              <a:t>. 3%*231 = 7].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3735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Lo positivo en</a:t>
            </a:r>
            <a:r>
              <a:rPr lang="es-CL" baseline="0" dirty="0" smtClean="0"/>
              <a:t> azul</a:t>
            </a:r>
          </a:p>
          <a:p>
            <a:r>
              <a:rPr lang="es-CL" baseline="0" dirty="0" smtClean="0"/>
              <a:t>Lo negativo en rojo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1843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Lo positivo en</a:t>
            </a:r>
            <a:r>
              <a:rPr lang="es-CL" baseline="0" dirty="0" smtClean="0"/>
              <a:t> azul</a:t>
            </a:r>
          </a:p>
          <a:p>
            <a:r>
              <a:rPr lang="es-CL" baseline="0" dirty="0" smtClean="0"/>
              <a:t>Lo negativo en rojo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1668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Lo positivo en</a:t>
            </a:r>
            <a:r>
              <a:rPr lang="es-CL" baseline="0" dirty="0" smtClean="0"/>
              <a:t> azul</a:t>
            </a:r>
          </a:p>
          <a:p>
            <a:r>
              <a:rPr lang="es-CL" baseline="0" dirty="0" smtClean="0"/>
              <a:t>Lo negativo en rojo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565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Lo positivo en</a:t>
            </a:r>
            <a:r>
              <a:rPr lang="es-CL" baseline="0" dirty="0" smtClean="0"/>
              <a:t> azul</a:t>
            </a:r>
          </a:p>
          <a:p>
            <a:r>
              <a:rPr lang="es-CL" baseline="0" dirty="0" smtClean="0"/>
              <a:t>Lo negativo en rojo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4676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A</a:t>
            </a:r>
            <a:r>
              <a:rPr lang="es-CL" baseline="0" dirty="0" smtClean="0"/>
              <a:t> continuación se presenta los resultados de los pasos 2 y 3: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35747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2883-FDD3-4BF6-B200-D395FB16E657}" type="datetimeFigureOut">
              <a:rPr lang="es-CL" smtClean="0"/>
              <a:t>22-05-2017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34B9-F4D9-423C-A029-72F3C532A65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955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2883-FDD3-4BF6-B200-D395FB16E657}" type="datetimeFigureOut">
              <a:rPr lang="es-CL" smtClean="0"/>
              <a:t>22-05-2017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34B9-F4D9-423C-A029-72F3C532A65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898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2883-FDD3-4BF6-B200-D395FB16E657}" type="datetimeFigureOut">
              <a:rPr lang="es-CL" smtClean="0"/>
              <a:t>22-05-2017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34B9-F4D9-423C-A029-72F3C532A65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961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2883-FDD3-4BF6-B200-D395FB16E657}" type="datetimeFigureOut">
              <a:rPr lang="es-CL" smtClean="0"/>
              <a:t>22-05-2017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34B9-F4D9-423C-A029-72F3C532A65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9270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2883-FDD3-4BF6-B200-D395FB16E657}" type="datetimeFigureOut">
              <a:rPr lang="es-CL" smtClean="0"/>
              <a:t>22-05-2017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34B9-F4D9-423C-A029-72F3C532A65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977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2883-FDD3-4BF6-B200-D395FB16E657}" type="datetimeFigureOut">
              <a:rPr lang="es-CL" smtClean="0"/>
              <a:t>22-05-2017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34B9-F4D9-423C-A029-72F3C532A65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60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2883-FDD3-4BF6-B200-D395FB16E657}" type="datetimeFigureOut">
              <a:rPr lang="es-CL" smtClean="0"/>
              <a:t>22-05-2017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34B9-F4D9-423C-A029-72F3C532A65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42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2883-FDD3-4BF6-B200-D395FB16E657}" type="datetimeFigureOut">
              <a:rPr lang="es-CL" smtClean="0"/>
              <a:t>22-05-2017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34B9-F4D9-423C-A029-72F3C532A65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563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2883-FDD3-4BF6-B200-D395FB16E657}" type="datetimeFigureOut">
              <a:rPr lang="es-CL" smtClean="0"/>
              <a:t>22-05-2017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34B9-F4D9-423C-A029-72F3C532A65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010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2883-FDD3-4BF6-B200-D395FB16E657}" type="datetimeFigureOut">
              <a:rPr lang="es-CL" smtClean="0"/>
              <a:t>22-05-2017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34B9-F4D9-423C-A029-72F3C532A65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994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2883-FDD3-4BF6-B200-D395FB16E657}" type="datetimeFigureOut">
              <a:rPr lang="es-CL" smtClean="0"/>
              <a:t>22-05-2017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34B9-F4D9-423C-A029-72F3C532A65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764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E2883-FDD3-4BF6-B200-D395FB16E657}" type="datetimeFigureOut">
              <a:rPr lang="es-CL" smtClean="0"/>
              <a:t>22-05-2017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F34B9-F4D9-423C-A029-72F3C532A65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128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6.png"/><Relationship Id="rId7" Type="http://schemas.openxmlformats.org/officeDocument/2006/relationships/image" Target="../media/image29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7.png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0.png"/><Relationship Id="rId7" Type="http://schemas.openxmlformats.org/officeDocument/2006/relationships/image" Target="../media/image3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emf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0.png"/><Relationship Id="rId7" Type="http://schemas.openxmlformats.org/officeDocument/2006/relationships/image" Target="../media/image3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emf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Aplicación Metodología 1 (Palia)</a:t>
            </a:r>
            <a:endParaRPr lang="es-C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Pacientes de 1.5 años ± 8 meses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1369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/>
          <a:lstStyle/>
          <a:p>
            <a:r>
              <a:rPr lang="es-CL" b="1" dirty="0" smtClean="0"/>
              <a:t>1) Palia</a:t>
            </a:r>
            <a:endParaRPr lang="es-CL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19367" y="857506"/>
            <a:ext cx="2333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DESCRIPCIÓN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CL" b="1" dirty="0" smtClean="0"/>
              <a:t>Paso 1:</a:t>
            </a:r>
            <a:r>
              <a:rPr lang="es-CL" dirty="0" smtClean="0"/>
              <a:t> </a:t>
            </a:r>
          </a:p>
          <a:p>
            <a:pPr marL="0" indent="0" algn="just">
              <a:buNone/>
            </a:pPr>
            <a:r>
              <a:rPr lang="es-CL" sz="2400" dirty="0" smtClean="0"/>
              <a:t>Parámetros seleccionados:	 15% y 3%</a:t>
            </a:r>
          </a:p>
          <a:p>
            <a:pPr marL="0" indent="0" algn="just">
              <a:buNone/>
            </a:pPr>
            <a:r>
              <a:rPr lang="es-CL" sz="2400" dirty="0" smtClean="0"/>
              <a:t>- 12 </a:t>
            </a:r>
            <a:r>
              <a:rPr lang="es-CL" sz="2400" dirty="0"/>
              <a:t>patrones </a:t>
            </a:r>
            <a:r>
              <a:rPr lang="es-CL" sz="2400" dirty="0" smtClean="0"/>
              <a:t>distintos </a:t>
            </a:r>
          </a:p>
          <a:p>
            <a:pPr algn="just">
              <a:buFontTx/>
              <a:buChar char="-"/>
            </a:pPr>
            <a:r>
              <a:rPr lang="es-CL" sz="2400" dirty="0" smtClean="0"/>
              <a:t>6 </a:t>
            </a:r>
            <a:r>
              <a:rPr lang="es-CL" sz="2400" dirty="0"/>
              <a:t>de </a:t>
            </a:r>
            <a:r>
              <a:rPr lang="es-CL" sz="2400" dirty="0" smtClean="0"/>
              <a:t>3 nodos; 4 </a:t>
            </a:r>
            <a:r>
              <a:rPr lang="es-CL" sz="2400" dirty="0"/>
              <a:t>de </a:t>
            </a:r>
            <a:r>
              <a:rPr lang="es-CL" sz="2400" dirty="0" smtClean="0"/>
              <a:t>2 nodos </a:t>
            </a:r>
            <a:r>
              <a:rPr lang="es-CL" sz="2400" dirty="0"/>
              <a:t>y 2 de 1 </a:t>
            </a:r>
            <a:r>
              <a:rPr lang="es-CL" sz="2400" dirty="0" smtClean="0"/>
              <a:t>nodo </a:t>
            </a:r>
          </a:p>
          <a:p>
            <a:pPr algn="just"/>
            <a:endParaRPr lang="es-CL" b="1" dirty="0" smtClean="0"/>
          </a:p>
          <a:p>
            <a:pPr algn="just"/>
            <a:r>
              <a:rPr lang="es-CL" b="1" dirty="0" smtClean="0"/>
              <a:t>Paso 2 :</a:t>
            </a:r>
            <a:r>
              <a:rPr lang="es-CL" dirty="0" smtClean="0"/>
              <a:t> </a:t>
            </a:r>
            <a:endParaRPr lang="es-CL" dirty="0"/>
          </a:p>
          <a:p>
            <a:pPr marL="0" indent="0" algn="just">
              <a:buNone/>
            </a:pPr>
            <a:r>
              <a:rPr lang="es-CL" sz="2400" dirty="0" smtClean="0"/>
              <a:t>Analizar con Excel.</a:t>
            </a:r>
          </a:p>
          <a:p>
            <a:pPr marL="0" indent="0" algn="just">
              <a:buNone/>
            </a:pPr>
            <a:endParaRPr lang="es-CL" sz="2400" dirty="0"/>
          </a:p>
          <a:p>
            <a:pPr algn="just"/>
            <a:r>
              <a:rPr lang="es-CL" sz="2900" b="1" dirty="0"/>
              <a:t>Paso </a:t>
            </a:r>
            <a:r>
              <a:rPr lang="es-CL" sz="2900" b="1" dirty="0" smtClean="0"/>
              <a:t>3:</a:t>
            </a:r>
            <a:r>
              <a:rPr lang="es-CL" sz="2900" dirty="0" smtClean="0"/>
              <a:t> </a:t>
            </a:r>
            <a:endParaRPr lang="es-CL" sz="2900" dirty="0"/>
          </a:p>
          <a:p>
            <a:pPr marL="0" indent="0" algn="just">
              <a:buNone/>
            </a:pPr>
            <a:r>
              <a:rPr lang="es-CL" sz="2400" dirty="0" smtClean="0"/>
              <a:t>Identificar patrón. Aquí se reagruparon algunos grupos que palia entregó separadamente.</a:t>
            </a:r>
          </a:p>
          <a:p>
            <a:pPr marL="0" indent="0" algn="just">
              <a:buNone/>
            </a:pPr>
            <a:endParaRPr lang="es-CL" sz="2400" dirty="0"/>
          </a:p>
          <a:p>
            <a:pPr marL="0" indent="0" algn="just">
              <a:buNone/>
            </a:pPr>
            <a:endParaRPr lang="es-CL" sz="2400" dirty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endParaRPr lang="es-CL" sz="2400" dirty="0" smtClean="0"/>
          </a:p>
        </p:txBody>
      </p:sp>
    </p:spTree>
    <p:extLst>
      <p:ext uri="{BB962C8B-B14F-4D97-AF65-F5344CB8AC3E}">
        <p14:creationId xmlns:p14="http://schemas.microsoft.com/office/powerpoint/2010/main" val="412690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CL" sz="6000" dirty="0" smtClean="0"/>
              <a:t>Patrones de 1 nodo</a:t>
            </a:r>
            <a:endParaRPr lang="es-CL" sz="6000" dirty="0"/>
          </a:p>
        </p:txBody>
      </p:sp>
    </p:spTree>
    <p:extLst>
      <p:ext uri="{BB962C8B-B14F-4D97-AF65-F5344CB8AC3E}">
        <p14:creationId xmlns:p14="http://schemas.microsoft.com/office/powerpoint/2010/main" val="240723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753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/>
              <a:t>1) Patrones de un nodo</a:t>
            </a:r>
            <a:endParaRPr lang="es-CL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19367" y="857506"/>
            <a:ext cx="2565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REAGRUPACIÓN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32711"/>
            <a:ext cx="2181225" cy="6000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613" y="3023184"/>
            <a:ext cx="20859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753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/>
              <a:t>1) Patrones de un nodo</a:t>
            </a:r>
            <a:endParaRPr lang="es-CL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19367" y="857506"/>
            <a:ext cx="2565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REAGRUPACIÓN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32711"/>
            <a:ext cx="2181225" cy="6000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613" y="3023184"/>
            <a:ext cx="2085975" cy="61912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38200" y="2527529"/>
            <a:ext cx="5562600" cy="16104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Content Placeholder 4"/>
          <p:cNvSpPr>
            <a:spLocks noGrp="1"/>
          </p:cNvSpPr>
          <p:nvPr>
            <p:ph idx="1"/>
          </p:nvPr>
        </p:nvSpPr>
        <p:spPr>
          <a:xfrm>
            <a:off x="6823881" y="1825625"/>
            <a:ext cx="4529918" cy="4351338"/>
          </a:xfrm>
        </p:spPr>
        <p:txBody>
          <a:bodyPr>
            <a:normAutofit/>
          </a:bodyPr>
          <a:lstStyle/>
          <a:p>
            <a:pPr algn="just"/>
            <a:r>
              <a:rPr lang="es-CL" b="1" dirty="0" smtClean="0"/>
              <a:t>Solitario</a:t>
            </a:r>
            <a:endParaRPr lang="es-CL" dirty="0" smtClean="0"/>
          </a:p>
          <a:p>
            <a:pPr marL="0" indent="0" algn="just">
              <a:buNone/>
            </a:pPr>
            <a:r>
              <a:rPr lang="es-CL" sz="2400" dirty="0" smtClean="0"/>
              <a:t>Una única disciplina atiende al paciente durante el periodo. </a:t>
            </a:r>
          </a:p>
          <a:p>
            <a:pPr marL="0" indent="0" algn="just">
              <a:buNone/>
            </a:pPr>
            <a:endParaRPr lang="es-CL" sz="2400" dirty="0" smtClean="0"/>
          </a:p>
          <a:p>
            <a:pPr marL="0" indent="0" algn="just">
              <a:buNone/>
            </a:pPr>
            <a:r>
              <a:rPr lang="es-CL" sz="2400" dirty="0" smtClean="0"/>
              <a:t>Puede o no autorreferenciarse durante este tiempo.</a:t>
            </a:r>
          </a:p>
          <a:p>
            <a:pPr marL="0" indent="0" algn="just">
              <a:buNone/>
            </a:pPr>
            <a:endParaRPr lang="es-CL" sz="2400" dirty="0"/>
          </a:p>
          <a:p>
            <a:pPr marL="0" indent="0" algn="just">
              <a:buNone/>
            </a:pPr>
            <a:endParaRPr lang="es-CL" sz="2400" dirty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endParaRPr lang="es-CL" sz="2400" dirty="0" smtClean="0"/>
          </a:p>
        </p:txBody>
      </p:sp>
    </p:spTree>
    <p:extLst>
      <p:ext uri="{BB962C8B-B14F-4D97-AF65-F5344CB8AC3E}">
        <p14:creationId xmlns:p14="http://schemas.microsoft.com/office/powerpoint/2010/main" val="376178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CL" sz="6000" dirty="0" smtClean="0"/>
              <a:t>Patrones de 2 nodos</a:t>
            </a:r>
            <a:endParaRPr lang="es-CL" sz="6000" dirty="0"/>
          </a:p>
        </p:txBody>
      </p:sp>
    </p:spTree>
    <p:extLst>
      <p:ext uri="{BB962C8B-B14F-4D97-AF65-F5344CB8AC3E}">
        <p14:creationId xmlns:p14="http://schemas.microsoft.com/office/powerpoint/2010/main" val="2725874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47" y="1839671"/>
            <a:ext cx="2219325" cy="1352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375" y="1839671"/>
            <a:ext cx="2066925" cy="1381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697" y="3941351"/>
            <a:ext cx="2085975" cy="1295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8750" y="3941351"/>
            <a:ext cx="2114550" cy="1457325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753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/>
              <a:t>1) Patrones de dos nodos</a:t>
            </a:r>
            <a:endParaRPr lang="es-CL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19367" y="857506"/>
            <a:ext cx="2565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REAGRUPACIÓN</a:t>
            </a:r>
            <a:endParaRPr lang="es-CL" sz="2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85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47" y="1839671"/>
            <a:ext cx="2219325" cy="1352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375" y="1839671"/>
            <a:ext cx="2066925" cy="1381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697" y="3941351"/>
            <a:ext cx="2085975" cy="1295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8750" y="3941351"/>
            <a:ext cx="2114550" cy="1457325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753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/>
              <a:t>1) Patrones de dos nodos</a:t>
            </a:r>
            <a:endParaRPr lang="es-CL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19367" y="857506"/>
            <a:ext cx="2565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REAGRUPACIÓN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705971"/>
            <a:ext cx="2341728" cy="16104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6823881" y="1825625"/>
            <a:ext cx="4529918" cy="4351338"/>
          </a:xfrm>
        </p:spPr>
        <p:txBody>
          <a:bodyPr>
            <a:normAutofit/>
          </a:bodyPr>
          <a:lstStyle/>
          <a:p>
            <a:pPr algn="just"/>
            <a:r>
              <a:rPr lang="es-CL" b="1" dirty="0" smtClean="0"/>
              <a:t>Líder Tácito</a:t>
            </a:r>
            <a:r>
              <a:rPr lang="es-CL" dirty="0" smtClean="0"/>
              <a:t> </a:t>
            </a:r>
          </a:p>
          <a:p>
            <a:pPr marL="0" indent="0" algn="just">
              <a:buNone/>
            </a:pPr>
            <a:r>
              <a:rPr lang="es-CL" sz="2400" dirty="0" smtClean="0"/>
              <a:t>Un nodo tiene mayor participación</a:t>
            </a:r>
          </a:p>
          <a:p>
            <a:pPr marL="0" indent="0" algn="just">
              <a:buNone/>
            </a:pPr>
            <a:r>
              <a:rPr lang="es-CL" sz="2400" dirty="0" smtClean="0"/>
              <a:t>La 3 principales derivaciones son:</a:t>
            </a:r>
          </a:p>
          <a:p>
            <a:pPr algn="just">
              <a:buFontTx/>
              <a:buChar char="-"/>
            </a:pPr>
            <a:r>
              <a:rPr lang="es-CL" sz="2400" dirty="0" smtClean="0"/>
              <a:t>Autorreferencia del líder</a:t>
            </a:r>
          </a:p>
          <a:p>
            <a:pPr algn="just">
              <a:buFontTx/>
              <a:buChar char="-"/>
            </a:pPr>
            <a:r>
              <a:rPr lang="es-CL" sz="2400" dirty="0" smtClean="0"/>
              <a:t>Interacciones líder - subordinado</a:t>
            </a:r>
          </a:p>
          <a:p>
            <a:pPr marL="0" indent="0" algn="just">
              <a:buNone/>
            </a:pPr>
            <a:endParaRPr lang="es-CL" sz="2400" dirty="0"/>
          </a:p>
          <a:p>
            <a:pPr marL="0" indent="0" algn="just">
              <a:buNone/>
            </a:pPr>
            <a:endParaRPr lang="es-CL" sz="2400" dirty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endParaRPr lang="es-CL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4078973" y="3864795"/>
            <a:ext cx="2341728" cy="16104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122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08866"/>
            <a:ext cx="2219325" cy="1352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122" y="3912776"/>
            <a:ext cx="2114550" cy="1457325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753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/>
              <a:t>1) Patrones de dos nodos</a:t>
            </a:r>
            <a:endParaRPr lang="es-CL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19367" y="857506"/>
            <a:ext cx="2565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REAGRUPACIÓN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7861109" y="1825625"/>
            <a:ext cx="3492689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CL" b="1" dirty="0" smtClean="0"/>
              <a:t>Líder Tácito</a:t>
            </a:r>
            <a:r>
              <a:rPr lang="es-CL" dirty="0" smtClean="0"/>
              <a:t> </a:t>
            </a:r>
          </a:p>
          <a:p>
            <a:pPr marL="0" indent="0" algn="just">
              <a:buNone/>
            </a:pPr>
            <a:r>
              <a:rPr lang="es-CL" sz="2400" dirty="0" smtClean="0"/>
              <a:t>El líder tiene más de un 65% (68% y 66%) de participación en ambos casos (vs 32% y 34%).</a:t>
            </a:r>
          </a:p>
          <a:p>
            <a:pPr marL="0" indent="0" algn="just">
              <a:buNone/>
            </a:pPr>
            <a:endParaRPr lang="es-CL" sz="2400" dirty="0"/>
          </a:p>
          <a:p>
            <a:pPr marL="0" indent="0" algn="just">
              <a:buNone/>
            </a:pPr>
            <a:r>
              <a:rPr lang="es-CL" sz="2400" dirty="0" smtClean="0"/>
              <a:t>El líder se autorreferencia alrededor de la mitad de los casos (52</a:t>
            </a:r>
            <a:r>
              <a:rPr lang="es-CL" sz="2400" dirty="0"/>
              <a:t> % y 44</a:t>
            </a:r>
            <a:r>
              <a:rPr lang="es-CL" sz="2400" dirty="0" smtClean="0"/>
              <a:t>%) y deriva la otra mitad a la otra disciplina.</a:t>
            </a:r>
          </a:p>
          <a:p>
            <a:pPr marL="0" indent="0" algn="just">
              <a:buNone/>
            </a:pPr>
            <a:endParaRPr lang="es-CL" sz="2400" dirty="0" smtClean="0"/>
          </a:p>
          <a:p>
            <a:pPr marL="0" indent="0" algn="just">
              <a:buNone/>
            </a:pPr>
            <a:r>
              <a:rPr lang="es-CL" sz="2400" dirty="0" smtClean="0"/>
              <a:t>La disciplina subordinada deriva la mayoría (más de un 70%) de los casos al líder.</a:t>
            </a:r>
          </a:p>
          <a:p>
            <a:pPr marL="0" indent="0" algn="just">
              <a:buNone/>
            </a:pPr>
            <a:endParaRPr lang="es-CL" sz="2400" dirty="0"/>
          </a:p>
          <a:p>
            <a:pPr marL="0" indent="0" algn="just">
              <a:buNone/>
            </a:pPr>
            <a:endParaRPr lang="es-CL" sz="2400" dirty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endParaRPr lang="es-CL" sz="2400" dirty="0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2365" y="1797960"/>
            <a:ext cx="2420203" cy="19417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7080" y="2008528"/>
            <a:ext cx="1287154" cy="175718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2364" y="3999033"/>
            <a:ext cx="2420203" cy="194172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7080" y="4118964"/>
            <a:ext cx="1813599" cy="170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9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375" y="1839671"/>
            <a:ext cx="2066925" cy="1381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697" y="3941351"/>
            <a:ext cx="2085975" cy="1295400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753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/>
              <a:t>1) Patrones de dos nodos</a:t>
            </a:r>
            <a:endParaRPr lang="es-CL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19367" y="857506"/>
            <a:ext cx="2565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REAGRUPACIÓN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347" y="1839671"/>
            <a:ext cx="2219325" cy="1352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8750" y="3941351"/>
            <a:ext cx="2114550" cy="145732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461882" y="2159137"/>
            <a:ext cx="898477" cy="862008"/>
            <a:chOff x="7042245" y="2358788"/>
            <a:chExt cx="898477" cy="862008"/>
          </a:xfrm>
        </p:grpSpPr>
        <p:grpSp>
          <p:nvGrpSpPr>
            <p:cNvPr id="5" name="Group 4"/>
            <p:cNvGrpSpPr/>
            <p:nvPr/>
          </p:nvGrpSpPr>
          <p:grpSpPr>
            <a:xfrm>
              <a:off x="7042245" y="2358788"/>
              <a:ext cx="898477" cy="650542"/>
              <a:chOff x="7042245" y="2358788"/>
              <a:chExt cx="898477" cy="650542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7042245" y="2750023"/>
                <a:ext cx="218364" cy="259307"/>
              </a:xfrm>
              <a:prstGeom prst="line">
                <a:avLst/>
              </a:prstGeom>
              <a:ln w="50800" cmpd="sng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7260609" y="2358788"/>
                <a:ext cx="680113" cy="643719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7042245" y="2570254"/>
              <a:ext cx="898477" cy="650542"/>
              <a:chOff x="7042245" y="2358788"/>
              <a:chExt cx="898477" cy="650542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042245" y="2750023"/>
                <a:ext cx="218364" cy="259307"/>
              </a:xfrm>
              <a:prstGeom prst="line">
                <a:avLst/>
              </a:prstGeom>
              <a:ln w="50800" cmpd="sng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7260609" y="2358788"/>
                <a:ext cx="680113" cy="643719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800598" y="4239009"/>
            <a:ext cx="898477" cy="862008"/>
            <a:chOff x="7042245" y="2358788"/>
            <a:chExt cx="898477" cy="862008"/>
          </a:xfrm>
        </p:grpSpPr>
        <p:grpSp>
          <p:nvGrpSpPr>
            <p:cNvPr id="21" name="Group 20"/>
            <p:cNvGrpSpPr/>
            <p:nvPr/>
          </p:nvGrpSpPr>
          <p:grpSpPr>
            <a:xfrm>
              <a:off x="7042245" y="2358788"/>
              <a:ext cx="898477" cy="650542"/>
              <a:chOff x="7042245" y="2358788"/>
              <a:chExt cx="898477" cy="650542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7042245" y="2750023"/>
                <a:ext cx="218364" cy="259307"/>
              </a:xfrm>
              <a:prstGeom prst="line">
                <a:avLst/>
              </a:prstGeom>
              <a:ln w="50800" cmpd="sng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7260609" y="2358788"/>
                <a:ext cx="680113" cy="643719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7042245" y="2570254"/>
              <a:ext cx="898477" cy="650542"/>
              <a:chOff x="7042245" y="2358788"/>
              <a:chExt cx="898477" cy="650542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7042245" y="2750023"/>
                <a:ext cx="218364" cy="259307"/>
              </a:xfrm>
              <a:prstGeom prst="line">
                <a:avLst/>
              </a:prstGeom>
              <a:ln w="50800" cmpd="sng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7260609" y="2358788"/>
                <a:ext cx="680113" cy="643719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9187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375" y="1839671"/>
            <a:ext cx="2066925" cy="1381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697" y="3941351"/>
            <a:ext cx="2085975" cy="1295400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753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/>
              <a:t>1) Patrones de dos nodos</a:t>
            </a:r>
            <a:endParaRPr lang="es-CL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19367" y="857506"/>
            <a:ext cx="2565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REAGRUPACIÓN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78973" y="1763115"/>
            <a:ext cx="2341728" cy="16104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Rectangle 8"/>
          <p:cNvSpPr/>
          <p:nvPr/>
        </p:nvSpPr>
        <p:spPr>
          <a:xfrm>
            <a:off x="850140" y="3864289"/>
            <a:ext cx="2341728" cy="16104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6823881" y="1825625"/>
            <a:ext cx="4529918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CL" b="1" dirty="0" smtClean="0"/>
              <a:t>Compartido</a:t>
            </a:r>
            <a:endParaRPr lang="es-CL" dirty="0" smtClean="0"/>
          </a:p>
          <a:p>
            <a:pPr marL="0" indent="0" algn="just">
              <a:buNone/>
            </a:pPr>
            <a:r>
              <a:rPr lang="es-CL" sz="2400" dirty="0" smtClean="0"/>
              <a:t>La participación está más equilibrada y no hay un líder claro:</a:t>
            </a:r>
          </a:p>
          <a:p>
            <a:pPr algn="just">
              <a:buFontTx/>
              <a:buChar char="-"/>
            </a:pPr>
            <a:r>
              <a:rPr lang="es-CL" sz="2400" dirty="0" smtClean="0"/>
              <a:t>La relación más importante se da entre nodos distintos, en una de las dos direcciones. </a:t>
            </a:r>
          </a:p>
          <a:p>
            <a:pPr algn="just">
              <a:buFontTx/>
              <a:buChar char="-"/>
            </a:pPr>
            <a:r>
              <a:rPr lang="es-CL" sz="2400" dirty="0"/>
              <a:t>No predominan las </a:t>
            </a:r>
            <a:r>
              <a:rPr lang="es-CL" sz="2400" dirty="0" err="1"/>
              <a:t>autorref</a:t>
            </a:r>
            <a:r>
              <a:rPr lang="es-CL" sz="2400" dirty="0"/>
              <a:t>. </a:t>
            </a:r>
            <a:endParaRPr lang="es-CL" sz="2400" dirty="0" smtClean="0"/>
          </a:p>
          <a:p>
            <a:pPr algn="just">
              <a:buFontTx/>
              <a:buChar char="-"/>
            </a:pPr>
            <a:r>
              <a:rPr lang="es-CL" sz="2400" dirty="0" smtClean="0"/>
              <a:t>Es decir, la mayoría de lo que recibe una disciplina, lo deriva a la otra.</a:t>
            </a:r>
          </a:p>
          <a:p>
            <a:pPr algn="just">
              <a:buFontTx/>
              <a:buChar char="-"/>
            </a:pPr>
            <a:endParaRPr lang="es-CL" sz="2400" dirty="0" smtClean="0"/>
          </a:p>
          <a:p>
            <a:pPr marL="0" indent="0" algn="just">
              <a:buNone/>
            </a:pPr>
            <a:r>
              <a:rPr lang="es-CL" sz="2400" dirty="0" smtClean="0"/>
              <a:t>* La </a:t>
            </a:r>
            <a:r>
              <a:rPr lang="es-CL" sz="2400" dirty="0"/>
              <a:t>diferencia en las direcciones </a:t>
            </a:r>
            <a:r>
              <a:rPr lang="es-CL" sz="2400" dirty="0" smtClean="0"/>
              <a:t>predominantes (flechas rojas) </a:t>
            </a:r>
            <a:r>
              <a:rPr lang="es-CL" sz="2400" dirty="0"/>
              <a:t>se puede explicar por los nodos de inicio y fin de cada caso</a:t>
            </a:r>
            <a:r>
              <a:rPr lang="es-CL" sz="2400" dirty="0" smtClean="0"/>
              <a:t>.</a:t>
            </a:r>
            <a:endParaRPr lang="es-CL" sz="2400" dirty="0"/>
          </a:p>
          <a:p>
            <a:pPr marL="0" indent="0" algn="just">
              <a:buNone/>
            </a:pPr>
            <a:endParaRPr lang="es-CL" sz="2400" dirty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endParaRPr lang="es-CL" sz="2400" dirty="0" smtClean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347" y="1839671"/>
            <a:ext cx="2219325" cy="13525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8750" y="3941351"/>
            <a:ext cx="21145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/>
          <a:lstStyle/>
          <a:p>
            <a:r>
              <a:rPr lang="es-CL" b="1" dirty="0" smtClean="0"/>
              <a:t>1) Palia</a:t>
            </a:r>
            <a:endParaRPr lang="es-CL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19367" y="857506"/>
            <a:ext cx="5571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PACIENTES SELECCIONADOS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s-CL" b="1" dirty="0" smtClean="0"/>
              <a:t>1.5 años ± 8 meses</a:t>
            </a:r>
            <a:endParaRPr lang="es-CL" dirty="0" smtClean="0"/>
          </a:p>
          <a:p>
            <a:pPr marL="0" indent="0" algn="just">
              <a:buNone/>
            </a:pPr>
            <a:r>
              <a:rPr lang="es-CL" sz="2400" dirty="0" smtClean="0"/>
              <a:t>[10 – 26 meses]</a:t>
            </a:r>
          </a:p>
          <a:p>
            <a:pPr marL="0" indent="0" algn="just">
              <a:buNone/>
            </a:pPr>
            <a:endParaRPr lang="es-CL" sz="2400" dirty="0" smtClean="0"/>
          </a:p>
          <a:p>
            <a:pPr marL="0" indent="0" algn="just">
              <a:buNone/>
            </a:pPr>
            <a:r>
              <a:rPr lang="es-CL" sz="2400" dirty="0" smtClean="0"/>
              <a:t>- 231 pacientes</a:t>
            </a:r>
          </a:p>
          <a:p>
            <a:pPr marL="0" indent="0" algn="just">
              <a:buNone/>
            </a:pPr>
            <a:endParaRPr lang="es-CL" sz="2400" dirty="0" smtClean="0"/>
          </a:p>
          <a:p>
            <a:pPr marL="0" indent="0" algn="just">
              <a:buNone/>
            </a:pPr>
            <a:r>
              <a:rPr lang="es-CL" sz="2400" dirty="0" smtClean="0"/>
              <a:t>- Horizonte t vs #pacientes:</a:t>
            </a:r>
          </a:p>
          <a:p>
            <a:pPr marL="0" indent="0" algn="just">
              <a:buNone/>
            </a:pPr>
            <a:r>
              <a:rPr lang="es-CL" sz="2000" dirty="0"/>
              <a:t> </a:t>
            </a:r>
            <a:r>
              <a:rPr lang="es-CL" sz="2000" dirty="0" smtClean="0"/>
              <a:t>  [10 meses – 25 meses]</a:t>
            </a:r>
          </a:p>
          <a:p>
            <a:pPr marL="0" indent="0" algn="just">
              <a:buNone/>
            </a:pPr>
            <a:endParaRPr lang="es-CL" sz="24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6009630"/>
              </p:ext>
            </p:extLst>
          </p:nvPr>
        </p:nvGraphicFramePr>
        <p:xfrm>
          <a:off x="5447070" y="2278964"/>
          <a:ext cx="5098026" cy="3667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5373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697" y="1708866"/>
            <a:ext cx="2066925" cy="1381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697" y="3941351"/>
            <a:ext cx="2085975" cy="1295400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753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/>
              <a:t>1) Patrones de dos nodos</a:t>
            </a:r>
            <a:endParaRPr lang="es-CL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19367" y="857506"/>
            <a:ext cx="2565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REAGRUPACIÓN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7942997" y="1825625"/>
            <a:ext cx="3410802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CL" b="1" dirty="0" smtClean="0"/>
              <a:t>Compartido</a:t>
            </a:r>
            <a:endParaRPr lang="es-CL" dirty="0" smtClean="0"/>
          </a:p>
          <a:p>
            <a:pPr marL="0" indent="0" algn="just">
              <a:buNone/>
            </a:pPr>
            <a:r>
              <a:rPr lang="es-CL" sz="2400" dirty="0" smtClean="0"/>
              <a:t>Si bien la enfermera aparece más, las participaciones están en torno al 50% (41% y 59%).</a:t>
            </a:r>
          </a:p>
          <a:p>
            <a:pPr marL="0" indent="0" algn="just">
              <a:buNone/>
            </a:pPr>
            <a:endParaRPr lang="es-CL" sz="2400" dirty="0" smtClean="0"/>
          </a:p>
          <a:p>
            <a:pPr marL="0" indent="0" algn="just">
              <a:buNone/>
            </a:pPr>
            <a:r>
              <a:rPr lang="es-CL" sz="2400" dirty="0" smtClean="0"/>
              <a:t>La mayor parte de las derivaciones que hace cada disciplina, son a la otra disciplina (autorreferencia no es alta). Todas las derivaciones entre nodos distintos están sobre un 60%.</a:t>
            </a:r>
          </a:p>
          <a:p>
            <a:pPr algn="just">
              <a:buFontTx/>
              <a:buChar char="-"/>
            </a:pPr>
            <a:endParaRPr lang="es-CL" sz="2400" dirty="0" smtClean="0"/>
          </a:p>
          <a:p>
            <a:pPr marL="0" indent="0" algn="just">
              <a:buNone/>
            </a:pPr>
            <a:endParaRPr lang="es-CL" sz="2400" dirty="0"/>
          </a:p>
          <a:p>
            <a:pPr marL="0" indent="0" algn="just">
              <a:buNone/>
            </a:pPr>
            <a:endParaRPr lang="es-CL" sz="2400" dirty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endParaRPr lang="es-CL" sz="2400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9895" y="1611497"/>
            <a:ext cx="2463042" cy="197609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8210" y="1655990"/>
            <a:ext cx="1609725" cy="1905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9895" y="3905804"/>
            <a:ext cx="2496525" cy="200295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4897" y="4001294"/>
            <a:ext cx="12763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6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CL" sz="6000" dirty="0" smtClean="0"/>
              <a:t>Patrones de 3 nodos</a:t>
            </a:r>
            <a:endParaRPr lang="es-CL" sz="6000" dirty="0"/>
          </a:p>
        </p:txBody>
      </p:sp>
    </p:spTree>
    <p:extLst>
      <p:ext uri="{BB962C8B-B14F-4D97-AF65-F5344CB8AC3E}">
        <p14:creationId xmlns:p14="http://schemas.microsoft.com/office/powerpoint/2010/main" val="3473482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753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/>
              <a:t>1) Patrones de tres nodos</a:t>
            </a:r>
            <a:endParaRPr lang="es-CL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19367" y="857506"/>
            <a:ext cx="2565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REAGRUPACIÓN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8246"/>
            <a:ext cx="3143250" cy="1371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060" y="1825383"/>
            <a:ext cx="3114675" cy="1409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9147" y="1825383"/>
            <a:ext cx="2286000" cy="1371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725" y="3874676"/>
            <a:ext cx="3133725" cy="1362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2060" y="3874676"/>
            <a:ext cx="2133600" cy="1343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4536" y="3836576"/>
            <a:ext cx="22955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753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/>
              <a:t>1) Patrones de tres nodos</a:t>
            </a:r>
            <a:endParaRPr lang="es-CL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19367" y="857506"/>
            <a:ext cx="2565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REAGRUPACIÓN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8246"/>
            <a:ext cx="3143250" cy="1371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060" y="1825383"/>
            <a:ext cx="3114675" cy="1409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9147" y="1825383"/>
            <a:ext cx="2286000" cy="1371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725" y="3874676"/>
            <a:ext cx="3133725" cy="1362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2060" y="3874676"/>
            <a:ext cx="2133600" cy="1343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4536" y="3836576"/>
            <a:ext cx="2295525" cy="13811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00064" y="1725015"/>
            <a:ext cx="3199584" cy="3706794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angle 10"/>
          <p:cNvSpPr/>
          <p:nvPr/>
        </p:nvSpPr>
        <p:spPr>
          <a:xfrm>
            <a:off x="4544703" y="3630303"/>
            <a:ext cx="6180443" cy="180150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angle 11"/>
          <p:cNvSpPr/>
          <p:nvPr/>
        </p:nvSpPr>
        <p:spPr>
          <a:xfrm>
            <a:off x="4544703" y="1725015"/>
            <a:ext cx="6180443" cy="170597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extBox 1"/>
          <p:cNvSpPr txBox="1"/>
          <p:nvPr/>
        </p:nvSpPr>
        <p:spPr>
          <a:xfrm>
            <a:off x="453682" y="1670998"/>
            <a:ext cx="38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1)</a:t>
            </a:r>
            <a:endParaRPr lang="es-CL" dirty="0"/>
          </a:p>
        </p:txBody>
      </p:sp>
      <p:sp>
        <p:nvSpPr>
          <p:cNvPr id="18" name="TextBox 17"/>
          <p:cNvSpPr txBox="1"/>
          <p:nvPr/>
        </p:nvSpPr>
        <p:spPr>
          <a:xfrm>
            <a:off x="4217658" y="1670998"/>
            <a:ext cx="40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2)</a:t>
            </a:r>
            <a:endParaRPr lang="es-CL" dirty="0"/>
          </a:p>
        </p:txBody>
      </p:sp>
      <p:sp>
        <p:nvSpPr>
          <p:cNvPr id="19" name="TextBox 18"/>
          <p:cNvSpPr txBox="1"/>
          <p:nvPr/>
        </p:nvSpPr>
        <p:spPr>
          <a:xfrm>
            <a:off x="4218191" y="3621478"/>
            <a:ext cx="45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3)</a:t>
            </a:r>
          </a:p>
        </p:txBody>
      </p:sp>
    </p:spTree>
    <p:extLst>
      <p:ext uri="{BB962C8B-B14F-4D97-AF65-F5344CB8AC3E}">
        <p14:creationId xmlns:p14="http://schemas.microsoft.com/office/powerpoint/2010/main" val="212810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753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/>
              <a:t>1) Patrones de tres nodos</a:t>
            </a:r>
            <a:endParaRPr lang="es-CL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19367" y="857506"/>
            <a:ext cx="2565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REAGRUPACIÓN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23501"/>
          <a:stretch/>
        </p:blipFill>
        <p:spPr>
          <a:xfrm>
            <a:off x="65923" y="1825625"/>
            <a:ext cx="2404561" cy="1371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r="21732"/>
          <a:stretch/>
        </p:blipFill>
        <p:spPr>
          <a:xfrm>
            <a:off x="65924" y="4194181"/>
            <a:ext cx="2452688" cy="13620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0345" y="1826516"/>
            <a:ext cx="2185120" cy="1526591"/>
          </a:xfrm>
          <a:prstGeom prst="rect">
            <a:avLst/>
          </a:prstGeom>
        </p:spPr>
      </p:pic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7861109" y="1825625"/>
            <a:ext cx="3492689" cy="435133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s-CL" sz="2400" b="1" dirty="0" smtClean="0"/>
              <a:t>Comparación</a:t>
            </a:r>
            <a:endParaRPr lang="es-CL" sz="2400" dirty="0"/>
          </a:p>
          <a:p>
            <a:pPr marL="0" indent="0" algn="just">
              <a:buNone/>
            </a:pPr>
            <a:r>
              <a:rPr lang="es-CL" sz="2400" dirty="0"/>
              <a:t>L</a:t>
            </a:r>
            <a:r>
              <a:rPr lang="es-CL" sz="2400" dirty="0" smtClean="0"/>
              <a:t>as disciplinas tienen una distribución similar en la participación.</a:t>
            </a:r>
          </a:p>
          <a:p>
            <a:pPr marL="0" indent="0" algn="just">
              <a:buNone/>
            </a:pPr>
            <a:r>
              <a:rPr lang="es-CL" sz="2400" dirty="0" smtClean="0"/>
              <a:t>En todos los casos hay al menos un arco entre disciplinas distintas (independiente del sentido).</a:t>
            </a:r>
          </a:p>
          <a:p>
            <a:pPr marL="0" indent="0" algn="just">
              <a:buNone/>
            </a:pPr>
            <a:r>
              <a:rPr lang="es-CL" sz="2400" dirty="0" smtClean="0"/>
              <a:t>La principal diferencia es que en el segundo la enfermera se autorreferencia más y reduce sus derivaciones a médico.</a:t>
            </a:r>
          </a:p>
          <a:p>
            <a:pPr marL="0" indent="0" algn="just">
              <a:buNone/>
            </a:pPr>
            <a:r>
              <a:rPr lang="es-CL" sz="2400" dirty="0" smtClean="0"/>
              <a:t>En general, ambos grupos son integrativos y equitativos entre las distintas disciplinas</a:t>
            </a:r>
            <a:r>
              <a:rPr lang="es-CL" sz="2400" dirty="0" smtClean="0"/>
              <a:t>.</a:t>
            </a:r>
          </a:p>
          <a:p>
            <a:pPr marL="0" indent="0" algn="just">
              <a:buNone/>
            </a:pPr>
            <a:endParaRPr lang="es-CL" sz="2400" dirty="0" smtClean="0"/>
          </a:p>
          <a:p>
            <a:pPr marL="0" indent="0" algn="just">
              <a:buNone/>
            </a:pPr>
            <a:r>
              <a:rPr lang="es-CL" sz="2400" dirty="0" smtClean="0">
                <a:sym typeface="Wingdings" panose="05000000000000000000" pitchFamily="2" charset="2"/>
              </a:rPr>
              <a:t> Se agrupan en 1 mismo patrón.</a:t>
            </a:r>
            <a:endParaRPr lang="es-CL" sz="2400" dirty="0" smtClean="0"/>
          </a:p>
          <a:p>
            <a:pPr algn="just">
              <a:buFontTx/>
              <a:buChar char="-"/>
            </a:pPr>
            <a:endParaRPr lang="es-CL" sz="2400" dirty="0" smtClean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2256" y="1611496"/>
            <a:ext cx="2438782" cy="195663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2256" y="3932312"/>
            <a:ext cx="2438782" cy="195663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0345" y="3982435"/>
            <a:ext cx="2198238" cy="186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8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753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/>
              <a:t>1) Patrones de tres nodos</a:t>
            </a:r>
            <a:endParaRPr lang="es-CL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19367" y="857506"/>
            <a:ext cx="2565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REAGRUPACIÓN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23501"/>
          <a:stretch/>
        </p:blipFill>
        <p:spPr>
          <a:xfrm>
            <a:off x="65923" y="1825625"/>
            <a:ext cx="2404561" cy="1371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r="21732"/>
          <a:stretch/>
        </p:blipFill>
        <p:spPr>
          <a:xfrm>
            <a:off x="65924" y="4194181"/>
            <a:ext cx="2452688" cy="13620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0345" y="1826516"/>
            <a:ext cx="2185120" cy="1526591"/>
          </a:xfrm>
          <a:prstGeom prst="rect">
            <a:avLst/>
          </a:prstGeom>
        </p:spPr>
      </p:pic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7861109" y="1825625"/>
            <a:ext cx="3492689" cy="435133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CL" sz="2400" b="1" dirty="0" smtClean="0"/>
              <a:t>Participativo</a:t>
            </a:r>
            <a:endParaRPr lang="es-CL" sz="2400" dirty="0"/>
          </a:p>
          <a:p>
            <a:pPr marL="0" indent="0" algn="just">
              <a:buNone/>
            </a:pPr>
            <a:r>
              <a:rPr lang="es-CL" sz="2400" dirty="0" smtClean="0"/>
              <a:t>Si bien el nutricionista participa en menor proporción, las disciplinas tienen la distribución más equitativa en sus participaciones. (Nutricionista aparece más que en otros casos).</a:t>
            </a:r>
          </a:p>
          <a:p>
            <a:pPr marL="0" indent="0" algn="just">
              <a:buNone/>
            </a:pPr>
            <a:r>
              <a:rPr lang="es-CL" sz="2400" dirty="0"/>
              <a:t>L</a:t>
            </a:r>
            <a:r>
              <a:rPr lang="es-CL" sz="2400" dirty="0" smtClean="0"/>
              <a:t>as disciplinas interactúan entre sí, independiente de la dirección de la relación.</a:t>
            </a:r>
          </a:p>
          <a:p>
            <a:pPr marL="0" indent="0" algn="just">
              <a:buNone/>
            </a:pPr>
            <a:r>
              <a:rPr lang="es-CL" sz="2400" dirty="0" smtClean="0"/>
              <a:t>No hay una disciplina que se imponga ante las otras (líder).</a:t>
            </a:r>
          </a:p>
          <a:p>
            <a:pPr marL="0" indent="0" algn="just">
              <a:buNone/>
            </a:pPr>
            <a:r>
              <a:rPr lang="es-CL" sz="2400" dirty="0" smtClean="0"/>
              <a:t>Es un comportamiento integrativo y equitativo entre las distintas disciplinas.</a:t>
            </a:r>
          </a:p>
          <a:p>
            <a:pPr algn="just">
              <a:buFontTx/>
              <a:buChar char="-"/>
            </a:pPr>
            <a:endParaRPr lang="es-CL" sz="2400" dirty="0" smtClean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2256" y="1611496"/>
            <a:ext cx="2438782" cy="195663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2256" y="3932312"/>
            <a:ext cx="2438782" cy="195663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0345" y="3982435"/>
            <a:ext cx="2198238" cy="186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753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/>
              <a:t>1) Patrones de tres nodos</a:t>
            </a:r>
            <a:endParaRPr lang="es-CL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19367" y="857506"/>
            <a:ext cx="2565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REAGRUPACIÓN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7861109" y="1825625"/>
            <a:ext cx="3492689" cy="4351338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s-CL" sz="2400" b="1" dirty="0" smtClean="0"/>
              <a:t>Comparación</a:t>
            </a:r>
            <a:endParaRPr lang="es-CL" sz="2400" dirty="0"/>
          </a:p>
          <a:p>
            <a:pPr marL="0" indent="0" algn="just">
              <a:buNone/>
            </a:pPr>
            <a:r>
              <a:rPr lang="es-CL" sz="2400" dirty="0" smtClean="0"/>
              <a:t>Pese a que las </a:t>
            </a:r>
            <a:r>
              <a:rPr lang="es-CL" sz="2400" dirty="0"/>
              <a:t>disciplinas tienen distribución similar en la participación</a:t>
            </a:r>
            <a:r>
              <a:rPr lang="es-CL" sz="2400" dirty="0" smtClean="0"/>
              <a:t>, hay algunas diferencias en cuanto a las interacciones:</a:t>
            </a:r>
          </a:p>
          <a:p>
            <a:pPr algn="just">
              <a:buFontTx/>
              <a:buChar char="-"/>
            </a:pPr>
            <a:r>
              <a:rPr lang="es-CL" sz="2400" dirty="0" smtClean="0"/>
              <a:t>El primero está más integrado (interacciones entre cada par de nodos en ambos sentidos).</a:t>
            </a:r>
          </a:p>
          <a:p>
            <a:pPr algn="just">
              <a:buFontTx/>
              <a:buChar char="-"/>
            </a:pPr>
            <a:r>
              <a:rPr lang="es-CL" sz="2400" dirty="0" smtClean="0"/>
              <a:t>En el segundo hay muy baja interacción entre E y N. </a:t>
            </a:r>
          </a:p>
          <a:p>
            <a:pPr algn="just">
              <a:buFontTx/>
              <a:buChar char="-"/>
            </a:pPr>
            <a:r>
              <a:rPr lang="es-CL" sz="2400" dirty="0" smtClean="0"/>
              <a:t>En el segundo la enfermera se autorreferencia una parte importante de los casos, y casi no deriva casos al nutricionista en comparación con la primera.</a:t>
            </a:r>
          </a:p>
          <a:p>
            <a:pPr marL="0" indent="0" algn="just">
              <a:buNone/>
            </a:pPr>
            <a:r>
              <a:rPr lang="es-CL" sz="2400" dirty="0" smtClean="0">
                <a:sym typeface="Wingdings" panose="05000000000000000000" pitchFamily="2" charset="2"/>
              </a:rPr>
              <a:t> Se dejan como 2 patrones ≠.</a:t>
            </a:r>
            <a:endParaRPr lang="es-CL" sz="2400" dirty="0" smtClean="0"/>
          </a:p>
          <a:p>
            <a:pPr algn="just">
              <a:buFontTx/>
              <a:buChar char="-"/>
            </a:pPr>
            <a:endParaRPr lang="es-CL" sz="2400" dirty="0" smtClean="0"/>
          </a:p>
          <a:p>
            <a:pPr algn="just">
              <a:buFontTx/>
              <a:buChar char="-"/>
            </a:pPr>
            <a:endParaRPr lang="es-CL" sz="2400" dirty="0" smtClean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15" y="1852986"/>
            <a:ext cx="2154488" cy="162900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8177" y="1648617"/>
            <a:ext cx="2441042" cy="195844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5"/>
          <a:srcRect r="25374"/>
          <a:stretch/>
        </p:blipFill>
        <p:spPr>
          <a:xfrm>
            <a:off x="15431" y="1865983"/>
            <a:ext cx="2324351" cy="14097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5915" y="4127566"/>
            <a:ext cx="2047875" cy="181927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9307" y="4033056"/>
            <a:ext cx="2438782" cy="194213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018" y="4127566"/>
            <a:ext cx="2286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753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/>
              <a:t>1) Patrones de tres nodos</a:t>
            </a:r>
            <a:endParaRPr lang="es-CL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19367" y="857506"/>
            <a:ext cx="2565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REAGRUPACIÓN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7861109" y="1825625"/>
            <a:ext cx="3492689" cy="4351338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s-CL" sz="2400" b="1" dirty="0" smtClean="0"/>
              <a:t>Centrado equitativo</a:t>
            </a:r>
            <a:endParaRPr lang="es-CL" sz="2400" dirty="0"/>
          </a:p>
          <a:p>
            <a:pPr marL="0" indent="0" algn="just">
              <a:buNone/>
            </a:pPr>
            <a:r>
              <a:rPr lang="es-CL" sz="2400" dirty="0" smtClean="0"/>
              <a:t>El médico es el centro y líder de la colaboración. Las otras disciplinas participan equitativamente:</a:t>
            </a:r>
          </a:p>
          <a:p>
            <a:pPr algn="just">
              <a:buFontTx/>
              <a:buChar char="-"/>
            </a:pPr>
            <a:r>
              <a:rPr lang="es-CL" sz="2400" dirty="0" smtClean="0"/>
              <a:t>El médico deriva casos a ambas disciplinas.</a:t>
            </a:r>
          </a:p>
          <a:p>
            <a:pPr algn="just">
              <a:buFontTx/>
              <a:buChar char="-"/>
            </a:pPr>
            <a:r>
              <a:rPr lang="es-CL" sz="2400" dirty="0" smtClean="0"/>
              <a:t>Las dos disciplinas responden principalmente al médico.</a:t>
            </a:r>
          </a:p>
          <a:p>
            <a:pPr algn="just">
              <a:buFontTx/>
              <a:buChar char="-"/>
            </a:pPr>
            <a:r>
              <a:rPr lang="es-CL" sz="2400" dirty="0" smtClean="0"/>
              <a:t>Se autorreferencia alrededor de la mitad de los casos que atiende (46%). </a:t>
            </a:r>
          </a:p>
          <a:p>
            <a:pPr algn="just">
              <a:buFontTx/>
              <a:buChar char="-"/>
            </a:pPr>
            <a:r>
              <a:rPr lang="es-CL" sz="2400" dirty="0" smtClean="0"/>
              <a:t>Los otros nodos no se autorreferencian mucho. (Se subordinan al médico y colaboran entre ellos)</a:t>
            </a:r>
          </a:p>
          <a:p>
            <a:pPr marL="0" indent="0" algn="just">
              <a:buNone/>
            </a:pPr>
            <a:r>
              <a:rPr lang="es-CL" sz="2400" dirty="0" smtClean="0"/>
              <a:t>Las tres disciplinas colaboran integradamente:</a:t>
            </a:r>
          </a:p>
          <a:p>
            <a:pPr algn="just">
              <a:buFontTx/>
              <a:buChar char="-"/>
            </a:pPr>
            <a:r>
              <a:rPr lang="es-CL" sz="2400" dirty="0" smtClean="0"/>
              <a:t>Todas colaboran con todas, en las distintas direcciones.</a:t>
            </a:r>
          </a:p>
          <a:p>
            <a:pPr algn="just">
              <a:buFontTx/>
              <a:buChar char="-"/>
            </a:pPr>
            <a:r>
              <a:rPr lang="es-CL" sz="2400" dirty="0" smtClean="0"/>
              <a:t>E y N colaboran en menor proporción que con el médico.</a:t>
            </a:r>
          </a:p>
          <a:p>
            <a:pPr algn="just">
              <a:buFontTx/>
              <a:buChar char="-"/>
            </a:pPr>
            <a:endParaRPr lang="es-CL" sz="2400" dirty="0" smtClean="0"/>
          </a:p>
          <a:p>
            <a:pPr algn="just">
              <a:buFontTx/>
              <a:buChar char="-"/>
            </a:pPr>
            <a:endParaRPr lang="es-CL" sz="2400" dirty="0" smtClean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017" y="3022072"/>
            <a:ext cx="2154488" cy="162900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425" y="2747700"/>
            <a:ext cx="2441042" cy="195844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5"/>
          <a:srcRect r="25374"/>
          <a:stretch/>
        </p:blipFill>
        <p:spPr>
          <a:xfrm>
            <a:off x="147524" y="3022072"/>
            <a:ext cx="2324351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3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753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/>
              <a:t>1) Patrones de tres nodos</a:t>
            </a:r>
            <a:endParaRPr lang="es-CL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19367" y="857506"/>
            <a:ext cx="2565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REAGRUPACIÓN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7861109" y="1825625"/>
            <a:ext cx="3492689" cy="435133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CL" sz="2400" b="1" dirty="0" smtClean="0"/>
              <a:t>Centrado jerárquico</a:t>
            </a:r>
            <a:endParaRPr lang="es-CL" sz="2400" dirty="0"/>
          </a:p>
          <a:p>
            <a:pPr marL="0" indent="0" algn="just">
              <a:buNone/>
            </a:pPr>
            <a:r>
              <a:rPr lang="es-CL" sz="2400" dirty="0" smtClean="0"/>
              <a:t>El médico es el centro de la colaboración. Las participaciones de cada disciplina tienen un orden decreciente:</a:t>
            </a:r>
          </a:p>
          <a:p>
            <a:pPr algn="just">
              <a:buFontTx/>
              <a:buChar char="-"/>
            </a:pPr>
            <a:r>
              <a:rPr lang="es-CL" sz="2400" dirty="0" smtClean="0"/>
              <a:t>El médico deriva casos a ambas disciplinas.</a:t>
            </a:r>
          </a:p>
          <a:p>
            <a:pPr algn="just">
              <a:buFontTx/>
              <a:buChar char="-"/>
            </a:pPr>
            <a:r>
              <a:rPr lang="es-CL" sz="2400" dirty="0" smtClean="0"/>
              <a:t>Las dos disciplinas responden principalmente al médico.</a:t>
            </a:r>
          </a:p>
          <a:p>
            <a:pPr algn="just">
              <a:buFontTx/>
              <a:buChar char="-"/>
            </a:pPr>
            <a:r>
              <a:rPr lang="es-CL" sz="2400" dirty="0" smtClean="0"/>
              <a:t>La enfermera se autorreferencia parte importante de los casos (~40%) y no interactúa con el nutricionista, por lo que la participación de este último se ve reducida.</a:t>
            </a:r>
          </a:p>
          <a:p>
            <a:pPr algn="just">
              <a:buFontTx/>
              <a:buChar char="-"/>
            </a:pPr>
            <a:r>
              <a:rPr lang="es-CL" sz="2400" dirty="0" smtClean="0"/>
              <a:t>No hay interacción entre enfermera y nutricionista (en ninguna dirección).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802" y="2932660"/>
            <a:ext cx="2047875" cy="181927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933" y="2742894"/>
            <a:ext cx="2438782" cy="194213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846" y="3028162"/>
            <a:ext cx="2286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2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753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/>
              <a:t>1) Patrones de tres nodos</a:t>
            </a:r>
            <a:endParaRPr lang="es-CL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19367" y="857506"/>
            <a:ext cx="2565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REAGRUPACIÓN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7861109" y="1825625"/>
            <a:ext cx="3492689" cy="4351338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s-CL" sz="2400" b="1" dirty="0" smtClean="0"/>
              <a:t>Comparación</a:t>
            </a:r>
            <a:endParaRPr lang="es-CL" sz="2400" dirty="0"/>
          </a:p>
          <a:p>
            <a:pPr marL="0" indent="0" algn="just">
              <a:buNone/>
            </a:pPr>
            <a:r>
              <a:rPr lang="es-CL" sz="2400" dirty="0" smtClean="0"/>
              <a:t>El médico tiene el control sobre el tratamiento, presentando una alta participación (76% en ambos casos), que se explica por la alta autorreferencia (76% y 68% en cada caso) hacia su disciplina.</a:t>
            </a:r>
          </a:p>
          <a:p>
            <a:pPr marL="0" indent="0" algn="just">
              <a:buNone/>
            </a:pPr>
            <a:r>
              <a:rPr lang="es-CL" sz="2400" dirty="0" smtClean="0"/>
              <a:t>En ambos casos su principal interacción es con el nutricionista.</a:t>
            </a:r>
          </a:p>
          <a:p>
            <a:pPr marL="0" indent="0" algn="just">
              <a:buNone/>
            </a:pPr>
            <a:r>
              <a:rPr lang="es-CL" sz="2400" dirty="0" smtClean="0"/>
              <a:t>La enfermera está ausente en la mayoría de los casos (78% y 88%).</a:t>
            </a:r>
          </a:p>
          <a:p>
            <a:pPr marL="0" indent="0" algn="just">
              <a:buNone/>
            </a:pPr>
            <a:r>
              <a:rPr lang="es-CL" sz="2400" dirty="0" smtClean="0"/>
              <a:t>La diferencia en la dirección de las interacciones entre M y N se deben a los nodos de inicio y fin de cada caso.</a:t>
            </a:r>
          </a:p>
          <a:p>
            <a:pPr marL="0" indent="0" algn="just">
              <a:buNone/>
            </a:pPr>
            <a:r>
              <a:rPr lang="es-CL" sz="2400" dirty="0" smtClean="0">
                <a:sym typeface="Wingdings" panose="05000000000000000000" pitchFamily="2" charset="2"/>
              </a:rPr>
              <a:t> Se agrupan en 1 mismo patrón</a:t>
            </a:r>
            <a:endParaRPr lang="es-CL" sz="2400" dirty="0" smtClean="0"/>
          </a:p>
          <a:p>
            <a:pPr algn="just">
              <a:buFontTx/>
              <a:buChar char="-"/>
            </a:pPr>
            <a:endParaRPr lang="es-CL" sz="24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3" y="1820735"/>
            <a:ext cx="2133600" cy="13430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7" y="4152609"/>
            <a:ext cx="2295525" cy="13811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2256" y="3934125"/>
            <a:ext cx="2438782" cy="195663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3020" y="3934125"/>
            <a:ext cx="1948844" cy="191107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2256" y="1621986"/>
            <a:ext cx="2438782" cy="195663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3071" y="1697950"/>
            <a:ext cx="2146260" cy="19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1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/>
          <a:lstStyle/>
          <a:p>
            <a:r>
              <a:rPr lang="es-CL" b="1" dirty="0" smtClean="0"/>
              <a:t>1) Palia</a:t>
            </a:r>
            <a:endParaRPr lang="es-CL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19367" y="857506"/>
            <a:ext cx="5571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SEGMENTOS DE COMPENSACIÓN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CL" b="1" dirty="0" smtClean="0"/>
              <a:t>4 segmentos definidos:</a:t>
            </a:r>
          </a:p>
          <a:p>
            <a:pPr marL="0" indent="0" algn="just">
              <a:buNone/>
            </a:pPr>
            <a:r>
              <a:rPr lang="es-CL" sz="2400" dirty="0" smtClean="0"/>
              <a:t>1. </a:t>
            </a:r>
            <a:r>
              <a:rPr lang="es-CL" sz="2400" u="sng" dirty="0" smtClean="0"/>
              <a:t>Compensado</a:t>
            </a:r>
          </a:p>
          <a:p>
            <a:pPr marL="0" indent="0" algn="just">
              <a:buNone/>
            </a:pPr>
            <a:r>
              <a:rPr lang="es-CL" sz="2000" dirty="0" err="1" smtClean="0"/>
              <a:t>Máx</a:t>
            </a:r>
            <a:r>
              <a:rPr lang="es-CL" sz="2000" dirty="0" smtClean="0"/>
              <a:t>(HbA1c) &lt; 7% o (</a:t>
            </a:r>
            <a:r>
              <a:rPr lang="es-CL" sz="2000" dirty="0" err="1" smtClean="0"/>
              <a:t>Avg</a:t>
            </a:r>
            <a:r>
              <a:rPr lang="es-CL" sz="2000" dirty="0" smtClean="0"/>
              <a:t>(HbA1c) &lt; 7% y una medición </a:t>
            </a:r>
            <a:r>
              <a:rPr lang="el-GR" sz="2000" dirty="0" smtClean="0"/>
              <a:t>ϵ</a:t>
            </a:r>
            <a:r>
              <a:rPr lang="es-CL" sz="2000" dirty="0" smtClean="0"/>
              <a:t> </a:t>
            </a:r>
            <a:r>
              <a:rPr lang="es-CL" sz="2000" dirty="0"/>
              <a:t>(</a:t>
            </a:r>
            <a:r>
              <a:rPr lang="es-CL" sz="2000" dirty="0" smtClean="0"/>
              <a:t>7-9])</a:t>
            </a:r>
          </a:p>
          <a:p>
            <a:pPr marL="0" indent="0" algn="just">
              <a:buNone/>
            </a:pPr>
            <a:endParaRPr lang="es-CL" sz="2000" dirty="0" smtClean="0"/>
          </a:p>
          <a:p>
            <a:pPr marL="0" indent="0" algn="just">
              <a:buNone/>
            </a:pPr>
            <a:r>
              <a:rPr lang="es-CL" sz="2400" dirty="0" smtClean="0"/>
              <a:t>2. </a:t>
            </a:r>
            <a:r>
              <a:rPr lang="es-CL" sz="2400" u="sng" dirty="0" smtClean="0"/>
              <a:t>Mejora</a:t>
            </a:r>
          </a:p>
          <a:p>
            <a:pPr marL="0" indent="0" algn="just">
              <a:buNone/>
            </a:pPr>
            <a:r>
              <a:rPr lang="es-CL" sz="2000" dirty="0" err="1" smtClean="0"/>
              <a:t>Slope</a:t>
            </a:r>
            <a:r>
              <a:rPr lang="es-CL" sz="2000" dirty="0" smtClean="0"/>
              <a:t>(HbA1c) &lt; 0 y  </a:t>
            </a:r>
            <a:r>
              <a:rPr lang="es-CL" sz="2000" dirty="0" err="1" smtClean="0"/>
              <a:t>Last</a:t>
            </a:r>
            <a:r>
              <a:rPr lang="es-CL" sz="2000" dirty="0" smtClean="0"/>
              <a:t>(HbA1c) &lt; 7%</a:t>
            </a:r>
          </a:p>
          <a:p>
            <a:pPr marL="0" indent="0" algn="just">
              <a:buNone/>
            </a:pPr>
            <a:endParaRPr lang="es-CL" sz="2000" dirty="0" smtClean="0"/>
          </a:p>
          <a:p>
            <a:pPr marL="0" indent="0" algn="just">
              <a:buNone/>
            </a:pPr>
            <a:r>
              <a:rPr lang="es-CL" sz="2400" dirty="0" smtClean="0"/>
              <a:t>3. </a:t>
            </a:r>
            <a:r>
              <a:rPr lang="es-CL" sz="2400" u="sng" dirty="0" smtClean="0"/>
              <a:t>Medianamente descompensados </a:t>
            </a:r>
          </a:p>
          <a:p>
            <a:pPr marL="0" indent="0" algn="just">
              <a:buNone/>
            </a:pPr>
            <a:r>
              <a:rPr lang="es-CL" sz="2200" dirty="0" err="1" smtClean="0"/>
              <a:t>Máx</a:t>
            </a:r>
            <a:r>
              <a:rPr lang="es-CL" sz="2200" dirty="0" smtClean="0"/>
              <a:t>(HbA1c) &lt; 9%</a:t>
            </a:r>
          </a:p>
          <a:p>
            <a:pPr marL="0" indent="0" algn="just">
              <a:buNone/>
            </a:pPr>
            <a:endParaRPr lang="es-CL" sz="2200" dirty="0" smtClean="0"/>
          </a:p>
          <a:p>
            <a:pPr marL="0" indent="0" algn="just">
              <a:buNone/>
            </a:pPr>
            <a:r>
              <a:rPr lang="es-CL" sz="2400" dirty="0" smtClean="0"/>
              <a:t>4. </a:t>
            </a:r>
            <a:r>
              <a:rPr lang="es-CL" sz="2400" u="sng" dirty="0" smtClean="0"/>
              <a:t>Altamente descompensados</a:t>
            </a:r>
          </a:p>
          <a:p>
            <a:pPr marL="0" indent="0" algn="just">
              <a:buNone/>
            </a:pPr>
            <a:r>
              <a:rPr lang="es-CL" sz="2200" dirty="0" smtClean="0"/>
              <a:t>Alguna medición sobre 9% y pertenece al grupo que mejora</a:t>
            </a:r>
            <a:endParaRPr lang="es-CL" sz="1900" dirty="0"/>
          </a:p>
        </p:txBody>
      </p:sp>
    </p:spTree>
    <p:extLst>
      <p:ext uri="{BB962C8B-B14F-4D97-AF65-F5344CB8AC3E}">
        <p14:creationId xmlns:p14="http://schemas.microsoft.com/office/powerpoint/2010/main" val="204127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753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/>
              <a:t>1) Patrones de tres nodos</a:t>
            </a:r>
            <a:endParaRPr lang="es-CL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19367" y="857506"/>
            <a:ext cx="2565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REAGRUPACIÓN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7861109" y="1825625"/>
            <a:ext cx="3897754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CL" sz="2400" b="1" dirty="0" smtClean="0"/>
              <a:t>“Dúo” con líder autoimpuesto</a:t>
            </a:r>
            <a:endParaRPr lang="es-CL" sz="2400" dirty="0"/>
          </a:p>
          <a:p>
            <a:pPr marL="0" indent="0" algn="just">
              <a:buNone/>
            </a:pPr>
            <a:r>
              <a:rPr lang="es-CL" sz="2400" dirty="0" smtClean="0"/>
              <a:t>En ambos casos se observa que el médico tiene el control sobre el tratamiento, con más de un 75% de las atenciones. </a:t>
            </a:r>
          </a:p>
          <a:p>
            <a:pPr marL="0" indent="0" algn="just">
              <a:buNone/>
            </a:pPr>
            <a:r>
              <a:rPr lang="es-CL" sz="2400" dirty="0" smtClean="0"/>
              <a:t>El médico se autorreferencia una parte importante de los controles (sobre 65%), autoimponiéndose como líder.</a:t>
            </a:r>
          </a:p>
          <a:p>
            <a:pPr marL="0" indent="0" algn="just">
              <a:buNone/>
            </a:pPr>
            <a:r>
              <a:rPr lang="es-CL" sz="2400" dirty="0" smtClean="0"/>
              <a:t>Su principal interacción es con el nutricionista. Y la enfermera está ausente en la mayoría de los casos (sobre 65%).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3" y="1820735"/>
            <a:ext cx="2133600" cy="13430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7" y="4152609"/>
            <a:ext cx="2295525" cy="13811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2256" y="3934125"/>
            <a:ext cx="2438782" cy="195663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3020" y="3934125"/>
            <a:ext cx="1948844" cy="191107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2256" y="1621986"/>
            <a:ext cx="2438782" cy="195663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3071" y="1697950"/>
            <a:ext cx="2146260" cy="19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/>
          <a:lstStyle/>
          <a:p>
            <a:r>
              <a:rPr lang="es-CL" b="1" dirty="0" smtClean="0"/>
              <a:t>1) Palia</a:t>
            </a:r>
            <a:endParaRPr lang="es-CL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19367" y="857506"/>
            <a:ext cx="2333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RESUMEN 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L" dirty="0" smtClean="0"/>
              <a:t>Finalmente quedan </a:t>
            </a:r>
            <a:r>
              <a:rPr lang="es-CL" b="1" dirty="0" smtClean="0"/>
              <a:t>7 patrones </a:t>
            </a:r>
            <a:r>
              <a:rPr lang="es-CL" dirty="0" smtClean="0"/>
              <a:t>(de comportamientos) distintos:</a:t>
            </a:r>
          </a:p>
          <a:p>
            <a:pPr marL="0" indent="0" algn="just">
              <a:buNone/>
            </a:pPr>
            <a:endParaRPr lang="es-CL" dirty="0" smtClean="0"/>
          </a:p>
          <a:p>
            <a:pPr algn="just">
              <a:buFontTx/>
              <a:buChar char="-"/>
            </a:pPr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427595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/>
          <a:lstStyle/>
          <a:p>
            <a:r>
              <a:rPr lang="es-CL" b="1" dirty="0" smtClean="0"/>
              <a:t>1) Palia</a:t>
            </a:r>
            <a:endParaRPr lang="es-CL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19367" y="857506"/>
            <a:ext cx="2333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RESUMEN 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s-CL" dirty="0" smtClean="0"/>
          </a:p>
          <a:p>
            <a:pPr algn="just">
              <a:buFontTx/>
              <a:buChar char="-"/>
            </a:pPr>
            <a:endParaRPr lang="es-CL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300882"/>
              </p:ext>
            </p:extLst>
          </p:nvPr>
        </p:nvGraphicFramePr>
        <p:xfrm>
          <a:off x="409575" y="1825625"/>
          <a:ext cx="11372850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383"/>
                <a:gridCol w="1009968"/>
                <a:gridCol w="2101532"/>
                <a:gridCol w="72289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# Patrón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# Nodos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Nombre Patrón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Detalle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 Nodo</a:t>
                      </a:r>
                      <a:endParaRPr lang="es-C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Solitario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dirty="0" smtClean="0"/>
                        <a:t>Instanciado con</a:t>
                      </a:r>
                      <a:r>
                        <a:rPr lang="es-CL" baseline="0" dirty="0" smtClean="0"/>
                        <a:t> Enfermera y con Médico</a:t>
                      </a:r>
                      <a:endParaRPr lang="es-C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2</a:t>
                      </a:r>
                      <a:endParaRPr lang="es-CL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2</a:t>
                      </a:r>
                      <a:r>
                        <a:rPr lang="es-CL" baseline="0" dirty="0" smtClean="0"/>
                        <a:t> Nodos</a:t>
                      </a:r>
                      <a:endParaRPr lang="es-CL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Líder Tácito</a:t>
                      </a:r>
                      <a:endParaRPr lang="es-CL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dirty="0" smtClean="0"/>
                        <a:t>Dúo</a:t>
                      </a:r>
                      <a:r>
                        <a:rPr lang="es-CL" baseline="0" dirty="0" smtClean="0"/>
                        <a:t> entre Enfermera y Médico (siempre). </a:t>
                      </a:r>
                    </a:p>
                    <a:p>
                      <a:pPr algn="just"/>
                      <a:r>
                        <a:rPr lang="es-CL" baseline="0" dirty="0" smtClean="0"/>
                        <a:t>Instanciado con líder Médico y con Enfermera.</a:t>
                      </a:r>
                      <a:endParaRPr lang="es-C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3</a:t>
                      </a:r>
                      <a:endParaRPr lang="es-C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Compartido</a:t>
                      </a:r>
                      <a:endParaRPr lang="es-C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dirty="0" smtClean="0"/>
                        <a:t>No hay un líder. Cada disciplina deriva la mayoría de sus controles a la otra disciplina.</a:t>
                      </a:r>
                      <a:endParaRPr lang="es-C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4</a:t>
                      </a:r>
                      <a:endParaRPr lang="es-CL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3 Nodos</a:t>
                      </a:r>
                      <a:endParaRPr lang="es-CL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Participativo</a:t>
                      </a:r>
                      <a:endParaRPr lang="es-CL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dirty="0" smtClean="0"/>
                        <a:t>No hay un líder.</a:t>
                      </a:r>
                      <a:r>
                        <a:rPr lang="es-CL" baseline="0" dirty="0" smtClean="0"/>
                        <a:t> Las tres disciplinas participan de forma equitativa.</a:t>
                      </a:r>
                      <a:endParaRPr lang="es-C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5</a:t>
                      </a:r>
                      <a:endParaRPr lang="es-C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Centrado Equitativo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dirty="0" smtClean="0"/>
                        <a:t>Médico es el líder.</a:t>
                      </a:r>
                      <a:r>
                        <a:rPr lang="es-CL" baseline="0" dirty="0" smtClean="0"/>
                        <a:t> Enfermera y Nutricionista responden principalmente al Médico, pero también interactúan entre ellas (en menor proporción).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6</a:t>
                      </a:r>
                      <a:endParaRPr lang="es-C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Centrado Jerárquico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dirty="0" smtClean="0"/>
                        <a:t>Médico es el líder.</a:t>
                      </a:r>
                      <a:r>
                        <a:rPr lang="es-CL" baseline="0" dirty="0" smtClean="0"/>
                        <a:t> Enfermera y Nutricionista responden principalmente al Médico. No interactúan entre ellas.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7</a:t>
                      </a:r>
                      <a:endParaRPr lang="es-C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Líder</a:t>
                      </a:r>
                      <a:r>
                        <a:rPr lang="es-CL" baseline="0" dirty="0" smtClean="0"/>
                        <a:t> autoimpuesto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dirty="0" smtClean="0"/>
                        <a:t>Médico</a:t>
                      </a:r>
                      <a:r>
                        <a:rPr lang="es-CL" baseline="0" dirty="0" smtClean="0"/>
                        <a:t> tiene el control total sobre el tratamiento apoyándose solo un poco en las otras disciplinas, principalmente en el nutricionista.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07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/>
          <a:lstStyle/>
          <a:p>
            <a:r>
              <a:rPr lang="es-CL" b="1" dirty="0" smtClean="0"/>
              <a:t>1) Palia</a:t>
            </a:r>
            <a:endParaRPr lang="es-CL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19367" y="857506"/>
            <a:ext cx="3590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ANÁLISIS ESTADÍSTICO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L" b="1" dirty="0" smtClean="0"/>
              <a:t>Descripción</a:t>
            </a:r>
            <a:endParaRPr lang="es-CL" dirty="0" smtClean="0"/>
          </a:p>
          <a:p>
            <a:pPr marL="0" indent="0" algn="just">
              <a:buNone/>
            </a:pPr>
            <a:endParaRPr lang="es-CL" sz="2400" dirty="0" smtClean="0"/>
          </a:p>
          <a:p>
            <a:pPr marL="0" indent="0" algn="just">
              <a:buNone/>
            </a:pPr>
            <a:r>
              <a:rPr lang="es-CL" sz="2400" dirty="0" smtClean="0"/>
              <a:t>Ahora se revisará si existe relación entre estos patrones y la evolución de los pacientes: </a:t>
            </a:r>
          </a:p>
          <a:p>
            <a:pPr marL="0" indent="0" algn="just">
              <a:buNone/>
            </a:pPr>
            <a:endParaRPr lang="es-CL" sz="2400" dirty="0" smtClean="0"/>
          </a:p>
          <a:p>
            <a:pPr marL="0" indent="0" algn="just">
              <a:buNone/>
            </a:pPr>
            <a:r>
              <a:rPr lang="es-CL" sz="2400" dirty="0" smtClean="0"/>
              <a:t>Se realizaron Test de Proporciones para ver como distribuye cada segmento de evolución en un patrón, en relación a como distribuye en la población total.</a:t>
            </a:r>
          </a:p>
          <a:p>
            <a:pPr marL="0" indent="0" algn="just">
              <a:buNone/>
            </a:pPr>
            <a:endParaRPr lang="es-CL" sz="2400" dirty="0" smtClean="0"/>
          </a:p>
        </p:txBody>
      </p:sp>
    </p:spTree>
    <p:extLst>
      <p:ext uri="{BB962C8B-B14F-4D97-AF65-F5344CB8AC3E}">
        <p14:creationId xmlns:p14="http://schemas.microsoft.com/office/powerpoint/2010/main" val="78211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/>
          <a:lstStyle/>
          <a:p>
            <a:r>
              <a:rPr lang="es-CL" b="1" dirty="0" smtClean="0"/>
              <a:t>1) Palia</a:t>
            </a:r>
            <a:endParaRPr lang="es-CL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19367" y="857506"/>
            <a:ext cx="3590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ANÁLISIS ESTADÍSTICO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1145" y="3515590"/>
            <a:ext cx="4467225" cy="2095500"/>
          </a:xfrm>
          <a:prstGeom prst="rect">
            <a:avLst/>
          </a:prstGeo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b="1" dirty="0"/>
              <a:t>Distribución de la población en los segmentos de evolución:</a:t>
            </a:r>
          </a:p>
          <a:p>
            <a:pPr marL="0" indent="0" algn="just">
              <a:buNone/>
            </a:pPr>
            <a:r>
              <a:rPr lang="es-CL" sz="2400" dirty="0"/>
              <a:t>En la última fila se muestra la distribución de la población total estudiada. Y en el resto de la filas se muestra según cada patrón de colaboración: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35" y="3438701"/>
            <a:ext cx="44577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3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/>
          <a:lstStyle/>
          <a:p>
            <a:r>
              <a:rPr lang="es-CL" b="1" dirty="0" smtClean="0"/>
              <a:t>1) Palia</a:t>
            </a:r>
            <a:endParaRPr lang="es-CL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19367" y="857506"/>
            <a:ext cx="3590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ANÁLISIS ESTADÍSTICO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b="1" dirty="0" smtClean="0"/>
              <a:t>Comparación de patrones vs población total estudiada: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CL" sz="2400" b="1" u="sng" dirty="0" err="1" smtClean="0"/>
              <a:t>Img</a:t>
            </a:r>
            <a:r>
              <a:rPr lang="es-CL" sz="2400" b="1" u="sng" dirty="0" smtClean="0"/>
              <a:t> </a:t>
            </a:r>
            <a:r>
              <a:rPr lang="es-CL" sz="2400" u="sng" dirty="0" smtClean="0"/>
              <a:t>2</a:t>
            </a:r>
            <a:r>
              <a:rPr lang="es-CL" sz="2400" dirty="0" smtClean="0"/>
              <a:t>. En cada celda se muestra el porcentaje relativo del </a:t>
            </a:r>
            <a:r>
              <a:rPr lang="es-CL" sz="2400" dirty="0" err="1" smtClean="0"/>
              <a:t>cluster</a:t>
            </a:r>
            <a:r>
              <a:rPr lang="es-CL" sz="2400" dirty="0" smtClean="0"/>
              <a:t>/segmento con respecto a la población total estudiada.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CL" sz="2400" dirty="0" smtClean="0"/>
              <a:t>[%(</a:t>
            </a:r>
            <a:r>
              <a:rPr lang="es-CL" sz="2400" dirty="0" err="1" smtClean="0"/>
              <a:t>cluster</a:t>
            </a:r>
            <a:r>
              <a:rPr lang="es-CL" sz="2400" dirty="0" smtClean="0"/>
              <a:t>, segmento) – %(</a:t>
            </a:r>
            <a:r>
              <a:rPr lang="es-CL" sz="2400" dirty="0" err="1" smtClean="0"/>
              <a:t>cluster</a:t>
            </a:r>
            <a:r>
              <a:rPr lang="es-CL" sz="2400" dirty="0" smtClean="0"/>
              <a:t>, población total)]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CL" sz="2400" dirty="0" smtClean="0"/>
          </a:p>
          <a:p>
            <a:pPr marL="0" indent="0" algn="just">
              <a:buFont typeface="Arial" panose="020B0604020202020204" pitchFamily="34" charset="0"/>
              <a:buNone/>
            </a:pPr>
            <a:endParaRPr lang="es-CL" sz="24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08" y="4071938"/>
            <a:ext cx="4457700" cy="21050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r="10684"/>
          <a:stretch/>
        </p:blipFill>
        <p:spPr>
          <a:xfrm>
            <a:off x="6096000" y="4062413"/>
            <a:ext cx="39814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4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/>
          <a:lstStyle/>
          <a:p>
            <a:r>
              <a:rPr lang="es-CL" b="1" dirty="0" smtClean="0"/>
              <a:t>1) Palia</a:t>
            </a:r>
            <a:endParaRPr lang="es-CL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19367" y="857506"/>
            <a:ext cx="3590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ANÁLISIS ESTADÍSTICO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3828112"/>
            <a:ext cx="3990975" cy="2162175"/>
          </a:xfrm>
          <a:prstGeom prst="rect">
            <a:avLst/>
          </a:prstGeom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b="1" dirty="0" smtClean="0"/>
              <a:t>Resultados de los test de proporciones: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CL" sz="2400" dirty="0" smtClean="0"/>
              <a:t>Las celdas encerradas en línea delgada tienen un valor-p </a:t>
            </a:r>
            <a:r>
              <a:rPr lang="el-GR" sz="2400" dirty="0" smtClean="0"/>
              <a:t>ϵ</a:t>
            </a:r>
            <a:r>
              <a:rPr lang="es-CL" sz="2400" dirty="0" smtClean="0"/>
              <a:t> (5%, 10%]</a:t>
            </a:r>
          </a:p>
          <a:p>
            <a:pPr marL="0" indent="0" algn="just">
              <a:buNone/>
            </a:pPr>
            <a:r>
              <a:rPr lang="es-CL" sz="2400" dirty="0"/>
              <a:t>Las celdas encerradas en línea </a:t>
            </a:r>
            <a:r>
              <a:rPr lang="es-CL" sz="2400" dirty="0" smtClean="0"/>
              <a:t>gruesa tienen </a:t>
            </a:r>
            <a:r>
              <a:rPr lang="es-CL" sz="2400" dirty="0"/>
              <a:t>un valor-p </a:t>
            </a:r>
            <a:r>
              <a:rPr lang="el-GR" sz="2400" dirty="0"/>
              <a:t>ϵ</a:t>
            </a:r>
            <a:r>
              <a:rPr lang="es-CL" sz="2400" dirty="0"/>
              <a:t> </a:t>
            </a:r>
            <a:r>
              <a:rPr lang="es-CL" sz="2400" dirty="0" smtClean="0"/>
              <a:t>[0%, 5%]</a:t>
            </a:r>
          </a:p>
          <a:p>
            <a:pPr marL="0" indent="0" algn="just">
              <a:buNone/>
            </a:pPr>
            <a:r>
              <a:rPr lang="es-CL" sz="2400" dirty="0" smtClean="0"/>
              <a:t>Son la misma tabla en escala de verde-rojo y de azules.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CL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496" y="3828111"/>
            <a:ext cx="40100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26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/>
          <a:lstStyle/>
          <a:p>
            <a:r>
              <a:rPr lang="es-CL" b="1" dirty="0" smtClean="0"/>
              <a:t>1) Palia</a:t>
            </a:r>
            <a:endParaRPr lang="es-CL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19367" y="857506"/>
            <a:ext cx="5571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SEGMENTOS DE COMPENSACIÓN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s-CL" b="1" dirty="0" smtClean="0"/>
              <a:t>4 segmentos definidos:</a:t>
            </a:r>
            <a:endParaRPr lang="es-CL" dirty="0" smtClean="0"/>
          </a:p>
          <a:p>
            <a:pPr marL="0" indent="0" algn="just">
              <a:buNone/>
            </a:pPr>
            <a:endParaRPr lang="es-CL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8012"/>
            <a:ext cx="8158316" cy="434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0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/>
          <a:lstStyle/>
          <a:p>
            <a:r>
              <a:rPr lang="es-CL" b="1" dirty="0" smtClean="0"/>
              <a:t>1) Palia</a:t>
            </a:r>
            <a:endParaRPr lang="es-CL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19367" y="857506"/>
            <a:ext cx="2333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DESCRIPCIÓN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L" b="1" dirty="0" smtClean="0"/>
              <a:t>Paso 1:</a:t>
            </a:r>
            <a:r>
              <a:rPr lang="es-CL" dirty="0" smtClean="0"/>
              <a:t> </a:t>
            </a:r>
          </a:p>
          <a:p>
            <a:pPr marL="0" indent="0" algn="just">
              <a:buNone/>
            </a:pPr>
            <a:r>
              <a:rPr lang="es-CL" sz="2400" dirty="0" smtClean="0"/>
              <a:t>Ejecutar algoritmo y generar diagramas</a:t>
            </a:r>
          </a:p>
          <a:p>
            <a:pPr marL="0" indent="0" algn="just">
              <a:buNone/>
            </a:pPr>
            <a:r>
              <a:rPr lang="es-CL" sz="2400" dirty="0" smtClean="0"/>
              <a:t>Selección de Parámetros: (di)similitud  y </a:t>
            </a:r>
            <a:r>
              <a:rPr lang="es-CL" sz="2400" dirty="0" err="1" smtClean="0"/>
              <a:t>outliers</a:t>
            </a:r>
            <a:r>
              <a:rPr lang="es-CL" sz="2400" dirty="0" smtClean="0"/>
              <a:t>, respectivamente: 3 pruebas</a:t>
            </a:r>
          </a:p>
          <a:p>
            <a:pPr algn="just">
              <a:buFontTx/>
              <a:buChar char="-"/>
            </a:pPr>
            <a:r>
              <a:rPr lang="es-CL" sz="2400" dirty="0" smtClean="0"/>
              <a:t>15% y 3%</a:t>
            </a:r>
          </a:p>
          <a:p>
            <a:pPr algn="just">
              <a:buFontTx/>
              <a:buChar char="-"/>
            </a:pPr>
            <a:r>
              <a:rPr lang="es-CL" sz="2400" dirty="0" smtClean="0"/>
              <a:t>20% y 4%</a:t>
            </a:r>
          </a:p>
          <a:p>
            <a:pPr algn="just">
              <a:buFontTx/>
              <a:buChar char="-"/>
            </a:pPr>
            <a:r>
              <a:rPr lang="es-CL" sz="2400" dirty="0" smtClean="0"/>
              <a:t>17.5% y 4%</a:t>
            </a:r>
          </a:p>
        </p:txBody>
      </p:sp>
    </p:spTree>
    <p:extLst>
      <p:ext uri="{BB962C8B-B14F-4D97-AF65-F5344CB8AC3E}">
        <p14:creationId xmlns:p14="http://schemas.microsoft.com/office/powerpoint/2010/main" val="356551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/>
          <a:lstStyle/>
          <a:p>
            <a:r>
              <a:rPr lang="es-CL" b="1" dirty="0" smtClean="0"/>
              <a:t>1) Palia</a:t>
            </a:r>
            <a:endParaRPr lang="es-CL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19367" y="857506"/>
            <a:ext cx="2333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RESULTADOS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L" b="1" dirty="0" smtClean="0"/>
              <a:t>Paso 1:</a:t>
            </a:r>
            <a:r>
              <a:rPr lang="es-CL" dirty="0" smtClean="0"/>
              <a:t> </a:t>
            </a:r>
          </a:p>
          <a:p>
            <a:pPr marL="0" indent="0" algn="just">
              <a:buNone/>
            </a:pPr>
            <a:r>
              <a:rPr lang="es-CL" sz="2400" dirty="0" smtClean="0"/>
              <a:t>Prueba 1:	 15% y 3%</a:t>
            </a:r>
          </a:p>
          <a:p>
            <a:pPr marL="0" indent="0" algn="just">
              <a:buNone/>
            </a:pPr>
            <a:r>
              <a:rPr lang="es-CL" sz="2400" dirty="0" smtClean="0"/>
              <a:t>- 12 </a:t>
            </a:r>
            <a:r>
              <a:rPr lang="es-CL" sz="2400" dirty="0"/>
              <a:t>patrones </a:t>
            </a:r>
            <a:r>
              <a:rPr lang="es-CL" sz="2400" dirty="0" smtClean="0"/>
              <a:t>distintos </a:t>
            </a:r>
          </a:p>
          <a:p>
            <a:pPr algn="just">
              <a:buFontTx/>
              <a:buChar char="-"/>
            </a:pPr>
            <a:r>
              <a:rPr lang="es-CL" sz="2400" dirty="0" smtClean="0"/>
              <a:t>6 </a:t>
            </a:r>
            <a:r>
              <a:rPr lang="es-CL" sz="2400" dirty="0"/>
              <a:t>de </a:t>
            </a:r>
            <a:r>
              <a:rPr lang="es-CL" sz="2400" dirty="0" smtClean="0"/>
              <a:t>3 nodos; 4 </a:t>
            </a:r>
            <a:r>
              <a:rPr lang="es-CL" sz="2400" dirty="0"/>
              <a:t>de </a:t>
            </a:r>
            <a:r>
              <a:rPr lang="es-CL" sz="2400" dirty="0" smtClean="0"/>
              <a:t>2 nodos </a:t>
            </a:r>
            <a:r>
              <a:rPr lang="es-CL" sz="2400" dirty="0"/>
              <a:t>y 2 de 1 </a:t>
            </a:r>
            <a:r>
              <a:rPr lang="es-CL" sz="2400" dirty="0" smtClean="0"/>
              <a:t>nodo </a:t>
            </a:r>
          </a:p>
          <a:p>
            <a:pPr algn="just">
              <a:buFontTx/>
              <a:buChar char="-"/>
            </a:pPr>
            <a:endParaRPr lang="es-CL" sz="2400" dirty="0" smtClean="0"/>
          </a:p>
          <a:p>
            <a:pPr algn="just">
              <a:buFontTx/>
              <a:buChar char="-"/>
            </a:pPr>
            <a:r>
              <a:rPr lang="es-CL" sz="2400" dirty="0" smtClean="0">
                <a:solidFill>
                  <a:srgbClr val="C00000"/>
                </a:solidFill>
              </a:rPr>
              <a:t>Demasiados patrones identificados: un par se puede reagrupar</a:t>
            </a:r>
          </a:p>
          <a:p>
            <a:pPr algn="just">
              <a:buFontTx/>
              <a:buChar char="-"/>
            </a:pPr>
            <a:r>
              <a:rPr lang="es-CL" sz="2400" dirty="0" smtClean="0">
                <a:solidFill>
                  <a:srgbClr val="C00000"/>
                </a:solidFill>
              </a:rPr>
              <a:t>Acepta grupos muy pequeños (tamaño mín. 7; </a:t>
            </a:r>
            <a:r>
              <a:rPr lang="es-CL" sz="2400" dirty="0" err="1" smtClean="0">
                <a:solidFill>
                  <a:srgbClr val="C00000"/>
                </a:solidFill>
              </a:rPr>
              <a:t>parám</a:t>
            </a:r>
            <a:r>
              <a:rPr lang="es-CL" sz="2400" dirty="0" smtClean="0">
                <a:solidFill>
                  <a:srgbClr val="C00000"/>
                </a:solidFill>
              </a:rPr>
              <a:t>. de </a:t>
            </a:r>
            <a:r>
              <a:rPr lang="es-CL" sz="2400" dirty="0" err="1" smtClean="0">
                <a:solidFill>
                  <a:srgbClr val="C00000"/>
                </a:solidFill>
              </a:rPr>
              <a:t>outliers</a:t>
            </a:r>
            <a:r>
              <a:rPr lang="es-CL" sz="2400" dirty="0" smtClean="0">
                <a:solidFill>
                  <a:srgbClr val="C00000"/>
                </a:solidFill>
              </a:rPr>
              <a:t>)</a:t>
            </a:r>
          </a:p>
          <a:p>
            <a:pPr marL="0" indent="0" algn="just">
              <a:buNone/>
            </a:pPr>
            <a:r>
              <a:rPr lang="es-CL" sz="2400" dirty="0" smtClean="0">
                <a:solidFill>
                  <a:schemeClr val="accent5"/>
                </a:solidFill>
              </a:rPr>
              <a:t>+ La cantidad de nodos participantes diferencia a los patrones</a:t>
            </a:r>
            <a:endParaRPr lang="es-CL" sz="2400" dirty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endParaRPr lang="es-CL" sz="2400" dirty="0" smtClean="0"/>
          </a:p>
        </p:txBody>
      </p:sp>
    </p:spTree>
    <p:extLst>
      <p:ext uri="{BB962C8B-B14F-4D97-AF65-F5344CB8AC3E}">
        <p14:creationId xmlns:p14="http://schemas.microsoft.com/office/powerpoint/2010/main" val="348988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/>
          <a:lstStyle/>
          <a:p>
            <a:r>
              <a:rPr lang="es-CL" b="1" dirty="0" smtClean="0"/>
              <a:t>1) Palia</a:t>
            </a:r>
            <a:endParaRPr lang="es-CL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19367" y="857506"/>
            <a:ext cx="2333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RESULTADOS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L" b="1" dirty="0" smtClean="0"/>
              <a:t>Paso 1:</a:t>
            </a:r>
            <a:r>
              <a:rPr lang="es-CL" dirty="0" smtClean="0"/>
              <a:t> </a:t>
            </a:r>
          </a:p>
          <a:p>
            <a:pPr marL="0" indent="0" algn="just">
              <a:buNone/>
            </a:pPr>
            <a:r>
              <a:rPr lang="es-CL" sz="2400" dirty="0" smtClean="0"/>
              <a:t>Prueba 2:	 20% y 4%</a:t>
            </a:r>
          </a:p>
          <a:p>
            <a:pPr marL="0" indent="0" algn="just">
              <a:buNone/>
            </a:pPr>
            <a:r>
              <a:rPr lang="es-CL" sz="2400" dirty="0" smtClean="0"/>
              <a:t>- 6 </a:t>
            </a:r>
            <a:r>
              <a:rPr lang="es-CL" sz="2400" dirty="0"/>
              <a:t>patrones </a:t>
            </a:r>
            <a:r>
              <a:rPr lang="es-CL" sz="2400" dirty="0" smtClean="0"/>
              <a:t>distintos </a:t>
            </a:r>
          </a:p>
          <a:p>
            <a:pPr marL="0" indent="0" algn="just">
              <a:buNone/>
            </a:pPr>
            <a:r>
              <a:rPr lang="es-CL" sz="2400" dirty="0" smtClean="0"/>
              <a:t>- 4 de </a:t>
            </a:r>
            <a:r>
              <a:rPr lang="es-CL" sz="2400" dirty="0"/>
              <a:t>2</a:t>
            </a:r>
            <a:r>
              <a:rPr lang="es-CL" sz="2400" dirty="0" smtClean="0"/>
              <a:t> o 3 nodos; 1 </a:t>
            </a:r>
            <a:r>
              <a:rPr lang="es-CL" sz="2400" dirty="0"/>
              <a:t>de 3</a:t>
            </a:r>
            <a:r>
              <a:rPr lang="es-CL" sz="2400" dirty="0" smtClean="0"/>
              <a:t> nodos </a:t>
            </a:r>
            <a:r>
              <a:rPr lang="es-CL" sz="2400" dirty="0"/>
              <a:t>y </a:t>
            </a:r>
            <a:r>
              <a:rPr lang="es-CL" sz="2400" dirty="0" smtClean="0"/>
              <a:t>1 </a:t>
            </a:r>
            <a:r>
              <a:rPr lang="es-CL" sz="2400" dirty="0"/>
              <a:t>de 1 </a:t>
            </a:r>
            <a:r>
              <a:rPr lang="es-CL" sz="2400" dirty="0" smtClean="0"/>
              <a:t>nodo </a:t>
            </a:r>
          </a:p>
          <a:p>
            <a:pPr algn="just">
              <a:buFontTx/>
              <a:buChar char="-"/>
            </a:pPr>
            <a:endParaRPr lang="es-CL" sz="2400" dirty="0" smtClean="0"/>
          </a:p>
          <a:p>
            <a:pPr marL="0" indent="0" algn="just">
              <a:buNone/>
            </a:pPr>
            <a:r>
              <a:rPr lang="es-CL" sz="2400" dirty="0" smtClean="0">
                <a:solidFill>
                  <a:srgbClr val="C00000"/>
                </a:solidFill>
              </a:rPr>
              <a:t>- Patrones muy generales para interpretar (mezcla casos de 2 y 3 nodos)</a:t>
            </a:r>
          </a:p>
          <a:p>
            <a:pPr marL="0" indent="0" algn="just">
              <a:buNone/>
            </a:pPr>
            <a:r>
              <a:rPr lang="es-CL" sz="2400" dirty="0" smtClean="0">
                <a:solidFill>
                  <a:srgbClr val="C00000"/>
                </a:solidFill>
              </a:rPr>
              <a:t>- Desaparece el caso del médico solo </a:t>
            </a:r>
          </a:p>
          <a:p>
            <a:pPr marL="0" indent="0" algn="just">
              <a:buNone/>
            </a:pPr>
            <a:r>
              <a:rPr lang="es-CL" sz="2000" dirty="0" smtClean="0">
                <a:solidFill>
                  <a:srgbClr val="C00000"/>
                </a:solidFill>
              </a:rPr>
              <a:t>(se mezcla con otro patrones en que pueden estar los otros estamentos también).</a:t>
            </a:r>
          </a:p>
          <a:p>
            <a:pPr marL="0" indent="0" algn="just">
              <a:buNone/>
            </a:pPr>
            <a:r>
              <a:rPr lang="es-CL" sz="2400" dirty="0" smtClean="0">
                <a:solidFill>
                  <a:schemeClr val="accent5"/>
                </a:solidFill>
              </a:rPr>
              <a:t>+ Tamaño mín. grupo: 10 (más aceptable)</a:t>
            </a:r>
            <a:endParaRPr lang="es-CL" sz="2400" dirty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endParaRPr lang="es-CL" sz="2400" dirty="0" smtClean="0"/>
          </a:p>
        </p:txBody>
      </p:sp>
    </p:spTree>
    <p:extLst>
      <p:ext uri="{BB962C8B-B14F-4D97-AF65-F5344CB8AC3E}">
        <p14:creationId xmlns:p14="http://schemas.microsoft.com/office/powerpoint/2010/main" val="299850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/>
          <a:lstStyle/>
          <a:p>
            <a:r>
              <a:rPr lang="es-CL" b="1" dirty="0" smtClean="0"/>
              <a:t>1) Palia</a:t>
            </a:r>
            <a:endParaRPr lang="es-CL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19367" y="857506"/>
            <a:ext cx="2333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RESULTADOS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L" b="1" dirty="0" smtClean="0"/>
              <a:t>Paso 1:</a:t>
            </a:r>
            <a:r>
              <a:rPr lang="es-CL" dirty="0" smtClean="0"/>
              <a:t> </a:t>
            </a:r>
          </a:p>
          <a:p>
            <a:pPr marL="0" indent="0" algn="just">
              <a:buNone/>
            </a:pPr>
            <a:r>
              <a:rPr lang="es-CL" sz="2400" dirty="0" smtClean="0"/>
              <a:t>Prueba 3:	 17.5% y 4%</a:t>
            </a:r>
          </a:p>
          <a:p>
            <a:pPr marL="0" indent="0" algn="just">
              <a:buNone/>
            </a:pPr>
            <a:r>
              <a:rPr lang="es-CL" sz="2400" dirty="0" smtClean="0"/>
              <a:t>- 9 </a:t>
            </a:r>
            <a:r>
              <a:rPr lang="es-CL" sz="2400" dirty="0"/>
              <a:t>patrones </a:t>
            </a:r>
            <a:r>
              <a:rPr lang="es-CL" sz="2400" dirty="0" smtClean="0"/>
              <a:t>distintos </a:t>
            </a:r>
          </a:p>
          <a:p>
            <a:pPr marL="0" indent="0" algn="just">
              <a:buNone/>
            </a:pPr>
            <a:r>
              <a:rPr lang="es-CL" sz="2400" dirty="0" smtClean="0"/>
              <a:t>- </a:t>
            </a:r>
            <a:r>
              <a:rPr lang="es-CL" sz="2400" dirty="0"/>
              <a:t>4 de 2 o 3 nodos; </a:t>
            </a:r>
            <a:r>
              <a:rPr lang="es-CL" sz="2400" dirty="0" smtClean="0"/>
              <a:t>2 </a:t>
            </a:r>
            <a:r>
              <a:rPr lang="es-CL" sz="2400" dirty="0"/>
              <a:t>de 3 </a:t>
            </a:r>
            <a:r>
              <a:rPr lang="es-CL" sz="2400" dirty="0" smtClean="0"/>
              <a:t>nodos; 1 de 2 nodos </a:t>
            </a:r>
            <a:r>
              <a:rPr lang="es-CL" sz="2400" dirty="0"/>
              <a:t>y 1 de </a:t>
            </a:r>
            <a:r>
              <a:rPr lang="es-CL" sz="2400" dirty="0" smtClean="0"/>
              <a:t>2 </a:t>
            </a:r>
            <a:r>
              <a:rPr lang="es-CL" sz="2400" dirty="0"/>
              <a:t>nodo </a:t>
            </a:r>
          </a:p>
          <a:p>
            <a:pPr algn="just">
              <a:buFontTx/>
              <a:buChar char="-"/>
            </a:pPr>
            <a:endParaRPr lang="es-CL" sz="2400" dirty="0" smtClean="0"/>
          </a:p>
          <a:p>
            <a:pPr algn="just">
              <a:buFontTx/>
              <a:buChar char="-"/>
            </a:pPr>
            <a:r>
              <a:rPr lang="es-CL" sz="2400" dirty="0" smtClean="0">
                <a:solidFill>
                  <a:srgbClr val="C00000"/>
                </a:solidFill>
              </a:rPr>
              <a:t>Patrones muy generales para interpretar (mezcla casos de 2 y 3 nodos)</a:t>
            </a:r>
          </a:p>
          <a:p>
            <a:pPr marL="0" indent="0" algn="just">
              <a:buNone/>
            </a:pPr>
            <a:r>
              <a:rPr lang="es-CL" sz="2400" dirty="0" smtClean="0">
                <a:solidFill>
                  <a:schemeClr val="accent5"/>
                </a:solidFill>
              </a:rPr>
              <a:t>+ Tamaño mín. grupo: 10 (más aceptable)</a:t>
            </a:r>
          </a:p>
          <a:p>
            <a:pPr marL="0" indent="0" algn="just">
              <a:buNone/>
            </a:pPr>
            <a:endParaRPr lang="es-CL" sz="2400" dirty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endParaRPr lang="es-CL" sz="2400" dirty="0" smtClean="0"/>
          </a:p>
        </p:txBody>
      </p:sp>
    </p:spTree>
    <p:extLst>
      <p:ext uri="{BB962C8B-B14F-4D97-AF65-F5344CB8AC3E}">
        <p14:creationId xmlns:p14="http://schemas.microsoft.com/office/powerpoint/2010/main" val="345979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/>
          <a:lstStyle/>
          <a:p>
            <a:r>
              <a:rPr lang="es-CL" b="1" dirty="0" smtClean="0"/>
              <a:t>1) Palia</a:t>
            </a:r>
            <a:endParaRPr lang="es-CL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19367" y="857506"/>
            <a:ext cx="2333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RESULTADOS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CL" b="1" dirty="0" smtClean="0"/>
              <a:t>Paso 1:</a:t>
            </a:r>
            <a:r>
              <a:rPr lang="es-CL" dirty="0" smtClean="0"/>
              <a:t> </a:t>
            </a:r>
          </a:p>
          <a:p>
            <a:pPr marL="0" indent="0" algn="just">
              <a:buNone/>
            </a:pPr>
            <a:r>
              <a:rPr lang="es-CL" sz="2400" dirty="0" smtClean="0"/>
              <a:t>Prueba 1:	 15% y 3%</a:t>
            </a:r>
          </a:p>
          <a:p>
            <a:pPr marL="0" indent="0" algn="just">
              <a:buNone/>
            </a:pPr>
            <a:r>
              <a:rPr lang="es-CL" sz="2400" dirty="0" smtClean="0"/>
              <a:t>- 12 </a:t>
            </a:r>
            <a:r>
              <a:rPr lang="es-CL" sz="2400" dirty="0"/>
              <a:t>patrones </a:t>
            </a:r>
            <a:r>
              <a:rPr lang="es-CL" sz="2400" dirty="0" smtClean="0"/>
              <a:t>distintos </a:t>
            </a:r>
          </a:p>
          <a:p>
            <a:pPr algn="just">
              <a:buFontTx/>
              <a:buChar char="-"/>
            </a:pPr>
            <a:r>
              <a:rPr lang="es-CL" sz="2400" dirty="0" smtClean="0"/>
              <a:t>6 </a:t>
            </a:r>
            <a:r>
              <a:rPr lang="es-CL" sz="2400" dirty="0"/>
              <a:t>de </a:t>
            </a:r>
            <a:r>
              <a:rPr lang="es-CL" sz="2400" dirty="0" smtClean="0"/>
              <a:t>3 nodos; 4 </a:t>
            </a:r>
            <a:r>
              <a:rPr lang="es-CL" sz="2400" dirty="0"/>
              <a:t>de </a:t>
            </a:r>
            <a:r>
              <a:rPr lang="es-CL" sz="2400" dirty="0" smtClean="0"/>
              <a:t>2 nodos </a:t>
            </a:r>
            <a:r>
              <a:rPr lang="es-CL" sz="2400" dirty="0"/>
              <a:t>y 2 de 1 </a:t>
            </a:r>
            <a:r>
              <a:rPr lang="es-CL" sz="2400" dirty="0" smtClean="0"/>
              <a:t>nodo </a:t>
            </a:r>
          </a:p>
          <a:p>
            <a:pPr algn="just">
              <a:buFontTx/>
              <a:buChar char="-"/>
            </a:pPr>
            <a:endParaRPr lang="es-CL" sz="2400" dirty="0" smtClean="0"/>
          </a:p>
          <a:p>
            <a:pPr algn="just">
              <a:buFontTx/>
              <a:buChar char="-"/>
            </a:pPr>
            <a:r>
              <a:rPr lang="es-CL" sz="2400" dirty="0" smtClean="0">
                <a:solidFill>
                  <a:srgbClr val="C00000"/>
                </a:solidFill>
              </a:rPr>
              <a:t>Demasiados patrones identificados: un par se puede reagrupar</a:t>
            </a:r>
          </a:p>
          <a:p>
            <a:pPr algn="just">
              <a:buFontTx/>
              <a:buChar char="-"/>
            </a:pPr>
            <a:r>
              <a:rPr lang="es-CL" sz="2400" dirty="0" smtClean="0">
                <a:solidFill>
                  <a:srgbClr val="C00000"/>
                </a:solidFill>
              </a:rPr>
              <a:t>Acepta grupos muy pequeños (tamaño mín. 7; </a:t>
            </a:r>
            <a:r>
              <a:rPr lang="es-CL" sz="2400" dirty="0" err="1" smtClean="0">
                <a:solidFill>
                  <a:srgbClr val="C00000"/>
                </a:solidFill>
              </a:rPr>
              <a:t>parám</a:t>
            </a:r>
            <a:r>
              <a:rPr lang="es-CL" sz="2400" dirty="0" smtClean="0">
                <a:solidFill>
                  <a:srgbClr val="C00000"/>
                </a:solidFill>
              </a:rPr>
              <a:t>. de </a:t>
            </a:r>
            <a:r>
              <a:rPr lang="es-CL" sz="2400" dirty="0" err="1" smtClean="0">
                <a:solidFill>
                  <a:srgbClr val="C00000"/>
                </a:solidFill>
              </a:rPr>
              <a:t>outliers</a:t>
            </a:r>
            <a:r>
              <a:rPr lang="es-CL" sz="2400" dirty="0" smtClean="0">
                <a:solidFill>
                  <a:srgbClr val="C00000"/>
                </a:solidFill>
              </a:rPr>
              <a:t>)</a:t>
            </a:r>
          </a:p>
          <a:p>
            <a:pPr marL="0" indent="0" algn="just">
              <a:buNone/>
            </a:pPr>
            <a:r>
              <a:rPr lang="es-CL" sz="2400" b="1" dirty="0" smtClean="0">
                <a:solidFill>
                  <a:schemeClr val="accent5"/>
                </a:solidFill>
              </a:rPr>
              <a:t>+ La cantidad de nodos participantes diferencia a los patrones</a:t>
            </a:r>
          </a:p>
          <a:p>
            <a:pPr marL="0" indent="0" algn="just">
              <a:buNone/>
            </a:pPr>
            <a:endParaRPr lang="es-CL" sz="2400" dirty="0">
              <a:solidFill>
                <a:schemeClr val="accent5"/>
              </a:solidFill>
            </a:endParaRPr>
          </a:p>
          <a:p>
            <a:pPr algn="just">
              <a:buFont typeface="Wingdings" panose="05000000000000000000" pitchFamily="2" charset="2"/>
              <a:buChar char="à"/>
            </a:pPr>
            <a:r>
              <a:rPr lang="es-CL" sz="2400" b="1" dirty="0">
                <a:sym typeface="Wingdings" panose="05000000000000000000" pitchFamily="2" charset="2"/>
              </a:rPr>
              <a:t>Me quedo con la prueba 1</a:t>
            </a:r>
          </a:p>
          <a:p>
            <a:pPr marL="0" indent="0" algn="just">
              <a:buNone/>
            </a:pPr>
            <a:r>
              <a:rPr lang="es-CL" sz="2400" dirty="0">
                <a:sym typeface="Wingdings" panose="05000000000000000000" pitchFamily="2" charset="2"/>
              </a:rPr>
              <a:t>Se pueden reagrupar algunos grupos aumentando el tamaño mínimo y reduciendo la cantidad de patrones identificados.</a:t>
            </a:r>
            <a:endParaRPr lang="es-CL" sz="2400" dirty="0"/>
          </a:p>
          <a:p>
            <a:pPr marL="0" indent="0" algn="just">
              <a:buNone/>
            </a:pPr>
            <a:endParaRPr lang="es-CL" sz="2400" dirty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endParaRPr lang="es-CL" sz="2400" dirty="0" smtClean="0"/>
          </a:p>
        </p:txBody>
      </p:sp>
    </p:spTree>
    <p:extLst>
      <p:ext uri="{BB962C8B-B14F-4D97-AF65-F5344CB8AC3E}">
        <p14:creationId xmlns:p14="http://schemas.microsoft.com/office/powerpoint/2010/main" val="405281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7291</TotalTime>
  <Words>2500</Words>
  <Application>Microsoft Office PowerPoint</Application>
  <PresentationFormat>Widescreen</PresentationFormat>
  <Paragraphs>404</Paragraphs>
  <Slides>36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Wingdings</vt:lpstr>
      <vt:lpstr>Office Theme</vt:lpstr>
      <vt:lpstr>Aplicación Metodología 1 (Palia)</vt:lpstr>
      <vt:lpstr>1) Palia</vt:lpstr>
      <vt:lpstr>1) Palia</vt:lpstr>
      <vt:lpstr>1) Palia</vt:lpstr>
      <vt:lpstr>1) Palia</vt:lpstr>
      <vt:lpstr>1) Palia</vt:lpstr>
      <vt:lpstr>1) Palia</vt:lpstr>
      <vt:lpstr>1) Palia</vt:lpstr>
      <vt:lpstr>1) Palia</vt:lpstr>
      <vt:lpstr>1) Palia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1) Palia</vt:lpstr>
      <vt:lpstr>1) Palia</vt:lpstr>
      <vt:lpstr>1) Palia</vt:lpstr>
      <vt:lpstr>1) Palia</vt:lpstr>
      <vt:lpstr>1) Palia</vt:lpstr>
      <vt:lpstr>1) Palia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Metodologías para identificar patrones</dc:title>
  <dc:creator>Tania Conca</dc:creator>
  <cp:lastModifiedBy>Tania Conca</cp:lastModifiedBy>
  <cp:revision>206</cp:revision>
  <dcterms:created xsi:type="dcterms:W3CDTF">2017-05-03T14:27:59Z</dcterms:created>
  <dcterms:modified xsi:type="dcterms:W3CDTF">2017-05-22T16:43:37Z</dcterms:modified>
</cp:coreProperties>
</file>