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6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02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1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594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64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85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11-07-2017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3369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Primer grupo de 3 nodos 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107" t="29002" r="25341" b="40515"/>
          <a:stretch/>
        </p:blipFill>
        <p:spPr>
          <a:xfrm>
            <a:off x="415491" y="2406315"/>
            <a:ext cx="11421977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0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Segundo grupo </a:t>
            </a:r>
            <a:r>
              <a:rPr lang="es-CL" dirty="0"/>
              <a:t>de 3 nodos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230" t="52906" r="25341" b="17050"/>
          <a:stretch/>
        </p:blipFill>
        <p:spPr>
          <a:xfrm>
            <a:off x="440023" y="2470484"/>
            <a:ext cx="11372914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Multiplicar 13"/>
          <p:cNvSpPr/>
          <p:nvPr/>
        </p:nvSpPr>
        <p:spPr>
          <a:xfrm>
            <a:off x="4791170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ultiplicar 14"/>
          <p:cNvSpPr/>
          <p:nvPr/>
        </p:nvSpPr>
        <p:spPr>
          <a:xfrm>
            <a:off x="4790087" y="3755504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0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Tercer grupo </a:t>
            </a:r>
            <a:r>
              <a:rPr lang="es-CL" dirty="0"/>
              <a:t>de 3 nodos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135" t="45000" r="25344" b="24688"/>
          <a:stretch/>
        </p:blipFill>
        <p:spPr>
          <a:xfrm>
            <a:off x="365759" y="2491739"/>
            <a:ext cx="11521441" cy="28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002" y="146760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33139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Multiplicar 20"/>
          <p:cNvSpPr/>
          <p:nvPr/>
        </p:nvSpPr>
        <p:spPr>
          <a:xfrm>
            <a:off x="1226931" y="1772266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Multiplicar 21"/>
          <p:cNvSpPr/>
          <p:nvPr/>
        </p:nvSpPr>
        <p:spPr>
          <a:xfrm>
            <a:off x="1169611" y="3733953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Multiplicar 13"/>
          <p:cNvSpPr/>
          <p:nvPr/>
        </p:nvSpPr>
        <p:spPr>
          <a:xfrm>
            <a:off x="4791170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Multiplicar 14"/>
          <p:cNvSpPr/>
          <p:nvPr/>
        </p:nvSpPr>
        <p:spPr>
          <a:xfrm>
            <a:off x="4790087" y="3755504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Multiplicar 15"/>
          <p:cNvSpPr/>
          <p:nvPr/>
        </p:nvSpPr>
        <p:spPr>
          <a:xfrm>
            <a:off x="8382398" y="1786950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Multiplicar 16"/>
          <p:cNvSpPr/>
          <p:nvPr/>
        </p:nvSpPr>
        <p:spPr>
          <a:xfrm>
            <a:off x="8441883" y="3748605"/>
            <a:ext cx="2586307" cy="255479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2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Palia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s-CL" sz="3000" dirty="0" smtClean="0"/>
          </a:p>
          <a:p>
            <a:pPr lvl="1"/>
            <a:endParaRPr lang="es-CL" sz="3000" dirty="0"/>
          </a:p>
          <a:p>
            <a:pPr lvl="1"/>
            <a:endParaRPr lang="es-CL" sz="3000" dirty="0" smtClean="0"/>
          </a:p>
          <a:p>
            <a:pPr lvl="1"/>
            <a:r>
              <a:rPr lang="es-CL" sz="3000" dirty="0" smtClean="0"/>
              <a:t>Nos quedaremos con los 9 grupos propuestos por Palia para el desarrollo de este trabajo. 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6674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endParaRPr lang="es-CL" sz="440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259" t="39879" r="33288" b="38666"/>
          <a:stretch/>
        </p:blipFill>
        <p:spPr>
          <a:xfrm>
            <a:off x="921146" y="1997846"/>
            <a:ext cx="4359587" cy="14832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8244" t="42500" r="62240" b="25000"/>
          <a:stretch/>
        </p:blipFill>
        <p:spPr>
          <a:xfrm>
            <a:off x="1241659" y="3729393"/>
            <a:ext cx="4193866" cy="23448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31488" t="23823" r="32448" b="33443"/>
          <a:stretch/>
        </p:blipFill>
        <p:spPr>
          <a:xfrm>
            <a:off x="5741469" y="2185496"/>
            <a:ext cx="5130702" cy="341810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41659" y="2185496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659" y="3668787"/>
            <a:ext cx="25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142522" y="236404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86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8" y="841955"/>
            <a:ext cx="10058400" cy="1450757"/>
          </a:xfrm>
        </p:spPr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97278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150616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4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538607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053174" y="2160774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71868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3775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  <a:endParaRPr lang="es-C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070040" y="4242271"/>
            <a:ext cx="28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9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68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17" y="1922897"/>
            <a:ext cx="10058400" cy="2232008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Comportamiento </a:t>
            </a:r>
            <a:r>
              <a:rPr lang="es-CL" sz="7200" dirty="0"/>
              <a:t/>
            </a:r>
            <a:br>
              <a:rPr lang="es-CL" sz="7200" dirty="0"/>
            </a:br>
            <a:r>
              <a:rPr lang="es-CL" sz="7200" dirty="0" smtClean="0"/>
              <a:t>Patrones</a:t>
            </a:r>
            <a:endParaRPr lang="es-CL" sz="7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203158" y="4331368"/>
            <a:ext cx="1010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utilizaran 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15% y 3% </a:t>
            </a:r>
          </a:p>
          <a:p>
            <a:pPr>
              <a:buFontTx/>
              <a:buChar char="-"/>
            </a:pPr>
            <a:r>
              <a:rPr lang="es-CL" sz="2800" dirty="0" smtClean="0"/>
              <a:t> 20% y 3%</a:t>
            </a:r>
          </a:p>
          <a:p>
            <a:pPr>
              <a:buFontTx/>
              <a:buChar char="-"/>
            </a:pPr>
            <a:r>
              <a:rPr lang="es-CL" sz="2800" dirty="0" smtClean="0"/>
              <a:t> 17.5% y 3%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715350"/>
              </p:ext>
            </p:extLst>
          </p:nvPr>
        </p:nvGraphicFramePr>
        <p:xfrm>
          <a:off x="818148" y="295725"/>
          <a:ext cx="10369616" cy="5811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8357"/>
                <a:gridCol w="1010653"/>
                <a:gridCol w="1909011"/>
                <a:gridCol w="6551595"/>
              </a:tblGrid>
              <a:tr h="351716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Patrón</a:t>
                      </a:r>
                      <a:r>
                        <a:rPr lang="es-CL" baseline="0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nodos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Nombre</a:t>
                      </a:r>
                      <a:r>
                        <a:rPr lang="es-CL" baseline="0" dirty="0" smtClean="0"/>
                        <a:t> 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</a:tr>
              <a:tr h="44377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Solitario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Solo una</a:t>
                      </a:r>
                      <a:r>
                        <a:rPr lang="es-CL" baseline="0" dirty="0" smtClean="0"/>
                        <a:t> disciplina está presente en el tratamiento del paciente.</a:t>
                      </a:r>
                      <a:endParaRPr lang="es-CL" dirty="0"/>
                    </a:p>
                  </a:txBody>
                  <a:tcPr/>
                </a:tc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Dúo</a:t>
                      </a:r>
                      <a:r>
                        <a:rPr lang="es-CL" baseline="0" dirty="0" smtClean="0"/>
                        <a:t> entre Nutricionista y Médico (con Médico como líder – en % -).</a:t>
                      </a:r>
                    </a:p>
                    <a:p>
                      <a:pPr algn="just"/>
                      <a:r>
                        <a:rPr lang="es-CL" baseline="0" dirty="0" smtClean="0"/>
                        <a:t>Instanciado con líder Médico y con Nutricionista.</a:t>
                      </a:r>
                      <a:endParaRPr lang="es-CL" dirty="0" smtClean="0"/>
                    </a:p>
                  </a:txBody>
                  <a:tcPr/>
                </a:tc>
              </a:tr>
              <a:tr h="44377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Hay roles compartidos entre los Médicos y las</a:t>
                      </a:r>
                      <a:r>
                        <a:rPr lang="es-CL" baseline="0" dirty="0" smtClean="0"/>
                        <a:t> Enfermeras.</a:t>
                      </a:r>
                      <a:endParaRPr lang="es-CL" dirty="0"/>
                    </a:p>
                  </a:txBody>
                  <a:tcPr/>
                </a:tc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Médico y la enfermera interactúan de manera muy similar apoyándose ambos en los nutricionistas.</a:t>
                      </a:r>
                      <a:endParaRPr lang="es-CL" dirty="0"/>
                    </a:p>
                  </a:txBody>
                  <a:tcPr/>
                </a:tc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 </a:t>
                      </a:r>
                      <a:r>
                        <a:rPr lang="es-CL" dirty="0" smtClean="0"/>
                        <a:t>medico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</a:tr>
              <a:tr h="44377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%</a:t>
                      </a:r>
                      <a:endParaRPr lang="es-CL" dirty="0"/>
                    </a:p>
                  </a:txBody>
                  <a:tcPr/>
                </a:tc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dirty="0"/>
                    </a:p>
                  </a:txBody>
                  <a:tcPr/>
                </a:tc>
              </a:tr>
              <a:tr h="87929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Centrado - colaborativo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15%, 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6 </a:t>
            </a:r>
            <a:r>
              <a:rPr lang="es-CL" dirty="0"/>
              <a:t>grupos de 3 nodos, 2 grupos de 2 nodos, 1 grupo de 1 </a:t>
            </a:r>
            <a:r>
              <a:rPr lang="es-CL" dirty="0" smtClean="0"/>
              <a:t>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grupos encontrados y se pueden </a:t>
            </a:r>
            <a:r>
              <a:rPr lang="es-CL" dirty="0" smtClean="0">
                <a:solidFill>
                  <a:srgbClr val="FF0000"/>
                </a:solidFill>
              </a:rPr>
              <a:t>reagrupar.</a:t>
            </a: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>
                <a:solidFill>
                  <a:srgbClr val="FF0000"/>
                </a:solidFill>
              </a:rPr>
              <a:t>casos de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(19.8 %).</a:t>
            </a:r>
            <a:endParaRPr lang="es-CL" dirty="0">
              <a:solidFill>
                <a:srgbClr val="00B05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  Grupos </a:t>
            </a:r>
            <a:r>
              <a:rPr lang="es-CL" dirty="0">
                <a:solidFill>
                  <a:srgbClr val="00B050"/>
                </a:solidFill>
              </a:rPr>
              <a:t>bien diferenciados por cantidad de nodos y referencias </a:t>
            </a:r>
            <a:r>
              <a:rPr lang="es-CL" dirty="0" smtClean="0">
                <a:solidFill>
                  <a:srgbClr val="00B050"/>
                </a:solidFill>
              </a:rPr>
              <a:t>entre </a:t>
            </a:r>
            <a:r>
              <a:rPr lang="es-CL" dirty="0">
                <a:solidFill>
                  <a:srgbClr val="00B050"/>
                </a:solidFill>
              </a:rPr>
              <a:t>si.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20%,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6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Todos de 3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Desaparece </a:t>
            </a:r>
            <a:r>
              <a:rPr lang="es-CL" dirty="0">
                <a:solidFill>
                  <a:srgbClr val="FF0000"/>
                </a:solidFill>
              </a:rPr>
              <a:t>medico solo y se mezcla en otro grupo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Grupos </a:t>
            </a:r>
            <a:r>
              <a:rPr lang="es-CL" dirty="0">
                <a:solidFill>
                  <a:srgbClr val="FF0000"/>
                </a:solidFill>
              </a:rPr>
              <a:t>muy generales y complejos de analizar</a:t>
            </a:r>
          </a:p>
          <a:p>
            <a:pPr marL="20116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Difieren </a:t>
            </a:r>
            <a:r>
              <a:rPr lang="es-CL" dirty="0">
                <a:solidFill>
                  <a:srgbClr val="FF0000"/>
                </a:solidFill>
              </a:rPr>
              <a:t>en referencias y/o derivaciones </a:t>
            </a: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Pocos </a:t>
            </a:r>
            <a:r>
              <a:rPr lang="es-CL" dirty="0">
                <a:solidFill>
                  <a:srgbClr val="00B050"/>
                </a:solidFill>
              </a:rPr>
              <a:t>casos en </a:t>
            </a:r>
            <a:r>
              <a:rPr lang="es-CL" dirty="0" err="1">
                <a:solidFill>
                  <a:srgbClr val="00B050"/>
                </a:solidFill>
              </a:rPr>
              <a:t>outliers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17.5%,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8 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 de 3 nodos, 1 de 2 nodos y 1 de 1 nodo.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Difieren </a:t>
            </a:r>
            <a:r>
              <a:rPr lang="es-CL" dirty="0">
                <a:solidFill>
                  <a:srgbClr val="FF0000"/>
                </a:solidFill>
              </a:rPr>
              <a:t>poco en concentración de profesionales (en referencias) pero son diferentes en derivaciones (en cantidad</a:t>
            </a:r>
            <a:r>
              <a:rPr lang="es-CL" dirty="0" smtClean="0">
                <a:solidFill>
                  <a:srgbClr val="FF0000"/>
                </a:solidFill>
              </a:rPr>
              <a:t>).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Desaparece </a:t>
            </a:r>
            <a:r>
              <a:rPr lang="es-CL" dirty="0">
                <a:solidFill>
                  <a:srgbClr val="FF0000"/>
                </a:solidFill>
              </a:rPr>
              <a:t>medico nutricionista en comparación al primer grupo.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B050"/>
                </a:solidFill>
              </a:rPr>
              <a:t>+ Grupos </a:t>
            </a:r>
            <a:r>
              <a:rPr lang="es-CL" dirty="0">
                <a:solidFill>
                  <a:srgbClr val="00B050"/>
                </a:solidFill>
              </a:rPr>
              <a:t>diferenciados por relación entre disciplinas (derivaciones).</a:t>
            </a: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</a:t>
            </a:r>
            <a:r>
              <a:rPr lang="es-CL" sz="2400" dirty="0" smtClean="0"/>
              <a:t>diferenciada. </a:t>
            </a:r>
            <a:endParaRPr lang="es-CL" sz="2400" dirty="0" smtClean="0"/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Un</a:t>
            </a:r>
            <a:r>
              <a:rPr lang="es-CL" sz="2000" dirty="0" smtClean="0">
                <a:solidFill>
                  <a:srgbClr val="0070C0"/>
                </a:solidFill>
              </a:rPr>
              <a:t> nodo</a:t>
            </a:r>
            <a:endParaRPr lang="es-CL" sz="4400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259" t="39879" r="33288" b="38666"/>
          <a:stretch/>
        </p:blipFill>
        <p:spPr>
          <a:xfrm>
            <a:off x="2862241" y="2479109"/>
            <a:ext cx="6528478" cy="22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488" t="23823" r="32448" b="33443"/>
          <a:stretch/>
        </p:blipFill>
        <p:spPr>
          <a:xfrm>
            <a:off x="6126480" y="2169454"/>
            <a:ext cx="5130702" cy="34181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8244" t="42500" r="62240" b="25000"/>
          <a:stretch/>
        </p:blipFill>
        <p:spPr>
          <a:xfrm>
            <a:off x="1035826" y="2355496"/>
            <a:ext cx="5447956" cy="30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763" t="17490" r="59511" b="40159"/>
          <a:stretch/>
        </p:blipFill>
        <p:spPr>
          <a:xfrm>
            <a:off x="1097278" y="2014480"/>
            <a:ext cx="2845613" cy="2070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6819" t="27379" r="58042" b="28218"/>
          <a:stretch/>
        </p:blipFill>
        <p:spPr>
          <a:xfrm>
            <a:off x="4550399" y="3966497"/>
            <a:ext cx="3067851" cy="21795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7868" t="28498" r="60035" b="30644"/>
          <a:stretch/>
        </p:blipFill>
        <p:spPr>
          <a:xfrm>
            <a:off x="8229133" y="2030105"/>
            <a:ext cx="2892839" cy="207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7344" t="28498" r="62447" b="33255"/>
          <a:stretch/>
        </p:blipFill>
        <p:spPr>
          <a:xfrm>
            <a:off x="4644990" y="1967667"/>
            <a:ext cx="2847256" cy="2026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553" t="32043" r="62133" b="26726"/>
          <a:stretch/>
        </p:blipFill>
        <p:spPr>
          <a:xfrm>
            <a:off x="8242951" y="4006075"/>
            <a:ext cx="2629178" cy="20105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8"/>
          <a:srcRect l="3357" t="31856" r="60664" b="17211"/>
          <a:stretch/>
        </p:blipFill>
        <p:spPr>
          <a:xfrm>
            <a:off x="1291787" y="4198192"/>
            <a:ext cx="2456597" cy="1955251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982639" y="1901133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/>
          <p:cNvSpPr/>
          <p:nvPr/>
        </p:nvSpPr>
        <p:spPr>
          <a:xfrm>
            <a:off x="4533076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redondeado 12"/>
          <p:cNvSpPr/>
          <p:nvPr/>
        </p:nvSpPr>
        <p:spPr>
          <a:xfrm>
            <a:off x="8195427" y="1861555"/>
            <a:ext cx="2960253" cy="4209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473</Words>
  <Application>Microsoft Office PowerPoint</Application>
  <PresentationFormat>Panorámica</PresentationFormat>
  <Paragraphs>130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Patrones Un nodo</vt:lpstr>
      <vt:lpstr>Patrones Dos nodos</vt:lpstr>
      <vt:lpstr>Patrones Tres nodos</vt:lpstr>
      <vt:lpstr>Primer grupo de 3 nodos </vt:lpstr>
      <vt:lpstr>Patrones Tres nodos</vt:lpstr>
      <vt:lpstr>Segundo grupo de 3 nodos </vt:lpstr>
      <vt:lpstr>Patrones Tres nodos</vt:lpstr>
      <vt:lpstr>Tercer grupo de 3 nodos </vt:lpstr>
      <vt:lpstr>Patrones Tres nodos</vt:lpstr>
      <vt:lpstr>Conclusión Palia</vt:lpstr>
      <vt:lpstr>Patrones</vt:lpstr>
      <vt:lpstr>Patrones </vt:lpstr>
      <vt:lpstr>Comportamiento  Patrones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17</cp:revision>
  <dcterms:created xsi:type="dcterms:W3CDTF">2017-07-12T00:10:35Z</dcterms:created>
  <dcterms:modified xsi:type="dcterms:W3CDTF">2017-07-12T03:55:16Z</dcterms:modified>
</cp:coreProperties>
</file>