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5" r:id="rId9"/>
    <p:sldId id="272" r:id="rId10"/>
    <p:sldId id="273" r:id="rId11"/>
    <p:sldId id="276" r:id="rId12"/>
    <p:sldId id="277" r:id="rId13"/>
    <p:sldId id="278" r:id="rId14"/>
    <p:sldId id="279" r:id="rId15"/>
  </p:sldIdLst>
  <p:sldSz cx="109728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07C"/>
    <a:srgbClr val="2DB53D"/>
    <a:srgbClr val="8C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08" y="-90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068AB-4C75-44B8-BB13-F999AE571989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93418-6C1D-4F22-85AA-DCA40787B1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1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3418-6C1D-4F22-85AA-DCA40787B15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385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2960" y="2130428"/>
            <a:ext cx="932688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43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6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545956" y="274639"/>
            <a:ext cx="296227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9130" y="274639"/>
            <a:ext cx="8703946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1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6776" y="4406903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8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9132" y="1600203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75122" y="1600203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6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3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9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90060" y="273052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640" y="1435102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0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600203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86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2EA5-B6FA-4199-881E-F20509A42190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749040" y="6356353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446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200" y="2514602"/>
            <a:ext cx="9326880" cy="1470025"/>
          </a:xfrm>
        </p:spPr>
        <p:txBody>
          <a:bodyPr/>
          <a:lstStyle/>
          <a:p>
            <a:r>
              <a:rPr lang="en-US" dirty="0" err="1" smtClean="0"/>
              <a:t>Adherencia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01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Definición de 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</a:rPr>
              <a:t>formas de tratamiento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Delegador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reasignado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4380" y="1857710"/>
            <a:ext cx="9464040" cy="126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L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7260" y="2010109"/>
            <a:ext cx="912114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Secuencia de delegaciones, con uno o más </a:t>
            </a:r>
            <a:r>
              <a:rPr lang="es-CL" dirty="0" err="1" smtClean="0"/>
              <a:t>autoarcos</a:t>
            </a:r>
            <a:r>
              <a:rPr lang="es-CL" dirty="0" smtClean="0"/>
              <a:t>.</a:t>
            </a:r>
          </a:p>
        </p:txBody>
      </p:sp>
      <p:sp>
        <p:nvSpPr>
          <p:cNvPr id="21" name="20 Elipse"/>
          <p:cNvSpPr/>
          <p:nvPr/>
        </p:nvSpPr>
        <p:spPr>
          <a:xfrm>
            <a:off x="3855653" y="3865654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</a:t>
            </a:r>
            <a:endParaRPr lang="es-CL" dirty="0"/>
          </a:p>
        </p:txBody>
      </p:sp>
      <p:sp>
        <p:nvSpPr>
          <p:cNvPr id="24" name="23 Elipse"/>
          <p:cNvSpPr/>
          <p:nvPr/>
        </p:nvSpPr>
        <p:spPr>
          <a:xfrm>
            <a:off x="1882107" y="3881759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</a:t>
            </a:r>
            <a:endParaRPr lang="es-CL" dirty="0"/>
          </a:p>
        </p:txBody>
      </p:sp>
      <p:cxnSp>
        <p:nvCxnSpPr>
          <p:cNvPr id="25" name="24 Conector recto de flecha"/>
          <p:cNvCxnSpPr>
            <a:stCxn id="24" idx="6"/>
            <a:endCxn id="21" idx="2"/>
          </p:cNvCxnSpPr>
          <p:nvPr/>
        </p:nvCxnSpPr>
        <p:spPr>
          <a:xfrm flipV="1">
            <a:off x="2537359" y="4153138"/>
            <a:ext cx="1318295" cy="161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Elipse"/>
          <p:cNvSpPr/>
          <p:nvPr/>
        </p:nvSpPr>
        <p:spPr>
          <a:xfrm>
            <a:off x="7993415" y="3881759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</a:t>
            </a:r>
          </a:p>
        </p:txBody>
      </p:sp>
      <p:sp>
        <p:nvSpPr>
          <p:cNvPr id="50" name="49 Elipse"/>
          <p:cNvSpPr/>
          <p:nvPr/>
        </p:nvSpPr>
        <p:spPr>
          <a:xfrm>
            <a:off x="5852160" y="3881394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</a:p>
        </p:txBody>
      </p:sp>
      <p:cxnSp>
        <p:nvCxnSpPr>
          <p:cNvPr id="52" name="51 Conector recto de flecha"/>
          <p:cNvCxnSpPr>
            <a:stCxn id="50" idx="6"/>
            <a:endCxn id="48" idx="2"/>
          </p:cNvCxnSpPr>
          <p:nvPr/>
        </p:nvCxnSpPr>
        <p:spPr>
          <a:xfrm>
            <a:off x="6507412" y="4168873"/>
            <a:ext cx="1486002" cy="3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1" idx="6"/>
            <a:endCxn id="50" idx="2"/>
          </p:cNvCxnSpPr>
          <p:nvPr/>
        </p:nvCxnSpPr>
        <p:spPr>
          <a:xfrm>
            <a:off x="4510903" y="4153135"/>
            <a:ext cx="1341257" cy="157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Flecha en U"/>
          <p:cNvSpPr/>
          <p:nvPr/>
        </p:nvSpPr>
        <p:spPr>
          <a:xfrm>
            <a:off x="3920438" y="3450251"/>
            <a:ext cx="525677" cy="38100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L" dirty="0" smtClean="0"/>
              <a:t>El paciente se trata con un grupo de profesionales menos del 50% del tiempo.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6 Elipse"/>
          <p:cNvSpPr/>
          <p:nvPr/>
        </p:nvSpPr>
        <p:spPr>
          <a:xfrm>
            <a:off x="3484126" y="4206110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</a:t>
            </a:r>
          </a:p>
        </p:txBody>
      </p:sp>
      <p:sp>
        <p:nvSpPr>
          <p:cNvPr id="8" name="7 Elipse"/>
          <p:cNvSpPr/>
          <p:nvPr/>
        </p:nvSpPr>
        <p:spPr>
          <a:xfrm>
            <a:off x="2177938" y="4205745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</a:p>
        </p:txBody>
      </p:sp>
      <p:cxnSp>
        <p:nvCxnSpPr>
          <p:cNvPr id="9" name="8 Conector recto de flecha"/>
          <p:cNvCxnSpPr>
            <a:stCxn id="8" idx="6"/>
            <a:endCxn id="7" idx="2"/>
          </p:cNvCxnSpPr>
          <p:nvPr/>
        </p:nvCxnSpPr>
        <p:spPr>
          <a:xfrm>
            <a:off x="2833190" y="4493227"/>
            <a:ext cx="650936" cy="3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6438937" y="4206110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</a:t>
            </a:r>
          </a:p>
        </p:txBody>
      </p:sp>
      <p:sp>
        <p:nvSpPr>
          <p:cNvPr id="12" name="11 Elipse"/>
          <p:cNvSpPr/>
          <p:nvPr/>
        </p:nvSpPr>
        <p:spPr>
          <a:xfrm>
            <a:off x="5016733" y="4206109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</a:t>
            </a:r>
            <a:endParaRPr lang="es-CL" dirty="0"/>
          </a:p>
        </p:txBody>
      </p:sp>
      <p:cxnSp>
        <p:nvCxnSpPr>
          <p:cNvPr id="13" name="12 Conector recto de flecha"/>
          <p:cNvCxnSpPr>
            <a:stCxn id="12" idx="6"/>
          </p:cNvCxnSpPr>
          <p:nvPr/>
        </p:nvCxnSpPr>
        <p:spPr>
          <a:xfrm flipV="1">
            <a:off x="5671986" y="4477484"/>
            <a:ext cx="800203" cy="161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7952580" y="4190006"/>
            <a:ext cx="624184" cy="550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H</a:t>
            </a:r>
          </a:p>
        </p:txBody>
      </p:sp>
      <p:sp>
        <p:nvSpPr>
          <p:cNvPr id="26" name="25 Flecha doblada"/>
          <p:cNvSpPr/>
          <p:nvPr/>
        </p:nvSpPr>
        <p:spPr>
          <a:xfrm rot="2225493">
            <a:off x="7202320" y="3859962"/>
            <a:ext cx="649480" cy="460093"/>
          </a:xfrm>
          <a:prstGeom prst="bentArrow">
            <a:avLst>
              <a:gd name="adj1" fmla="val 18182"/>
              <a:gd name="adj2" fmla="val 17662"/>
              <a:gd name="adj3" fmla="val 25000"/>
              <a:gd name="adj4" fmla="val 88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7" name="26 Flecha doblada"/>
          <p:cNvSpPr/>
          <p:nvPr/>
        </p:nvSpPr>
        <p:spPr>
          <a:xfrm rot="13287878">
            <a:off x="7195589" y="4558247"/>
            <a:ext cx="649482" cy="460094"/>
          </a:xfrm>
          <a:prstGeom prst="bentArrow">
            <a:avLst>
              <a:gd name="adj1" fmla="val 18182"/>
              <a:gd name="adj2" fmla="val 17662"/>
              <a:gd name="adj3" fmla="val 25000"/>
              <a:gd name="adj4" fmla="val 88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2833188" y="3374432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</a:t>
            </a:r>
          </a:p>
        </p:txBody>
      </p:sp>
      <p:cxnSp>
        <p:nvCxnSpPr>
          <p:cNvPr id="34" name="33 Conector recto de flecha"/>
          <p:cNvCxnSpPr>
            <a:stCxn id="31" idx="3"/>
            <a:endCxn id="8" idx="0"/>
          </p:cNvCxnSpPr>
          <p:nvPr/>
        </p:nvCxnSpPr>
        <p:spPr>
          <a:xfrm flipH="1">
            <a:off x="2505563" y="3865192"/>
            <a:ext cx="423584" cy="3405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7" idx="0"/>
            <a:endCxn id="31" idx="5"/>
          </p:cNvCxnSpPr>
          <p:nvPr/>
        </p:nvCxnSpPr>
        <p:spPr>
          <a:xfrm flipH="1" flipV="1">
            <a:off x="3392480" y="3865195"/>
            <a:ext cx="419270" cy="3409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139378" y="4499380"/>
            <a:ext cx="877357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1972093" y="3151947"/>
            <a:ext cx="237744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Elipse"/>
          <p:cNvSpPr/>
          <p:nvPr/>
        </p:nvSpPr>
        <p:spPr>
          <a:xfrm>
            <a:off x="5890297" y="3456747"/>
            <a:ext cx="3291840" cy="2209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Definición de 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</a:rPr>
              <a:t>formas de tratamiento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Casual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923" y="5666547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mes</a:t>
            </a:r>
            <a:endParaRPr lang="es-CL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577989" y="5657425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año</a:t>
            </a:r>
            <a:endParaRPr lang="es-CL" sz="2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876673" y="5722003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mes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451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L" dirty="0" smtClean="0"/>
              <a:t>El paciente se trata con un grupo de profesionales más del 50% del tiempo.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6 Elipse"/>
          <p:cNvSpPr/>
          <p:nvPr/>
        </p:nvSpPr>
        <p:spPr>
          <a:xfrm>
            <a:off x="3484126" y="4206110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</a:t>
            </a:r>
          </a:p>
        </p:txBody>
      </p:sp>
      <p:sp>
        <p:nvSpPr>
          <p:cNvPr id="8" name="7 Elipse"/>
          <p:cNvSpPr/>
          <p:nvPr/>
        </p:nvSpPr>
        <p:spPr>
          <a:xfrm>
            <a:off x="2177938" y="4205745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</a:p>
        </p:txBody>
      </p:sp>
      <p:cxnSp>
        <p:nvCxnSpPr>
          <p:cNvPr id="9" name="8 Conector recto de flecha"/>
          <p:cNvCxnSpPr>
            <a:stCxn id="8" idx="6"/>
            <a:endCxn id="7" idx="2"/>
          </p:cNvCxnSpPr>
          <p:nvPr/>
        </p:nvCxnSpPr>
        <p:spPr>
          <a:xfrm>
            <a:off x="2833190" y="4493227"/>
            <a:ext cx="650936" cy="3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6438937" y="4206110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</a:t>
            </a:r>
          </a:p>
        </p:txBody>
      </p:sp>
      <p:sp>
        <p:nvSpPr>
          <p:cNvPr id="12" name="11 Elipse"/>
          <p:cNvSpPr/>
          <p:nvPr/>
        </p:nvSpPr>
        <p:spPr>
          <a:xfrm>
            <a:off x="5016733" y="4206109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</a:t>
            </a:r>
            <a:endParaRPr lang="es-CL" dirty="0"/>
          </a:p>
        </p:txBody>
      </p:sp>
      <p:cxnSp>
        <p:nvCxnSpPr>
          <p:cNvPr id="13" name="12 Conector recto de flecha"/>
          <p:cNvCxnSpPr>
            <a:stCxn id="12" idx="6"/>
          </p:cNvCxnSpPr>
          <p:nvPr/>
        </p:nvCxnSpPr>
        <p:spPr>
          <a:xfrm flipV="1">
            <a:off x="5671986" y="4477484"/>
            <a:ext cx="800203" cy="161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7952580" y="4190006"/>
            <a:ext cx="624184" cy="550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H</a:t>
            </a:r>
          </a:p>
        </p:txBody>
      </p:sp>
      <p:sp>
        <p:nvSpPr>
          <p:cNvPr id="26" name="25 Flecha doblada"/>
          <p:cNvSpPr/>
          <p:nvPr/>
        </p:nvSpPr>
        <p:spPr>
          <a:xfrm rot="2225493">
            <a:off x="7202320" y="3859962"/>
            <a:ext cx="649480" cy="460093"/>
          </a:xfrm>
          <a:prstGeom prst="bentArrow">
            <a:avLst>
              <a:gd name="adj1" fmla="val 18182"/>
              <a:gd name="adj2" fmla="val 17662"/>
              <a:gd name="adj3" fmla="val 25000"/>
              <a:gd name="adj4" fmla="val 88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7" name="26 Flecha doblada"/>
          <p:cNvSpPr/>
          <p:nvPr/>
        </p:nvSpPr>
        <p:spPr>
          <a:xfrm rot="13287878">
            <a:off x="7195589" y="4558247"/>
            <a:ext cx="649482" cy="460094"/>
          </a:xfrm>
          <a:prstGeom prst="bentArrow">
            <a:avLst>
              <a:gd name="adj1" fmla="val 18182"/>
              <a:gd name="adj2" fmla="val 17662"/>
              <a:gd name="adj3" fmla="val 25000"/>
              <a:gd name="adj4" fmla="val 88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2833188" y="3374432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</a:t>
            </a:r>
          </a:p>
        </p:txBody>
      </p:sp>
      <p:cxnSp>
        <p:nvCxnSpPr>
          <p:cNvPr id="34" name="33 Conector recto de flecha"/>
          <p:cNvCxnSpPr>
            <a:stCxn id="31" idx="3"/>
            <a:endCxn id="8" idx="0"/>
          </p:cNvCxnSpPr>
          <p:nvPr/>
        </p:nvCxnSpPr>
        <p:spPr>
          <a:xfrm flipH="1">
            <a:off x="2505563" y="3865192"/>
            <a:ext cx="423584" cy="3405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7" idx="0"/>
            <a:endCxn id="31" idx="5"/>
          </p:cNvCxnSpPr>
          <p:nvPr/>
        </p:nvCxnSpPr>
        <p:spPr>
          <a:xfrm flipH="1" flipV="1">
            <a:off x="3392480" y="3865195"/>
            <a:ext cx="419270" cy="3409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139378" y="4499380"/>
            <a:ext cx="877357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1972093" y="3151947"/>
            <a:ext cx="237744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Elipse"/>
          <p:cNvSpPr/>
          <p:nvPr/>
        </p:nvSpPr>
        <p:spPr>
          <a:xfrm>
            <a:off x="5890297" y="3456747"/>
            <a:ext cx="3291840" cy="2209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Definición de 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</a:rPr>
              <a:t>formas de tratamiento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Participativo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923" y="5666547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año</a:t>
            </a:r>
            <a:endParaRPr lang="es-CL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577989" y="5657425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año</a:t>
            </a:r>
            <a:endParaRPr lang="es-CL" sz="2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876673" y="5722003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año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4351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Test de </a:t>
            </a:r>
            <a:r>
              <a:rPr lang="en-US" dirty="0" err="1" smtClean="0"/>
              <a:t>proporciones</a:t>
            </a:r>
            <a:endParaRPr lang="es-CL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9106"/>
              </p:ext>
            </p:extLst>
          </p:nvPr>
        </p:nvGraphicFramePr>
        <p:xfrm>
          <a:off x="685800" y="1295400"/>
          <a:ext cx="9448801" cy="206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717"/>
                <a:gridCol w="1086968"/>
                <a:gridCol w="1875552"/>
                <a:gridCol w="1705046"/>
                <a:gridCol w="1705046"/>
                <a:gridCol w="1257472"/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 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Mejora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Compensado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M. </a:t>
                      </a:r>
                      <a:r>
                        <a:rPr lang="es-CL" sz="2200" u="none" strike="noStrike" dirty="0" err="1">
                          <a:effectLst/>
                        </a:rPr>
                        <a:t>desc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A. </a:t>
                      </a:r>
                      <a:r>
                        <a:rPr lang="es-CL" sz="2200" u="none" strike="noStrike" dirty="0" err="1">
                          <a:effectLst/>
                        </a:rPr>
                        <a:t>desc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Total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 err="1">
                          <a:effectLst/>
                        </a:rPr>
                        <a:t>Delegador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38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182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80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183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483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 err="1">
                          <a:effectLst/>
                        </a:rPr>
                        <a:t>Deleg</a:t>
                      </a:r>
                      <a:r>
                        <a:rPr lang="es-CL" sz="2200" u="none" strike="noStrike" dirty="0">
                          <a:effectLst/>
                        </a:rPr>
                        <a:t>. 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62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171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102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259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594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Casual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48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202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132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239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621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Participativo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14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55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35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70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174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Población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162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609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349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751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1871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63362"/>
              </p:ext>
            </p:extLst>
          </p:nvPr>
        </p:nvGraphicFramePr>
        <p:xfrm>
          <a:off x="685800" y="4038600"/>
          <a:ext cx="9448801" cy="206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717"/>
                <a:gridCol w="1086968"/>
                <a:gridCol w="1875552"/>
                <a:gridCol w="1705046"/>
                <a:gridCol w="1705046"/>
                <a:gridCol w="1257472"/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 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Mejora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Compensado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M. </a:t>
                      </a:r>
                      <a:r>
                        <a:rPr lang="es-CL" sz="2200" u="none" strike="noStrike" dirty="0" err="1">
                          <a:effectLst/>
                        </a:rPr>
                        <a:t>desc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A. </a:t>
                      </a:r>
                      <a:r>
                        <a:rPr lang="es-CL" sz="2200" u="none" strike="noStrike" dirty="0" err="1">
                          <a:effectLst/>
                        </a:rPr>
                        <a:t>desc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Total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 err="1">
                          <a:effectLst/>
                        </a:rPr>
                        <a:t>Delegador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37.68%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 err="1">
                          <a:effectLst/>
                        </a:rPr>
                        <a:t>Deleg</a:t>
                      </a:r>
                      <a:r>
                        <a:rPr lang="es-CL" sz="2200" u="none" strike="noStrike" dirty="0">
                          <a:effectLst/>
                        </a:rPr>
                        <a:t>. 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28.79%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17.17%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Casual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38.49%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>
                          <a:effectLst/>
                        </a:rPr>
                        <a:t>Participativo</a:t>
                      </a:r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31.61%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20.11%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40.23%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u="none" strike="noStrike" dirty="0">
                          <a:effectLst/>
                        </a:rPr>
                        <a:t>Población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32.55%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40.14%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5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Test de </a:t>
            </a:r>
            <a:r>
              <a:rPr lang="en-US" dirty="0" err="1" smtClean="0"/>
              <a:t>proporciones</a:t>
            </a:r>
            <a:endParaRPr lang="es-C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28191"/>
            <a:ext cx="7281863" cy="222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14" y="4233304"/>
            <a:ext cx="7292749" cy="187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7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*</a:t>
            </a:r>
            <a:endParaRPr lang="es-CL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30595"/>
              </p:ext>
            </p:extLst>
          </p:nvPr>
        </p:nvGraphicFramePr>
        <p:xfrm>
          <a:off x="533400" y="3810001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7.94%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37.35%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1.73%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7.94%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37.35%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1.73%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21619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0.58530896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376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0.61623996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1368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0.59280807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824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0.54165916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0.57926702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4270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*</a:t>
            </a:r>
            <a:endParaRPr lang="es-CL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7779"/>
              </p:ext>
            </p:extLst>
          </p:nvPr>
        </p:nvGraphicFramePr>
        <p:xfrm>
          <a:off x="533400" y="3810001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36.40%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37.39%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36.40%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17.91%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37.39%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17.91%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23850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0.62881359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0.63866207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978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0.61903852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567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0.54928262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1129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0.59954408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2928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*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36967"/>
              </p:ext>
            </p:extLst>
          </p:nvPr>
        </p:nvGraphicFramePr>
        <p:xfrm>
          <a:off x="533400" y="3823337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2.91%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26.60%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27.48%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2.91%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5.14%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26.60%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5.14%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4.02%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27.48%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</a:t>
                      </a:r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4.02%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00645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0.65288221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0.73029127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0.68096774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310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0.62713841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643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0.67222874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1583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* -&gt; MEDICO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68817"/>
              </p:ext>
            </p:extLst>
          </p:nvPr>
        </p:nvGraphicFramePr>
        <p:xfrm>
          <a:off x="533400" y="3823337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5.69%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7.09%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5.69%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47.67%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7.09%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47.67%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</a:t>
                      </a:r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93049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0.64846158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0.68193512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1341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0.68101344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0.61910712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0.65328185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4282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-&gt; ENFERMERA	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40299"/>
              </p:ext>
            </p:extLst>
          </p:nvPr>
        </p:nvGraphicFramePr>
        <p:xfrm>
          <a:off x="533400" y="3823337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24.82%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34.29%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24.82%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34.29%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77268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0.58237574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0.6013881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0.57020304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0.50445986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1175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0.55592986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3002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* -&gt; NUTRICIONISTA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33001"/>
              </p:ext>
            </p:extLst>
          </p:nvPr>
        </p:nvGraphicFramePr>
        <p:xfrm>
          <a:off x="533400" y="3823337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8.03%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27.28%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5.26%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8.03%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27.28%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9.41%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5.26%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9.41%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33786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0.56424936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0.62703333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0.53500539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0.49204497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557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0.55231733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1497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did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4380" y="1857710"/>
            <a:ext cx="9464040" cy="126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L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7260" y="2010109"/>
            <a:ext cx="912114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Test de proporciones comparando mis segmentos con la evolución</a:t>
            </a:r>
          </a:p>
        </p:txBody>
      </p:sp>
    </p:spTree>
    <p:extLst>
      <p:ext uri="{BB962C8B-B14F-4D97-AF65-F5344CB8AC3E}">
        <p14:creationId xmlns:p14="http://schemas.microsoft.com/office/powerpoint/2010/main" val="31521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Definición de formas de tratamiento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Delegador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4380" y="1857710"/>
            <a:ext cx="9464040" cy="126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L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7260" y="2010109"/>
            <a:ext cx="912114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Delegar: transferir trabajo a otro.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Secuencia de delegaciones.</a:t>
            </a:r>
          </a:p>
        </p:txBody>
      </p:sp>
      <p:sp>
        <p:nvSpPr>
          <p:cNvPr id="21" name="20 Elipse"/>
          <p:cNvSpPr/>
          <p:nvPr/>
        </p:nvSpPr>
        <p:spPr>
          <a:xfrm>
            <a:off x="3855653" y="3865654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</a:t>
            </a:r>
            <a:endParaRPr lang="es-CL" dirty="0"/>
          </a:p>
        </p:txBody>
      </p:sp>
      <p:sp>
        <p:nvSpPr>
          <p:cNvPr id="24" name="23 Elipse"/>
          <p:cNvSpPr/>
          <p:nvPr/>
        </p:nvSpPr>
        <p:spPr>
          <a:xfrm>
            <a:off x="1882107" y="3881759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</a:t>
            </a:r>
            <a:endParaRPr lang="es-CL" dirty="0"/>
          </a:p>
        </p:txBody>
      </p:sp>
      <p:cxnSp>
        <p:nvCxnSpPr>
          <p:cNvPr id="25" name="24 Conector recto de flecha"/>
          <p:cNvCxnSpPr>
            <a:stCxn id="24" idx="6"/>
            <a:endCxn id="21" idx="2"/>
          </p:cNvCxnSpPr>
          <p:nvPr/>
        </p:nvCxnSpPr>
        <p:spPr>
          <a:xfrm flipV="1">
            <a:off x="2537359" y="4153138"/>
            <a:ext cx="1318295" cy="161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Elipse"/>
          <p:cNvSpPr/>
          <p:nvPr/>
        </p:nvSpPr>
        <p:spPr>
          <a:xfrm>
            <a:off x="7993415" y="3881759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</a:t>
            </a:r>
          </a:p>
        </p:txBody>
      </p:sp>
      <p:sp>
        <p:nvSpPr>
          <p:cNvPr id="50" name="49 Elipse"/>
          <p:cNvSpPr/>
          <p:nvPr/>
        </p:nvSpPr>
        <p:spPr>
          <a:xfrm>
            <a:off x="5852160" y="3881394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</a:p>
        </p:txBody>
      </p:sp>
      <p:cxnSp>
        <p:nvCxnSpPr>
          <p:cNvPr id="52" name="51 Conector recto de flecha"/>
          <p:cNvCxnSpPr>
            <a:stCxn id="50" idx="6"/>
            <a:endCxn id="48" idx="2"/>
          </p:cNvCxnSpPr>
          <p:nvPr/>
        </p:nvCxnSpPr>
        <p:spPr>
          <a:xfrm>
            <a:off x="6507412" y="4168873"/>
            <a:ext cx="1486002" cy="3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1" idx="6"/>
            <a:endCxn id="50" idx="2"/>
          </p:cNvCxnSpPr>
          <p:nvPr/>
        </p:nvCxnSpPr>
        <p:spPr>
          <a:xfrm>
            <a:off x="4510903" y="4153135"/>
            <a:ext cx="1341257" cy="157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617</Words>
  <Application>Microsoft Office PowerPoint</Application>
  <PresentationFormat>Personalizado</PresentationFormat>
  <Paragraphs>353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Adherencia grupos</vt:lpstr>
      <vt:lpstr>MEDICO -&gt; *</vt:lpstr>
      <vt:lpstr>ENFERMERA -&gt; *</vt:lpstr>
      <vt:lpstr>NUTRICIONISTA -&gt; *</vt:lpstr>
      <vt:lpstr>* -&gt; MEDICO</vt:lpstr>
      <vt:lpstr>* -&gt; ENFERMERA </vt:lpstr>
      <vt:lpstr>* -&gt; NUTRICIONISTA</vt:lpstr>
      <vt:lpstr>What I did?</vt:lpstr>
      <vt:lpstr>Definición de formas de tratamiento Delegador</vt:lpstr>
      <vt:lpstr>Definición de formas de tratamiento Delegador reasignado</vt:lpstr>
      <vt:lpstr>Definición de formas de tratamiento Casual</vt:lpstr>
      <vt:lpstr>Definición de formas de tratamiento Participativo</vt:lpstr>
      <vt:lpstr>Test de proporciones</vt:lpstr>
      <vt:lpstr>Test de proporciones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37</cp:revision>
  <dcterms:created xsi:type="dcterms:W3CDTF">2017-07-20T00:59:30Z</dcterms:created>
  <dcterms:modified xsi:type="dcterms:W3CDTF">2017-08-02T18:12:29Z</dcterms:modified>
</cp:coreProperties>
</file>