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85" r:id="rId12"/>
    <p:sldId id="286" r:id="rId13"/>
    <p:sldId id="287" r:id="rId14"/>
    <p:sldId id="288" r:id="rId15"/>
    <p:sldId id="289" r:id="rId16"/>
    <p:sldId id="290" r:id="rId17"/>
    <p:sldId id="300" r:id="rId18"/>
    <p:sldId id="281" r:id="rId19"/>
    <p:sldId id="282" r:id="rId20"/>
    <p:sldId id="283" r:id="rId21"/>
    <p:sldId id="284" r:id="rId22"/>
    <p:sldId id="278" r:id="rId23"/>
    <p:sldId id="279" r:id="rId24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07C"/>
    <a:srgbClr val="2DB53D"/>
    <a:srgbClr val="8C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16" autoAdjust="0"/>
  </p:normalViewPr>
  <p:slideViewPr>
    <p:cSldViewPr>
      <p:cViewPr varScale="1">
        <p:scale>
          <a:sx n="69" d="100"/>
          <a:sy n="69" d="100"/>
        </p:scale>
        <p:origin x="-1008" y="-90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068AB-4C75-44B8-BB13-F999AE571989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93418-6C1D-4F22-85AA-DCA40787B1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1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3418-6C1D-4F22-85AA-DCA40787B15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85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baseline="0" dirty="0" smtClean="0"/>
              <a:t> un principio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tratamientos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:</a:t>
            </a:r>
          </a:p>
          <a:p>
            <a:r>
              <a:rPr lang="es-CL" dirty="0" smtClean="0"/>
              <a:t>Casual:</a:t>
            </a:r>
            <a:r>
              <a:rPr lang="es-CL" baseline="0" dirty="0" smtClean="0"/>
              <a:t> menos del 30%</a:t>
            </a:r>
          </a:p>
          <a:p>
            <a:r>
              <a:rPr lang="es-CL" baseline="0" dirty="0" smtClean="0"/>
              <a:t>Interrumpido: entre 30% y 70%</a:t>
            </a:r>
          </a:p>
          <a:p>
            <a:r>
              <a:rPr lang="es-CL" baseline="0" dirty="0" smtClean="0"/>
              <a:t>Participativo: más del 70%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3418-6C1D-4F22-85AA-DCA40787B155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064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Acá junté los tratamientos interrumpido y participativo.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3418-6C1D-4F22-85AA-DCA40787B155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310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TO-DO</a:t>
            </a:r>
          </a:p>
          <a:p>
            <a:r>
              <a:rPr lang="es-CL" dirty="0" smtClean="0"/>
              <a:t>1-</a:t>
            </a:r>
            <a:r>
              <a:rPr lang="es-CL" baseline="0" dirty="0" smtClean="0"/>
              <a:t> Buscar </a:t>
            </a:r>
            <a:r>
              <a:rPr lang="es-CL" baseline="0" dirty="0" err="1" smtClean="0"/>
              <a:t>papers</a:t>
            </a:r>
            <a:r>
              <a:rPr lang="es-CL" baseline="0" dirty="0" smtClean="0"/>
              <a:t> de la adherencia (métricas y resultados)</a:t>
            </a:r>
          </a:p>
          <a:p>
            <a:r>
              <a:rPr lang="es-CL" baseline="0" dirty="0" smtClean="0"/>
              <a:t>2- Escribir </a:t>
            </a:r>
            <a:r>
              <a:rPr lang="es-CL" baseline="0" dirty="0" err="1" smtClean="0"/>
              <a:t>paper</a:t>
            </a:r>
            <a:r>
              <a:rPr lang="es-CL" baseline="0" dirty="0" smtClean="0"/>
              <a:t> corto</a:t>
            </a:r>
          </a:p>
          <a:p>
            <a:r>
              <a:rPr lang="es-CL" baseline="0" dirty="0" smtClean="0"/>
              <a:t>3- Conseguir datos (más a largo plazo)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3418-6C1D-4F22-85AA-DCA40787B155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21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8"/>
            <a:ext cx="932688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45956" y="274639"/>
            <a:ext cx="296227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9130" y="274639"/>
            <a:ext cx="8703946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3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8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9132" y="1600203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75122" y="1600203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6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0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0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3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EA5-B6FA-4199-881E-F20509A42190}" type="datetimeFigureOut">
              <a:rPr lang="es-CL" smtClean="0"/>
              <a:t>09-08-2017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3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2514602"/>
            <a:ext cx="9326880" cy="1470025"/>
          </a:xfrm>
        </p:spPr>
        <p:txBody>
          <a:bodyPr/>
          <a:lstStyle/>
          <a:p>
            <a:r>
              <a:rPr lang="en-US" dirty="0" err="1" smtClean="0"/>
              <a:t>Avance</a:t>
            </a:r>
            <a:r>
              <a:rPr lang="en-US" dirty="0" smtClean="0"/>
              <a:t> 09/08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Camilo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Álvarez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1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00705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98251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0.5615942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0.53508772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0.53333333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0.38333333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0.4663242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4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*</a:t>
            </a:r>
            <a:endParaRPr lang="es-C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14341"/>
              </p:ext>
            </p:extLst>
          </p:nvPr>
        </p:nvGraphicFramePr>
        <p:xfrm>
          <a:off x="533400" y="3810001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9194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0.60131495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0.61579659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0.59307803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0.55382085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0.58273619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*</a:t>
            </a:r>
            <a:endParaRPr lang="es-CL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252"/>
              </p:ext>
            </p:extLst>
          </p:nvPr>
        </p:nvGraphicFramePr>
        <p:xfrm>
          <a:off x="533400" y="3810001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</a:t>
                      </a:r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96365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0.60827199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0.64129616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0.62052059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0.57197209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0.60424359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0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*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8306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49204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0.66299435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0.72635843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0.70697085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0.6347507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0.67287977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5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* -&gt; MEDICO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093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6103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0.6701255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0.68282387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0.67105892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0.63287707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0.65668452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-&gt; ENFERMERA	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71758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25859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0.56780848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0.60391905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0.57570041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0.52177146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0.55922955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5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*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91016"/>
              </p:ext>
            </p:extLst>
          </p:nvPr>
        </p:nvGraphicFramePr>
        <p:xfrm>
          <a:off x="533400" y="3823337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89114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Instancias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0.56040757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0.61752049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0.57669082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0.506866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0.55647857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" y="1857710"/>
            <a:ext cx="9464040" cy="126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7260" y="2010109"/>
            <a:ext cx="912114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Los compensados adhieren más que los altamente descompensados</a:t>
            </a:r>
          </a:p>
        </p:txBody>
      </p:sp>
    </p:spTree>
    <p:extLst>
      <p:ext uri="{BB962C8B-B14F-4D97-AF65-F5344CB8AC3E}">
        <p14:creationId xmlns:p14="http://schemas.microsoft.com/office/powerpoint/2010/main" val="5667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formas de tratamiento</a:t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Delegador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" y="1857710"/>
            <a:ext cx="9464040" cy="126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7260" y="2010109"/>
            <a:ext cx="912114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s-CL" dirty="0" smtClean="0"/>
              <a:t>Delegar: transferir trabajo a otro.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Secuencia de delegaciones.</a:t>
            </a:r>
          </a:p>
        </p:txBody>
      </p:sp>
      <p:sp>
        <p:nvSpPr>
          <p:cNvPr id="21" name="20 Elipse"/>
          <p:cNvSpPr/>
          <p:nvPr/>
        </p:nvSpPr>
        <p:spPr>
          <a:xfrm>
            <a:off x="3855653" y="386565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sp>
        <p:nvSpPr>
          <p:cNvPr id="24" name="23 Elipse"/>
          <p:cNvSpPr/>
          <p:nvPr/>
        </p:nvSpPr>
        <p:spPr>
          <a:xfrm>
            <a:off x="1882107" y="388175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cxnSp>
        <p:nvCxnSpPr>
          <p:cNvPr id="25" name="24 Conector recto de flecha"/>
          <p:cNvCxnSpPr>
            <a:stCxn id="24" idx="6"/>
            <a:endCxn id="21" idx="2"/>
          </p:cNvCxnSpPr>
          <p:nvPr/>
        </p:nvCxnSpPr>
        <p:spPr>
          <a:xfrm flipV="1">
            <a:off x="2537359" y="4153138"/>
            <a:ext cx="1318295" cy="161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Elipse"/>
          <p:cNvSpPr/>
          <p:nvPr/>
        </p:nvSpPr>
        <p:spPr>
          <a:xfrm>
            <a:off x="7993415" y="3881759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50" name="49 Elipse"/>
          <p:cNvSpPr/>
          <p:nvPr/>
        </p:nvSpPr>
        <p:spPr>
          <a:xfrm>
            <a:off x="5852160" y="388139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52" name="51 Conector recto de flecha"/>
          <p:cNvCxnSpPr>
            <a:stCxn id="50" idx="6"/>
            <a:endCxn id="48" idx="2"/>
          </p:cNvCxnSpPr>
          <p:nvPr/>
        </p:nvCxnSpPr>
        <p:spPr>
          <a:xfrm>
            <a:off x="6507412" y="4168873"/>
            <a:ext cx="1486002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1" idx="6"/>
            <a:endCxn id="50" idx="2"/>
          </p:cNvCxnSpPr>
          <p:nvPr/>
        </p:nvCxnSpPr>
        <p:spPr>
          <a:xfrm>
            <a:off x="4510903" y="4153135"/>
            <a:ext cx="1341257" cy="157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</a:rPr>
              <a:t>formas de tratamiento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Delegador</a:t>
            </a: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reasignado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" y="1857710"/>
            <a:ext cx="9464040" cy="126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7260" y="2010109"/>
            <a:ext cx="912114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dirty="0" smtClean="0"/>
              <a:t>Secuencia de delegaciones, con uno o más </a:t>
            </a:r>
            <a:r>
              <a:rPr lang="es-CL" dirty="0" err="1" smtClean="0"/>
              <a:t>autoarcos</a:t>
            </a:r>
            <a:r>
              <a:rPr lang="es-CL" dirty="0" smtClean="0"/>
              <a:t>.</a:t>
            </a:r>
          </a:p>
        </p:txBody>
      </p:sp>
      <p:sp>
        <p:nvSpPr>
          <p:cNvPr id="21" name="20 Elipse"/>
          <p:cNvSpPr/>
          <p:nvPr/>
        </p:nvSpPr>
        <p:spPr>
          <a:xfrm>
            <a:off x="3855653" y="386565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sp>
        <p:nvSpPr>
          <p:cNvPr id="24" name="23 Elipse"/>
          <p:cNvSpPr/>
          <p:nvPr/>
        </p:nvSpPr>
        <p:spPr>
          <a:xfrm>
            <a:off x="1882107" y="388175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cxnSp>
        <p:nvCxnSpPr>
          <p:cNvPr id="25" name="24 Conector recto de flecha"/>
          <p:cNvCxnSpPr>
            <a:stCxn id="24" idx="6"/>
            <a:endCxn id="21" idx="2"/>
          </p:cNvCxnSpPr>
          <p:nvPr/>
        </p:nvCxnSpPr>
        <p:spPr>
          <a:xfrm flipV="1">
            <a:off x="2537359" y="4153138"/>
            <a:ext cx="1318295" cy="161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Elipse"/>
          <p:cNvSpPr/>
          <p:nvPr/>
        </p:nvSpPr>
        <p:spPr>
          <a:xfrm>
            <a:off x="7993415" y="3881759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50" name="49 Elipse"/>
          <p:cNvSpPr/>
          <p:nvPr/>
        </p:nvSpPr>
        <p:spPr>
          <a:xfrm>
            <a:off x="5852160" y="3881394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52" name="51 Conector recto de flecha"/>
          <p:cNvCxnSpPr>
            <a:stCxn id="50" idx="6"/>
            <a:endCxn id="48" idx="2"/>
          </p:cNvCxnSpPr>
          <p:nvPr/>
        </p:nvCxnSpPr>
        <p:spPr>
          <a:xfrm>
            <a:off x="6507412" y="4168873"/>
            <a:ext cx="1486002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1" idx="6"/>
            <a:endCxn id="50" idx="2"/>
          </p:cNvCxnSpPr>
          <p:nvPr/>
        </p:nvCxnSpPr>
        <p:spPr>
          <a:xfrm>
            <a:off x="4510903" y="4153135"/>
            <a:ext cx="1341257" cy="157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Flecha en U"/>
          <p:cNvSpPr/>
          <p:nvPr/>
        </p:nvSpPr>
        <p:spPr>
          <a:xfrm>
            <a:off x="3920438" y="3450251"/>
            <a:ext cx="525677" cy="3810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MEDICO</a:t>
            </a:r>
            <a:endParaRPr lang="es-C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78078"/>
              </p:ext>
            </p:extLst>
          </p:nvPr>
        </p:nvGraphicFramePr>
        <p:xfrm>
          <a:off x="533400" y="3810000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53328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0.6435831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0.65279959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0.62328002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0.60911015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0.62708283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0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L" dirty="0" smtClean="0"/>
              <a:t>El paciente se trata con un grupo de profesionales menos del 30% del tiempo.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6 Elipse"/>
          <p:cNvSpPr/>
          <p:nvPr/>
        </p:nvSpPr>
        <p:spPr>
          <a:xfrm>
            <a:off x="3484126" y="4206110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8" name="7 Elipse"/>
          <p:cNvSpPr/>
          <p:nvPr/>
        </p:nvSpPr>
        <p:spPr>
          <a:xfrm>
            <a:off x="2177938" y="4205745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9" name="8 Conector recto de flecha"/>
          <p:cNvCxnSpPr>
            <a:stCxn id="8" idx="6"/>
            <a:endCxn id="7" idx="2"/>
          </p:cNvCxnSpPr>
          <p:nvPr/>
        </p:nvCxnSpPr>
        <p:spPr>
          <a:xfrm>
            <a:off x="2833190" y="4493227"/>
            <a:ext cx="650936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6438937" y="4206110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</a:t>
            </a:r>
          </a:p>
        </p:txBody>
      </p:sp>
      <p:sp>
        <p:nvSpPr>
          <p:cNvPr id="12" name="11 Elipse"/>
          <p:cNvSpPr/>
          <p:nvPr/>
        </p:nvSpPr>
        <p:spPr>
          <a:xfrm>
            <a:off x="5016733" y="420610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</a:t>
            </a:r>
            <a:endParaRPr lang="es-CL" dirty="0"/>
          </a:p>
        </p:txBody>
      </p:sp>
      <p:cxnSp>
        <p:nvCxnSpPr>
          <p:cNvPr id="13" name="12 Conector recto de flecha"/>
          <p:cNvCxnSpPr>
            <a:stCxn id="12" idx="6"/>
          </p:cNvCxnSpPr>
          <p:nvPr/>
        </p:nvCxnSpPr>
        <p:spPr>
          <a:xfrm flipV="1">
            <a:off x="5671986" y="4477484"/>
            <a:ext cx="800203" cy="1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7952580" y="4190006"/>
            <a:ext cx="624184" cy="550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H</a:t>
            </a:r>
          </a:p>
        </p:txBody>
      </p:sp>
      <p:sp>
        <p:nvSpPr>
          <p:cNvPr id="26" name="25 Flecha doblada"/>
          <p:cNvSpPr/>
          <p:nvPr/>
        </p:nvSpPr>
        <p:spPr>
          <a:xfrm rot="2225493">
            <a:off x="7202320" y="3859962"/>
            <a:ext cx="649480" cy="460093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7" name="26 Flecha doblada"/>
          <p:cNvSpPr/>
          <p:nvPr/>
        </p:nvSpPr>
        <p:spPr>
          <a:xfrm rot="13287878">
            <a:off x="7195589" y="4558247"/>
            <a:ext cx="649482" cy="460094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2833188" y="3374432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</a:t>
            </a:r>
          </a:p>
        </p:txBody>
      </p:sp>
      <p:cxnSp>
        <p:nvCxnSpPr>
          <p:cNvPr id="34" name="33 Conector recto de flecha"/>
          <p:cNvCxnSpPr>
            <a:stCxn id="31" idx="3"/>
            <a:endCxn id="8" idx="0"/>
          </p:cNvCxnSpPr>
          <p:nvPr/>
        </p:nvCxnSpPr>
        <p:spPr>
          <a:xfrm flipH="1">
            <a:off x="2505563" y="3865192"/>
            <a:ext cx="423584" cy="3405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7" idx="0"/>
            <a:endCxn id="31" idx="5"/>
          </p:cNvCxnSpPr>
          <p:nvPr/>
        </p:nvCxnSpPr>
        <p:spPr>
          <a:xfrm flipH="1" flipV="1">
            <a:off x="3392480" y="3865195"/>
            <a:ext cx="419270" cy="3409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139378" y="4499380"/>
            <a:ext cx="877357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1972093" y="3151947"/>
            <a:ext cx="237744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Elipse"/>
          <p:cNvSpPr/>
          <p:nvPr/>
        </p:nvSpPr>
        <p:spPr>
          <a:xfrm>
            <a:off x="5890297" y="3456747"/>
            <a:ext cx="3291840" cy="2209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</a:rPr>
              <a:t>formas de tratamiento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Casual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923" y="5666547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mes</a:t>
            </a:r>
            <a:endParaRPr lang="es-CL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577989" y="5657425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876673" y="5722003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mes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075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L" dirty="0" smtClean="0"/>
              <a:t>El paciente se trata con un grupo de profesionales más del 30% del tiempo.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6 Elipse"/>
          <p:cNvSpPr/>
          <p:nvPr/>
        </p:nvSpPr>
        <p:spPr>
          <a:xfrm>
            <a:off x="3484126" y="4206110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</a:t>
            </a:r>
          </a:p>
        </p:txBody>
      </p:sp>
      <p:sp>
        <p:nvSpPr>
          <p:cNvPr id="8" name="7 Elipse"/>
          <p:cNvSpPr/>
          <p:nvPr/>
        </p:nvSpPr>
        <p:spPr>
          <a:xfrm>
            <a:off x="2177938" y="4205745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</a:t>
            </a:r>
          </a:p>
        </p:txBody>
      </p:sp>
      <p:cxnSp>
        <p:nvCxnSpPr>
          <p:cNvPr id="9" name="8 Conector recto de flecha"/>
          <p:cNvCxnSpPr>
            <a:stCxn id="8" idx="6"/>
            <a:endCxn id="7" idx="2"/>
          </p:cNvCxnSpPr>
          <p:nvPr/>
        </p:nvCxnSpPr>
        <p:spPr>
          <a:xfrm>
            <a:off x="2833190" y="4493227"/>
            <a:ext cx="650936" cy="3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6438937" y="4206110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</a:t>
            </a:r>
          </a:p>
        </p:txBody>
      </p:sp>
      <p:sp>
        <p:nvSpPr>
          <p:cNvPr id="12" name="11 Elipse"/>
          <p:cNvSpPr/>
          <p:nvPr/>
        </p:nvSpPr>
        <p:spPr>
          <a:xfrm>
            <a:off x="5016733" y="4206109"/>
            <a:ext cx="655252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</a:t>
            </a:r>
            <a:endParaRPr lang="es-CL" dirty="0"/>
          </a:p>
        </p:txBody>
      </p:sp>
      <p:cxnSp>
        <p:nvCxnSpPr>
          <p:cNvPr id="13" name="12 Conector recto de flecha"/>
          <p:cNvCxnSpPr>
            <a:stCxn id="12" idx="6"/>
          </p:cNvCxnSpPr>
          <p:nvPr/>
        </p:nvCxnSpPr>
        <p:spPr>
          <a:xfrm flipV="1">
            <a:off x="5671986" y="4477484"/>
            <a:ext cx="800203" cy="1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7952580" y="4190006"/>
            <a:ext cx="624184" cy="550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H</a:t>
            </a:r>
          </a:p>
        </p:txBody>
      </p:sp>
      <p:sp>
        <p:nvSpPr>
          <p:cNvPr id="26" name="25 Flecha doblada"/>
          <p:cNvSpPr/>
          <p:nvPr/>
        </p:nvSpPr>
        <p:spPr>
          <a:xfrm rot="2225493">
            <a:off x="7202320" y="3859962"/>
            <a:ext cx="649480" cy="460093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7" name="26 Flecha doblada"/>
          <p:cNvSpPr/>
          <p:nvPr/>
        </p:nvSpPr>
        <p:spPr>
          <a:xfrm rot="13287878">
            <a:off x="7195589" y="4558247"/>
            <a:ext cx="649482" cy="460094"/>
          </a:xfrm>
          <a:prstGeom prst="bentArrow">
            <a:avLst>
              <a:gd name="adj1" fmla="val 18182"/>
              <a:gd name="adj2" fmla="val 17662"/>
              <a:gd name="adj3" fmla="val 25000"/>
              <a:gd name="adj4" fmla="val 88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2833188" y="3374432"/>
            <a:ext cx="655252" cy="574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</a:t>
            </a:r>
          </a:p>
        </p:txBody>
      </p:sp>
      <p:cxnSp>
        <p:nvCxnSpPr>
          <p:cNvPr id="34" name="33 Conector recto de flecha"/>
          <p:cNvCxnSpPr>
            <a:stCxn id="31" idx="3"/>
            <a:endCxn id="8" idx="0"/>
          </p:cNvCxnSpPr>
          <p:nvPr/>
        </p:nvCxnSpPr>
        <p:spPr>
          <a:xfrm flipH="1">
            <a:off x="2505563" y="3865192"/>
            <a:ext cx="423584" cy="3405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7" idx="0"/>
            <a:endCxn id="31" idx="5"/>
          </p:cNvCxnSpPr>
          <p:nvPr/>
        </p:nvCxnSpPr>
        <p:spPr>
          <a:xfrm flipH="1" flipV="1">
            <a:off x="3392480" y="3865195"/>
            <a:ext cx="419270" cy="3409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4139378" y="4499380"/>
            <a:ext cx="877357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1972093" y="3151947"/>
            <a:ext cx="237744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Elipse"/>
          <p:cNvSpPr/>
          <p:nvPr/>
        </p:nvSpPr>
        <p:spPr>
          <a:xfrm>
            <a:off x="5890297" y="3456747"/>
            <a:ext cx="3291840" cy="2209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54380" y="349088"/>
            <a:ext cx="946404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Definición de 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</a:rPr>
              <a:t>formas de tratamiento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33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Participativo</a:t>
            </a:r>
            <a:endParaRPr lang="es-CL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923" y="5666547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577989" y="5657425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876673" y="5722003"/>
            <a:ext cx="10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1 año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599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Test de </a:t>
            </a:r>
            <a:r>
              <a:rPr lang="en-US" dirty="0" err="1" smtClean="0"/>
              <a:t>proporciones</a:t>
            </a:r>
            <a:endParaRPr lang="es-C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23884"/>
              </p:ext>
            </p:extLst>
          </p:nvPr>
        </p:nvGraphicFramePr>
        <p:xfrm>
          <a:off x="685800" y="1295400"/>
          <a:ext cx="944880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717"/>
                <a:gridCol w="1305483"/>
                <a:gridCol w="1657037"/>
                <a:gridCol w="1705046"/>
                <a:gridCol w="1705046"/>
                <a:gridCol w="1257472"/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M. desc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A. desc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Delegador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Deleg. R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609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Casual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642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Participativo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Población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2151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06627"/>
              </p:ext>
            </p:extLst>
          </p:nvPr>
        </p:nvGraphicFramePr>
        <p:xfrm>
          <a:off x="685800" y="4038600"/>
          <a:ext cx="944880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717"/>
                <a:gridCol w="1086968"/>
                <a:gridCol w="1875552"/>
                <a:gridCol w="1705046"/>
                <a:gridCol w="1705046"/>
                <a:gridCol w="1257472"/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M. desc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A. desc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Delegador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34.57%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39.06%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Deleg. R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12.15%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26.11%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15.93%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45.81%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Casual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55.92%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Participativo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37.37%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16.75%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30.67%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Población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28.50%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44.49%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Test de </a:t>
            </a:r>
            <a:r>
              <a:rPr lang="en-US" dirty="0" err="1" smtClean="0"/>
              <a:t>proporciones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38" y="4267200"/>
            <a:ext cx="7605034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38" y="1731818"/>
            <a:ext cx="7558522" cy="225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7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ENFERMERA</a:t>
            </a:r>
            <a:endParaRPr lang="es-CL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2158"/>
              </p:ext>
            </p:extLst>
          </p:nvPr>
        </p:nvGraphicFramePr>
        <p:xfrm>
          <a:off x="533400" y="3810000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</a:t>
                      </a:r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2659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0.58557904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0.59516877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0.58212693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0.51646681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0.55771483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22634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07199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0.55185185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0.58437095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0.55729167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0.50982479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0.54241445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0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MEDICO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30312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97534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0.66341031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0.67728846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0.6698347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0.61795905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0.64819955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ENFERMERA	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14633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5952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0.51212121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0.53208333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0.51518519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0.48500906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0.50652599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74585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9440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0.57629108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0.67789292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0.61386139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0.54051988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0.60305889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MEDICO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12551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05194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0.73538251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0.75519066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0.76844444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0.70459325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0.73079255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ENFERMERA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63675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5527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0.59157509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0.72495446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0.63945578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0.58166667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0.63045635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5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1283</Words>
  <Application>Microsoft Office PowerPoint</Application>
  <PresentationFormat>Personalizado</PresentationFormat>
  <Paragraphs>715</Paragraphs>
  <Slides>23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Avance 09/08 Camilo Álvarez</vt:lpstr>
      <vt:lpstr>MEDICO -&gt; MEDICO</vt:lpstr>
      <vt:lpstr>MEDICO -&gt; ENFERMERA</vt:lpstr>
      <vt:lpstr>MEDICO -&gt; NUTRICIONISTA</vt:lpstr>
      <vt:lpstr>ENFERMERA -&gt; MEDICO</vt:lpstr>
      <vt:lpstr>ENFERMERA -&gt; ENFERMERA </vt:lpstr>
      <vt:lpstr>ENFERMERA -&gt; NUTRICIONISTA</vt:lpstr>
      <vt:lpstr>NUTRICIONISTA -&gt; MEDICO</vt:lpstr>
      <vt:lpstr>NUTRICIONISTA -&gt; ENFERMERA</vt:lpstr>
      <vt:lpstr>NUTRICIONISTA -&gt; NUTRICIONISTA</vt:lpstr>
      <vt:lpstr>MEDICO -&gt; *</vt:lpstr>
      <vt:lpstr>ENFERMERA -&gt; *</vt:lpstr>
      <vt:lpstr>NUTRICIONISTA -&gt; *</vt:lpstr>
      <vt:lpstr>* -&gt; MEDICO</vt:lpstr>
      <vt:lpstr>* -&gt; ENFERMERA </vt:lpstr>
      <vt:lpstr>* -&gt; NUTRICIONISTA</vt:lpstr>
      <vt:lpstr>What it means?</vt:lpstr>
      <vt:lpstr>Definición de formas de tratamiento Delegador</vt:lpstr>
      <vt:lpstr>Definición de formas de tratamiento Delegador reasignado</vt:lpstr>
      <vt:lpstr>Definición de formas de tratamiento Casual</vt:lpstr>
      <vt:lpstr>Definición de formas de tratamiento Participativo</vt:lpstr>
      <vt:lpstr>Test de proporciones</vt:lpstr>
      <vt:lpstr>Test de proporciones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48</cp:revision>
  <dcterms:created xsi:type="dcterms:W3CDTF">2017-07-20T00:59:30Z</dcterms:created>
  <dcterms:modified xsi:type="dcterms:W3CDTF">2017-08-09T14:15:48Z</dcterms:modified>
</cp:coreProperties>
</file>