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109728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E07C"/>
    <a:srgbClr val="2DB53D"/>
    <a:srgbClr val="8CE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84" y="-90"/>
      </p:cViewPr>
      <p:guideLst>
        <p:guide orient="horz" pos="2160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068AB-4C75-44B8-BB13-F999AE571989}" type="datetimeFigureOut">
              <a:rPr lang="es-CL" smtClean="0"/>
              <a:t>07-08-2017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93418-6C1D-4F22-85AA-DCA40787B15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2019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Calcular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adherencia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desde</a:t>
            </a:r>
            <a:r>
              <a:rPr lang="en-US" baseline="0" dirty="0" smtClean="0"/>
              <a:t> (M-&gt;*) y </a:t>
            </a:r>
            <a:r>
              <a:rPr lang="en-US" baseline="0" dirty="0" err="1" smtClean="0"/>
              <a:t>hacia</a:t>
            </a:r>
            <a:r>
              <a:rPr lang="en-US" baseline="0" dirty="0" smtClean="0"/>
              <a:t> (*-&gt;M)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3418-6C1D-4F22-85AA-DCA40787B155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3851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2960" y="2130426"/>
            <a:ext cx="932688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45920" y="3886200"/>
            <a:ext cx="76809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07-08-2017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430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07-08-2017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765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545956" y="274639"/>
            <a:ext cx="2962274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9130" y="274639"/>
            <a:ext cx="8703946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07-08-2017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418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07-08-2017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90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66776" y="4406901"/>
            <a:ext cx="93268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66776" y="2906713"/>
            <a:ext cx="932688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07-08-2017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682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9131" y="1600201"/>
            <a:ext cx="58331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675121" y="1600201"/>
            <a:ext cx="58331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07-08-2017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560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8640" y="1535113"/>
            <a:ext cx="48482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48640" y="2174875"/>
            <a:ext cx="484822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574031" y="1535113"/>
            <a:ext cx="48501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574031" y="2174875"/>
            <a:ext cx="48501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07-08-2017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02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07-08-2017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830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07-08-2017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791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8640" y="273050"/>
            <a:ext cx="360997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90060" y="273051"/>
            <a:ext cx="61341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48640" y="1435101"/>
            <a:ext cx="360997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07-08-2017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802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50746" y="4800600"/>
            <a:ext cx="65836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150746" y="612775"/>
            <a:ext cx="65836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150746" y="5367338"/>
            <a:ext cx="65836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07-08-2017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883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8640" y="1600201"/>
            <a:ext cx="98755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C2EA5-B6FA-4199-881E-F20509A42190}" type="datetimeFigureOut">
              <a:rPr lang="es-CL" smtClean="0"/>
              <a:t>07-08-2017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749040" y="6356351"/>
            <a:ext cx="3474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4446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38200" y="2514600"/>
            <a:ext cx="9326880" cy="1470025"/>
          </a:xfrm>
        </p:spPr>
        <p:txBody>
          <a:bodyPr/>
          <a:lstStyle/>
          <a:p>
            <a:r>
              <a:rPr lang="en-US" dirty="0" err="1" smtClean="0"/>
              <a:t>Adherencia</a:t>
            </a:r>
            <a:r>
              <a:rPr lang="en-US" dirty="0" smtClean="0"/>
              <a:t> </a:t>
            </a:r>
            <a:r>
              <a:rPr lang="en-US" dirty="0" err="1" smtClean="0"/>
              <a:t>grupos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0012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NUTRICIONISTA -&gt; NUTRICIONISTA</a:t>
            </a:r>
            <a:endParaRPr lang="es-CL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344125"/>
              </p:ext>
            </p:extLst>
          </p:nvPr>
        </p:nvGraphicFramePr>
        <p:xfrm>
          <a:off x="533400" y="3823335"/>
          <a:ext cx="9677399" cy="2729865"/>
        </p:xfrm>
        <a:graphic>
          <a:graphicData uri="http://schemas.openxmlformats.org/drawingml/2006/table">
            <a:tbl>
              <a:tblPr/>
              <a:tblGrid>
                <a:gridCol w="2209800"/>
                <a:gridCol w="1143000"/>
                <a:gridCol w="1752600"/>
                <a:gridCol w="2362200"/>
                <a:gridCol w="220979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33.40%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33.48%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6.36%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33.40%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48.57%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33.48%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48.57%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7.09%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6.36%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7.09%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058360"/>
              </p:ext>
            </p:extLst>
          </p:nvPr>
        </p:nvGraphicFramePr>
        <p:xfrm>
          <a:off x="533400" y="1371600"/>
          <a:ext cx="9677400" cy="2068830"/>
        </p:xfrm>
        <a:graphic>
          <a:graphicData uri="http://schemas.openxmlformats.org/drawingml/2006/table">
            <a:tbl>
              <a:tblPr/>
              <a:tblGrid>
                <a:gridCol w="3886200"/>
                <a:gridCol w="2819400"/>
                <a:gridCol w="29718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Adherencia</a:t>
                      </a:r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media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Pac. con la </a:t>
                      </a:r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relaci</a:t>
                      </a:r>
                      <a:r>
                        <a:rPr lang="es-CL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ó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0.52380952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0.51923077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0.35416667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Población total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0.4541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58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MEDICO -&gt; MEDICO</a:t>
            </a:r>
            <a:endParaRPr lang="es-CL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601207"/>
              </p:ext>
            </p:extLst>
          </p:nvPr>
        </p:nvGraphicFramePr>
        <p:xfrm>
          <a:off x="533400" y="3810000"/>
          <a:ext cx="9677399" cy="2729865"/>
        </p:xfrm>
        <a:graphic>
          <a:graphicData uri="http://schemas.openxmlformats.org/drawingml/2006/table">
            <a:tbl>
              <a:tblPr/>
              <a:tblGrid>
                <a:gridCol w="2209800"/>
                <a:gridCol w="1143000"/>
                <a:gridCol w="1752600"/>
                <a:gridCol w="2362200"/>
                <a:gridCol w="220979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23.65%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31.26%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20.46%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23.65%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39.12%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31.26%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39.12%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20.46%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227829"/>
              </p:ext>
            </p:extLst>
          </p:nvPr>
        </p:nvGraphicFramePr>
        <p:xfrm>
          <a:off x="533400" y="1371600"/>
          <a:ext cx="9677400" cy="2068830"/>
        </p:xfrm>
        <a:graphic>
          <a:graphicData uri="http://schemas.openxmlformats.org/drawingml/2006/table">
            <a:tbl>
              <a:tblPr/>
              <a:tblGrid>
                <a:gridCol w="3886200"/>
                <a:gridCol w="2819400"/>
                <a:gridCol w="29718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Adherencia</a:t>
                      </a:r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media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Pac. con la </a:t>
                      </a:r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relaci</a:t>
                      </a:r>
                      <a:r>
                        <a:rPr lang="es-CL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ó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0.62212484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0.64523214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0.63846296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0.59904198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Población total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0.622729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1729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46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MEDICO -&gt; ENFERMERA</a:t>
            </a:r>
            <a:endParaRPr lang="es-CL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894052"/>
              </p:ext>
            </p:extLst>
          </p:nvPr>
        </p:nvGraphicFramePr>
        <p:xfrm>
          <a:off x="533400" y="3810000"/>
          <a:ext cx="9677399" cy="2729865"/>
        </p:xfrm>
        <a:graphic>
          <a:graphicData uri="http://schemas.openxmlformats.org/drawingml/2006/table">
            <a:tbl>
              <a:tblPr/>
              <a:tblGrid>
                <a:gridCol w="2209800"/>
                <a:gridCol w="1143000"/>
                <a:gridCol w="1752600"/>
                <a:gridCol w="2362200"/>
                <a:gridCol w="220979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21.52%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29.09%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21.52%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38.77%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0.01%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29.09%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38.77%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</a:t>
                      </a:r>
                      <a:r>
                        <a:rPr lang="es-CL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0.01%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773511"/>
              </p:ext>
            </p:extLst>
          </p:nvPr>
        </p:nvGraphicFramePr>
        <p:xfrm>
          <a:off x="533400" y="1371600"/>
          <a:ext cx="9677400" cy="2068830"/>
        </p:xfrm>
        <a:graphic>
          <a:graphicData uri="http://schemas.openxmlformats.org/drawingml/2006/table">
            <a:tbl>
              <a:tblPr/>
              <a:tblGrid>
                <a:gridCol w="3886200"/>
                <a:gridCol w="2819400"/>
                <a:gridCol w="29718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Adherencia</a:t>
                      </a:r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media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Pac. con la </a:t>
                      </a:r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relaci</a:t>
                      </a:r>
                      <a:r>
                        <a:rPr lang="es-CL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ó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0.5684412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0.59493323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0.58784566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0.50327221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Población total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0.5557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1670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58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MEDICO -&gt; NUTRICIONISTA</a:t>
            </a:r>
            <a:endParaRPr lang="es-CL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405986"/>
              </p:ext>
            </p:extLst>
          </p:nvPr>
        </p:nvGraphicFramePr>
        <p:xfrm>
          <a:off x="533400" y="3823335"/>
          <a:ext cx="9677399" cy="2729865"/>
        </p:xfrm>
        <a:graphic>
          <a:graphicData uri="http://schemas.openxmlformats.org/drawingml/2006/table">
            <a:tbl>
              <a:tblPr/>
              <a:tblGrid>
                <a:gridCol w="2209800"/>
                <a:gridCol w="1143000"/>
                <a:gridCol w="1752600"/>
                <a:gridCol w="2362200"/>
                <a:gridCol w="220979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16.22%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32.08%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15.95%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16.22%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32.08%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26.32%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15.95%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26.32%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643130"/>
              </p:ext>
            </p:extLst>
          </p:nvPr>
        </p:nvGraphicFramePr>
        <p:xfrm>
          <a:off x="533400" y="1371600"/>
          <a:ext cx="9677400" cy="2068830"/>
        </p:xfrm>
        <a:graphic>
          <a:graphicData uri="http://schemas.openxmlformats.org/drawingml/2006/table">
            <a:tbl>
              <a:tblPr/>
              <a:tblGrid>
                <a:gridCol w="3886200"/>
                <a:gridCol w="2819400"/>
                <a:gridCol w="29718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Adherencia</a:t>
                      </a:r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media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Pac. con la </a:t>
                      </a:r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relaci</a:t>
                      </a:r>
                      <a:r>
                        <a:rPr lang="es-CL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ó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0.54718876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0.60346715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0.51888889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0.4927217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Población total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0.5382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871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58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ENFERMERA -&gt; MEDICO</a:t>
            </a:r>
            <a:endParaRPr lang="es-CL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453744"/>
              </p:ext>
            </p:extLst>
          </p:nvPr>
        </p:nvGraphicFramePr>
        <p:xfrm>
          <a:off x="533400" y="3823335"/>
          <a:ext cx="9677399" cy="2729865"/>
        </p:xfrm>
        <a:graphic>
          <a:graphicData uri="http://schemas.openxmlformats.org/drawingml/2006/table">
            <a:tbl>
              <a:tblPr/>
              <a:tblGrid>
                <a:gridCol w="2209800"/>
                <a:gridCol w="1143000"/>
                <a:gridCol w="1752600"/>
                <a:gridCol w="2362200"/>
                <a:gridCol w="220979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17.46%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12.33%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6.41%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17.46%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35.32%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12.33%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35.32%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6.41%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338002"/>
              </p:ext>
            </p:extLst>
          </p:nvPr>
        </p:nvGraphicFramePr>
        <p:xfrm>
          <a:off x="533400" y="1371600"/>
          <a:ext cx="9677400" cy="2068830"/>
        </p:xfrm>
        <a:graphic>
          <a:graphicData uri="http://schemas.openxmlformats.org/drawingml/2006/table">
            <a:tbl>
              <a:tblPr/>
              <a:tblGrid>
                <a:gridCol w="3886200"/>
                <a:gridCol w="2819400"/>
                <a:gridCol w="29718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Adherencia</a:t>
                      </a:r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media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Pac. con la </a:t>
                      </a:r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relaci</a:t>
                      </a:r>
                      <a:r>
                        <a:rPr lang="es-CL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ó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0.64747451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0.67760232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0.6866817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0.59786119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Población total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0.6449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1676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58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ENFERMERA -&gt; ENFERMERA	</a:t>
            </a:r>
            <a:endParaRPr lang="es-CL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29244"/>
              </p:ext>
            </p:extLst>
          </p:nvPr>
        </p:nvGraphicFramePr>
        <p:xfrm>
          <a:off x="533400" y="3823335"/>
          <a:ext cx="9677399" cy="2729865"/>
        </p:xfrm>
        <a:graphic>
          <a:graphicData uri="http://schemas.openxmlformats.org/drawingml/2006/table">
            <a:tbl>
              <a:tblPr/>
              <a:tblGrid>
                <a:gridCol w="2209800"/>
                <a:gridCol w="1143000"/>
                <a:gridCol w="1752600"/>
                <a:gridCol w="2362200"/>
                <a:gridCol w="220979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9.72%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6.60%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9.72%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33.38%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6.60%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33.38%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11.30%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11.30%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57491"/>
              </p:ext>
            </p:extLst>
          </p:nvPr>
        </p:nvGraphicFramePr>
        <p:xfrm>
          <a:off x="533400" y="1371600"/>
          <a:ext cx="9677400" cy="2068830"/>
        </p:xfrm>
        <a:graphic>
          <a:graphicData uri="http://schemas.openxmlformats.org/drawingml/2006/table">
            <a:tbl>
              <a:tblPr/>
              <a:tblGrid>
                <a:gridCol w="3886200"/>
                <a:gridCol w="2819400"/>
                <a:gridCol w="29718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Adherencia</a:t>
                      </a:r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media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Pac. con la </a:t>
                      </a:r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relaci</a:t>
                      </a:r>
                      <a:r>
                        <a:rPr lang="es-CL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ó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0.60692308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0.52423639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0.50328638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0.44644068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Población total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0.4969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753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58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ENFERMERA -&gt; NUTRICIONISTA</a:t>
            </a:r>
            <a:endParaRPr lang="es-CL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249225"/>
              </p:ext>
            </p:extLst>
          </p:nvPr>
        </p:nvGraphicFramePr>
        <p:xfrm>
          <a:off x="533400" y="3823335"/>
          <a:ext cx="9677399" cy="2729865"/>
        </p:xfrm>
        <a:graphic>
          <a:graphicData uri="http://schemas.openxmlformats.org/drawingml/2006/table">
            <a:tbl>
              <a:tblPr/>
              <a:tblGrid>
                <a:gridCol w="2209800"/>
                <a:gridCol w="1143000"/>
                <a:gridCol w="1752600"/>
                <a:gridCol w="2362200"/>
                <a:gridCol w="220979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13.53%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38.99%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26.15%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13.53%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38.99%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30.75%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26.15%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30.75%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868316"/>
              </p:ext>
            </p:extLst>
          </p:nvPr>
        </p:nvGraphicFramePr>
        <p:xfrm>
          <a:off x="533400" y="1371600"/>
          <a:ext cx="9677400" cy="2068830"/>
        </p:xfrm>
        <a:graphic>
          <a:graphicData uri="http://schemas.openxmlformats.org/drawingml/2006/table">
            <a:tbl>
              <a:tblPr/>
              <a:tblGrid>
                <a:gridCol w="3886200"/>
                <a:gridCol w="2819400"/>
                <a:gridCol w="29718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Adherencia</a:t>
                      </a:r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media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Pac. con la </a:t>
                      </a:r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relaci</a:t>
                      </a:r>
                      <a:r>
                        <a:rPr lang="es-CL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ó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0.59210526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0.67975567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0.5671521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0.53692615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Población total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0.60204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499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58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NUTRICIONISTA -&gt; MEDICO</a:t>
            </a:r>
            <a:endParaRPr lang="es-CL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246024"/>
              </p:ext>
            </p:extLst>
          </p:nvPr>
        </p:nvGraphicFramePr>
        <p:xfrm>
          <a:off x="533400" y="3823335"/>
          <a:ext cx="9677399" cy="2729865"/>
        </p:xfrm>
        <a:graphic>
          <a:graphicData uri="http://schemas.openxmlformats.org/drawingml/2006/table">
            <a:tbl>
              <a:tblPr/>
              <a:tblGrid>
                <a:gridCol w="2209800"/>
                <a:gridCol w="1143000"/>
                <a:gridCol w="1752600"/>
                <a:gridCol w="2362200"/>
                <a:gridCol w="220979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14.72%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22.54%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44.82%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14.72%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35.74%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22.54%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35.74%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9.48%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44.82%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9.48%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089836"/>
              </p:ext>
            </p:extLst>
          </p:nvPr>
        </p:nvGraphicFramePr>
        <p:xfrm>
          <a:off x="533400" y="1371600"/>
          <a:ext cx="9677400" cy="2068830"/>
        </p:xfrm>
        <a:graphic>
          <a:graphicData uri="http://schemas.openxmlformats.org/drawingml/2006/table">
            <a:tbl>
              <a:tblPr/>
              <a:tblGrid>
                <a:gridCol w="3886200"/>
                <a:gridCol w="2819400"/>
                <a:gridCol w="29718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Adherencia</a:t>
                      </a:r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media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Pac. con la </a:t>
                      </a:r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relaci</a:t>
                      </a:r>
                      <a:r>
                        <a:rPr lang="es-CL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ó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0.70657277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0.76239496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0.74868914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0.6994382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Población total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0.7295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877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58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NUTRICIONISTA -&gt; ENFERMERA</a:t>
            </a:r>
            <a:endParaRPr lang="es-CL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120236"/>
              </p:ext>
            </p:extLst>
          </p:nvPr>
        </p:nvGraphicFramePr>
        <p:xfrm>
          <a:off x="533400" y="3823335"/>
          <a:ext cx="9677399" cy="2729865"/>
        </p:xfrm>
        <a:graphic>
          <a:graphicData uri="http://schemas.openxmlformats.org/drawingml/2006/table">
            <a:tbl>
              <a:tblPr/>
              <a:tblGrid>
                <a:gridCol w="2209800"/>
                <a:gridCol w="1143000"/>
                <a:gridCol w="1752600"/>
                <a:gridCol w="2362200"/>
                <a:gridCol w="220979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41.24%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45.66%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41.24%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32.42%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45.66%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32.42%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67166"/>
              </p:ext>
            </p:extLst>
          </p:nvPr>
        </p:nvGraphicFramePr>
        <p:xfrm>
          <a:off x="533400" y="1371600"/>
          <a:ext cx="9677400" cy="2068830"/>
        </p:xfrm>
        <a:graphic>
          <a:graphicData uri="http://schemas.openxmlformats.org/drawingml/2006/table">
            <a:tbl>
              <a:tblPr/>
              <a:tblGrid>
                <a:gridCol w="3886200"/>
                <a:gridCol w="2819400"/>
                <a:gridCol w="29718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Adherencia</a:t>
                      </a:r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media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Pac. con la </a:t>
                      </a:r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relaci</a:t>
                      </a:r>
                      <a:r>
                        <a:rPr lang="es-CL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ó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s-C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0.58974359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0.72236842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0.60691824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Altamente Descompensado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0.58189033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Población total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0.6333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579</a:t>
                      </a:r>
                      <a:endParaRPr lang="es-CL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58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619</Words>
  <Application>Microsoft Office PowerPoint</Application>
  <PresentationFormat>Personalizado</PresentationFormat>
  <Paragraphs>358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Adherencia grupos</vt:lpstr>
      <vt:lpstr>MEDICO -&gt; MEDICO</vt:lpstr>
      <vt:lpstr>MEDICO -&gt; ENFERMERA</vt:lpstr>
      <vt:lpstr>MEDICO -&gt; NUTRICIONISTA</vt:lpstr>
      <vt:lpstr>ENFERMERA -&gt; MEDICO</vt:lpstr>
      <vt:lpstr>ENFERMERA -&gt; ENFERMERA </vt:lpstr>
      <vt:lpstr>ENFERMERA -&gt; NUTRICIONISTA</vt:lpstr>
      <vt:lpstr>NUTRICIONISTA -&gt; MEDICO</vt:lpstr>
      <vt:lpstr>NUTRICIONISTA -&gt; ENFERMERA</vt:lpstr>
      <vt:lpstr>NUTRICIONISTA -&gt; NUTRICIONISTA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27</cp:revision>
  <dcterms:created xsi:type="dcterms:W3CDTF">2017-07-20T00:59:30Z</dcterms:created>
  <dcterms:modified xsi:type="dcterms:W3CDTF">2017-08-07T20:42:49Z</dcterms:modified>
</cp:coreProperties>
</file>