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99" r:id="rId4"/>
    <p:sldId id="300" r:id="rId5"/>
    <p:sldId id="302" r:id="rId6"/>
    <p:sldId id="301" r:id="rId7"/>
    <p:sldId id="303" r:id="rId8"/>
    <p:sldId id="304" r:id="rId9"/>
    <p:sldId id="305" r:id="rId10"/>
    <p:sldId id="307" r:id="rId11"/>
    <p:sldId id="306" r:id="rId12"/>
    <p:sldId id="308" r:id="rId13"/>
    <p:sldId id="309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EFC37-C6E6-4912-9A63-12FCCDFE60AE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2C94-3CEC-46C5-B420-C402B21ABA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95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>Patrones</a:t>
            </a:r>
            <a:r>
              <a:rPr lang="es-CL" b="0" baseline="0" dirty="0" smtClean="0">
                <a:effectLst/>
              </a:rPr>
              <a:t> de un solo grupo, colocarlos en Participativo</a:t>
            </a: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3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3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78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7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54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529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8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7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11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34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477A-972E-42A6-8188-F45BC7C98B63}" type="datetimeFigureOut">
              <a:rPr lang="es-CL" smtClean="0"/>
              <a:t>04-07-2017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2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Avance</a:t>
            </a:r>
            <a:r>
              <a:rPr lang="en-US" dirty="0"/>
              <a:t> </a:t>
            </a:r>
            <a:r>
              <a:rPr lang="en-US" dirty="0" smtClean="0"/>
              <a:t>20/06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Camilo </a:t>
            </a:r>
            <a:r>
              <a:rPr lang="es-CL" dirty="0" smtClean="0"/>
              <a:t>Álvarez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5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Trabajo Nicolás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Hay mayor proporción de pacientes compensados en un tratamiento </a:t>
            </a:r>
            <a:r>
              <a:rPr lang="es-CL" dirty="0" err="1" smtClean="0"/>
              <a:t>delegador</a:t>
            </a:r>
            <a:r>
              <a:rPr lang="es-CL" dirty="0" smtClean="0"/>
              <a:t>, en comparación a la delegación reasignada y a los tratamientos grupales casuales.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9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31411"/>
              </p:ext>
            </p:extLst>
          </p:nvPr>
        </p:nvGraphicFramePr>
        <p:xfrm>
          <a:off x="685800" y="2895600"/>
          <a:ext cx="7696200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088"/>
                <a:gridCol w="2724912"/>
                <a:gridCol w="3124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Segmento</a:t>
                      </a:r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Pacientes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Participativo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Casual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Trabajo Nicolás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Los pacientes con tratamiento grupal casual tienen una mayor proporción de pacientes que están medianamente descompensados.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8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to do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Realizar mismo análisis </a:t>
            </a:r>
            <a:r>
              <a:rPr lang="es-CL" smtClean="0"/>
              <a:t>con paciente-periodo</a:t>
            </a:r>
            <a:endParaRPr lang="es-CL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5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/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Exploración de formas de tratamiento adicionales</a:t>
            </a:r>
            <a:endParaRPr lang="es-CL" dirty="0"/>
          </a:p>
          <a:p>
            <a:r>
              <a:rPr lang="es-CL" dirty="0" smtClean="0"/>
              <a:t>Corte de los pacientes por tiempo (4 meses desde que lo derivaron)</a:t>
            </a:r>
            <a:endParaRPr lang="es-CL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sz="2800" dirty="0" smtClean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L" sz="28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s-CL" dirty="0" smtClean="0"/>
          </a:p>
          <a:p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14280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Intermitencia entre patrones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u="sng" dirty="0" smtClean="0"/>
              <a:t>Tiempo en tratamiento grupal:</a:t>
            </a:r>
            <a:r>
              <a:rPr lang="es-CL" dirty="0" smtClean="0"/>
              <a:t> es la proporción de tiempo en el cual un paciente se encuentra en un tratamiento grupal</a:t>
            </a:r>
            <a:endParaRPr lang="es-CL" b="1" u="sng" dirty="0" smtClean="0"/>
          </a:p>
          <a:p>
            <a:pPr>
              <a:buFontTx/>
              <a:buChar char="-"/>
            </a:pP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1559252" y="3896215"/>
                <a:ext cx="6025496" cy="795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/>
                        </a:rPr>
                        <m:t>𝑇𝐺</m:t>
                      </m:r>
                      <m:r>
                        <a:rPr lang="es-CL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𝑎𝑠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𝑒𝑛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𝑡𝑟𝑎𝑡𝑎𝑚𝑖𝑒𝑛𝑡𝑜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𝑔𝑟𝑢𝑝𝑎𝑙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𝑎𝑠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𝑡𝑜𝑡𝑎𝑙𝑒𝑠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sz="2400" b="0" i="1" smtClean="0">
                              <a:latin typeface="Cambria Math"/>
                            </a:rPr>
                            <m:t>𝑡𝑟𝑎𝑡𝑎𝑚𝑖𝑒𝑛𝑡𝑜</m:t>
                          </m:r>
                        </m:den>
                      </m:f>
                      <m:r>
                        <a:rPr lang="es-CL" sz="2400" b="0" i="0" smtClean="0">
                          <a:latin typeface="Cambria Math"/>
                        </a:rPr>
                        <m:t> ∗100%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52" y="3896215"/>
                <a:ext cx="6025496" cy="7955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3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u="sng" dirty="0" smtClean="0"/>
              <a:t>Tratamiento casual:</a:t>
            </a:r>
            <a:r>
              <a:rPr lang="es-CL" dirty="0" smtClean="0"/>
              <a:t> En algunas ocasiones, los pacientes son tratados por un grupo de profesionales, pero la mayoría de las veces son tratados por cualquiera</a:t>
            </a:r>
            <a:endParaRPr lang="es-CL" b="1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742221" y="3896214"/>
                <a:ext cx="165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/>
                        </a:rPr>
                        <m:t>𝑇𝐺</m:t>
                      </m:r>
                      <m:r>
                        <a:rPr lang="en-US" sz="2400" b="0" i="1" smtClean="0">
                          <a:latin typeface="Cambria Math"/>
                        </a:rPr>
                        <m:t>&lt;30%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21" y="3896214"/>
                <a:ext cx="165955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u="sng" dirty="0" smtClean="0"/>
              <a:t>Tratamiento interrumpido:</a:t>
            </a:r>
            <a:r>
              <a:rPr lang="es-CL" dirty="0" smtClean="0"/>
              <a:t> Los pacientes son tratados en forma grupal y a veces en forma no grupal, en un % similar de casos</a:t>
            </a:r>
            <a:endParaRPr lang="es-CL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234358" y="3999037"/>
                <a:ext cx="2675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30%&lt;</m:t>
                      </m:r>
                      <m:r>
                        <a:rPr lang="es-CL" sz="2400" b="0" i="1" smtClean="0">
                          <a:latin typeface="Cambria Math"/>
                        </a:rPr>
                        <m:t>𝑇𝐺</m:t>
                      </m:r>
                      <m:r>
                        <a:rPr lang="en-US" sz="2400" b="0" i="1" smtClean="0">
                          <a:latin typeface="Cambria Math"/>
                        </a:rPr>
                        <m:t>&lt;70%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58" y="3999037"/>
                <a:ext cx="267528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0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u="sng" dirty="0" smtClean="0"/>
              <a:t>Tratamiento participativo:</a:t>
            </a:r>
            <a:r>
              <a:rPr lang="es-CL" dirty="0" smtClean="0"/>
              <a:t> En la mayoría del tiempo de tratamiento, los pacientes son tratados por un grupo de profesionales</a:t>
            </a:r>
            <a:endParaRPr lang="es-CL" b="1" u="sng" dirty="0" smtClean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3826635" y="3896214"/>
                <a:ext cx="1490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/>
                  <a:t>70%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</a:rPr>
                      <m:t>𝑇𝐺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35" y="3896214"/>
                <a:ext cx="149072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557" t="-10526" b="-289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30165"/>
              </p:ext>
            </p:extLst>
          </p:nvPr>
        </p:nvGraphicFramePr>
        <p:xfrm>
          <a:off x="1524000" y="2057400"/>
          <a:ext cx="617220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4285"/>
                <a:gridCol w="31179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smtClean="0">
                          <a:effectLst/>
                        </a:rPr>
                        <a:t>Transición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Cantidad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err="1">
                          <a:effectLst/>
                        </a:rPr>
                        <a:t>Delegador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532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err="1">
                          <a:effectLst/>
                        </a:rPr>
                        <a:t>Delegador</a:t>
                      </a:r>
                      <a:r>
                        <a:rPr lang="es-CL" sz="2400" u="none" strike="noStrike" dirty="0">
                          <a:effectLst/>
                        </a:rPr>
                        <a:t> </a:t>
                      </a:r>
                      <a:r>
                        <a:rPr lang="es-CL" sz="2400" u="none" strike="noStrike" dirty="0" err="1">
                          <a:effectLst/>
                        </a:rPr>
                        <a:t>reasig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637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Participativo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smtClean="0">
                          <a:effectLst/>
                        </a:rPr>
                        <a:t>Interrumpido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381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Casual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578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Trabajo Nicolás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Segmentación de clientes en base a evolución</a:t>
            </a:r>
          </a:p>
          <a:p>
            <a:pPr>
              <a:buFontTx/>
              <a:buChar char="-"/>
            </a:pPr>
            <a:r>
              <a:rPr lang="es-CL" dirty="0" smtClean="0"/>
              <a:t>Generación de test estadísticos para la comparación de evolución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9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8868"/>
              </p:ext>
            </p:extLst>
          </p:nvPr>
        </p:nvGraphicFramePr>
        <p:xfrm>
          <a:off x="504825" y="2819400"/>
          <a:ext cx="8134350" cy="162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575"/>
                <a:gridCol w="2327753"/>
                <a:gridCol w="273002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s-CL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Segmento</a:t>
                      </a:r>
                      <a:endParaRPr lang="es-CL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Pacientes</a:t>
                      </a:r>
                      <a:endParaRPr lang="es-CL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  <a:endParaRPr lang="es-CL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 reasig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  <a:endParaRPr lang="es-CL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Casual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s-CL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28650" y="3490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smtClean="0">
                <a:solidFill>
                  <a:schemeClr val="accent1">
                    <a:lumMod val="75000"/>
                  </a:schemeClr>
                </a:solidFill>
              </a:rPr>
              <a:t>Trabajo Nicolás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299</Words>
  <Application>Microsoft Office PowerPoint</Application>
  <PresentationFormat>Presentación en pantalla (4:3)</PresentationFormat>
  <Paragraphs>91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Avance 20/06</vt:lpstr>
      <vt:lpstr>What I did?</vt:lpstr>
      <vt:lpstr>Results Intermitencia entre patrones</vt:lpstr>
      <vt:lpstr>Results</vt:lpstr>
      <vt:lpstr>Results</vt:lpstr>
      <vt:lpstr>Results</vt:lpstr>
      <vt:lpstr>Results</vt:lpstr>
      <vt:lpstr>Trabajo Nicolás</vt:lpstr>
      <vt:lpstr>Presentación de PowerPoint</vt:lpstr>
      <vt:lpstr>Trabajo Nicolás</vt:lpstr>
      <vt:lpstr>Results</vt:lpstr>
      <vt:lpstr>Trabajo Nicolás</vt:lpstr>
      <vt:lpstr>What to do next?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40</cp:revision>
  <dcterms:created xsi:type="dcterms:W3CDTF">2017-05-28T17:16:54Z</dcterms:created>
  <dcterms:modified xsi:type="dcterms:W3CDTF">2017-07-04T23:09:58Z</dcterms:modified>
</cp:coreProperties>
</file>