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63" r:id="rId3"/>
    <p:sldId id="264" r:id="rId4"/>
    <p:sldId id="265"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71" autoAdjust="0"/>
  </p:normalViewPr>
  <p:slideViewPr>
    <p:cSldViewPr>
      <p:cViewPr varScale="1">
        <p:scale>
          <a:sx n="57" d="100"/>
          <a:sy n="57" d="100"/>
        </p:scale>
        <p:origin x="-1662"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ABA060-A936-4C07-A1B0-83D3B9224AD3}" type="datetimeFigureOut">
              <a:rPr lang="es-ES" smtClean="0"/>
              <a:pPr/>
              <a:t>18/06/2017</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6650CA-A5CA-4F19-8CAF-4FEE83AA29D6}"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err="1" smtClean="0"/>
              <a:t>Welcome</a:t>
            </a:r>
            <a:endParaRPr lang="es-ES" dirty="0" smtClean="0"/>
          </a:p>
          <a:p>
            <a:r>
              <a:rPr lang="es-ES" dirty="0" err="1" smtClean="0"/>
              <a:t>Teacher’s</a:t>
            </a:r>
            <a:r>
              <a:rPr lang="es-ES" dirty="0" smtClean="0"/>
              <a:t> </a:t>
            </a:r>
            <a:r>
              <a:rPr lang="es-ES" dirty="0" err="1" smtClean="0"/>
              <a:t>presentation</a:t>
            </a:r>
            <a:endParaRPr lang="es-ES" dirty="0"/>
          </a:p>
        </p:txBody>
      </p:sp>
      <p:sp>
        <p:nvSpPr>
          <p:cNvPr id="4" name="3 Marcador de número de diapositiva"/>
          <p:cNvSpPr>
            <a:spLocks noGrp="1"/>
          </p:cNvSpPr>
          <p:nvPr>
            <p:ph type="sldNum" sz="quarter" idx="10"/>
          </p:nvPr>
        </p:nvSpPr>
        <p:spPr/>
        <p:txBody>
          <a:bodyPr/>
          <a:lstStyle/>
          <a:p>
            <a:fld id="{CB6650CA-A5CA-4F19-8CAF-4FEE83AA29D6}" type="slidenum">
              <a:rPr lang="es-ES" smtClean="0"/>
              <a:pPr/>
              <a:t>1</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HTML stands for </a:t>
            </a:r>
            <a:r>
              <a:rPr lang="en-US" sz="1200" b="0" i="0" kern="1200" dirty="0" err="1" smtClean="0">
                <a:solidFill>
                  <a:schemeClr val="tx1"/>
                </a:solidFill>
                <a:latin typeface="+mn-lt"/>
                <a:ea typeface="+mn-ea"/>
                <a:cs typeface="+mn-cs"/>
              </a:rPr>
              <a:t>HyperText</a:t>
            </a:r>
            <a:r>
              <a:rPr lang="en-US" sz="1200" b="0" i="0" kern="1200" dirty="0" smtClean="0">
                <a:solidFill>
                  <a:schemeClr val="tx1"/>
                </a:solidFill>
                <a:latin typeface="+mn-lt"/>
                <a:ea typeface="+mn-ea"/>
                <a:cs typeface="+mn-cs"/>
              </a:rPr>
              <a:t> Markup Language. Developed by scientist Tim Berners-Lee in 1990, HTML is the "hidden" code that helps us communicate with others on the World Wide Web (WWW).</a:t>
            </a:r>
          </a:p>
          <a:p>
            <a:r>
              <a:rPr lang="en-US" sz="1200" b="0" i="0" kern="1200" dirty="0" smtClean="0">
                <a:solidFill>
                  <a:schemeClr val="tx1"/>
                </a:solidFill>
                <a:latin typeface="+mn-lt"/>
                <a:ea typeface="+mn-ea"/>
                <a:cs typeface="+mn-cs"/>
              </a:rPr>
              <a:t>When writing HTML, you add "tags" to the text in order to create the structure. These tags tell the browser how to display the text or graphics in the document.</a:t>
            </a:r>
          </a:p>
          <a:p>
            <a:r>
              <a:rPr lang="en-US" sz="1200" b="0" i="0" kern="1200" dirty="0" smtClean="0">
                <a:solidFill>
                  <a:schemeClr val="tx1"/>
                </a:solidFill>
                <a:latin typeface="+mn-lt"/>
                <a:ea typeface="+mn-ea"/>
                <a:cs typeface="+mn-cs"/>
              </a:rPr>
              <a:t>The good news is that HTML is written in plain text. That means you don’t need any fancy software programs to write your code.</a:t>
            </a:r>
          </a:p>
          <a:p>
            <a:endParaRPr lang="es-ES" baseline="0" dirty="0" smtClean="0"/>
          </a:p>
        </p:txBody>
      </p:sp>
      <p:sp>
        <p:nvSpPr>
          <p:cNvPr id="4" name="3 Marcador de número de diapositiva"/>
          <p:cNvSpPr>
            <a:spLocks noGrp="1"/>
          </p:cNvSpPr>
          <p:nvPr>
            <p:ph type="sldNum" sz="quarter" idx="10"/>
          </p:nvPr>
        </p:nvSpPr>
        <p:spPr/>
        <p:txBody>
          <a:bodyPr/>
          <a:lstStyle/>
          <a:p>
            <a:fld id="{CB6650CA-A5CA-4F19-8CAF-4FEE83AA29D6}" type="slidenum">
              <a:rPr lang="es-ES" smtClean="0"/>
              <a:pPr/>
              <a:t>2</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you can use either lowercase or uppercase -&gt; for</a:t>
            </a:r>
            <a:r>
              <a:rPr lang="en-US" sz="1200" b="0" i="0" kern="1200" baseline="0" dirty="0" smtClean="0">
                <a:solidFill>
                  <a:schemeClr val="tx1"/>
                </a:solidFill>
                <a:latin typeface="+mn-lt"/>
                <a:ea typeface="+mn-ea"/>
                <a:cs typeface="+mn-cs"/>
              </a:rPr>
              <a:t> consistency use one or another always</a:t>
            </a:r>
            <a:endParaRPr lang="es-ES" baseline="0" dirty="0" smtClean="0"/>
          </a:p>
        </p:txBody>
      </p:sp>
      <p:sp>
        <p:nvSpPr>
          <p:cNvPr id="4" name="3 Marcador de número de diapositiva"/>
          <p:cNvSpPr>
            <a:spLocks noGrp="1"/>
          </p:cNvSpPr>
          <p:nvPr>
            <p:ph type="sldNum" sz="quarter" idx="10"/>
          </p:nvPr>
        </p:nvSpPr>
        <p:spPr/>
        <p:txBody>
          <a:bodyPr/>
          <a:lstStyle/>
          <a:p>
            <a:fld id="{CB6650CA-A5CA-4F19-8CAF-4FEE83AA29D6}" type="slidenum">
              <a:rPr lang="es-ES" smtClean="0"/>
              <a:pPr/>
              <a:t>3</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fontAlgn="auto"/>
            <a:r>
              <a:rPr lang="en-US" sz="1200" b="1" i="0" u="none" strike="noStrike" kern="1200" dirty="0" smtClean="0">
                <a:solidFill>
                  <a:schemeClr val="tx1"/>
                </a:solidFill>
                <a:latin typeface="+mn-lt"/>
                <a:ea typeface="+mn-ea"/>
                <a:cs typeface="+mn-cs"/>
              </a:rPr>
              <a:t>&lt;!DOCTYPE html&gt;.</a:t>
            </a:r>
            <a:r>
              <a:rPr lang="en-US" sz="1200" b="0" i="0" u="none" strike="noStrike" kern="1200" dirty="0" smtClean="0">
                <a:solidFill>
                  <a:schemeClr val="tx1"/>
                </a:solidFill>
                <a:latin typeface="+mn-lt"/>
                <a:ea typeface="+mn-ea"/>
                <a:cs typeface="+mn-cs"/>
              </a:rPr>
              <a:t> It’s telling or declaring to the browser that the following file is an HTML file.</a:t>
            </a:r>
            <a:endParaRPr lang="en-US" sz="1200" b="0" i="0" kern="1200" dirty="0" smtClean="0">
              <a:solidFill>
                <a:schemeClr val="tx1"/>
              </a:solidFill>
              <a:latin typeface="+mn-lt"/>
              <a:ea typeface="+mn-ea"/>
              <a:cs typeface="+mn-cs"/>
            </a:endParaRPr>
          </a:p>
          <a:p>
            <a:pPr fontAlgn="auto"/>
            <a:r>
              <a:rPr lang="en-US" sz="1200" b="0" i="0" kern="1200" dirty="0" smtClean="0">
                <a:solidFill>
                  <a:schemeClr val="tx1"/>
                </a:solidFill>
                <a:latin typeface="+mn-lt"/>
                <a:ea typeface="+mn-ea"/>
                <a:cs typeface="+mn-cs"/>
              </a:rPr>
              <a:t>four primary tags: &lt;html&gt;, &lt;head&gt;, &lt;title&gt; and &lt;body&gt;</a:t>
            </a:r>
            <a:r>
              <a:rPr lang="en-US" dirty="0" smtClean="0"/>
              <a:t/>
            </a:r>
            <a:br>
              <a:rPr lang="en-US" dirty="0" smtClean="0"/>
            </a:br>
            <a:r>
              <a:rPr lang="en-US" sz="1200" b="0" i="0" kern="1200" dirty="0" smtClean="0">
                <a:solidFill>
                  <a:schemeClr val="tx1"/>
                </a:solidFill>
                <a:latin typeface="+mn-lt"/>
                <a:ea typeface="+mn-ea"/>
                <a:cs typeface="+mn-cs"/>
              </a:rPr>
              <a:t>Every HTML document begins and ends with the &lt;html&gt; tag</a:t>
            </a:r>
          </a:p>
          <a:p>
            <a:pPr fontAlgn="auto"/>
            <a:r>
              <a:rPr lang="en-US" sz="1200" b="0" i="0" kern="1200" dirty="0" smtClean="0">
                <a:solidFill>
                  <a:schemeClr val="tx1"/>
                </a:solidFill>
                <a:latin typeface="+mn-lt"/>
                <a:ea typeface="+mn-ea"/>
                <a:cs typeface="+mn-cs"/>
              </a:rPr>
              <a:t>The &lt;head&gt; tag contains the title of the document along with general information about the file, like the author, copyright, keywords and/or a description of what appears on the page.</a:t>
            </a:r>
          </a:p>
          <a:p>
            <a:pPr fontAlgn="auto"/>
            <a:r>
              <a:rPr lang="en-US" sz="1200" b="0" i="0" kern="1200" dirty="0" smtClean="0">
                <a:solidFill>
                  <a:schemeClr val="tx1"/>
                </a:solidFill>
                <a:latin typeface="+mn-lt"/>
                <a:ea typeface="+mn-ea"/>
                <a:cs typeface="+mn-cs"/>
              </a:rPr>
              <a:t>Appears within the &lt;head&gt; tags and gives the title of the page. Try to make your titles descriptive, but not more than 20 words in length. The title appears at the very top of the browser page on the title tab.</a:t>
            </a:r>
          </a:p>
          <a:p>
            <a:pPr fontAlgn="auto"/>
            <a:r>
              <a:rPr lang="en-US" sz="1200" b="0" i="0" kern="1200" dirty="0" smtClean="0">
                <a:solidFill>
                  <a:schemeClr val="tx1"/>
                </a:solidFill>
                <a:latin typeface="+mn-lt"/>
                <a:ea typeface="+mn-ea"/>
                <a:cs typeface="+mn-cs"/>
              </a:rPr>
              <a:t>The main content of your page is placed within the body tags: your text, images, links, tables and so on.</a:t>
            </a:r>
          </a:p>
          <a:p>
            <a:pPr fontAlgn="auto"/>
            <a:r>
              <a:rPr lang="en-US" sz="1200" b="1" i="0" u="none" strike="noStrike" kern="1200" dirty="0" smtClean="0">
                <a:solidFill>
                  <a:schemeClr val="tx1"/>
                </a:solidFill>
                <a:latin typeface="+mn-lt"/>
                <a:ea typeface="+mn-ea"/>
                <a:cs typeface="+mn-cs"/>
              </a:rPr>
              <a:t>Nesting</a:t>
            </a:r>
            <a:endParaRPr lang="en-US" sz="1200" b="1" i="0" kern="1200" dirty="0" smtClean="0">
              <a:solidFill>
                <a:schemeClr val="tx1"/>
              </a:solidFill>
              <a:latin typeface="+mn-lt"/>
              <a:ea typeface="+mn-ea"/>
              <a:cs typeface="+mn-cs"/>
            </a:endParaRPr>
          </a:p>
          <a:p>
            <a:pPr fontAlgn="auto"/>
            <a:r>
              <a:rPr lang="en-US" sz="1200" b="0" i="0" u="none" strike="noStrike" kern="1200" dirty="0" smtClean="0">
                <a:solidFill>
                  <a:schemeClr val="tx1"/>
                </a:solidFill>
                <a:latin typeface="+mn-lt"/>
                <a:ea typeface="+mn-ea"/>
                <a:cs typeface="+mn-cs"/>
              </a:rPr>
              <a:t>Part of the web page structure is called nesting. Notice above how the tag &lt;title&gt; is nested inside the &lt;head&gt; tag, while &lt;head&gt; and &lt;body&gt; are nested inside &lt;html&gt;.</a:t>
            </a:r>
            <a:endParaRPr lang="en-US" sz="1200" b="0" i="0" kern="1200" dirty="0" smtClean="0">
              <a:solidFill>
                <a:schemeClr val="tx1"/>
              </a:solidFill>
              <a:latin typeface="+mn-lt"/>
              <a:ea typeface="+mn-ea"/>
              <a:cs typeface="+mn-cs"/>
            </a:endParaRPr>
          </a:p>
          <a:p>
            <a:r>
              <a:rPr lang="en-US" dirty="0" smtClean="0"/>
              <a:t/>
            </a:r>
            <a:br>
              <a:rPr lang="en-US" dirty="0" smtClean="0"/>
            </a:br>
            <a:endParaRPr lang="es-ES" baseline="0" dirty="0" smtClean="0"/>
          </a:p>
        </p:txBody>
      </p:sp>
      <p:sp>
        <p:nvSpPr>
          <p:cNvPr id="4" name="3 Marcador de número de diapositiva"/>
          <p:cNvSpPr>
            <a:spLocks noGrp="1"/>
          </p:cNvSpPr>
          <p:nvPr>
            <p:ph type="sldNum" sz="quarter" idx="10"/>
          </p:nvPr>
        </p:nvSpPr>
        <p:spPr/>
        <p:txBody>
          <a:bodyPr/>
          <a:lstStyle/>
          <a:p>
            <a:fld id="{CB6650CA-A5CA-4F19-8CAF-4FEE83AA29D6}" type="slidenum">
              <a:rPr lang="es-ES" smtClean="0"/>
              <a:pPr/>
              <a:t>4</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D:\Bruselas\2017\resources\coding.jpg"/>
          <p:cNvPicPr>
            <a:picLocks noChangeAspect="1" noChangeArrowheads="1"/>
          </p:cNvPicPr>
          <p:nvPr/>
        </p:nvPicPr>
        <p:blipFill>
          <a:blip r:embed="rId3" cstate="print"/>
          <a:srcRect b="6211"/>
          <a:stretch>
            <a:fillRect/>
          </a:stretch>
        </p:blipFill>
        <p:spPr bwMode="auto">
          <a:xfrm>
            <a:off x="-28575" y="1181100"/>
            <a:ext cx="9201150" cy="5753100"/>
          </a:xfrm>
          <a:prstGeom prst="rect">
            <a:avLst/>
          </a:prstGeom>
          <a:noFill/>
        </p:spPr>
      </p:pic>
      <p:sp>
        <p:nvSpPr>
          <p:cNvPr id="2" name="1 Título"/>
          <p:cNvSpPr>
            <a:spLocks noGrp="1"/>
          </p:cNvSpPr>
          <p:nvPr>
            <p:ph type="ctrTitle"/>
          </p:nvPr>
        </p:nvSpPr>
        <p:spPr>
          <a:xfrm>
            <a:off x="685800" y="4549775"/>
            <a:ext cx="7772400" cy="1470025"/>
          </a:xfrm>
        </p:spPr>
        <p:txBody>
          <a:bodyPr>
            <a:normAutofit/>
          </a:bodyPr>
          <a:lstStyle/>
          <a:p>
            <a:r>
              <a:rPr lang="es-ES" sz="5400" dirty="0" smtClean="0">
                <a:solidFill>
                  <a:schemeClr val="bg1"/>
                </a:solidFill>
              </a:rPr>
              <a:t>HTML</a:t>
            </a:r>
            <a:endParaRPr lang="es-ES" sz="5400" dirty="0">
              <a:solidFill>
                <a:schemeClr val="bg1"/>
              </a:solidFill>
            </a:endParaRPr>
          </a:p>
        </p:txBody>
      </p:sp>
      <p:pic>
        <p:nvPicPr>
          <p:cNvPr id="1028" name="Picture 4" descr="D:\Bruselas\2017\resources\icono_summer.png"/>
          <p:cNvPicPr>
            <a:picLocks noChangeAspect="1" noChangeArrowheads="1"/>
          </p:cNvPicPr>
          <p:nvPr/>
        </p:nvPicPr>
        <p:blipFill>
          <a:blip r:embed="rId4" cstate="print"/>
          <a:srcRect/>
          <a:stretch>
            <a:fillRect/>
          </a:stretch>
        </p:blipFill>
        <p:spPr bwMode="auto">
          <a:xfrm>
            <a:off x="228600" y="304800"/>
            <a:ext cx="1476658" cy="701676"/>
          </a:xfrm>
          <a:prstGeom prst="rect">
            <a:avLst/>
          </a:prstGeom>
          <a:noFill/>
        </p:spPr>
      </p:pic>
      <p:pic>
        <p:nvPicPr>
          <p:cNvPr id="1029" name="Picture 5" descr="D:\Bruselas\2017\resources\icono_boeing.png"/>
          <p:cNvPicPr>
            <a:picLocks noChangeAspect="1" noChangeArrowheads="1"/>
          </p:cNvPicPr>
          <p:nvPr/>
        </p:nvPicPr>
        <p:blipFill>
          <a:blip r:embed="rId5" cstate="print"/>
          <a:srcRect/>
          <a:stretch>
            <a:fillRect/>
          </a:stretch>
        </p:blipFill>
        <p:spPr bwMode="auto">
          <a:xfrm>
            <a:off x="4546600" y="0"/>
            <a:ext cx="2159000" cy="1028700"/>
          </a:xfrm>
          <a:prstGeom prst="rect">
            <a:avLst/>
          </a:prstGeom>
          <a:noFill/>
        </p:spPr>
      </p:pic>
      <p:pic>
        <p:nvPicPr>
          <p:cNvPr id="8" name="Picture 5"/>
          <p:cNvPicPr>
            <a:picLocks noChangeAspect="1" noChangeArrowheads="1"/>
          </p:cNvPicPr>
          <p:nvPr/>
        </p:nvPicPr>
        <p:blipFill>
          <a:blip r:embed="rId6" cstate="print"/>
          <a:srcRect/>
          <a:stretch>
            <a:fillRect/>
          </a:stretch>
        </p:blipFill>
        <p:spPr bwMode="auto">
          <a:xfrm>
            <a:off x="6781800" y="272816"/>
            <a:ext cx="2070100" cy="565384"/>
          </a:xfrm>
          <a:prstGeom prst="rect">
            <a:avLst/>
          </a:prstGeom>
          <a:noFill/>
          <a:ln w="12700" cap="rnd">
            <a:noFill/>
            <a:round/>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Bruselas\2017\resources\icono_summer.png"/>
          <p:cNvPicPr>
            <a:picLocks noChangeAspect="1" noChangeArrowheads="1"/>
          </p:cNvPicPr>
          <p:nvPr/>
        </p:nvPicPr>
        <p:blipFill>
          <a:blip r:embed="rId3" cstate="print"/>
          <a:srcRect/>
          <a:stretch>
            <a:fillRect/>
          </a:stretch>
        </p:blipFill>
        <p:spPr bwMode="auto">
          <a:xfrm>
            <a:off x="228600" y="6019800"/>
            <a:ext cx="1476658" cy="701676"/>
          </a:xfrm>
          <a:prstGeom prst="rect">
            <a:avLst/>
          </a:prstGeom>
          <a:noFill/>
        </p:spPr>
      </p:pic>
      <p:pic>
        <p:nvPicPr>
          <p:cNvPr id="6" name="Picture 5" descr="D:\Bruselas\2017\resources\icono_boeing.png"/>
          <p:cNvPicPr>
            <a:picLocks noChangeAspect="1" noChangeArrowheads="1"/>
          </p:cNvPicPr>
          <p:nvPr/>
        </p:nvPicPr>
        <p:blipFill>
          <a:blip r:embed="rId4" cstate="print"/>
          <a:srcRect/>
          <a:stretch>
            <a:fillRect/>
          </a:stretch>
        </p:blipFill>
        <p:spPr bwMode="auto">
          <a:xfrm>
            <a:off x="4546600" y="5715000"/>
            <a:ext cx="2159000" cy="1028700"/>
          </a:xfrm>
          <a:prstGeom prst="rect">
            <a:avLst/>
          </a:prstGeom>
          <a:noFill/>
        </p:spPr>
      </p:pic>
      <p:pic>
        <p:nvPicPr>
          <p:cNvPr id="7" name="Picture 5"/>
          <p:cNvPicPr>
            <a:picLocks noChangeAspect="1" noChangeArrowheads="1"/>
          </p:cNvPicPr>
          <p:nvPr/>
        </p:nvPicPr>
        <p:blipFill>
          <a:blip r:embed="rId5" cstate="print"/>
          <a:srcRect/>
          <a:stretch>
            <a:fillRect/>
          </a:stretch>
        </p:blipFill>
        <p:spPr bwMode="auto">
          <a:xfrm>
            <a:off x="6781800" y="5987816"/>
            <a:ext cx="2070100" cy="565384"/>
          </a:xfrm>
          <a:prstGeom prst="rect">
            <a:avLst/>
          </a:prstGeom>
          <a:noFill/>
          <a:ln w="12700" cap="rnd">
            <a:noFill/>
            <a:round/>
            <a:headEnd/>
            <a:tailEnd/>
          </a:ln>
        </p:spPr>
      </p:pic>
      <p:pic>
        <p:nvPicPr>
          <p:cNvPr id="1027" name="Picture 3" descr="D:\Bruselas\2017\resources\htmlIntro.jpg"/>
          <p:cNvPicPr>
            <a:picLocks noChangeAspect="1" noChangeArrowheads="1"/>
          </p:cNvPicPr>
          <p:nvPr/>
        </p:nvPicPr>
        <p:blipFill>
          <a:blip r:embed="rId6" cstate="print"/>
          <a:srcRect/>
          <a:stretch>
            <a:fillRect/>
          </a:stretch>
        </p:blipFill>
        <p:spPr bwMode="auto">
          <a:xfrm>
            <a:off x="2667000" y="669158"/>
            <a:ext cx="3962400" cy="4588642"/>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Bruselas\2017\resources\icono_summer.png"/>
          <p:cNvPicPr>
            <a:picLocks noChangeAspect="1" noChangeArrowheads="1"/>
          </p:cNvPicPr>
          <p:nvPr/>
        </p:nvPicPr>
        <p:blipFill>
          <a:blip r:embed="rId3" cstate="print"/>
          <a:srcRect/>
          <a:stretch>
            <a:fillRect/>
          </a:stretch>
        </p:blipFill>
        <p:spPr bwMode="auto">
          <a:xfrm>
            <a:off x="228600" y="6019800"/>
            <a:ext cx="1476658" cy="701676"/>
          </a:xfrm>
          <a:prstGeom prst="rect">
            <a:avLst/>
          </a:prstGeom>
          <a:noFill/>
        </p:spPr>
      </p:pic>
      <p:pic>
        <p:nvPicPr>
          <p:cNvPr id="6" name="Picture 5" descr="D:\Bruselas\2017\resources\icono_boeing.png"/>
          <p:cNvPicPr>
            <a:picLocks noChangeAspect="1" noChangeArrowheads="1"/>
          </p:cNvPicPr>
          <p:nvPr/>
        </p:nvPicPr>
        <p:blipFill>
          <a:blip r:embed="rId4" cstate="print"/>
          <a:srcRect/>
          <a:stretch>
            <a:fillRect/>
          </a:stretch>
        </p:blipFill>
        <p:spPr bwMode="auto">
          <a:xfrm>
            <a:off x="4546600" y="5715000"/>
            <a:ext cx="2159000" cy="1028700"/>
          </a:xfrm>
          <a:prstGeom prst="rect">
            <a:avLst/>
          </a:prstGeom>
          <a:noFill/>
        </p:spPr>
      </p:pic>
      <p:pic>
        <p:nvPicPr>
          <p:cNvPr id="7" name="Picture 5"/>
          <p:cNvPicPr>
            <a:picLocks noChangeAspect="1" noChangeArrowheads="1"/>
          </p:cNvPicPr>
          <p:nvPr/>
        </p:nvPicPr>
        <p:blipFill>
          <a:blip r:embed="rId5" cstate="print"/>
          <a:srcRect/>
          <a:stretch>
            <a:fillRect/>
          </a:stretch>
        </p:blipFill>
        <p:spPr bwMode="auto">
          <a:xfrm>
            <a:off x="6781800" y="5987816"/>
            <a:ext cx="2070100" cy="565384"/>
          </a:xfrm>
          <a:prstGeom prst="rect">
            <a:avLst/>
          </a:prstGeom>
          <a:noFill/>
          <a:ln w="12700" cap="rnd">
            <a:noFill/>
            <a:round/>
            <a:headEnd/>
            <a:tailEnd/>
          </a:ln>
        </p:spPr>
      </p:pic>
      <p:sp>
        <p:nvSpPr>
          <p:cNvPr id="8" name="7 CuadroTexto"/>
          <p:cNvSpPr txBox="1"/>
          <p:nvPr/>
        </p:nvSpPr>
        <p:spPr>
          <a:xfrm>
            <a:off x="990600" y="609600"/>
            <a:ext cx="5867400" cy="584775"/>
          </a:xfrm>
          <a:prstGeom prst="rect">
            <a:avLst/>
          </a:prstGeom>
          <a:noFill/>
        </p:spPr>
        <p:txBody>
          <a:bodyPr wrap="square" rtlCol="0">
            <a:spAutoFit/>
          </a:bodyPr>
          <a:lstStyle/>
          <a:p>
            <a:r>
              <a:rPr lang="es-ES" sz="3200" dirty="0" err="1" smtClean="0"/>
              <a:t>Some</a:t>
            </a:r>
            <a:r>
              <a:rPr lang="es-ES" sz="3200" dirty="0" smtClean="0"/>
              <a:t> rules</a:t>
            </a:r>
            <a:endParaRPr lang="es-ES" sz="3200" dirty="0"/>
          </a:p>
        </p:txBody>
      </p:sp>
      <p:sp>
        <p:nvSpPr>
          <p:cNvPr id="9" name="8 CuadroTexto"/>
          <p:cNvSpPr txBox="1"/>
          <p:nvPr/>
        </p:nvSpPr>
        <p:spPr>
          <a:xfrm>
            <a:off x="1066800" y="1752600"/>
            <a:ext cx="5867400" cy="2923877"/>
          </a:xfrm>
          <a:prstGeom prst="rect">
            <a:avLst/>
          </a:prstGeom>
          <a:noFill/>
        </p:spPr>
        <p:txBody>
          <a:bodyPr wrap="square" rtlCol="0">
            <a:spAutoFit/>
          </a:bodyPr>
          <a:lstStyle/>
          <a:p>
            <a:pPr lvl="2">
              <a:buFont typeface="Arial" pitchFamily="34" charset="0"/>
              <a:buChar char="•"/>
            </a:pPr>
            <a:r>
              <a:rPr lang="es-ES" sz="2400" b="1" dirty="0" smtClean="0"/>
              <a:t>  </a:t>
            </a:r>
            <a:r>
              <a:rPr lang="es-ES" sz="2400" dirty="0" err="1" smtClean="0"/>
              <a:t>Tags</a:t>
            </a:r>
            <a:r>
              <a:rPr lang="es-ES" sz="2400" dirty="0" smtClean="0"/>
              <a:t>/</a:t>
            </a:r>
            <a:r>
              <a:rPr lang="es-ES" sz="2400" dirty="0" err="1" smtClean="0"/>
              <a:t>Elements</a:t>
            </a:r>
            <a:r>
              <a:rPr lang="es-ES" sz="2400" dirty="0" smtClean="0"/>
              <a:t>  -&gt; </a:t>
            </a:r>
            <a:r>
              <a:rPr lang="es-ES" sz="2400" dirty="0" err="1" smtClean="0"/>
              <a:t>using</a:t>
            </a:r>
            <a:r>
              <a:rPr lang="es-ES" sz="2400" dirty="0" smtClean="0"/>
              <a:t> &lt; … &gt; </a:t>
            </a:r>
          </a:p>
          <a:p>
            <a:pPr lvl="2">
              <a:buFont typeface="Arial" pitchFamily="34" charset="0"/>
              <a:buChar char="•"/>
            </a:pPr>
            <a:r>
              <a:rPr lang="es-ES" sz="2400" dirty="0" smtClean="0"/>
              <a:t>  </a:t>
            </a:r>
            <a:r>
              <a:rPr lang="es-ES" sz="2400" dirty="0" err="1" smtClean="0"/>
              <a:t>Container</a:t>
            </a:r>
            <a:r>
              <a:rPr lang="es-ES" sz="2400" dirty="0" smtClean="0"/>
              <a:t> and </a:t>
            </a:r>
            <a:r>
              <a:rPr lang="es-ES" sz="2400" dirty="0" err="1" smtClean="0"/>
              <a:t>empty</a:t>
            </a:r>
            <a:r>
              <a:rPr lang="es-ES" sz="2400" dirty="0" smtClean="0"/>
              <a:t> </a:t>
            </a:r>
            <a:r>
              <a:rPr lang="es-ES" sz="2400" dirty="0" err="1" smtClean="0"/>
              <a:t>tags</a:t>
            </a:r>
            <a:endParaRPr lang="es-ES" sz="2400" dirty="0" smtClean="0"/>
          </a:p>
          <a:p>
            <a:pPr lvl="3"/>
            <a:r>
              <a:rPr lang="sv-SE" sz="2000" dirty="0" smtClean="0"/>
              <a:t>&lt;html&gt; opening tag</a:t>
            </a:r>
          </a:p>
          <a:p>
            <a:pPr lvl="3"/>
            <a:r>
              <a:rPr lang="sv-SE" sz="2000" dirty="0" smtClean="0"/>
              <a:t>&lt;/html&gt; closing </a:t>
            </a:r>
            <a:r>
              <a:rPr lang="sv-SE" sz="2000" dirty="0" smtClean="0"/>
              <a:t>tag</a:t>
            </a:r>
          </a:p>
          <a:p>
            <a:pPr lvl="3"/>
            <a:r>
              <a:rPr lang="sv-SE" sz="2000" dirty="0" smtClean="0"/>
              <a:t>&lt;br&gt; empty tag</a:t>
            </a:r>
            <a:endParaRPr lang="sv-SE" sz="2400" dirty="0" smtClean="0"/>
          </a:p>
          <a:p>
            <a:pPr lvl="3">
              <a:buFont typeface="Arial" pitchFamily="34" charset="0"/>
              <a:buChar char="•"/>
            </a:pPr>
            <a:endParaRPr lang="es-ES" sz="2400" dirty="0" smtClean="0"/>
          </a:p>
          <a:p>
            <a:pPr lvl="2">
              <a:buFont typeface="Arial" pitchFamily="34" charset="0"/>
              <a:buChar char="•"/>
            </a:pPr>
            <a:r>
              <a:rPr lang="es-ES" sz="2400" dirty="0" smtClean="0"/>
              <a:t> </a:t>
            </a:r>
            <a:r>
              <a:rPr lang="es-ES" sz="2400" dirty="0" smtClean="0"/>
              <a:t> </a:t>
            </a:r>
            <a:r>
              <a:rPr lang="en-US" sz="2400" dirty="0" smtClean="0"/>
              <a:t>HTML </a:t>
            </a:r>
            <a:r>
              <a:rPr lang="en-US" sz="2400" dirty="0" smtClean="0"/>
              <a:t>is</a:t>
            </a:r>
            <a:r>
              <a:rPr lang="en-US" sz="2400" dirty="0" smtClean="0"/>
              <a:t> </a:t>
            </a:r>
            <a:r>
              <a:rPr lang="en-US" sz="2400" b="1" i="1" dirty="0" smtClean="0"/>
              <a:t>not</a:t>
            </a:r>
            <a:r>
              <a:rPr lang="en-US" sz="2400" dirty="0" smtClean="0"/>
              <a:t> case sensitive</a:t>
            </a:r>
            <a:endParaRPr lang="es-ES" sz="2400" dirty="0" smtClean="0"/>
          </a:p>
          <a:p>
            <a:pPr lvl="2">
              <a:buFont typeface="Arial" pitchFamily="34" charset="0"/>
              <a:buChar char="•"/>
            </a:pPr>
            <a:endParaRPr lang="es-ES"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Bruselas\2017\resources\icono_summer.png"/>
          <p:cNvPicPr>
            <a:picLocks noChangeAspect="1" noChangeArrowheads="1"/>
          </p:cNvPicPr>
          <p:nvPr/>
        </p:nvPicPr>
        <p:blipFill>
          <a:blip r:embed="rId3" cstate="print"/>
          <a:srcRect/>
          <a:stretch>
            <a:fillRect/>
          </a:stretch>
        </p:blipFill>
        <p:spPr bwMode="auto">
          <a:xfrm>
            <a:off x="228600" y="6019800"/>
            <a:ext cx="1476658" cy="701676"/>
          </a:xfrm>
          <a:prstGeom prst="rect">
            <a:avLst/>
          </a:prstGeom>
          <a:noFill/>
        </p:spPr>
      </p:pic>
      <p:pic>
        <p:nvPicPr>
          <p:cNvPr id="6" name="Picture 5" descr="D:\Bruselas\2017\resources\icono_boeing.png"/>
          <p:cNvPicPr>
            <a:picLocks noChangeAspect="1" noChangeArrowheads="1"/>
          </p:cNvPicPr>
          <p:nvPr/>
        </p:nvPicPr>
        <p:blipFill>
          <a:blip r:embed="rId4" cstate="print"/>
          <a:srcRect/>
          <a:stretch>
            <a:fillRect/>
          </a:stretch>
        </p:blipFill>
        <p:spPr bwMode="auto">
          <a:xfrm>
            <a:off x="4546600" y="5715000"/>
            <a:ext cx="2159000" cy="1028700"/>
          </a:xfrm>
          <a:prstGeom prst="rect">
            <a:avLst/>
          </a:prstGeom>
          <a:noFill/>
        </p:spPr>
      </p:pic>
      <p:pic>
        <p:nvPicPr>
          <p:cNvPr id="7" name="Picture 5"/>
          <p:cNvPicPr>
            <a:picLocks noChangeAspect="1" noChangeArrowheads="1"/>
          </p:cNvPicPr>
          <p:nvPr/>
        </p:nvPicPr>
        <p:blipFill>
          <a:blip r:embed="rId5" cstate="print"/>
          <a:srcRect/>
          <a:stretch>
            <a:fillRect/>
          </a:stretch>
        </p:blipFill>
        <p:spPr bwMode="auto">
          <a:xfrm>
            <a:off x="6781800" y="5987816"/>
            <a:ext cx="2070100" cy="565384"/>
          </a:xfrm>
          <a:prstGeom prst="rect">
            <a:avLst/>
          </a:prstGeom>
          <a:noFill/>
          <a:ln w="12700" cap="rnd">
            <a:noFill/>
            <a:round/>
            <a:headEnd/>
            <a:tailEnd/>
          </a:ln>
        </p:spPr>
      </p:pic>
      <p:pic>
        <p:nvPicPr>
          <p:cNvPr id="2050" name="Picture 2" descr="D:\Bruselas\2017\resources\htmlIntro2.jpg"/>
          <p:cNvPicPr>
            <a:picLocks noChangeAspect="1" noChangeArrowheads="1"/>
          </p:cNvPicPr>
          <p:nvPr/>
        </p:nvPicPr>
        <p:blipFill>
          <a:blip r:embed="rId6" cstate="print"/>
          <a:srcRect/>
          <a:stretch>
            <a:fillRect/>
          </a:stretch>
        </p:blipFill>
        <p:spPr bwMode="auto">
          <a:xfrm>
            <a:off x="1164255" y="1066800"/>
            <a:ext cx="6815490" cy="3781426"/>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62</Words>
  <Application>Microsoft Office PowerPoint</Application>
  <PresentationFormat>Presentación en pantalla (4:3)</PresentationFormat>
  <Paragraphs>27</Paragraphs>
  <Slides>4</Slides>
  <Notes>4</Notes>
  <HiddenSlides>0</HiddenSlides>
  <MMClips>0</MMClips>
  <ScaleCrop>false</ScaleCrop>
  <HeadingPairs>
    <vt:vector size="4" baseType="variant">
      <vt:variant>
        <vt:lpstr>Tema</vt:lpstr>
      </vt:variant>
      <vt:variant>
        <vt:i4>1</vt:i4>
      </vt:variant>
      <vt:variant>
        <vt:lpstr>Títulos de diapositiva</vt:lpstr>
      </vt:variant>
      <vt:variant>
        <vt:i4>4</vt:i4>
      </vt:variant>
    </vt:vector>
  </HeadingPairs>
  <TitlesOfParts>
    <vt:vector size="5" baseType="lpstr">
      <vt:lpstr>Office Theme</vt:lpstr>
      <vt:lpstr>HTML</vt:lpstr>
      <vt:lpstr>Diapositiva 2</vt:lpstr>
      <vt:lpstr>Diapositiva 3</vt:lpstr>
      <vt:lpstr>Diapositiva 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Malagón Álvarez, Elena</dc:creator>
  <cp:lastModifiedBy>emalagon</cp:lastModifiedBy>
  <cp:revision>24</cp:revision>
  <dcterms:created xsi:type="dcterms:W3CDTF">2006-08-16T00:00:00Z</dcterms:created>
  <dcterms:modified xsi:type="dcterms:W3CDTF">2017-06-18T17:38:05Z</dcterms:modified>
</cp:coreProperties>
</file>