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04" r:id="rId5"/>
    <p:sldId id="315" r:id="rId6"/>
    <p:sldId id="319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9" r:id="rId16"/>
    <p:sldId id="335" r:id="rId17"/>
    <p:sldId id="337" r:id="rId18"/>
    <p:sldId id="280" r:id="rId19"/>
    <p:sldId id="324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083468A-71F6-634F-A1F8-FD9C00F4B0DC}">
          <p14:sldIdLst>
            <p14:sldId id="304"/>
            <p14:sldId id="315"/>
            <p14:sldId id="319"/>
            <p14:sldId id="325"/>
            <p14:sldId id="328"/>
            <p14:sldId id="329"/>
            <p14:sldId id="330"/>
            <p14:sldId id="331"/>
            <p14:sldId id="332"/>
            <p14:sldId id="333"/>
            <p14:sldId id="334"/>
            <p14:sldId id="339"/>
            <p14:sldId id="335"/>
            <p14:sldId id="337"/>
            <p14:sldId id="28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Marquez Pelaez" initials="SM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00"/>
    <a:srgbClr val="008000"/>
    <a:srgbClr val="1F5F93"/>
    <a:srgbClr val="003300"/>
    <a:srgbClr val="CCCC00"/>
    <a:srgbClr val="B9E7FE"/>
    <a:srgbClr val="41A1DA"/>
    <a:srgbClr val="B7DBF1"/>
    <a:srgbClr val="25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79251" autoAdjust="0"/>
  </p:normalViewPr>
  <p:slideViewPr>
    <p:cSldViewPr snapToGrid="0" snapToObjects="1">
      <p:cViewPr varScale="1">
        <p:scale>
          <a:sx n="76" d="100"/>
          <a:sy n="76" d="100"/>
        </p:scale>
        <p:origin x="123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4445-C797-0C46-BF5E-488C251075A1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AFC0-A7D7-7646-AAA5-1683FF8E39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5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3880A-8705-7E4C-A2BD-450C09D5BBED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03B8A-D4CB-274B-8F78-D6B7A11C9E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03B8A-D4CB-274B-8F78-D6B7A11C9ED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03B8A-D4CB-274B-8F78-D6B7A11C9E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554" y="1641001"/>
            <a:ext cx="7772400" cy="1102519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554" y="2856641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4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6" descr="Image result for skyline de sevilla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9392" b="6180"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pic>
        <p:nvPicPr>
          <p:cNvPr id="10" name="9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0" y="4446966"/>
            <a:ext cx="1429200" cy="4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7107" y="4355434"/>
            <a:ext cx="1573895" cy="423358"/>
          </a:xfrm>
          <a:prstGeom prst="rect">
            <a:avLst/>
          </a:prstGeom>
        </p:spPr>
      </p:pic>
      <p:pic>
        <p:nvPicPr>
          <p:cNvPr id="29698" name="Picture 2" descr="Image result for skyline de sevill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0806" r="9194"/>
          <a:stretch>
            <a:fillRect/>
          </a:stretch>
        </p:blipFill>
        <p:spPr bwMode="auto">
          <a:xfrm>
            <a:off x="0" y="0"/>
            <a:ext cx="9144000" cy="42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783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262" y="1352550"/>
            <a:ext cx="8063337" cy="2932112"/>
          </a:xfrm>
        </p:spPr>
        <p:txBody>
          <a:bodyPr/>
          <a:lstStyle>
            <a:lvl1pPr marL="0" indent="0">
              <a:buNone/>
              <a:defRPr/>
            </a:lvl1pPr>
            <a:lvl2pPr marL="609569" indent="0">
              <a:buNone/>
              <a:defRPr/>
            </a:lvl2pPr>
            <a:lvl3pPr marL="1219141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199" y="295275"/>
            <a:ext cx="8153399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5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263" y="1668168"/>
            <a:ext cx="6748462" cy="29321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69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7107" y="4355434"/>
            <a:ext cx="1573895" cy="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7107" y="4355434"/>
            <a:ext cx="1573895" cy="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7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460499"/>
            <a:ext cx="8121192" cy="15277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7107" y="4355434"/>
            <a:ext cx="1573895" cy="4233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skyline de sevilla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9392" b="6180"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5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680" y="2780908"/>
            <a:ext cx="5429840" cy="1460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5" name="Picture 6" descr="Image result for skyline de sevilla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9392" b="6180"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695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0499"/>
            <a:ext cx="8121192" cy="15277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1707" y="4176074"/>
            <a:ext cx="709928" cy="719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7107" y="4355434"/>
            <a:ext cx="1573895" cy="423358"/>
          </a:xfrm>
          <a:prstGeom prst="rect">
            <a:avLst/>
          </a:prstGeom>
        </p:spPr>
      </p:pic>
      <p:pic>
        <p:nvPicPr>
          <p:cNvPr id="6" name="Picture 6" descr="Image result for skyline de sevilla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9392" b="6180"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81541"/>
            <a:ext cx="6782586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38791"/>
            <a:ext cx="7150231" cy="246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58353"/>
            <a:ext cx="1428750" cy="485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88" r:id="rId2"/>
    <p:sldLayoutId id="2147493470" r:id="rId3"/>
    <p:sldLayoutId id="2147493481" r:id="rId4"/>
    <p:sldLayoutId id="2147493482" r:id="rId5"/>
    <p:sldLayoutId id="2147493484" r:id="rId6"/>
    <p:sldLayoutId id="2147493483" r:id="rId7"/>
    <p:sldLayoutId id="2147493486" r:id="rId8"/>
    <p:sldLayoutId id="2147493487" r:id="rId9"/>
    <p:sldLayoutId id="2147493489" r:id="rId10"/>
    <p:sldLayoutId id="2147493485" r:id="rId11"/>
  </p:sldLayoutIdLst>
  <p:txStyles>
    <p:titleStyle>
      <a:lvl1pPr algn="l" defTabSz="60957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00"/>
          </a:solidFill>
          <a:latin typeface="+mj-lt"/>
          <a:ea typeface="AauxBold Italic" charset="0"/>
          <a:cs typeface="AauxBold Italic" charset="0"/>
        </a:defRPr>
      </a:lvl1pPr>
      <a:lvl2pPr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2pPr>
      <a:lvl3pPr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3pPr>
      <a:lvl4pPr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4pPr>
      <a:lvl5pPr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6pPr>
      <a:lvl7pPr marL="1219140"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sz="4800">
          <a:solidFill>
            <a:srgbClr val="5E1838"/>
          </a:solidFill>
          <a:latin typeface="Museo Sans 500" charset="0"/>
          <a:ea typeface="ＭＳ Ｐゴシック" charset="0"/>
        </a:defRPr>
      </a:lvl9pPr>
    </p:titleStyle>
    <p:bodyStyle>
      <a:lvl1pPr marL="457178" indent="-457178" algn="l" defTabSz="60957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ＭＳ Ｐゴシック" charset="0"/>
          <a:cs typeface="Museo Sans 300"/>
        </a:defRPr>
      </a:lvl1pPr>
      <a:lvl2pPr marL="990550" indent="-380981" algn="l" defTabSz="60957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ＭＳ Ｐゴシック" charset="0"/>
          <a:cs typeface="Museo Sans 300"/>
        </a:defRPr>
      </a:lvl2pPr>
      <a:lvl3pPr marL="1523925" indent="-304784" algn="l" defTabSz="60957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ＭＳ Ｐゴシック" charset="0"/>
          <a:cs typeface="Museo Sans 300"/>
        </a:defRPr>
      </a:lvl3pPr>
      <a:lvl4pPr marL="2133493" indent="-304784" algn="l" defTabSz="60957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000000"/>
          </a:solidFill>
          <a:latin typeface="+mn-lt"/>
          <a:ea typeface="ＭＳ Ｐゴシック" charset="0"/>
          <a:cs typeface="Museo Sans 300"/>
        </a:defRPr>
      </a:lvl4pPr>
      <a:lvl5pPr marL="2743062" indent="-304784" algn="l" defTabSz="60957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rgbClr val="000000"/>
          </a:solidFill>
          <a:latin typeface="+mn-lt"/>
          <a:ea typeface="ＭＳ Ｐゴシック" charset="0"/>
          <a:cs typeface="Museo Sans 30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ts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1"/>
          <p:cNvSpPr txBox="1"/>
          <p:nvPr/>
        </p:nvSpPr>
        <p:spPr>
          <a:xfrm>
            <a:off x="884503" y="794385"/>
            <a:ext cx="788802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Revisión de la literatura sobre la innovación como un criterio de Evaluación de Tecnologías Sanitarias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s-ES" sz="3200" b="1" dirty="0">
              <a:solidFill>
                <a:schemeClr val="bg1"/>
              </a:solidFill>
            </a:endParaRPr>
          </a:p>
          <a:p>
            <a:r>
              <a:rPr lang="es-ES" sz="2400" b="1" dirty="0">
                <a:solidFill>
                  <a:srgbClr val="FFC000"/>
                </a:solidFill>
              </a:rPr>
              <a:t>Proyecto </a:t>
            </a:r>
            <a:r>
              <a:rPr lang="es-ES" sz="2400" b="1" i="1" dirty="0">
                <a:solidFill>
                  <a:srgbClr val="FFC000"/>
                </a:solidFill>
              </a:rPr>
              <a:t>Coste-Efectividad de Productos Médicos de Terapias Avanzadas</a:t>
            </a:r>
            <a:r>
              <a:rPr lang="es-ES" sz="2400" b="1" dirty="0">
                <a:solidFill>
                  <a:srgbClr val="FFC000"/>
                </a:solidFill>
              </a:rPr>
              <a:t>, Granada, 25 de Enero de 2022</a:t>
            </a:r>
          </a:p>
          <a:p>
            <a:endParaRPr lang="es-ES" sz="2400" b="1" dirty="0">
              <a:solidFill>
                <a:srgbClr val="FFC000"/>
              </a:solidFill>
            </a:endParaRPr>
          </a:p>
          <a:p>
            <a:r>
              <a:rPr lang="es-ES" sz="2400" b="1" dirty="0">
                <a:solidFill>
                  <a:schemeClr val="bg1"/>
                </a:solidFill>
              </a:rPr>
              <a:t>Juan Carlos Rejón Parrilla, Investigador </a:t>
            </a:r>
            <a:r>
              <a:rPr lang="es-ES" sz="2400" b="1" dirty="0" err="1">
                <a:solidFill>
                  <a:schemeClr val="bg1"/>
                </a:solidFill>
              </a:rPr>
              <a:t>Senior</a:t>
            </a:r>
            <a:r>
              <a:rPr lang="es-ES" sz="2400" b="1" dirty="0">
                <a:solidFill>
                  <a:schemeClr val="bg1"/>
                </a:solidFill>
              </a:rPr>
              <a:t>, AETSA</a:t>
            </a:r>
          </a:p>
          <a:p>
            <a:endParaRPr lang="es-ES" sz="3200" b="1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1019175" y="2607945"/>
            <a:ext cx="2190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>
            <a:off x="1019175" y="3705225"/>
            <a:ext cx="21907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1400" dirty="0"/>
              <a:t>En 2017 se introduce un nuevo </a:t>
            </a:r>
            <a:r>
              <a:rPr lang="es-ES" sz="1400" b="1" dirty="0">
                <a:solidFill>
                  <a:srgbClr val="006600"/>
                </a:solidFill>
              </a:rPr>
              <a:t>algoritmo</a:t>
            </a:r>
            <a:r>
              <a:rPr lang="es-ES" sz="1400" dirty="0"/>
              <a:t> para definir y medir el grado de innovación de un medicamento</a:t>
            </a:r>
            <a:r>
              <a:rPr lang="es-ES" sz="1400" baseline="30000" dirty="0"/>
              <a:t>6</a:t>
            </a:r>
            <a:r>
              <a:rPr lang="es-ES" sz="1400" dirty="0"/>
              <a:t>. Éste algoritmo se basa en 3 indicadores: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El nivel de necesidad terapéutica al que responde la nueva terapia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El valor terapéutico adicional del nuevo medicamento comparado con los estándares actuales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La calidad de la evidencia que apoya el nivel de beneficio de la nueva terapia (la cual evalúan usando la metodología GRADE)</a:t>
            </a:r>
          </a:p>
          <a:p>
            <a:pPr marL="342900" indent="-342900"/>
            <a:endParaRPr lang="es-ES" sz="1400" dirty="0"/>
          </a:p>
          <a:p>
            <a:r>
              <a:rPr lang="es-ES" sz="1400" b="1" dirty="0">
                <a:solidFill>
                  <a:srgbClr val="006600"/>
                </a:solidFill>
              </a:rPr>
              <a:t>Componente deliberativo: </a:t>
            </a:r>
            <a:r>
              <a:rPr lang="es-ES" sz="1400" dirty="0"/>
              <a:t>La </a:t>
            </a:r>
            <a:r>
              <a:rPr lang="es-ES" sz="1400" dirty="0" err="1"/>
              <a:t>Commissione</a:t>
            </a:r>
            <a:r>
              <a:rPr lang="es-ES" sz="1400" dirty="0"/>
              <a:t> </a:t>
            </a:r>
            <a:r>
              <a:rPr lang="es-ES" sz="1400" dirty="0" err="1"/>
              <a:t>Tecnico-Scientifica</a:t>
            </a:r>
            <a:r>
              <a:rPr lang="es-ES" sz="1400" dirty="0"/>
              <a:t> (CTS) asigna un nivel a cada uno de esos 3 indicadores, y discuten el nivel global de innovación del producto. </a:t>
            </a:r>
          </a:p>
          <a:p>
            <a:endParaRPr lang="es-ES" sz="1400" dirty="0"/>
          </a:p>
          <a:p>
            <a:r>
              <a:rPr lang="es-ES" sz="1400" b="1" dirty="0">
                <a:solidFill>
                  <a:srgbClr val="006600"/>
                </a:solidFill>
              </a:rPr>
              <a:t>Mecanismo para incentivar la innovación: </a:t>
            </a:r>
            <a:r>
              <a:rPr lang="es-ES" sz="1400" dirty="0"/>
              <a:t>Fondo para Medicamentos Innovadores.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Innovación en </a:t>
            </a:r>
            <a:r>
              <a:rPr lang="es-ES" dirty="0" err="1">
                <a:solidFill>
                  <a:srgbClr val="006600"/>
                </a:solidFill>
                <a:ea typeface="ＭＳ Ｐゴシック" charset="0"/>
                <a:cs typeface="Museo Sans 300"/>
              </a:rPr>
              <a:t>ETSs</a:t>
            </a:r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 en Italia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6.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Fortinguerra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F, Tafuri G,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Trotta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F, Addis A. Using GRADE methodology to assess innovation of new medicinal products in Italy. Br J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Clin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Pharmacol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. 2020;86(1):93-105.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sz="1400" dirty="0"/>
          </a:p>
          <a:p>
            <a:r>
              <a:rPr lang="es-ES" sz="1400" dirty="0"/>
              <a:t>En Francia se usan diversas dimensiones para definir la innovación: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Improvement</a:t>
            </a:r>
            <a:r>
              <a:rPr lang="es-ES" sz="1400" dirty="0"/>
              <a:t> in </a:t>
            </a:r>
            <a:r>
              <a:rPr lang="es-ES" sz="1400" dirty="0" err="1"/>
              <a:t>Expected</a:t>
            </a:r>
            <a:r>
              <a:rPr lang="es-ES" sz="1400" dirty="0"/>
              <a:t> </a:t>
            </a:r>
            <a:r>
              <a:rPr lang="es-ES" sz="1400" dirty="0" err="1"/>
              <a:t>Benefit</a:t>
            </a:r>
            <a:r>
              <a:rPr lang="es-ES" sz="1400" dirty="0"/>
              <a:t>’ (IEB): mejora en seguridad y/o eficacia de la nueva terapia comparada con las alternativas disponibles. Se usa para negociar el precio.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‘Actual </a:t>
            </a:r>
            <a:r>
              <a:rPr lang="es-ES" sz="1400" dirty="0" err="1"/>
              <a:t>Clinical</a:t>
            </a:r>
            <a:r>
              <a:rPr lang="es-ES" sz="1400" dirty="0"/>
              <a:t> </a:t>
            </a:r>
            <a:r>
              <a:rPr lang="es-ES" sz="1400" dirty="0" err="1"/>
              <a:t>Benefit</a:t>
            </a:r>
            <a:r>
              <a:rPr lang="es-ES" sz="1400" dirty="0"/>
              <a:t>’ (ACB): severidad de la enfermedad tratada y beneficio para la salud pública. No comparativa. Se usa para decidir si se financia la nueva tecnología.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Tipo de terapia: prevención, curación o tratamiento de síntomas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Para dispositivos: incrementalmente innovador o disruptivo</a:t>
            </a:r>
          </a:p>
          <a:p>
            <a:endParaRPr lang="es-ES" sz="1400" dirty="0"/>
          </a:p>
          <a:p>
            <a:r>
              <a:rPr lang="es-ES" sz="1400" b="1" dirty="0">
                <a:solidFill>
                  <a:srgbClr val="006600"/>
                </a:solidFill>
              </a:rPr>
              <a:t>Mecanismo para incentivar la innovación: </a:t>
            </a:r>
            <a:r>
              <a:rPr lang="es-ES" sz="1400" dirty="0" err="1"/>
              <a:t>Innovative</a:t>
            </a:r>
            <a:r>
              <a:rPr lang="es-ES" sz="1400" dirty="0"/>
              <a:t> Medicines </a:t>
            </a:r>
            <a:r>
              <a:rPr lang="es-ES" sz="1400" dirty="0" err="1"/>
              <a:t>Assessment</a:t>
            </a:r>
            <a:r>
              <a:rPr lang="es-ES" sz="1400" dirty="0"/>
              <a:t> </a:t>
            </a:r>
            <a:r>
              <a:rPr lang="es-ES" sz="1400" dirty="0" err="1"/>
              <a:t>Action</a:t>
            </a:r>
            <a:r>
              <a:rPr lang="es-ES" sz="1400" dirty="0"/>
              <a:t> Plan</a:t>
            </a:r>
            <a:r>
              <a:rPr lang="es-ES" sz="1400" baseline="30000" dirty="0"/>
              <a:t>7</a:t>
            </a:r>
            <a:r>
              <a:rPr lang="es-ES" sz="1400" dirty="0"/>
              <a:t>: rutas de acceso acelerado, uso del acceso condicionado expandido, mayor uso de datos de la práctica clínica. 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Innovación en </a:t>
            </a:r>
            <a:r>
              <a:rPr lang="es-ES" dirty="0" err="1">
                <a:solidFill>
                  <a:srgbClr val="006600"/>
                </a:solidFill>
                <a:ea typeface="ＭＳ Ｐゴシック" charset="0"/>
                <a:cs typeface="Museo Sans 300"/>
              </a:rPr>
              <a:t>ETSs</a:t>
            </a:r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 en Francia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7. </a:t>
            </a:r>
            <a:r>
              <a:rPr lang="en-US" sz="1200" dirty="0"/>
              <a:t>Haute </a:t>
            </a:r>
            <a:r>
              <a:rPr lang="en-US" sz="1200" dirty="0" err="1"/>
              <a:t>Autorité</a:t>
            </a:r>
            <a:r>
              <a:rPr lang="en-US" sz="1200" dirty="0"/>
              <a:t> de Santé. Innovative medicines assessment action plan. </a:t>
            </a:r>
            <a:r>
              <a:rPr lang="es-ES" sz="1200" dirty="0"/>
              <a:t>France: HAS; 2020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AAA3D8-D364-4353-B649-476613E01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s-ES" sz="1400" dirty="0"/>
              <a:t>En Japón usan un sistema de </a:t>
            </a:r>
            <a:r>
              <a:rPr lang="es-ES" sz="1400" b="1" dirty="0">
                <a:solidFill>
                  <a:srgbClr val="006600"/>
                </a:solidFill>
              </a:rPr>
              <a:t>incentivos al precio</a:t>
            </a:r>
            <a:r>
              <a:rPr lang="es-ES" sz="1400" dirty="0"/>
              <a:t> para premiar medicamentos que se considera que tienen un grado de innovación alto</a:t>
            </a:r>
            <a:r>
              <a:rPr lang="es-ES" sz="1400" baseline="30000" dirty="0"/>
              <a:t>8</a:t>
            </a:r>
            <a:r>
              <a:rPr lang="es-ES" sz="1400" dirty="0"/>
              <a:t>, concediéndoles entre un 5% y un 120% de premium sobre el precio del comparador. La cuantía de ese porcentaje se basa en los siguientes 4 criterios:</a:t>
            </a:r>
          </a:p>
          <a:p>
            <a:pPr marL="952469" lvl="1" indent="-342900">
              <a:buFont typeface="+mj-lt"/>
              <a:buAutoNum type="arabicParenR"/>
            </a:pPr>
            <a:endParaRPr lang="es-ES" sz="1400" dirty="0"/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Nuevo mecanismo de acción</a:t>
            </a:r>
          </a:p>
          <a:p>
            <a:pPr marL="952469" lvl="1" indent="-342900">
              <a:buFont typeface="+mj-lt"/>
              <a:buAutoNum type="arabicParenR"/>
            </a:pPr>
            <a:endParaRPr lang="es-ES" sz="1400" dirty="0"/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Eficacia o seguridad mayores</a:t>
            </a:r>
          </a:p>
          <a:p>
            <a:pPr marL="952469" lvl="1" indent="-342900">
              <a:buFont typeface="+mj-lt"/>
              <a:buAutoNum type="arabicParenR"/>
            </a:pPr>
            <a:endParaRPr lang="es-ES" sz="1400" dirty="0"/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Mejora en el tratamiento de la enfermedad para la que está indicada</a:t>
            </a:r>
          </a:p>
          <a:p>
            <a:pPr marL="952469" lvl="1" indent="-342900">
              <a:buFont typeface="+mj-lt"/>
              <a:buAutoNum type="arabicParenR"/>
            </a:pPr>
            <a:endParaRPr lang="es-ES" sz="1400" dirty="0"/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Presentación más ventajosa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70A1265-B836-484D-B0D7-E4BA3491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Innovación en </a:t>
            </a:r>
            <a:r>
              <a:rPr lang="es-ES" dirty="0" err="1">
                <a:solidFill>
                  <a:srgbClr val="006600"/>
                </a:solidFill>
                <a:ea typeface="ＭＳ Ｐゴシック" charset="0"/>
                <a:cs typeface="Museo Sans 300"/>
              </a:rPr>
              <a:t>ETSs</a:t>
            </a:r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 en Japón</a:t>
            </a:r>
            <a:endParaRPr lang="es-ES" dirty="0"/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EF0BCC81-B79D-4918-AAC7-4C2098B991C4}"/>
              </a:ext>
            </a:extLst>
          </p:cNvPr>
          <p:cNvSpPr txBox="1"/>
          <p:nvPr/>
        </p:nvSpPr>
        <p:spPr>
          <a:xfrm>
            <a:off x="2087879" y="4486116"/>
            <a:ext cx="65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8.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Shiroiwa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, T., Fukuda, T., Ikeda, S., &amp; Takura, T. (2017). New decision-making processes for the pricing of health technologies in Japan: the FY 2016/2017 pilot phase for the introduction of economic evaluations. </a:t>
            </a:r>
            <a:r>
              <a:rPr lang="en-US" sz="1200" i="1" dirty="0">
                <a:solidFill>
                  <a:srgbClr val="000000"/>
                </a:solidFill>
                <a:latin typeface="Calibri"/>
              </a:rPr>
              <a:t>Health Policy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, 121(8), 836-841.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47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1400" dirty="0"/>
              <a:t>En España los </a:t>
            </a:r>
            <a:r>
              <a:rPr lang="es-ES" sz="1400" b="1" dirty="0">
                <a:solidFill>
                  <a:srgbClr val="006600"/>
                </a:solidFill>
              </a:rPr>
              <a:t>criterios</a:t>
            </a:r>
            <a:r>
              <a:rPr lang="es-ES" sz="1400" dirty="0"/>
              <a:t> que deben ser tenidos en cuenta para decidir si un nuevo medicamento se financia o no por el SNS están listados en una ley</a:t>
            </a:r>
            <a:r>
              <a:rPr lang="es-ES" sz="1400" baseline="30000" dirty="0"/>
              <a:t>9</a:t>
            </a:r>
            <a:r>
              <a:rPr lang="es-ES" sz="1400" dirty="0"/>
              <a:t>, y son: </a:t>
            </a:r>
          </a:p>
          <a:p>
            <a:pPr marL="342900" indent="-342900">
              <a:buAutoNum type="arabicParenR"/>
            </a:pPr>
            <a:r>
              <a:rPr lang="es-ES" sz="1400" dirty="0"/>
              <a:t>Gravedad, duración y secuelas de las distintas patologías para las que resulten indicados; </a:t>
            </a:r>
          </a:p>
          <a:p>
            <a:pPr marL="342900" indent="-342900">
              <a:buAutoNum type="arabicParenR"/>
            </a:pPr>
            <a:r>
              <a:rPr lang="es-ES" sz="1400" dirty="0"/>
              <a:t>Necesidades específicas de ciertos colectivos; </a:t>
            </a:r>
          </a:p>
          <a:p>
            <a:pPr marL="342900" indent="-342900">
              <a:buAutoNum type="arabicParenR"/>
            </a:pPr>
            <a:r>
              <a:rPr lang="es-ES" sz="1400" dirty="0"/>
              <a:t>Valor terapéutico y social del medicamento y beneficio clínico incremental del mismo, teniendo en cuenta su relación coste-efectividad; </a:t>
            </a:r>
          </a:p>
          <a:p>
            <a:pPr marL="342900" indent="-342900">
              <a:buAutoNum type="arabicParenR"/>
            </a:pPr>
            <a:r>
              <a:rPr lang="es-ES" sz="1400" dirty="0"/>
              <a:t>Racionalización del gasto público para prestación farmacéutica e impacto presupuestario en el SNS; </a:t>
            </a:r>
          </a:p>
          <a:p>
            <a:pPr marL="342900" indent="-342900">
              <a:buAutoNum type="arabicParenR"/>
            </a:pPr>
            <a:r>
              <a:rPr lang="es-ES" sz="1400" dirty="0"/>
              <a:t>Existencia de medicamentos u otras alternativas terapéuticas para las mismas afecciones a menor precio o inferior coste de tratamiento; </a:t>
            </a:r>
          </a:p>
          <a:p>
            <a:pPr marL="342900" indent="-342900">
              <a:buAutoNum type="arabicParenR"/>
            </a:pPr>
            <a:r>
              <a:rPr lang="es-ES" sz="1400" b="1" dirty="0"/>
              <a:t>Grado de innovación del medicamento.</a:t>
            </a:r>
          </a:p>
          <a:p>
            <a:endParaRPr lang="es-ES" sz="1400" b="1" dirty="0">
              <a:solidFill>
                <a:srgbClr val="006600"/>
              </a:solidFill>
            </a:endParaRPr>
          </a:p>
          <a:p>
            <a:r>
              <a:rPr lang="es-ES" sz="1400" b="1" dirty="0">
                <a:solidFill>
                  <a:srgbClr val="006600"/>
                </a:solidFill>
              </a:rPr>
              <a:t>Mecanismo para incentivar la innovación: </a:t>
            </a:r>
            <a:r>
              <a:rPr lang="es-ES" sz="1400" dirty="0"/>
              <a:t>El fundamental es el precio.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Innovación en </a:t>
            </a:r>
            <a:r>
              <a:rPr lang="es-ES" dirty="0" err="1">
                <a:solidFill>
                  <a:srgbClr val="006600"/>
                </a:solidFill>
                <a:ea typeface="ＭＳ Ｐゴシック" charset="0"/>
                <a:cs typeface="Museo Sans 300"/>
              </a:rPr>
              <a:t>ETSs</a:t>
            </a:r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 en España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9. </a:t>
            </a:r>
            <a:r>
              <a:rPr lang="es-ES" sz="1200" dirty="0"/>
              <a:t>Real Decreto Legislativo 1/2015, de 24 de julio, por el que se aprueba el texto refundido de la Ley de garantías y uso racional de los medicamentos y productos sanitarios. BOE 2015;177:62935-3030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1400" dirty="0"/>
              <a:t>Las siguientes </a:t>
            </a:r>
            <a:r>
              <a:rPr lang="es-ES" sz="1400" b="1" dirty="0">
                <a:solidFill>
                  <a:srgbClr val="006600"/>
                </a:solidFill>
              </a:rPr>
              <a:t>dimensiones</a:t>
            </a:r>
            <a:r>
              <a:rPr lang="es-ES" sz="1400" dirty="0"/>
              <a:t> podrían ser candidatas valorables para construir un concepto de innovación incorporable a la </a:t>
            </a:r>
            <a:r>
              <a:rPr lang="es-ES" sz="1400" dirty="0" err="1"/>
              <a:t>ETSs</a:t>
            </a:r>
            <a:r>
              <a:rPr lang="es-ES" sz="1400" dirty="0"/>
              <a:t> en España: </a:t>
            </a:r>
          </a:p>
          <a:p>
            <a:pPr marL="514350" indent="-514350">
              <a:buAutoNum type="romanLcParenBoth"/>
            </a:pPr>
            <a:r>
              <a:rPr lang="es-ES" sz="1400" dirty="0" err="1"/>
              <a:t>Step-change</a:t>
            </a:r>
            <a:endParaRPr lang="es-ES" sz="1400" dirty="0"/>
          </a:p>
          <a:p>
            <a:pPr marL="514350" indent="-514350">
              <a:buAutoNum type="romanLcParenBoth"/>
            </a:pPr>
            <a:r>
              <a:rPr lang="es-ES" sz="1400" dirty="0" err="1"/>
              <a:t>Convenience</a:t>
            </a:r>
            <a:endParaRPr lang="es-ES" sz="1400" dirty="0"/>
          </a:p>
          <a:p>
            <a:pPr marL="514350" indent="-514350">
              <a:buAutoNum type="romanLcParenBoth"/>
            </a:pPr>
            <a:r>
              <a:rPr lang="es-ES" sz="1400" dirty="0" err="1"/>
              <a:t>Strength</a:t>
            </a:r>
            <a:r>
              <a:rPr lang="es-ES" sz="1400" dirty="0"/>
              <a:t> of </a:t>
            </a:r>
            <a:r>
              <a:rPr lang="es-ES" sz="1400" dirty="0" err="1"/>
              <a:t>evidence</a:t>
            </a:r>
            <a:r>
              <a:rPr lang="es-ES" sz="1400" dirty="0"/>
              <a:t> base</a:t>
            </a:r>
          </a:p>
          <a:p>
            <a:pPr marL="514350" indent="-514350">
              <a:buAutoNum type="romanLcParenBoth"/>
            </a:pPr>
            <a:r>
              <a:rPr lang="es-ES" sz="1400" dirty="0" err="1"/>
              <a:t>Impact</a:t>
            </a:r>
            <a:r>
              <a:rPr lang="es-ES" sz="1400" dirty="0"/>
              <a:t> </a:t>
            </a:r>
            <a:r>
              <a:rPr lang="es-ES" sz="1400" dirty="0" err="1"/>
              <a:t>on</a:t>
            </a:r>
            <a:r>
              <a:rPr lang="es-ES" sz="1400" dirty="0"/>
              <a:t> </a:t>
            </a:r>
            <a:r>
              <a:rPr lang="es-ES" sz="1400" dirty="0" err="1"/>
              <a:t>future</a:t>
            </a:r>
            <a:r>
              <a:rPr lang="es-ES" sz="1400" dirty="0"/>
              <a:t> R&amp;D</a:t>
            </a:r>
          </a:p>
          <a:p>
            <a:pPr marL="514350" indent="-514350">
              <a:buAutoNum type="romanLcParenBoth"/>
            </a:pPr>
            <a:endParaRPr lang="es-ES" sz="1600" dirty="0"/>
          </a:p>
          <a:p>
            <a:pPr marL="514350" indent="-514350"/>
            <a:r>
              <a:rPr lang="es-ES" sz="1400" b="1" dirty="0">
                <a:solidFill>
                  <a:srgbClr val="006600"/>
                </a:solidFill>
              </a:rPr>
              <a:t>Métodos</a:t>
            </a:r>
            <a:r>
              <a:rPr lang="es-ES" sz="1600" dirty="0"/>
              <a:t>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s-ES" sz="1600" dirty="0"/>
              <a:t>MCDA: ha sido usado incorporando el grado de innovación; método complejo.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s-ES" sz="1600" dirty="0" err="1"/>
              <a:t>Checklist</a:t>
            </a:r>
            <a:r>
              <a:rPr lang="es-ES" sz="1600" dirty="0"/>
              <a:t>: opción más pragmática; se ha usado anteriormente en </a:t>
            </a:r>
            <a:r>
              <a:rPr lang="es-ES" sz="1600" dirty="0" err="1"/>
              <a:t>ETSs</a:t>
            </a:r>
            <a:r>
              <a:rPr lang="es-ES" sz="1600" dirty="0"/>
              <a:t>; menos robusto.</a:t>
            </a:r>
          </a:p>
          <a:p>
            <a:pPr marL="514350" indent="-514350">
              <a:buFont typeface="Wingdings" pitchFamily="2" charset="2"/>
              <a:buChar char="v"/>
            </a:pP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Conclusiones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0129" y="3450937"/>
            <a:ext cx="526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¡MUCHAS GRACIAS!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5127" y="904595"/>
            <a:ext cx="855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3"/>
              </a:rPr>
              <a:t>www.aetsa.org</a:t>
            </a:r>
            <a:r>
              <a:rPr lang="es-ES" dirty="0">
                <a:solidFill>
                  <a:schemeClr val="bg1"/>
                </a:solidFill>
              </a:rPr>
              <a:t>    </a:t>
            </a:r>
          </a:p>
          <a:p>
            <a:r>
              <a:rPr lang="es-ES" dirty="0">
                <a:solidFill>
                  <a:schemeClr val="bg1"/>
                </a:solidFill>
              </a:rPr>
              <a:t>	 </a:t>
            </a:r>
          </a:p>
          <a:p>
            <a:r>
              <a:rPr lang="es-ES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9585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547261" y="1115060"/>
            <a:ext cx="8063337" cy="2932112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Mestre-Ferrandiz J, Sussex J, </a:t>
            </a:r>
            <a:r>
              <a:rPr lang="en-US" sz="1200" dirty="0" err="1"/>
              <a:t>Towse</a:t>
            </a:r>
            <a:r>
              <a:rPr lang="en-US" sz="1200" dirty="0"/>
              <a:t> A. The R&amp;D cost of a new medicine. Monographs. 2012.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DiMasi</a:t>
            </a:r>
            <a:r>
              <a:rPr lang="en-US" sz="1200" dirty="0"/>
              <a:t> JA, Grabowski HG, Hansen RW. Innovation in the pharmaceutical industry: new estimates of R&amp;D costs. Journal of health economics. 2016;47:20-33</a:t>
            </a:r>
            <a:r>
              <a:rPr lang="es-ES" sz="1200" dirty="0"/>
              <a:t>.</a:t>
            </a:r>
            <a:r>
              <a:rPr lang="en-US" sz="12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Badampudi</a:t>
            </a:r>
            <a:r>
              <a:rPr lang="en-US" sz="1200" dirty="0"/>
              <a:t> D, </a:t>
            </a:r>
            <a:r>
              <a:rPr lang="en-US" sz="1200" dirty="0" err="1"/>
              <a:t>Wohlin</a:t>
            </a:r>
            <a:r>
              <a:rPr lang="en-US" sz="1200" dirty="0"/>
              <a:t> C, Petersen K, editors. Experiences from using snowballing and database searches in systematic literature studies. Proceedings of the 19th International Conference on Evaluation and Assessment in Software Engineering; 2015.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Diaby</a:t>
            </a:r>
            <a:r>
              <a:rPr lang="en-US" sz="1200" dirty="0"/>
              <a:t> V, </a:t>
            </a:r>
            <a:r>
              <a:rPr lang="en-US" sz="1200" dirty="0" err="1"/>
              <a:t>Goeree</a:t>
            </a:r>
            <a:r>
              <a:rPr lang="en-US" sz="1200" dirty="0"/>
              <a:t> R. How to use multi-criteria decision analysis methods for reimbursement decision-making in healthcare: a step-by-step guide. Expert review of </a:t>
            </a:r>
            <a:r>
              <a:rPr lang="en-US" sz="1200" dirty="0" err="1"/>
              <a:t>pharmacoeconomics</a:t>
            </a:r>
            <a:r>
              <a:rPr lang="en-US" sz="1200" dirty="0"/>
              <a:t> &amp; outcomes research. 2014;14(1):81-99.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Charlton V, Rid A. Innovation as a value in healthcare priority-setting: the UK experience. Social justice research. 2019;32(2):208-38.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Fortinguerra</a:t>
            </a:r>
            <a:r>
              <a:rPr lang="en-US" sz="1200" dirty="0"/>
              <a:t> F, Tafuri G, </a:t>
            </a:r>
            <a:r>
              <a:rPr lang="en-US" sz="1200" dirty="0" err="1"/>
              <a:t>Trotta</a:t>
            </a:r>
            <a:r>
              <a:rPr lang="en-US" sz="1200" dirty="0"/>
              <a:t> F, Addis A. Using GRADE methodology to assess innovation of new medicinal products in Italy. Br J </a:t>
            </a:r>
            <a:r>
              <a:rPr lang="en-US" sz="1200" dirty="0" err="1"/>
              <a:t>Clin</a:t>
            </a:r>
            <a:r>
              <a:rPr lang="en-US" sz="1200" dirty="0"/>
              <a:t> </a:t>
            </a:r>
            <a:r>
              <a:rPr lang="en-US" sz="1200" dirty="0" err="1"/>
              <a:t>Pharmacol</a:t>
            </a:r>
            <a:r>
              <a:rPr lang="en-US" sz="1200" dirty="0"/>
              <a:t>. 2020;86(1):93-105.</a:t>
            </a:r>
            <a:endParaRPr lang="es-E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Haute </a:t>
            </a:r>
            <a:r>
              <a:rPr lang="en-US" sz="1200" dirty="0" err="1"/>
              <a:t>Autorité</a:t>
            </a:r>
            <a:r>
              <a:rPr lang="en-US" sz="1200" dirty="0"/>
              <a:t> de Santé. Innovative medicines assessment action plan. </a:t>
            </a:r>
            <a:r>
              <a:rPr lang="es-ES" sz="1200" dirty="0"/>
              <a:t>France: HAS; 2020</a:t>
            </a:r>
            <a:r>
              <a:rPr lang="en-US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Shiroiwa</a:t>
            </a:r>
            <a:r>
              <a:rPr lang="en-US" sz="1200" dirty="0"/>
              <a:t>, T., Fukuda, T., Ikeda, S., &amp; Takura, T. (2017). New decision-making processes for the pricing of health technologies in Japan: the FY 2016/2017 pilot phase for the introduction of economic evaluations. Health Policy, 121(8), 836-841.</a:t>
            </a:r>
            <a:endParaRPr lang="es-ES" sz="1200" dirty="0"/>
          </a:p>
          <a:p>
            <a:pPr marL="228600" indent="-228600">
              <a:buFont typeface="+mj-lt"/>
              <a:buAutoNum type="arabicPeriod"/>
            </a:pPr>
            <a:r>
              <a:rPr lang="es-ES" sz="1200" dirty="0"/>
              <a:t>Real Decreto Legislativo 1/2015, de 24 de julio, por el que se aprueba el texto refundido de la Ley de garantías y uso racional de los medicamentos y productos sanitarios. BOE 2015;177:62935-3030</a:t>
            </a:r>
            <a:r>
              <a:rPr lang="en-US" sz="1200" dirty="0"/>
              <a:t>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Fuentes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547262" y="1212850"/>
            <a:ext cx="8063337" cy="2932112"/>
          </a:xfrm>
        </p:spPr>
        <p:txBody>
          <a:bodyPr/>
          <a:lstStyle/>
          <a:p>
            <a:r>
              <a:rPr lang="es-ES" sz="2000" b="1" dirty="0">
                <a:solidFill>
                  <a:srgbClr val="006600"/>
                </a:solidFill>
              </a:rPr>
              <a:t>Presentación</a:t>
            </a:r>
          </a:p>
          <a:p>
            <a:endParaRPr lang="es-ES" sz="1800" dirty="0"/>
          </a:p>
          <a:p>
            <a:pPr marL="1123922" lvl="2" indent="-514350">
              <a:buFont typeface="Wingdings" pitchFamily="2" charset="2"/>
              <a:buChar char="v"/>
            </a:pPr>
            <a:r>
              <a:rPr lang="es-ES" sz="1800" dirty="0"/>
              <a:t>Introducción</a:t>
            </a:r>
          </a:p>
          <a:p>
            <a:endParaRPr lang="es-ES" sz="1800" dirty="0"/>
          </a:p>
          <a:p>
            <a:pPr marL="1123922" lvl="2" indent="-514350">
              <a:buFont typeface="Wingdings" pitchFamily="2" charset="2"/>
              <a:buChar char="v"/>
            </a:pPr>
            <a:r>
              <a:rPr lang="es-ES" sz="1800" dirty="0"/>
              <a:t> Métodos</a:t>
            </a:r>
          </a:p>
          <a:p>
            <a:pPr marL="1123922" lvl="2" indent="-514350">
              <a:buFont typeface="Wingdings" pitchFamily="2" charset="2"/>
              <a:buChar char="v"/>
            </a:pPr>
            <a:endParaRPr lang="es-ES" sz="1800" dirty="0"/>
          </a:p>
          <a:p>
            <a:pPr marL="1123922" lvl="2" indent="-514350">
              <a:buFont typeface="Wingdings" pitchFamily="2" charset="2"/>
              <a:buChar char="v"/>
            </a:pPr>
            <a:r>
              <a:rPr lang="es-ES" sz="1800" dirty="0"/>
              <a:t> Resultados</a:t>
            </a:r>
          </a:p>
          <a:p>
            <a:pPr marL="1123922" lvl="2" indent="-514350">
              <a:buFont typeface="Wingdings" pitchFamily="2" charset="2"/>
              <a:buChar char="v"/>
            </a:pPr>
            <a:endParaRPr lang="es-ES" sz="1800" dirty="0"/>
          </a:p>
          <a:p>
            <a:pPr marL="1123922" lvl="2" indent="-514350">
              <a:buFont typeface="Wingdings" pitchFamily="2" charset="2"/>
              <a:buChar char="v"/>
            </a:pPr>
            <a:r>
              <a:rPr lang="es-ES" sz="1800" dirty="0"/>
              <a:t> Conclusiones 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35FE44B-28C0-43D9-BA77-8146AF19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224" y="0"/>
            <a:ext cx="48902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sz="1800" dirty="0"/>
              <a:t> </a:t>
            </a:r>
            <a:r>
              <a:rPr lang="es-ES" sz="1600" dirty="0"/>
              <a:t>De media la </a:t>
            </a:r>
            <a:r>
              <a:rPr lang="es-ES" sz="1600" b="1" dirty="0">
                <a:solidFill>
                  <a:srgbClr val="006600"/>
                </a:solidFill>
              </a:rPr>
              <a:t>inversión en I+D </a:t>
            </a:r>
            <a:r>
              <a:rPr lang="es-ES" sz="1600" dirty="0"/>
              <a:t>para desarrollar un medicamento que alcance el mercado es de alrededor de 1,5 millones de $</a:t>
            </a:r>
            <a:r>
              <a:rPr lang="es-ES" sz="1600" baseline="30000" dirty="0"/>
              <a:t>1,2</a:t>
            </a:r>
            <a:r>
              <a:rPr lang="es-ES" sz="1600" dirty="0"/>
              <a:t>.</a:t>
            </a:r>
          </a:p>
          <a:p>
            <a:endParaRPr lang="es-ES" sz="1600" dirty="0"/>
          </a:p>
          <a:p>
            <a:pPr>
              <a:buFont typeface="Wingdings" pitchFamily="2" charset="2"/>
              <a:buChar char="v"/>
            </a:pPr>
            <a:r>
              <a:rPr lang="es-ES" sz="1600" dirty="0"/>
              <a:t> En este artículo, estudiamos </a:t>
            </a:r>
            <a:r>
              <a:rPr lang="es-ES" sz="1600" b="1" dirty="0">
                <a:solidFill>
                  <a:srgbClr val="006600"/>
                </a:solidFill>
              </a:rPr>
              <a:t>cómo se define, evalúa y premia la innovación </a:t>
            </a:r>
            <a:r>
              <a:rPr lang="es-ES" sz="1600" dirty="0"/>
              <a:t>en el ámbito de la Evaluación de Tecnologías Sanitarias (</a:t>
            </a:r>
            <a:r>
              <a:rPr lang="es-ES" sz="1600" dirty="0" err="1"/>
              <a:t>ETSs</a:t>
            </a:r>
            <a:r>
              <a:rPr lang="es-ES" sz="1600" dirty="0"/>
              <a:t>).</a:t>
            </a:r>
          </a:p>
          <a:p>
            <a:pPr>
              <a:buFont typeface="Wingdings" pitchFamily="2" charset="2"/>
              <a:buChar char="v"/>
            </a:pPr>
            <a:endParaRPr lang="es-ES" sz="1600" dirty="0"/>
          </a:p>
          <a:p>
            <a:pPr>
              <a:buFont typeface="Wingdings" pitchFamily="2" charset="2"/>
              <a:buChar char="v"/>
            </a:pPr>
            <a:r>
              <a:rPr lang="es-ES" sz="1600" dirty="0"/>
              <a:t> </a:t>
            </a:r>
            <a:r>
              <a:rPr lang="es-ES" sz="1600" b="1" dirty="0">
                <a:solidFill>
                  <a:srgbClr val="006600"/>
                </a:solidFill>
              </a:rPr>
              <a:t>Investigaciones previas </a:t>
            </a:r>
            <a:r>
              <a:rPr lang="es-ES" sz="1600" dirty="0"/>
              <a:t>han explorado aspectos específicos relativos a la innovación desde un punto de vista organizativo, para medicinas y para dispositivos médicos. Sin embargo, previamente nunca se había abordado éste tema de una manera más holística y considerando cómo se puede incorporar el concepto de innovación como un criterio de evaluación en sistemas de </a:t>
            </a:r>
            <a:r>
              <a:rPr lang="es-ES" sz="1600" dirty="0" err="1"/>
              <a:t>ETSs</a:t>
            </a:r>
            <a:r>
              <a:rPr lang="es-ES" sz="1600" dirty="0"/>
              <a:t>.</a:t>
            </a:r>
          </a:p>
          <a:p>
            <a:pPr lvl="3"/>
            <a:r>
              <a:rPr lang="es-ES" sz="1200" i="1" dirty="0"/>
              <a:t>Fuentes:</a:t>
            </a:r>
            <a:r>
              <a:rPr lang="es-ES" sz="1200" dirty="0"/>
              <a:t> 1. </a:t>
            </a:r>
            <a:r>
              <a:rPr lang="en-US" sz="1200" dirty="0"/>
              <a:t>Mestre-Ferrandiz J, Sussex J, </a:t>
            </a:r>
            <a:r>
              <a:rPr lang="en-US" sz="1200" dirty="0" err="1"/>
              <a:t>Towse</a:t>
            </a:r>
            <a:r>
              <a:rPr lang="en-US" sz="1200" dirty="0"/>
              <a:t> A. The R&amp;D cost of a new medicine. Monographs. 2012; 2. </a:t>
            </a:r>
            <a:r>
              <a:rPr lang="en-US" sz="1200" dirty="0" err="1"/>
              <a:t>DiMasi</a:t>
            </a:r>
            <a:r>
              <a:rPr lang="en-US" sz="1200" dirty="0"/>
              <a:t> JA, Grabowski HG, Hansen RW. Innovation in the pharmaceutical industry: new estimates of R&amp;D costs. Journal of health economics. 2016;47:20-33</a:t>
            </a:r>
            <a:r>
              <a:rPr lang="es-ES" sz="1200" dirty="0"/>
              <a:t>.</a:t>
            </a:r>
            <a:endParaRPr lang="es-ES" sz="1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latin typeface="+mn-lt"/>
                <a:ea typeface="ＭＳ Ｐゴシック" charset="0"/>
                <a:cs typeface="Museo Sans 300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sz="1400" dirty="0"/>
              <a:t>Revisión sistemática de la literatura.</a:t>
            </a:r>
          </a:p>
          <a:p>
            <a:endParaRPr lang="es-ES" sz="1400" dirty="0"/>
          </a:p>
          <a:p>
            <a:pPr>
              <a:buFont typeface="Wingdings" pitchFamily="2" charset="2"/>
              <a:buChar char="v"/>
            </a:pPr>
            <a:r>
              <a:rPr lang="es-ES" sz="1400" dirty="0"/>
              <a:t> </a:t>
            </a:r>
            <a:r>
              <a:rPr lang="es-ES" sz="1400" b="1" dirty="0">
                <a:solidFill>
                  <a:srgbClr val="006600"/>
                </a:solidFill>
              </a:rPr>
              <a:t>Técnica snowballing</a:t>
            </a:r>
            <a:r>
              <a:rPr lang="es-ES" sz="1400" baseline="30000" dirty="0">
                <a:solidFill>
                  <a:schemeClr val="tx1"/>
                </a:solidFill>
              </a:rPr>
              <a:t>3</a:t>
            </a:r>
            <a:r>
              <a:rPr lang="es-ES" sz="1400" dirty="0"/>
              <a:t>, que comprende los siguientes pasos: 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Establecer los criterios de inclusión y exclusión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Identificar un grupo reducido de artículos de partida (‘seminal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very</a:t>
            </a:r>
            <a:r>
              <a:rPr lang="es-ES" sz="1400" dirty="0"/>
              <a:t> </a:t>
            </a:r>
            <a:r>
              <a:rPr lang="es-ES" sz="1400" dirty="0" err="1"/>
              <a:t>highly</a:t>
            </a:r>
            <a:r>
              <a:rPr lang="es-ES" sz="1400" dirty="0"/>
              <a:t> </a:t>
            </a:r>
            <a:r>
              <a:rPr lang="es-ES" sz="1400" dirty="0" err="1"/>
              <a:t>cited</a:t>
            </a:r>
            <a:r>
              <a:rPr lang="es-ES" sz="1400" dirty="0"/>
              <a:t> </a:t>
            </a:r>
            <a:r>
              <a:rPr lang="es-ES" sz="1400" dirty="0" err="1"/>
              <a:t>papers</a:t>
            </a:r>
            <a:r>
              <a:rPr lang="es-ES" sz="1400" dirty="0"/>
              <a:t>’)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 err="1"/>
              <a:t>Backward</a:t>
            </a:r>
            <a:r>
              <a:rPr lang="es-ES" sz="1400" dirty="0"/>
              <a:t> </a:t>
            </a:r>
            <a:r>
              <a:rPr lang="es-ES" sz="1400" dirty="0" err="1"/>
              <a:t>snowballing</a:t>
            </a:r>
            <a:r>
              <a:rPr lang="es-ES" sz="1400" dirty="0"/>
              <a:t>: revisar la lista de referencias de los ‘seminal </a:t>
            </a:r>
            <a:r>
              <a:rPr lang="es-ES" sz="1400" dirty="0" err="1"/>
              <a:t>papers</a:t>
            </a:r>
            <a:r>
              <a:rPr lang="es-ES" sz="1400" dirty="0"/>
              <a:t>’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Forward </a:t>
            </a:r>
            <a:r>
              <a:rPr lang="es-ES" sz="1400" dirty="0" err="1"/>
              <a:t>snowballing</a:t>
            </a:r>
            <a:r>
              <a:rPr lang="es-ES" sz="1400" dirty="0"/>
              <a:t>: búsqueda de artículos que incluyan a los ‘seminal </a:t>
            </a:r>
            <a:r>
              <a:rPr lang="es-ES" sz="1400" dirty="0" err="1"/>
              <a:t>papers</a:t>
            </a:r>
            <a:r>
              <a:rPr lang="es-ES" sz="1400" dirty="0"/>
              <a:t>’ en sus listas de referencias</a:t>
            </a:r>
          </a:p>
          <a:p>
            <a:pPr marL="342900" indent="-342900">
              <a:buFont typeface="Wingdings" pitchFamily="2" charset="2"/>
              <a:buChar char="v"/>
            </a:pPr>
            <a:endParaRPr lang="es-ES" sz="1400" dirty="0"/>
          </a:p>
          <a:p>
            <a:pPr marL="342900" indent="-342900">
              <a:buFont typeface="Wingdings" pitchFamily="2" charset="2"/>
              <a:buChar char="v"/>
            </a:pPr>
            <a:r>
              <a:rPr lang="es-ES" sz="1400" dirty="0"/>
              <a:t>No imponemos limitaciones temporales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s-ES" sz="1400" dirty="0"/>
              <a:t>Incluimos fuentes en castellano y en inglés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Métodos (1)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 </a:t>
            </a:r>
            <a:r>
              <a:rPr lang="es-ES" sz="1200" dirty="0">
                <a:solidFill>
                  <a:srgbClr val="000000"/>
                </a:solidFill>
                <a:latin typeface="Calibri"/>
              </a:rPr>
              <a:t> 3.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Badampudi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D,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Wohlin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C, Petersen K, editors. Experiences from using snowballing and database searches in systematic literature studies. Proceedings of the 19th International Conference on Evaluation and Assessment in Software Engineering; 2015.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547262" y="1301750"/>
            <a:ext cx="8063337" cy="29321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sz="1600" b="1" dirty="0">
                <a:solidFill>
                  <a:srgbClr val="006600"/>
                </a:solidFill>
              </a:rPr>
              <a:t>Criterios de inclusión y exclusión:</a:t>
            </a:r>
          </a:p>
          <a:p>
            <a:pPr>
              <a:buFont typeface="Wingdings" pitchFamily="2" charset="2"/>
              <a:buChar char="v"/>
            </a:pPr>
            <a:endParaRPr lang="es-ES" sz="1400" dirty="0"/>
          </a:p>
          <a:p>
            <a:pPr lvl="1">
              <a:buFont typeface="Wingdings" pitchFamily="2" charset="2"/>
              <a:buChar char="Ø"/>
            </a:pPr>
            <a:r>
              <a:rPr lang="es-ES" sz="1400" dirty="0"/>
              <a:t>  Incluimos artículos que tratan el concepto de innovación todas las fases de la </a:t>
            </a:r>
            <a:r>
              <a:rPr lang="es-ES" sz="1400" dirty="0" err="1"/>
              <a:t>ETSs</a:t>
            </a:r>
            <a:r>
              <a:rPr lang="es-ES" sz="1400" dirty="0"/>
              <a:t> (adopción, reembolso o fijación de precio) sobre medicamentos, dispositivos médicos o diagnósticos</a:t>
            </a:r>
          </a:p>
          <a:p>
            <a:pPr lvl="1">
              <a:buFont typeface="Wingdings" pitchFamily="2" charset="2"/>
              <a:buChar char="Ø"/>
            </a:pPr>
            <a:endParaRPr lang="es-ES" sz="1400" dirty="0"/>
          </a:p>
          <a:p>
            <a:pPr lvl="1">
              <a:buFont typeface="Wingdings" pitchFamily="2" charset="2"/>
              <a:buChar char="Ø"/>
            </a:pPr>
            <a:r>
              <a:rPr lang="es-ES" sz="1400" dirty="0"/>
              <a:t> Excluimos artículos:</a:t>
            </a:r>
          </a:p>
          <a:p>
            <a:pPr lvl="2">
              <a:buFont typeface="Arial" pitchFamily="34" charset="0"/>
              <a:buChar char="•"/>
            </a:pPr>
            <a:r>
              <a:rPr lang="es-ES" sz="1400" dirty="0"/>
              <a:t> en los que se usaba el término “innovación” para referirse exclusivamente a beneficio terapéutico o conceptos similares</a:t>
            </a:r>
          </a:p>
          <a:p>
            <a:pPr lvl="2">
              <a:buFont typeface="Arial" pitchFamily="34" charset="0"/>
              <a:buChar char="•"/>
            </a:pPr>
            <a:r>
              <a:rPr lang="es-ES" sz="1400" dirty="0"/>
              <a:t> que no aporten nada nuevo más allá de lo aportado por los “seminal </a:t>
            </a:r>
            <a:r>
              <a:rPr lang="es-ES" sz="1400" dirty="0" err="1"/>
              <a:t>papers</a:t>
            </a:r>
            <a:r>
              <a:rPr lang="es-ES" sz="1400" dirty="0"/>
              <a:t>”</a:t>
            </a:r>
          </a:p>
          <a:p>
            <a:pPr lvl="2">
              <a:buFont typeface="Arial" pitchFamily="34" charset="0"/>
              <a:buChar char="•"/>
            </a:pPr>
            <a:r>
              <a:rPr lang="es-ES" sz="1400" dirty="0"/>
              <a:t> que se enfocan en conceptos organizativos de la innovación irrelevantes para la </a:t>
            </a:r>
            <a:r>
              <a:rPr lang="es-ES" sz="1400" dirty="0" err="1"/>
              <a:t>ETSs</a:t>
            </a:r>
            <a:r>
              <a:rPr lang="es-ES" sz="1400" dirty="0"/>
              <a:t> </a:t>
            </a:r>
          </a:p>
          <a:p>
            <a:pPr lvl="2">
              <a:buFont typeface="Arial" pitchFamily="34" charset="0"/>
              <a:buChar char="•"/>
            </a:pPr>
            <a:r>
              <a:rPr lang="es-ES" sz="1400" dirty="0"/>
              <a:t> editoriales </a:t>
            </a:r>
          </a:p>
          <a:p>
            <a:pPr lvl="2">
              <a:buFont typeface="Arial" pitchFamily="34" charset="0"/>
              <a:buChar char="•"/>
            </a:pPr>
            <a:r>
              <a:rPr lang="es-ES" sz="1400" dirty="0"/>
              <a:t> sobre aspectos regulatorios o enfocados exclusivamente en eficacia, seguridad y calidad</a:t>
            </a:r>
          </a:p>
          <a:p>
            <a:pPr lvl="2">
              <a:buFont typeface="Arial" pitchFamily="34" charset="0"/>
              <a:buChar char="•"/>
            </a:pPr>
            <a:endParaRPr lang="es-ES" sz="1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Métodos (2)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>
          <a:xfrm>
            <a:off x="547262" y="1225550"/>
            <a:ext cx="8063337" cy="293211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" sz="1400" dirty="0"/>
              <a:t> Aplicamos las propiedades que recomiendan </a:t>
            </a:r>
            <a:r>
              <a:rPr lang="es-ES" sz="1400" dirty="0" err="1"/>
              <a:t>Diaby</a:t>
            </a:r>
            <a:r>
              <a:rPr lang="es-ES" sz="1400" dirty="0"/>
              <a:t> &amp; Goeree</a:t>
            </a:r>
            <a:r>
              <a:rPr lang="es-ES" sz="1400" baseline="30000" dirty="0"/>
              <a:t>4</a:t>
            </a:r>
            <a:r>
              <a:rPr lang="es-ES" sz="1400" dirty="0"/>
              <a:t> para</a:t>
            </a:r>
            <a:r>
              <a:rPr lang="es-ES" sz="1400" b="1" dirty="0">
                <a:solidFill>
                  <a:srgbClr val="006600"/>
                </a:solidFill>
              </a:rPr>
              <a:t> criterios que puedan ser útiles para apoyar la toma de decisiones</a:t>
            </a:r>
            <a:r>
              <a:rPr lang="es-ES" sz="1400" dirty="0"/>
              <a:t>: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value</a:t>
            </a:r>
            <a:r>
              <a:rPr lang="es-ES" sz="1400" dirty="0"/>
              <a:t> </a:t>
            </a:r>
            <a:r>
              <a:rPr lang="es-ES" sz="1400" dirty="0" err="1"/>
              <a:t>relevance</a:t>
            </a:r>
            <a:r>
              <a:rPr lang="es-ES" sz="1400" dirty="0"/>
              <a:t>’ 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understandability</a:t>
            </a:r>
            <a:r>
              <a:rPr lang="es-ES" sz="1400" dirty="0"/>
              <a:t>’ 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measurability</a:t>
            </a:r>
            <a:r>
              <a:rPr lang="es-ES" sz="1400" dirty="0"/>
              <a:t>’ 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‘non-</a:t>
            </a:r>
            <a:r>
              <a:rPr lang="es-ES" sz="1400" dirty="0" err="1"/>
              <a:t>redundancy</a:t>
            </a:r>
            <a:r>
              <a:rPr lang="es-ES" sz="1400" dirty="0"/>
              <a:t>’ 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independence</a:t>
            </a:r>
            <a:r>
              <a:rPr lang="es-ES" sz="1400" dirty="0"/>
              <a:t>’</a:t>
            </a:r>
          </a:p>
          <a:p>
            <a:pPr marL="952469" lvl="1" indent="-342900">
              <a:buFont typeface="+mj-lt"/>
              <a:buAutoNum type="arabicParenR"/>
            </a:pPr>
            <a:r>
              <a:rPr lang="es-ES" sz="1400" dirty="0"/>
              <a:t>‘</a:t>
            </a:r>
            <a:r>
              <a:rPr lang="es-ES" sz="1400" dirty="0" err="1"/>
              <a:t>comprehensiveness</a:t>
            </a:r>
            <a:r>
              <a:rPr lang="es-ES" sz="1400" dirty="0"/>
              <a:t>’</a:t>
            </a:r>
          </a:p>
          <a:p>
            <a:pPr>
              <a:buFont typeface="Wingdings" pitchFamily="2" charset="2"/>
              <a:buChar char="v"/>
            </a:pPr>
            <a:endParaRPr lang="es-ES" sz="1400" dirty="0"/>
          </a:p>
          <a:p>
            <a:pPr>
              <a:buFont typeface="Wingdings" pitchFamily="2" charset="2"/>
              <a:buChar char="v"/>
            </a:pPr>
            <a:r>
              <a:rPr lang="es-ES" sz="1400" dirty="0"/>
              <a:t> También vemos cómo se considera la innovación en la </a:t>
            </a:r>
            <a:r>
              <a:rPr lang="es-ES" sz="1400" dirty="0" err="1"/>
              <a:t>ETSs</a:t>
            </a:r>
            <a:r>
              <a:rPr lang="es-ES" sz="1400" dirty="0"/>
              <a:t> en Francia, Italia, Inglaterra, Japón y España</a:t>
            </a:r>
          </a:p>
          <a:p>
            <a:pPr>
              <a:buFont typeface="Wingdings" pitchFamily="2" charset="2"/>
              <a:buChar char="v"/>
            </a:pPr>
            <a:r>
              <a:rPr lang="es-ES" sz="1400" dirty="0"/>
              <a:t> Por último, usamos España como </a:t>
            </a:r>
            <a:r>
              <a:rPr lang="es-ES" sz="1400" b="1" dirty="0">
                <a:solidFill>
                  <a:srgbClr val="006600"/>
                </a:solidFill>
              </a:rPr>
              <a:t>caso de estudio </a:t>
            </a:r>
            <a:r>
              <a:rPr lang="es-ES" sz="1400" dirty="0"/>
              <a:t>para ilustrar cómo aplicar los resultados de éste estudio a un sistema de </a:t>
            </a:r>
            <a:r>
              <a:rPr lang="es-ES" sz="1400" dirty="0" err="1"/>
              <a:t>ETSs</a:t>
            </a:r>
            <a:r>
              <a:rPr lang="es-ES" sz="1400" dirty="0"/>
              <a:t> concreto.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Métodos (3)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4.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Diaby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V,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Goeree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R. How to use multi-criteria decision analysis methods for reimbursement decision-making in healthcare: a step-by-step guide. Expert review of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pharmacoeconomics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&amp; outcomes research. 2014;14(1):81-99.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Revisión de la literatura (1)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63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Table 1. Items found in the literature to compose a broad concept of innovation for health technologies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57198" y="1421215"/>
          <a:ext cx="8193205" cy="2938075"/>
        </p:xfrm>
        <a:graphic>
          <a:graphicData uri="http://schemas.openxmlformats.org/drawingml/2006/table">
            <a:tbl>
              <a:tblPr/>
              <a:tblGrid>
                <a:gridCol w="21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8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Solà</a:t>
                      </a: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-Morales et al. (2018)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Angelis &amp; Kanavos (2017)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Ciani et al. (2016)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Garrison et al. (2017)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Mestre-Ferrandiz et al. (2012)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therapeutic added value of technology, compared to relevant comparator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Therapeutic benefit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step-change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Breakthrough status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the underlying health condition of the patients &amp; current care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Availability of existing intervention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Unmet need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safety 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Safety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evidence base</a:t>
                      </a:r>
                      <a:endParaRPr lang="es-ES" sz="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Strength of clinical evidence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Learning curve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Revisión de la literatura (2)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57198" y="1120775"/>
          <a:ext cx="8407385" cy="3225741"/>
        </p:xfrm>
        <a:graphic>
          <a:graphicData uri="http://schemas.openxmlformats.org/drawingml/2006/table">
            <a:tbl>
              <a:tblPr/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587"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Solà</a:t>
                      </a: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-Morales et al. (2018)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Angelis &amp; Kanavos (2017)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Ciani et al. (2016)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Garrison et al. (2017)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Mestre-Ferrandiz et al. (2012)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convenience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Patient usefulness (i.e. convenience)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Carer usefulness (i.e. convenience)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Administration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economic impact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Cost or budget impact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230400" indent="0" algn="l" defTabSz="60957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Impact on non-healthcare resources and productivity benefits </a:t>
                      </a:r>
                      <a:endParaRPr lang="es-ES" sz="800" b="1" kern="12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i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Attributes related to R&amp;D and impact on future innovation pipeline (dynamic effects)</a:t>
                      </a:r>
                      <a:endParaRPr lang="es-ES" sz="8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Novelty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Spill-over effects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indent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Real option value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✓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rgbClr val="000000"/>
                          </a:solidFill>
                          <a:latin typeface="MS Gothic"/>
                          <a:ea typeface="Times New Roman"/>
                          <a:cs typeface="MS Gothic"/>
                        </a:rPr>
                        <a:t>✗</a:t>
                      </a:r>
                      <a:endParaRPr lang="es-ES" sz="8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5323" marR="4532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Hay 3 </a:t>
            </a:r>
            <a:r>
              <a:rPr lang="en-US" sz="1400" b="1" dirty="0" err="1">
                <a:solidFill>
                  <a:srgbClr val="006600"/>
                </a:solidFill>
              </a:rPr>
              <a:t>condiciones</a:t>
            </a:r>
            <a:r>
              <a:rPr lang="en-US" sz="1400" b="1" dirty="0">
                <a:solidFill>
                  <a:srgbClr val="006600"/>
                </a:solidFill>
              </a:rPr>
              <a:t> que una </a:t>
            </a:r>
            <a:r>
              <a:rPr lang="en-US" sz="1400" b="1" dirty="0" err="1">
                <a:solidFill>
                  <a:srgbClr val="006600"/>
                </a:solidFill>
              </a:rPr>
              <a:t>nueva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tecnología</a:t>
            </a:r>
            <a:r>
              <a:rPr lang="en-US" sz="1400" b="1" dirty="0">
                <a:solidFill>
                  <a:srgbClr val="006600"/>
                </a:solidFill>
              </a:rPr>
              <a:t> debe </a:t>
            </a:r>
            <a:r>
              <a:rPr lang="en-US" sz="1400" b="1" dirty="0" err="1">
                <a:solidFill>
                  <a:srgbClr val="006600"/>
                </a:solidFill>
              </a:rPr>
              <a:t>cumplir</a:t>
            </a:r>
            <a:r>
              <a:rPr lang="en-US" sz="1400" b="1" dirty="0">
                <a:solidFill>
                  <a:srgbClr val="006600"/>
                </a:solidFill>
              </a:rPr>
              <a:t> para ser </a:t>
            </a:r>
            <a:r>
              <a:rPr lang="en-US" sz="1400" b="1" dirty="0" err="1">
                <a:solidFill>
                  <a:srgbClr val="006600"/>
                </a:solidFill>
              </a:rPr>
              <a:t>considerada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innovadora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en</a:t>
            </a:r>
            <a:r>
              <a:rPr lang="en-US" sz="1400" b="1" dirty="0">
                <a:solidFill>
                  <a:srgbClr val="006600"/>
                </a:solidFill>
              </a:rPr>
              <a:t> Inglaterr</a:t>
            </a:r>
            <a:r>
              <a:rPr lang="en-US" sz="1400" dirty="0"/>
              <a:t>a</a:t>
            </a:r>
            <a:r>
              <a:rPr lang="en-US" sz="1400" baseline="30000" dirty="0"/>
              <a:t>5</a:t>
            </a:r>
            <a:r>
              <a:rPr lang="en-US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novelty condition: the technology must display “innovative characteristics” or be of an “innovative nature”.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substantial benefits condition: the innovative nature of the technology must bring substantial health benefits to the patient, also referred to as a “’step-change’ in the management of the condition”.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demonstrable and uncounted benefits condition</a:t>
            </a:r>
          </a:p>
          <a:p>
            <a:endParaRPr lang="en-US" sz="1400" dirty="0"/>
          </a:p>
          <a:p>
            <a:r>
              <a:rPr lang="en-US" sz="1400" b="1" dirty="0" err="1">
                <a:solidFill>
                  <a:srgbClr val="006600"/>
                </a:solidFill>
              </a:rPr>
              <a:t>Mecanismo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para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incentivar</a:t>
            </a:r>
            <a:r>
              <a:rPr lang="en-US" sz="1400" b="1" dirty="0">
                <a:solidFill>
                  <a:srgbClr val="006600"/>
                </a:solidFill>
              </a:rPr>
              <a:t> la </a:t>
            </a:r>
            <a:r>
              <a:rPr lang="en-US" sz="1400" b="1" dirty="0" err="1">
                <a:solidFill>
                  <a:srgbClr val="006600"/>
                </a:solidFill>
              </a:rPr>
              <a:t>innovación</a:t>
            </a:r>
            <a:r>
              <a:rPr lang="en-US" sz="1400" b="1" dirty="0">
                <a:solidFill>
                  <a:srgbClr val="006600"/>
                </a:solidFill>
              </a:rPr>
              <a:t>: </a:t>
            </a:r>
            <a:r>
              <a:rPr lang="en-US" sz="1400" dirty="0"/>
              <a:t>Si un </a:t>
            </a:r>
            <a:r>
              <a:rPr lang="en-US" sz="1400" dirty="0" err="1"/>
              <a:t>comité</a:t>
            </a:r>
            <a:r>
              <a:rPr lang="en-US" sz="1400" dirty="0"/>
              <a:t> del NICE (</a:t>
            </a:r>
            <a:r>
              <a:rPr lang="en-US" sz="1400" b="1" dirty="0" err="1">
                <a:solidFill>
                  <a:srgbClr val="006600"/>
                </a:solidFill>
              </a:rPr>
              <a:t>componente</a:t>
            </a:r>
            <a:r>
              <a:rPr lang="en-US" sz="1400" b="1" dirty="0">
                <a:solidFill>
                  <a:srgbClr val="006600"/>
                </a:solidFill>
              </a:rPr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deliberativo</a:t>
            </a:r>
            <a:r>
              <a:rPr lang="en-US" sz="1400" dirty="0"/>
              <a:t>) </a:t>
            </a:r>
            <a:r>
              <a:rPr lang="en-US" sz="1400" dirty="0" err="1"/>
              <a:t>considera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tecnología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innovadora</a:t>
            </a:r>
            <a:r>
              <a:rPr lang="en-US" sz="1400" dirty="0"/>
              <a:t>, </a:t>
            </a:r>
            <a:r>
              <a:rPr lang="en-US" sz="1400" dirty="0" err="1"/>
              <a:t>pueden</a:t>
            </a:r>
            <a:r>
              <a:rPr lang="en-US" sz="1400" dirty="0"/>
              <a:t> </a:t>
            </a:r>
            <a:r>
              <a:rPr lang="en-US" sz="1400" dirty="0" err="1"/>
              <a:t>apoyarse</a:t>
            </a:r>
            <a:r>
              <a:rPr lang="en-US" sz="1400" dirty="0"/>
              <a:t> en </a:t>
            </a:r>
            <a:r>
              <a:rPr lang="en-US" sz="1400" dirty="0" err="1"/>
              <a:t>eso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justificar</a:t>
            </a:r>
            <a:r>
              <a:rPr lang="en-US" sz="1400" dirty="0"/>
              <a:t> </a:t>
            </a:r>
            <a:r>
              <a:rPr lang="en-US" sz="1400" dirty="0" err="1"/>
              <a:t>recomendaciones</a:t>
            </a:r>
            <a:r>
              <a:rPr lang="en-US" sz="1400" dirty="0"/>
              <a:t> </a:t>
            </a:r>
            <a:r>
              <a:rPr lang="en-US" sz="1400" dirty="0" err="1"/>
              <a:t>positivas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tecnologías</a:t>
            </a:r>
            <a:r>
              <a:rPr lang="en-US" sz="1400" dirty="0"/>
              <a:t> con un ICER mayor a £20,000/AVAC. </a:t>
            </a:r>
            <a:endParaRPr lang="es-ES" sz="1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Resultados: Innovación en </a:t>
            </a:r>
            <a:r>
              <a:rPr lang="es-ES" dirty="0" err="1">
                <a:solidFill>
                  <a:srgbClr val="006600"/>
                </a:solidFill>
                <a:ea typeface="ＭＳ Ｐゴシック" charset="0"/>
                <a:cs typeface="Museo Sans 300"/>
              </a:rPr>
              <a:t>ETSs</a:t>
            </a:r>
            <a:r>
              <a:rPr lang="es-ES" dirty="0">
                <a:solidFill>
                  <a:srgbClr val="006600"/>
                </a:solidFill>
                <a:ea typeface="ＭＳ Ｐゴシック" charset="0"/>
                <a:cs typeface="Museo Sans 300"/>
              </a:rPr>
              <a:t> en Inglaterra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87879" y="4486116"/>
            <a:ext cx="6522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solidFill>
                  <a:srgbClr val="000000"/>
                </a:solidFill>
                <a:latin typeface="Calibri"/>
              </a:rPr>
              <a:t>Fuente: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 5. Charlton V, Rid A. Innovation as a value in healthcare priority-setting: the UK experience. Social justice research. 2019;32(2):208-38.</a:t>
            </a:r>
            <a:endParaRPr lang="es-ES" sz="1200" dirty="0">
              <a:solidFill>
                <a:srgbClr val="000000"/>
              </a:solidFill>
              <a:latin typeface="Calibri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couver AM18">
  <a:themeElements>
    <a:clrScheme name="HTAi Vancouver - Purpl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2046</Words>
  <Application>Microsoft Office PowerPoint</Application>
  <PresentationFormat>Presentación en pantalla (16:9)</PresentationFormat>
  <Paragraphs>248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MS Gothic</vt:lpstr>
      <vt:lpstr>ＭＳ Ｐゴシック</vt:lpstr>
      <vt:lpstr>AauxBold Italic</vt:lpstr>
      <vt:lpstr>Arial</vt:lpstr>
      <vt:lpstr>Calibri</vt:lpstr>
      <vt:lpstr>Museo Sans 300</vt:lpstr>
      <vt:lpstr>Museo Sans 500</vt:lpstr>
      <vt:lpstr>Times New Roman</vt:lpstr>
      <vt:lpstr>Wingdings</vt:lpstr>
      <vt:lpstr>Vancouver AM18</vt:lpstr>
      <vt:lpstr>Presentación de PowerPoint</vt:lpstr>
      <vt:lpstr>Agenda</vt:lpstr>
      <vt:lpstr>Introducción</vt:lpstr>
      <vt:lpstr>Métodos (1)</vt:lpstr>
      <vt:lpstr>Métodos (2)</vt:lpstr>
      <vt:lpstr>Métodos (3)</vt:lpstr>
      <vt:lpstr>Resultados: Revisión de la literatura (1) </vt:lpstr>
      <vt:lpstr>Resultados: Revisión de la literatura (2)</vt:lpstr>
      <vt:lpstr>Resultados: Innovación en ETSs en Inglaterra</vt:lpstr>
      <vt:lpstr>Resultados: Innovación en ETSs en Italia</vt:lpstr>
      <vt:lpstr>Resultados: Innovación en ETSs en Francia</vt:lpstr>
      <vt:lpstr>Resultados: Innovación en ETSs en Japón</vt:lpstr>
      <vt:lpstr>Resultados: Innovación en ETSs en España</vt:lpstr>
      <vt:lpstr>Conclusiones</vt:lpstr>
      <vt:lpstr>Presentación de PowerPoint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Rejón Parrilla Juan Carlos</cp:lastModifiedBy>
  <cp:revision>376</cp:revision>
  <dcterms:created xsi:type="dcterms:W3CDTF">2010-04-12T23:12:02Z</dcterms:created>
  <dcterms:modified xsi:type="dcterms:W3CDTF">2022-01-24T11:54:48Z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