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4" r:id="rId3"/>
    <p:sldId id="258" r:id="rId4"/>
    <p:sldId id="260" r:id="rId5"/>
    <p:sldId id="271" r:id="rId6"/>
    <p:sldId id="272" r:id="rId7"/>
    <p:sldId id="273" r:id="rId8"/>
    <p:sldId id="278" r:id="rId9"/>
    <p:sldId id="275" r:id="rId10"/>
    <p:sldId id="276" r:id="rId11"/>
    <p:sldId id="259" r:id="rId12"/>
    <p:sldId id="261" r:id="rId13"/>
    <p:sldId id="262" r:id="rId14"/>
    <p:sldId id="263" r:id="rId15"/>
    <p:sldId id="279" r:id="rId16"/>
    <p:sldId id="280" r:id="rId17"/>
    <p:sldId id="281" r:id="rId18"/>
    <p:sldId id="282" r:id="rId19"/>
    <p:sldId id="283" r:id="rId20"/>
    <p:sldId id="264" r:id="rId21"/>
    <p:sldId id="268" r:id="rId22"/>
    <p:sldId id="265" r:id="rId23"/>
    <p:sldId id="284" r:id="rId24"/>
    <p:sldId id="285" r:id="rId25"/>
    <p:sldId id="286" r:id="rId26"/>
    <p:sldId id="288" r:id="rId27"/>
    <p:sldId id="289" r:id="rId28"/>
    <p:sldId id="290" r:id="rId29"/>
    <p:sldId id="291" r:id="rId30"/>
    <p:sldId id="292" r:id="rId31"/>
    <p:sldId id="293" r:id="rId32"/>
    <p:sldId id="294" r:id="rId33"/>
    <p:sldId id="295" r:id="rId34"/>
    <p:sldId id="297" r:id="rId35"/>
    <p:sldId id="296" r:id="rId36"/>
    <p:sldId id="287" r:id="rId37"/>
    <p:sldId id="300" r:id="rId38"/>
    <p:sldId id="301" r:id="rId39"/>
    <p:sldId id="302" r:id="rId40"/>
    <p:sldId id="303" r:id="rId41"/>
    <p:sldId id="304" r:id="rId42"/>
    <p:sldId id="305" r:id="rId43"/>
    <p:sldId id="308" r:id="rId44"/>
    <p:sldId id="309" r:id="rId4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Hoja1!$A$16</c:f>
              <c:strCache>
                <c:ptCount val="1"/>
                <c:pt idx="0">
                  <c:v>Críticamente baja</c:v>
                </c:pt>
              </c:strCache>
            </c:strRef>
          </c:tx>
          <c:spPr>
            <a:solidFill>
              <a:schemeClr val="accent1"/>
            </a:solidFill>
            <a:ln>
              <a:noFill/>
            </a:ln>
            <a:effectLst/>
          </c:spPr>
          <c:invertIfNegative val="0"/>
          <c:cat>
            <c:strRef>
              <c:f>Hoja1!$B$15:$E$15</c:f>
              <c:strCache>
                <c:ptCount val="4"/>
                <c:pt idx="0">
                  <c:v>Terapia génica</c:v>
                </c:pt>
                <c:pt idx="1">
                  <c:v>Terapia celular</c:v>
                </c:pt>
                <c:pt idx="2">
                  <c:v>Terapia tisular</c:v>
                </c:pt>
                <c:pt idx="3">
                  <c:v>Varias terapias</c:v>
                </c:pt>
              </c:strCache>
            </c:strRef>
          </c:cat>
          <c:val>
            <c:numRef>
              <c:f>Hoja1!$B$16:$E$16</c:f>
              <c:numCache>
                <c:formatCode>General</c:formatCode>
                <c:ptCount val="4"/>
                <c:pt idx="0">
                  <c:v>1</c:v>
                </c:pt>
                <c:pt idx="1">
                  <c:v>1</c:v>
                </c:pt>
                <c:pt idx="2">
                  <c:v>6</c:v>
                </c:pt>
                <c:pt idx="3">
                  <c:v>2</c:v>
                </c:pt>
              </c:numCache>
            </c:numRef>
          </c:val>
          <c:extLst>
            <c:ext xmlns:c16="http://schemas.microsoft.com/office/drawing/2014/chart" uri="{C3380CC4-5D6E-409C-BE32-E72D297353CC}">
              <c16:uniqueId val="{00000000-1A76-41DB-AA97-260E55FF398B}"/>
            </c:ext>
          </c:extLst>
        </c:ser>
        <c:ser>
          <c:idx val="1"/>
          <c:order val="1"/>
          <c:tx>
            <c:strRef>
              <c:f>Hoja1!$A$17</c:f>
              <c:strCache>
                <c:ptCount val="1"/>
                <c:pt idx="0">
                  <c:v>Baja</c:v>
                </c:pt>
              </c:strCache>
            </c:strRef>
          </c:tx>
          <c:spPr>
            <a:solidFill>
              <a:schemeClr val="accent2"/>
            </a:solidFill>
            <a:ln>
              <a:noFill/>
            </a:ln>
            <a:effectLst/>
          </c:spPr>
          <c:invertIfNegative val="0"/>
          <c:cat>
            <c:strRef>
              <c:f>Hoja1!$B$15:$E$15</c:f>
              <c:strCache>
                <c:ptCount val="4"/>
                <c:pt idx="0">
                  <c:v>Terapia génica</c:v>
                </c:pt>
                <c:pt idx="1">
                  <c:v>Terapia celular</c:v>
                </c:pt>
                <c:pt idx="2">
                  <c:v>Terapia tisular</c:v>
                </c:pt>
                <c:pt idx="3">
                  <c:v>Varias terapias</c:v>
                </c:pt>
              </c:strCache>
            </c:strRef>
          </c:cat>
          <c:val>
            <c:numRef>
              <c:f>Hoja1!$B$17:$E$17</c:f>
              <c:numCache>
                <c:formatCode>General</c:formatCode>
                <c:ptCount val="4"/>
                <c:pt idx="0">
                  <c:v>2</c:v>
                </c:pt>
                <c:pt idx="1">
                  <c:v>1</c:v>
                </c:pt>
                <c:pt idx="2">
                  <c:v>0</c:v>
                </c:pt>
                <c:pt idx="3">
                  <c:v>1</c:v>
                </c:pt>
              </c:numCache>
            </c:numRef>
          </c:val>
          <c:extLst>
            <c:ext xmlns:c16="http://schemas.microsoft.com/office/drawing/2014/chart" uri="{C3380CC4-5D6E-409C-BE32-E72D297353CC}">
              <c16:uniqueId val="{00000001-1A76-41DB-AA97-260E55FF398B}"/>
            </c:ext>
          </c:extLst>
        </c:ser>
        <c:ser>
          <c:idx val="2"/>
          <c:order val="2"/>
          <c:tx>
            <c:strRef>
              <c:f>Hoja1!$A$18</c:f>
              <c:strCache>
                <c:ptCount val="1"/>
                <c:pt idx="0">
                  <c:v>Moderada</c:v>
                </c:pt>
              </c:strCache>
            </c:strRef>
          </c:tx>
          <c:spPr>
            <a:solidFill>
              <a:schemeClr val="accent3"/>
            </a:solidFill>
            <a:ln>
              <a:noFill/>
            </a:ln>
            <a:effectLst/>
          </c:spPr>
          <c:invertIfNegative val="0"/>
          <c:cat>
            <c:strRef>
              <c:f>Hoja1!$B$15:$E$15</c:f>
              <c:strCache>
                <c:ptCount val="4"/>
                <c:pt idx="0">
                  <c:v>Terapia génica</c:v>
                </c:pt>
                <c:pt idx="1">
                  <c:v>Terapia celular</c:v>
                </c:pt>
                <c:pt idx="2">
                  <c:v>Terapia tisular</c:v>
                </c:pt>
                <c:pt idx="3">
                  <c:v>Varias terapias</c:v>
                </c:pt>
              </c:strCache>
            </c:strRef>
          </c:cat>
          <c:val>
            <c:numRef>
              <c:f>Hoja1!$B$18:$E$18</c:f>
              <c:numCache>
                <c:formatCode>General</c:formatCode>
                <c:ptCount val="4"/>
                <c:pt idx="0">
                  <c:v>2</c:v>
                </c:pt>
                <c:pt idx="1">
                  <c:v>19</c:v>
                </c:pt>
                <c:pt idx="2">
                  <c:v>16</c:v>
                </c:pt>
                <c:pt idx="3">
                  <c:v>7</c:v>
                </c:pt>
              </c:numCache>
            </c:numRef>
          </c:val>
          <c:extLst>
            <c:ext xmlns:c16="http://schemas.microsoft.com/office/drawing/2014/chart" uri="{C3380CC4-5D6E-409C-BE32-E72D297353CC}">
              <c16:uniqueId val="{00000002-1A76-41DB-AA97-260E55FF398B}"/>
            </c:ext>
          </c:extLst>
        </c:ser>
        <c:ser>
          <c:idx val="3"/>
          <c:order val="3"/>
          <c:tx>
            <c:strRef>
              <c:f>Hoja1!$A$19</c:f>
              <c:strCache>
                <c:ptCount val="1"/>
                <c:pt idx="0">
                  <c:v>Alta</c:v>
                </c:pt>
              </c:strCache>
            </c:strRef>
          </c:tx>
          <c:spPr>
            <a:solidFill>
              <a:schemeClr val="accent4"/>
            </a:solidFill>
            <a:ln>
              <a:noFill/>
            </a:ln>
            <a:effectLst/>
          </c:spPr>
          <c:invertIfNegative val="0"/>
          <c:cat>
            <c:strRef>
              <c:f>Hoja1!$B$15:$E$15</c:f>
              <c:strCache>
                <c:ptCount val="4"/>
                <c:pt idx="0">
                  <c:v>Terapia génica</c:v>
                </c:pt>
                <c:pt idx="1">
                  <c:v>Terapia celular</c:v>
                </c:pt>
                <c:pt idx="2">
                  <c:v>Terapia tisular</c:v>
                </c:pt>
                <c:pt idx="3">
                  <c:v>Varias terapias</c:v>
                </c:pt>
              </c:strCache>
            </c:strRef>
          </c:cat>
          <c:val>
            <c:numRef>
              <c:f>Hoja1!$B$19:$E$19</c:f>
              <c:numCache>
                <c:formatCode>General</c:formatCode>
                <c:ptCount val="4"/>
                <c:pt idx="0">
                  <c:v>3</c:v>
                </c:pt>
                <c:pt idx="1">
                  <c:v>9</c:v>
                </c:pt>
                <c:pt idx="2">
                  <c:v>2</c:v>
                </c:pt>
                <c:pt idx="3">
                  <c:v>0</c:v>
                </c:pt>
              </c:numCache>
            </c:numRef>
          </c:val>
          <c:extLst>
            <c:ext xmlns:c16="http://schemas.microsoft.com/office/drawing/2014/chart" uri="{C3380CC4-5D6E-409C-BE32-E72D297353CC}">
              <c16:uniqueId val="{00000003-1A76-41DB-AA97-260E55FF398B}"/>
            </c:ext>
          </c:extLst>
        </c:ser>
        <c:dLbls>
          <c:showLegendKey val="0"/>
          <c:showVal val="0"/>
          <c:showCatName val="0"/>
          <c:showSerName val="0"/>
          <c:showPercent val="0"/>
          <c:showBubbleSize val="0"/>
        </c:dLbls>
        <c:gapWidth val="219"/>
        <c:overlap val="-27"/>
        <c:axId val="2102133327"/>
        <c:axId val="2110597999"/>
      </c:barChart>
      <c:catAx>
        <c:axId val="21021333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110597999"/>
        <c:crosses val="autoZero"/>
        <c:auto val="1"/>
        <c:lblAlgn val="ctr"/>
        <c:lblOffset val="100"/>
        <c:noMultiLvlLbl val="0"/>
      </c:catAx>
      <c:valAx>
        <c:axId val="211059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ES" dirty="0"/>
                  <a:t>Número</a:t>
                </a:r>
                <a:r>
                  <a:rPr lang="es-ES" baseline="0" dirty="0"/>
                  <a:t> de RS</a:t>
                </a:r>
                <a:endParaRPr lang="es-ES" dirty="0"/>
              </a:p>
            </c:rich>
          </c:tx>
          <c:layout>
            <c:manualLayout>
              <c:xMode val="edge"/>
              <c:yMode val="edge"/>
              <c:x val="6.6720960952512065E-2"/>
              <c:y val="0.16649764004955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102133327"/>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s-E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A728-4820-9CF0-11E2A4563201}"/>
              </c:ext>
            </c:extLst>
          </c:dPt>
          <c:dPt>
            <c:idx val="2"/>
            <c:invertIfNegative val="0"/>
            <c:bubble3D val="0"/>
            <c:spPr>
              <a:solidFill>
                <a:schemeClr val="bg2">
                  <a:lumMod val="75000"/>
                </a:schemeClr>
              </a:solidFill>
              <a:ln>
                <a:noFill/>
              </a:ln>
              <a:effectLst/>
            </c:spPr>
            <c:extLst>
              <c:ext xmlns:c16="http://schemas.microsoft.com/office/drawing/2014/chart" uri="{C3380CC4-5D6E-409C-BE32-E72D297353CC}">
                <c16:uniqueId val="{00000003-A728-4820-9CF0-11E2A4563201}"/>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5-A728-4820-9CF0-11E2A4563201}"/>
              </c:ext>
            </c:extLst>
          </c:dPt>
          <c:cat>
            <c:strRef>
              <c:f>Hoja1!$B$1:$E$1</c:f>
              <c:strCache>
                <c:ptCount val="4"/>
                <c:pt idx="0">
                  <c:v>Terapia génica</c:v>
                </c:pt>
                <c:pt idx="1">
                  <c:v>Terapia celular</c:v>
                </c:pt>
                <c:pt idx="2">
                  <c:v>Terapia tisular</c:v>
                </c:pt>
                <c:pt idx="3">
                  <c:v>Varias terapias</c:v>
                </c:pt>
              </c:strCache>
            </c:strRef>
          </c:cat>
          <c:val>
            <c:numRef>
              <c:f>Hoja1!$B$2:$E$2</c:f>
              <c:numCache>
                <c:formatCode>General</c:formatCode>
                <c:ptCount val="4"/>
                <c:pt idx="0">
                  <c:v>8</c:v>
                </c:pt>
                <c:pt idx="1">
                  <c:v>30</c:v>
                </c:pt>
                <c:pt idx="2">
                  <c:v>24</c:v>
                </c:pt>
                <c:pt idx="3">
                  <c:v>10</c:v>
                </c:pt>
              </c:numCache>
            </c:numRef>
          </c:val>
          <c:extLst>
            <c:ext xmlns:c16="http://schemas.microsoft.com/office/drawing/2014/chart" uri="{C3380CC4-5D6E-409C-BE32-E72D297353CC}">
              <c16:uniqueId val="{00000006-A728-4820-9CF0-11E2A4563201}"/>
            </c:ext>
          </c:extLst>
        </c:ser>
        <c:dLbls>
          <c:showLegendKey val="0"/>
          <c:showVal val="0"/>
          <c:showCatName val="0"/>
          <c:showSerName val="0"/>
          <c:showPercent val="0"/>
          <c:showBubbleSize val="0"/>
        </c:dLbls>
        <c:gapWidth val="219"/>
        <c:overlap val="-27"/>
        <c:axId val="2044745535"/>
        <c:axId val="2052690143"/>
      </c:barChart>
      <c:catAx>
        <c:axId val="20447455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ES"/>
                  <a:t>Tipo</a:t>
                </a:r>
                <a:r>
                  <a:rPr lang="es-ES" baseline="0"/>
                  <a:t> de ATMP</a:t>
                </a:r>
                <a:endParaRPr lang="es-E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E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052690143"/>
        <c:crosses val="autoZero"/>
        <c:auto val="1"/>
        <c:lblAlgn val="ctr"/>
        <c:lblOffset val="100"/>
        <c:noMultiLvlLbl val="0"/>
      </c:catAx>
      <c:valAx>
        <c:axId val="2052690143"/>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ES" dirty="0"/>
                  <a:t>Número</a:t>
                </a:r>
                <a:r>
                  <a:rPr lang="es-ES" baseline="0" dirty="0"/>
                  <a:t> de RS incluidas</a:t>
                </a:r>
                <a:endParaRPr lang="es-E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0447455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232655293088369"/>
          <c:y val="6.0185185185185182E-2"/>
          <c:w val="0.47534689413823272"/>
          <c:h val="0.79224482356372117"/>
        </c:manualLayout>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D9BF-49A5-8CA0-644665A5F80D}"/>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D9BF-49A5-8CA0-644665A5F80D}"/>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D9BF-49A5-8CA0-644665A5F80D}"/>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D9BF-49A5-8CA0-644665A5F80D}"/>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s-E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Hoja1!$B$7:$E$7</c:f>
              <c:strCache>
                <c:ptCount val="4"/>
                <c:pt idx="0">
                  <c:v>Terapia génica</c:v>
                </c:pt>
                <c:pt idx="1">
                  <c:v>Terapia celular</c:v>
                </c:pt>
                <c:pt idx="2">
                  <c:v>Terapia tisular</c:v>
                </c:pt>
                <c:pt idx="3">
                  <c:v>Varias terapias</c:v>
                </c:pt>
              </c:strCache>
            </c:strRef>
          </c:cat>
          <c:val>
            <c:numRef>
              <c:f>Hoja1!$B$8:$E$8</c:f>
              <c:numCache>
                <c:formatCode>General</c:formatCode>
                <c:ptCount val="4"/>
                <c:pt idx="0">
                  <c:v>11.111111111111111</c:v>
                </c:pt>
                <c:pt idx="1">
                  <c:v>41.666666666666671</c:v>
                </c:pt>
                <c:pt idx="2">
                  <c:v>33.333333333333329</c:v>
                </c:pt>
                <c:pt idx="3">
                  <c:v>13.888888888888889</c:v>
                </c:pt>
              </c:numCache>
            </c:numRef>
          </c:val>
          <c:extLst>
            <c:ext xmlns:c16="http://schemas.microsoft.com/office/drawing/2014/chart" uri="{C3380CC4-5D6E-409C-BE32-E72D297353CC}">
              <c16:uniqueId val="{00000008-D9BF-49A5-8CA0-644665A5F80D}"/>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ayout>
        <c:manualLayout>
          <c:xMode val="edge"/>
          <c:yMode val="edge"/>
          <c:x val="0.73661329833770772"/>
          <c:y val="0.27777777777777779"/>
          <c:w val="0.24899562554680665"/>
          <c:h val="0.3420144356955380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Hoja2!$B$1</c:f>
              <c:strCache>
                <c:ptCount val="1"/>
                <c:pt idx="0">
                  <c:v>Número de estudios</c:v>
                </c:pt>
              </c:strCache>
            </c:strRef>
          </c:tx>
          <c:spPr>
            <a:solidFill>
              <a:srgbClr val="FF0000"/>
            </a:solidFill>
            <a:ln>
              <a:noFill/>
            </a:ln>
            <a:effectLst/>
          </c:spPr>
          <c:invertIfNegative val="0"/>
          <c:dPt>
            <c:idx val="0"/>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1-260C-486B-855E-2C568A990565}"/>
              </c:ext>
            </c:extLst>
          </c:dPt>
          <c:dPt>
            <c:idx val="1"/>
            <c:invertIfNegative val="0"/>
            <c:bubble3D val="0"/>
            <c:spPr>
              <a:solidFill>
                <a:schemeClr val="accent2">
                  <a:lumMod val="75000"/>
                </a:schemeClr>
              </a:solidFill>
              <a:ln>
                <a:noFill/>
              </a:ln>
              <a:effectLst/>
            </c:spPr>
            <c:extLst>
              <c:ext xmlns:c16="http://schemas.microsoft.com/office/drawing/2014/chart" uri="{C3380CC4-5D6E-409C-BE32-E72D297353CC}">
                <c16:uniqueId val="{00000003-260C-486B-855E-2C568A990565}"/>
              </c:ext>
            </c:extLst>
          </c:dPt>
          <c:dPt>
            <c:idx val="2"/>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5-260C-486B-855E-2C568A990565}"/>
              </c:ext>
            </c:extLst>
          </c:dPt>
          <c:dPt>
            <c:idx val="3"/>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7-260C-486B-855E-2C568A990565}"/>
              </c:ext>
            </c:extLst>
          </c:dPt>
          <c:dPt>
            <c:idx val="4"/>
            <c:invertIfNegative val="0"/>
            <c:bubble3D val="0"/>
            <c:spPr>
              <a:solidFill>
                <a:srgbClr val="00B050"/>
              </a:solidFill>
              <a:ln>
                <a:noFill/>
              </a:ln>
              <a:effectLst/>
            </c:spPr>
            <c:extLst>
              <c:ext xmlns:c16="http://schemas.microsoft.com/office/drawing/2014/chart" uri="{C3380CC4-5D6E-409C-BE32-E72D297353CC}">
                <c16:uniqueId val="{00000009-260C-486B-855E-2C568A990565}"/>
              </c:ext>
            </c:extLst>
          </c:dPt>
          <c:dPt>
            <c:idx val="5"/>
            <c:invertIfNegative val="0"/>
            <c:bubble3D val="0"/>
            <c:spPr>
              <a:solidFill>
                <a:schemeClr val="bg2">
                  <a:lumMod val="75000"/>
                </a:schemeClr>
              </a:solidFill>
              <a:ln>
                <a:noFill/>
              </a:ln>
              <a:effectLst/>
            </c:spPr>
            <c:extLst>
              <c:ext xmlns:c16="http://schemas.microsoft.com/office/drawing/2014/chart" uri="{C3380CC4-5D6E-409C-BE32-E72D297353CC}">
                <c16:uniqueId val="{0000000B-260C-486B-855E-2C568A990565}"/>
              </c:ext>
            </c:extLst>
          </c:dPt>
          <c:cat>
            <c:strRef>
              <c:f>Hoja2!$A$2:$A$7</c:f>
              <c:strCache>
                <c:ptCount val="6"/>
                <c:pt idx="0">
                  <c:v>Cardiovascular</c:v>
                </c:pt>
                <c:pt idx="1">
                  <c:v>Cancer</c:v>
                </c:pt>
                <c:pt idx="2">
                  <c:v>Osteoarticular</c:v>
                </c:pt>
                <c:pt idx="3">
                  <c:v>Nerviosa</c:v>
                </c:pt>
                <c:pt idx="4">
                  <c:v>Varias</c:v>
                </c:pt>
                <c:pt idx="5">
                  <c:v>Otras</c:v>
                </c:pt>
              </c:strCache>
            </c:strRef>
          </c:cat>
          <c:val>
            <c:numRef>
              <c:f>Hoja2!$B$2:$B$7</c:f>
              <c:numCache>
                <c:formatCode>General</c:formatCode>
                <c:ptCount val="6"/>
                <c:pt idx="0">
                  <c:v>14</c:v>
                </c:pt>
                <c:pt idx="1">
                  <c:v>9</c:v>
                </c:pt>
                <c:pt idx="2">
                  <c:v>13</c:v>
                </c:pt>
                <c:pt idx="3">
                  <c:v>9</c:v>
                </c:pt>
                <c:pt idx="4">
                  <c:v>3</c:v>
                </c:pt>
                <c:pt idx="5">
                  <c:v>24</c:v>
                </c:pt>
              </c:numCache>
            </c:numRef>
          </c:val>
          <c:extLst>
            <c:ext xmlns:c16="http://schemas.microsoft.com/office/drawing/2014/chart" uri="{C3380CC4-5D6E-409C-BE32-E72D297353CC}">
              <c16:uniqueId val="{0000000C-260C-486B-855E-2C568A990565}"/>
            </c:ext>
          </c:extLst>
        </c:ser>
        <c:dLbls>
          <c:showLegendKey val="0"/>
          <c:showVal val="0"/>
          <c:showCatName val="0"/>
          <c:showSerName val="0"/>
          <c:showPercent val="0"/>
          <c:showBubbleSize val="0"/>
        </c:dLbls>
        <c:gapWidth val="219"/>
        <c:overlap val="-27"/>
        <c:axId val="158929951"/>
        <c:axId val="2110585935"/>
      </c:barChart>
      <c:catAx>
        <c:axId val="15892995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ES"/>
                  <a:t>Patología</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E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110585935"/>
        <c:crosses val="autoZero"/>
        <c:auto val="1"/>
        <c:lblAlgn val="ctr"/>
        <c:lblOffset val="100"/>
        <c:noMultiLvlLbl val="0"/>
      </c:catAx>
      <c:valAx>
        <c:axId val="21105859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ES" dirty="0"/>
                  <a:t>Número</a:t>
                </a:r>
                <a:r>
                  <a:rPr lang="es-ES" baseline="0" dirty="0"/>
                  <a:t> de RS incluidas</a:t>
                </a:r>
                <a:endParaRPr lang="es-E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1589299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Hoja2!$B$22</c:f>
              <c:strCache>
                <c:ptCount val="1"/>
                <c:pt idx="0">
                  <c:v>Número de RS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FC13-4249-AF3D-7629DF13F719}"/>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FC13-4249-AF3D-7629DF13F719}"/>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FC13-4249-AF3D-7629DF13F719}"/>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s-E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Hoja2!$A$23:$A$25</c:f>
              <c:strCache>
                <c:ptCount val="3"/>
                <c:pt idx="0">
                  <c:v>Solamente RCT</c:v>
                </c:pt>
                <c:pt idx="1">
                  <c:v>Estudios clínicos</c:v>
                </c:pt>
                <c:pt idx="2">
                  <c:v>Estudios clínicos y preclínicos</c:v>
                </c:pt>
              </c:strCache>
            </c:strRef>
          </c:cat>
          <c:val>
            <c:numRef>
              <c:f>Hoja2!$B$23:$B$25</c:f>
              <c:numCache>
                <c:formatCode>General</c:formatCode>
                <c:ptCount val="3"/>
                <c:pt idx="0">
                  <c:v>17</c:v>
                </c:pt>
                <c:pt idx="1">
                  <c:v>28</c:v>
                </c:pt>
                <c:pt idx="2">
                  <c:v>27</c:v>
                </c:pt>
              </c:numCache>
            </c:numRef>
          </c:val>
          <c:extLst>
            <c:ext xmlns:c16="http://schemas.microsoft.com/office/drawing/2014/chart" uri="{C3380CC4-5D6E-409C-BE32-E72D297353CC}">
              <c16:uniqueId val="{00000006-FC13-4249-AF3D-7629DF13F719}"/>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4E6844-111D-4B84-B2A2-A32EDAA13A2F}" type="doc">
      <dgm:prSet loTypeId="urn:microsoft.com/office/officeart/2005/8/layout/hChevron3" loCatId="process" qsTypeId="urn:microsoft.com/office/officeart/2005/8/quickstyle/simple1" qsCatId="simple" csTypeId="urn:microsoft.com/office/officeart/2005/8/colors/colorful3" csCatId="colorful" phldr="1"/>
      <dgm:spPr/>
    </dgm:pt>
    <dgm:pt modelId="{D467F2F1-C43A-40EE-A2F7-074D85B831DD}">
      <dgm:prSet phldrT="[Texto]"/>
      <dgm:spPr/>
      <dgm:t>
        <a:bodyPr/>
        <a:lstStyle/>
        <a:p>
          <a:r>
            <a:rPr lang="es-ES" dirty="0"/>
            <a:t>Investigación básica</a:t>
          </a:r>
        </a:p>
      </dgm:t>
    </dgm:pt>
    <dgm:pt modelId="{A723C740-761E-47ED-8C91-6031C62F17DF}" type="parTrans" cxnId="{2C2C4E8C-016E-4472-9065-34A194097A4D}">
      <dgm:prSet/>
      <dgm:spPr/>
      <dgm:t>
        <a:bodyPr/>
        <a:lstStyle/>
        <a:p>
          <a:endParaRPr lang="es-ES"/>
        </a:p>
      </dgm:t>
    </dgm:pt>
    <dgm:pt modelId="{3C5E9BA9-BA67-45DB-B821-2D2035212847}" type="sibTrans" cxnId="{2C2C4E8C-016E-4472-9065-34A194097A4D}">
      <dgm:prSet/>
      <dgm:spPr/>
      <dgm:t>
        <a:bodyPr/>
        <a:lstStyle/>
        <a:p>
          <a:endParaRPr lang="es-ES"/>
        </a:p>
      </dgm:t>
    </dgm:pt>
    <dgm:pt modelId="{2BC3B9E4-F24E-459E-A7B7-149AE55B790F}">
      <dgm:prSet phldrT="[Texto]"/>
      <dgm:spPr/>
      <dgm:t>
        <a:bodyPr/>
        <a:lstStyle/>
        <a:p>
          <a:r>
            <a:rPr lang="es-ES" dirty="0"/>
            <a:t>Últimos ensayos clínicos</a:t>
          </a:r>
        </a:p>
      </dgm:t>
    </dgm:pt>
    <dgm:pt modelId="{80546F0D-9986-4B4E-AEE0-781BBAD01D1B}" type="parTrans" cxnId="{9AAB4CD2-AC42-4127-96A2-DF8DAA9AE355}">
      <dgm:prSet/>
      <dgm:spPr/>
      <dgm:t>
        <a:bodyPr/>
        <a:lstStyle/>
        <a:p>
          <a:endParaRPr lang="es-ES"/>
        </a:p>
      </dgm:t>
    </dgm:pt>
    <dgm:pt modelId="{5F1770AB-7746-412A-8C57-B0AE5FAC41B8}" type="sibTrans" cxnId="{9AAB4CD2-AC42-4127-96A2-DF8DAA9AE355}">
      <dgm:prSet/>
      <dgm:spPr/>
      <dgm:t>
        <a:bodyPr/>
        <a:lstStyle/>
        <a:p>
          <a:endParaRPr lang="es-ES"/>
        </a:p>
      </dgm:t>
    </dgm:pt>
    <dgm:pt modelId="{98CED298-2629-4502-A443-DA55C69DF8E4}">
      <dgm:prSet phldrT="[Texto]"/>
      <dgm:spPr/>
      <dgm:t>
        <a:bodyPr/>
        <a:lstStyle/>
        <a:p>
          <a:r>
            <a:rPr lang="es-ES" dirty="0"/>
            <a:t>Desarrollo preclínico</a:t>
          </a:r>
        </a:p>
      </dgm:t>
    </dgm:pt>
    <dgm:pt modelId="{5F42F856-A92F-4EB6-9D0F-D8CFB9986258}" type="parTrans" cxnId="{6293C86B-8916-480D-B353-11D95D6BC5F4}">
      <dgm:prSet/>
      <dgm:spPr/>
      <dgm:t>
        <a:bodyPr/>
        <a:lstStyle/>
        <a:p>
          <a:endParaRPr lang="es-ES"/>
        </a:p>
      </dgm:t>
    </dgm:pt>
    <dgm:pt modelId="{4CCD2543-EB71-4076-AA2D-A38724F843B6}" type="sibTrans" cxnId="{6293C86B-8916-480D-B353-11D95D6BC5F4}">
      <dgm:prSet/>
      <dgm:spPr/>
      <dgm:t>
        <a:bodyPr/>
        <a:lstStyle/>
        <a:p>
          <a:endParaRPr lang="es-ES"/>
        </a:p>
      </dgm:t>
    </dgm:pt>
    <dgm:pt modelId="{9C6599D5-D785-473D-BE71-63F32D32F102}">
      <dgm:prSet phldrT="[Texto]"/>
      <dgm:spPr/>
      <dgm:t>
        <a:bodyPr/>
        <a:lstStyle/>
        <a:p>
          <a:r>
            <a:rPr lang="es-ES" dirty="0"/>
            <a:t>Primeros ensayos clínicos</a:t>
          </a:r>
        </a:p>
      </dgm:t>
    </dgm:pt>
    <dgm:pt modelId="{39571D3C-C44E-49ED-BDAD-082A42F825F9}" type="parTrans" cxnId="{FAE7C606-CD1C-4B73-90A1-0594DC18236B}">
      <dgm:prSet/>
      <dgm:spPr/>
      <dgm:t>
        <a:bodyPr/>
        <a:lstStyle/>
        <a:p>
          <a:endParaRPr lang="es-ES"/>
        </a:p>
      </dgm:t>
    </dgm:pt>
    <dgm:pt modelId="{A4FBFEDF-5BFB-4748-B765-2491D6EFF6B1}" type="sibTrans" cxnId="{FAE7C606-CD1C-4B73-90A1-0594DC18236B}">
      <dgm:prSet/>
      <dgm:spPr/>
      <dgm:t>
        <a:bodyPr/>
        <a:lstStyle/>
        <a:p>
          <a:endParaRPr lang="es-ES"/>
        </a:p>
      </dgm:t>
    </dgm:pt>
    <dgm:pt modelId="{F1B2AD22-D55A-487F-BC70-711316FA5A95}">
      <dgm:prSet phldrT="[Texto]"/>
      <dgm:spPr/>
      <dgm:t>
        <a:bodyPr/>
        <a:lstStyle/>
        <a:p>
          <a:r>
            <a:rPr lang="es-ES" dirty="0"/>
            <a:t>HTA</a:t>
          </a:r>
        </a:p>
      </dgm:t>
    </dgm:pt>
    <dgm:pt modelId="{1DFB946A-60E4-43AD-9CAB-C78F42D5C92C}" type="parTrans" cxnId="{94DA6596-503C-43F0-9180-DD8D3ACCC023}">
      <dgm:prSet/>
      <dgm:spPr/>
      <dgm:t>
        <a:bodyPr/>
        <a:lstStyle/>
        <a:p>
          <a:endParaRPr lang="es-ES"/>
        </a:p>
      </dgm:t>
    </dgm:pt>
    <dgm:pt modelId="{C5E7FC1A-934B-4116-9C31-4F4F50E9CC23}" type="sibTrans" cxnId="{94DA6596-503C-43F0-9180-DD8D3ACCC023}">
      <dgm:prSet/>
      <dgm:spPr/>
      <dgm:t>
        <a:bodyPr/>
        <a:lstStyle/>
        <a:p>
          <a:endParaRPr lang="es-ES"/>
        </a:p>
      </dgm:t>
    </dgm:pt>
    <dgm:pt modelId="{6441EDE9-9CBD-4D53-A416-887BDD8F68A9}">
      <dgm:prSet phldrT="[Texto]"/>
      <dgm:spPr/>
      <dgm:t>
        <a:bodyPr/>
        <a:lstStyle/>
        <a:p>
          <a:r>
            <a:rPr lang="es-ES" dirty="0"/>
            <a:t>Incorporación clínica</a:t>
          </a:r>
        </a:p>
      </dgm:t>
    </dgm:pt>
    <dgm:pt modelId="{6F75D33E-89BA-47AB-89C3-25253FD22B24}" type="parTrans" cxnId="{47F83D3D-79DF-4A4C-B372-6B2E85D2061C}">
      <dgm:prSet/>
      <dgm:spPr/>
      <dgm:t>
        <a:bodyPr/>
        <a:lstStyle/>
        <a:p>
          <a:endParaRPr lang="es-ES"/>
        </a:p>
      </dgm:t>
    </dgm:pt>
    <dgm:pt modelId="{94A0397B-6838-4F3E-95A6-7C8748D35012}" type="sibTrans" cxnId="{47F83D3D-79DF-4A4C-B372-6B2E85D2061C}">
      <dgm:prSet/>
      <dgm:spPr/>
      <dgm:t>
        <a:bodyPr/>
        <a:lstStyle/>
        <a:p>
          <a:endParaRPr lang="es-ES"/>
        </a:p>
      </dgm:t>
    </dgm:pt>
    <dgm:pt modelId="{B7031402-C78F-456F-965F-630197B8D178}" type="pres">
      <dgm:prSet presAssocID="{A34E6844-111D-4B84-B2A2-A32EDAA13A2F}" presName="Name0" presStyleCnt="0">
        <dgm:presLayoutVars>
          <dgm:dir/>
          <dgm:resizeHandles val="exact"/>
        </dgm:presLayoutVars>
      </dgm:prSet>
      <dgm:spPr/>
    </dgm:pt>
    <dgm:pt modelId="{2721C301-B52E-49CF-8314-9BDF7E65C20D}" type="pres">
      <dgm:prSet presAssocID="{D467F2F1-C43A-40EE-A2F7-074D85B831DD}" presName="parTxOnly" presStyleLbl="node1" presStyleIdx="0" presStyleCnt="6">
        <dgm:presLayoutVars>
          <dgm:bulletEnabled val="1"/>
        </dgm:presLayoutVars>
      </dgm:prSet>
      <dgm:spPr/>
    </dgm:pt>
    <dgm:pt modelId="{CFB13014-A59C-4F4D-BDDB-4889C7F675AD}" type="pres">
      <dgm:prSet presAssocID="{3C5E9BA9-BA67-45DB-B821-2D2035212847}" presName="parSpace" presStyleCnt="0"/>
      <dgm:spPr/>
    </dgm:pt>
    <dgm:pt modelId="{718CB1EB-14F3-4B19-81AE-66B176B7B92A}" type="pres">
      <dgm:prSet presAssocID="{98CED298-2629-4502-A443-DA55C69DF8E4}" presName="parTxOnly" presStyleLbl="node1" presStyleIdx="1" presStyleCnt="6">
        <dgm:presLayoutVars>
          <dgm:bulletEnabled val="1"/>
        </dgm:presLayoutVars>
      </dgm:prSet>
      <dgm:spPr/>
    </dgm:pt>
    <dgm:pt modelId="{4AC20AEF-E4E0-46B7-B20B-0FF1A2DCA5DB}" type="pres">
      <dgm:prSet presAssocID="{4CCD2543-EB71-4076-AA2D-A38724F843B6}" presName="parSpace" presStyleCnt="0"/>
      <dgm:spPr/>
    </dgm:pt>
    <dgm:pt modelId="{D1E93CBB-D04F-4A27-AA45-D4871272D840}" type="pres">
      <dgm:prSet presAssocID="{9C6599D5-D785-473D-BE71-63F32D32F102}" presName="parTxOnly" presStyleLbl="node1" presStyleIdx="2" presStyleCnt="6">
        <dgm:presLayoutVars>
          <dgm:bulletEnabled val="1"/>
        </dgm:presLayoutVars>
      </dgm:prSet>
      <dgm:spPr/>
    </dgm:pt>
    <dgm:pt modelId="{93F26F7E-A1CD-4A61-A35C-22DEA7ED4756}" type="pres">
      <dgm:prSet presAssocID="{A4FBFEDF-5BFB-4748-B765-2491D6EFF6B1}" presName="parSpace" presStyleCnt="0"/>
      <dgm:spPr/>
    </dgm:pt>
    <dgm:pt modelId="{14908EF6-4075-470A-8F17-9659E25357DC}" type="pres">
      <dgm:prSet presAssocID="{2BC3B9E4-F24E-459E-A7B7-149AE55B790F}" presName="parTxOnly" presStyleLbl="node1" presStyleIdx="3" presStyleCnt="6">
        <dgm:presLayoutVars>
          <dgm:bulletEnabled val="1"/>
        </dgm:presLayoutVars>
      </dgm:prSet>
      <dgm:spPr/>
    </dgm:pt>
    <dgm:pt modelId="{58E5A314-B84C-46A3-98B7-2540F79255D2}" type="pres">
      <dgm:prSet presAssocID="{5F1770AB-7746-412A-8C57-B0AE5FAC41B8}" presName="parSpace" presStyleCnt="0"/>
      <dgm:spPr/>
    </dgm:pt>
    <dgm:pt modelId="{03892895-A243-4528-8537-FB2A5C0A38D8}" type="pres">
      <dgm:prSet presAssocID="{F1B2AD22-D55A-487F-BC70-711316FA5A95}" presName="parTxOnly" presStyleLbl="node1" presStyleIdx="4" presStyleCnt="6">
        <dgm:presLayoutVars>
          <dgm:bulletEnabled val="1"/>
        </dgm:presLayoutVars>
      </dgm:prSet>
      <dgm:spPr/>
    </dgm:pt>
    <dgm:pt modelId="{131D3E8E-D397-4820-A6E9-FFABCF8AB6BD}" type="pres">
      <dgm:prSet presAssocID="{C5E7FC1A-934B-4116-9C31-4F4F50E9CC23}" presName="parSpace" presStyleCnt="0"/>
      <dgm:spPr/>
    </dgm:pt>
    <dgm:pt modelId="{63B4667C-1E01-4601-93DE-CBDFD0F0D8AB}" type="pres">
      <dgm:prSet presAssocID="{6441EDE9-9CBD-4D53-A416-887BDD8F68A9}" presName="parTxOnly" presStyleLbl="node1" presStyleIdx="5" presStyleCnt="6">
        <dgm:presLayoutVars>
          <dgm:bulletEnabled val="1"/>
        </dgm:presLayoutVars>
      </dgm:prSet>
      <dgm:spPr/>
    </dgm:pt>
  </dgm:ptLst>
  <dgm:cxnLst>
    <dgm:cxn modelId="{FAE7C606-CD1C-4B73-90A1-0594DC18236B}" srcId="{A34E6844-111D-4B84-B2A2-A32EDAA13A2F}" destId="{9C6599D5-D785-473D-BE71-63F32D32F102}" srcOrd="2" destOrd="0" parTransId="{39571D3C-C44E-49ED-BDAD-082A42F825F9}" sibTransId="{A4FBFEDF-5BFB-4748-B765-2491D6EFF6B1}"/>
    <dgm:cxn modelId="{6CF6D525-0DA3-4FD1-B1F1-43DA19E5C467}" type="presOf" srcId="{2BC3B9E4-F24E-459E-A7B7-149AE55B790F}" destId="{14908EF6-4075-470A-8F17-9659E25357DC}" srcOrd="0" destOrd="0" presId="urn:microsoft.com/office/officeart/2005/8/layout/hChevron3"/>
    <dgm:cxn modelId="{47F83D3D-79DF-4A4C-B372-6B2E85D2061C}" srcId="{A34E6844-111D-4B84-B2A2-A32EDAA13A2F}" destId="{6441EDE9-9CBD-4D53-A416-887BDD8F68A9}" srcOrd="5" destOrd="0" parTransId="{6F75D33E-89BA-47AB-89C3-25253FD22B24}" sibTransId="{94A0397B-6838-4F3E-95A6-7C8748D35012}"/>
    <dgm:cxn modelId="{19FFDC44-CACB-4523-BA7C-4094F61560A5}" type="presOf" srcId="{F1B2AD22-D55A-487F-BC70-711316FA5A95}" destId="{03892895-A243-4528-8537-FB2A5C0A38D8}" srcOrd="0" destOrd="0" presId="urn:microsoft.com/office/officeart/2005/8/layout/hChevron3"/>
    <dgm:cxn modelId="{6293C86B-8916-480D-B353-11D95D6BC5F4}" srcId="{A34E6844-111D-4B84-B2A2-A32EDAA13A2F}" destId="{98CED298-2629-4502-A443-DA55C69DF8E4}" srcOrd="1" destOrd="0" parTransId="{5F42F856-A92F-4EB6-9D0F-D8CFB9986258}" sibTransId="{4CCD2543-EB71-4076-AA2D-A38724F843B6}"/>
    <dgm:cxn modelId="{DAF7B085-CA96-4E8D-9DF5-3647E3F4CA31}" type="presOf" srcId="{6441EDE9-9CBD-4D53-A416-887BDD8F68A9}" destId="{63B4667C-1E01-4601-93DE-CBDFD0F0D8AB}" srcOrd="0" destOrd="0" presId="urn:microsoft.com/office/officeart/2005/8/layout/hChevron3"/>
    <dgm:cxn modelId="{94EA1486-7BCF-4005-B515-C5D3B87BDE83}" type="presOf" srcId="{9C6599D5-D785-473D-BE71-63F32D32F102}" destId="{D1E93CBB-D04F-4A27-AA45-D4871272D840}" srcOrd="0" destOrd="0" presId="urn:microsoft.com/office/officeart/2005/8/layout/hChevron3"/>
    <dgm:cxn modelId="{2C2C4E8C-016E-4472-9065-34A194097A4D}" srcId="{A34E6844-111D-4B84-B2A2-A32EDAA13A2F}" destId="{D467F2F1-C43A-40EE-A2F7-074D85B831DD}" srcOrd="0" destOrd="0" parTransId="{A723C740-761E-47ED-8C91-6031C62F17DF}" sibTransId="{3C5E9BA9-BA67-45DB-B821-2D2035212847}"/>
    <dgm:cxn modelId="{94DA6596-503C-43F0-9180-DD8D3ACCC023}" srcId="{A34E6844-111D-4B84-B2A2-A32EDAA13A2F}" destId="{F1B2AD22-D55A-487F-BC70-711316FA5A95}" srcOrd="4" destOrd="0" parTransId="{1DFB946A-60E4-43AD-9CAB-C78F42D5C92C}" sibTransId="{C5E7FC1A-934B-4116-9C31-4F4F50E9CC23}"/>
    <dgm:cxn modelId="{1B73D5B0-E7A3-4CAA-A210-7AE8D0B8231B}" type="presOf" srcId="{98CED298-2629-4502-A443-DA55C69DF8E4}" destId="{718CB1EB-14F3-4B19-81AE-66B176B7B92A}" srcOrd="0" destOrd="0" presId="urn:microsoft.com/office/officeart/2005/8/layout/hChevron3"/>
    <dgm:cxn modelId="{5D5B32B9-B634-4E5A-83E4-7576426323AA}" type="presOf" srcId="{A34E6844-111D-4B84-B2A2-A32EDAA13A2F}" destId="{B7031402-C78F-456F-965F-630197B8D178}" srcOrd="0" destOrd="0" presId="urn:microsoft.com/office/officeart/2005/8/layout/hChevron3"/>
    <dgm:cxn modelId="{CE0534C6-4F6C-47EE-92D1-E27654CE0B90}" type="presOf" srcId="{D467F2F1-C43A-40EE-A2F7-074D85B831DD}" destId="{2721C301-B52E-49CF-8314-9BDF7E65C20D}" srcOrd="0" destOrd="0" presId="urn:microsoft.com/office/officeart/2005/8/layout/hChevron3"/>
    <dgm:cxn modelId="{9AAB4CD2-AC42-4127-96A2-DF8DAA9AE355}" srcId="{A34E6844-111D-4B84-B2A2-A32EDAA13A2F}" destId="{2BC3B9E4-F24E-459E-A7B7-149AE55B790F}" srcOrd="3" destOrd="0" parTransId="{80546F0D-9986-4B4E-AEE0-781BBAD01D1B}" sibTransId="{5F1770AB-7746-412A-8C57-B0AE5FAC41B8}"/>
    <dgm:cxn modelId="{938A14EA-FA44-4FCB-B7CA-AB838FFCB137}" type="presParOf" srcId="{B7031402-C78F-456F-965F-630197B8D178}" destId="{2721C301-B52E-49CF-8314-9BDF7E65C20D}" srcOrd="0" destOrd="0" presId="urn:microsoft.com/office/officeart/2005/8/layout/hChevron3"/>
    <dgm:cxn modelId="{A8B368BB-E910-41FE-9A51-63D28BF97775}" type="presParOf" srcId="{B7031402-C78F-456F-965F-630197B8D178}" destId="{CFB13014-A59C-4F4D-BDDB-4889C7F675AD}" srcOrd="1" destOrd="0" presId="urn:microsoft.com/office/officeart/2005/8/layout/hChevron3"/>
    <dgm:cxn modelId="{D406B5FD-9E1F-4C71-9494-A3310A8DEF39}" type="presParOf" srcId="{B7031402-C78F-456F-965F-630197B8D178}" destId="{718CB1EB-14F3-4B19-81AE-66B176B7B92A}" srcOrd="2" destOrd="0" presId="urn:microsoft.com/office/officeart/2005/8/layout/hChevron3"/>
    <dgm:cxn modelId="{F02D58C6-8F64-4BDD-9AFD-DDE136459C0F}" type="presParOf" srcId="{B7031402-C78F-456F-965F-630197B8D178}" destId="{4AC20AEF-E4E0-46B7-B20B-0FF1A2DCA5DB}" srcOrd="3" destOrd="0" presId="urn:microsoft.com/office/officeart/2005/8/layout/hChevron3"/>
    <dgm:cxn modelId="{F8F41488-5D4F-4FED-B08D-F8D334D55348}" type="presParOf" srcId="{B7031402-C78F-456F-965F-630197B8D178}" destId="{D1E93CBB-D04F-4A27-AA45-D4871272D840}" srcOrd="4" destOrd="0" presId="urn:microsoft.com/office/officeart/2005/8/layout/hChevron3"/>
    <dgm:cxn modelId="{07289B99-7937-4F20-A81D-4CF8B63E7B2C}" type="presParOf" srcId="{B7031402-C78F-456F-965F-630197B8D178}" destId="{93F26F7E-A1CD-4A61-A35C-22DEA7ED4756}" srcOrd="5" destOrd="0" presId="urn:microsoft.com/office/officeart/2005/8/layout/hChevron3"/>
    <dgm:cxn modelId="{CC7028E1-DF0F-4357-8DAE-F1F803350C72}" type="presParOf" srcId="{B7031402-C78F-456F-965F-630197B8D178}" destId="{14908EF6-4075-470A-8F17-9659E25357DC}" srcOrd="6" destOrd="0" presId="urn:microsoft.com/office/officeart/2005/8/layout/hChevron3"/>
    <dgm:cxn modelId="{E65ABEDA-0E4B-4C46-AB44-CB6366BAF3C9}" type="presParOf" srcId="{B7031402-C78F-456F-965F-630197B8D178}" destId="{58E5A314-B84C-46A3-98B7-2540F79255D2}" srcOrd="7" destOrd="0" presId="urn:microsoft.com/office/officeart/2005/8/layout/hChevron3"/>
    <dgm:cxn modelId="{58CCD9F5-16F8-45B1-BA6C-F40989356586}" type="presParOf" srcId="{B7031402-C78F-456F-965F-630197B8D178}" destId="{03892895-A243-4528-8537-FB2A5C0A38D8}" srcOrd="8" destOrd="0" presId="urn:microsoft.com/office/officeart/2005/8/layout/hChevron3"/>
    <dgm:cxn modelId="{6AB4EF19-2E5B-4DCC-8579-BA72E2A22BAD}" type="presParOf" srcId="{B7031402-C78F-456F-965F-630197B8D178}" destId="{131D3E8E-D397-4820-A6E9-FFABCF8AB6BD}" srcOrd="9" destOrd="0" presId="urn:microsoft.com/office/officeart/2005/8/layout/hChevron3"/>
    <dgm:cxn modelId="{F371A0B7-7D12-49D4-A859-EA243A27A9AE}" type="presParOf" srcId="{B7031402-C78F-456F-965F-630197B8D178}" destId="{63B4667C-1E01-4601-93DE-CBDFD0F0D8AB}"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992925-1F42-4E6E-9C7E-EBEBD1952CDC}" type="doc">
      <dgm:prSet loTypeId="urn:microsoft.com/office/officeart/2005/8/layout/vList3" loCatId="list" qsTypeId="urn:microsoft.com/office/officeart/2005/8/quickstyle/simple1" qsCatId="simple" csTypeId="urn:microsoft.com/office/officeart/2005/8/colors/colorful3" csCatId="colorful" phldr="1"/>
      <dgm:spPr/>
    </dgm:pt>
    <dgm:pt modelId="{2F2F121D-C427-47A4-B16A-3C539A01165F}">
      <dgm:prSet phldrT="[Texto]"/>
      <dgm:spPr/>
      <dgm:t>
        <a:bodyPr/>
        <a:lstStyle/>
        <a:p>
          <a:r>
            <a:rPr lang="es-ES" dirty="0"/>
            <a:t>Tipo(s) de ATMP</a:t>
          </a:r>
        </a:p>
      </dgm:t>
    </dgm:pt>
    <dgm:pt modelId="{18069297-00C2-427F-BCE6-98B83E694C89}" type="parTrans" cxnId="{5C2498A8-010A-4751-8CA0-BF40057B02C3}">
      <dgm:prSet/>
      <dgm:spPr/>
      <dgm:t>
        <a:bodyPr/>
        <a:lstStyle/>
        <a:p>
          <a:endParaRPr lang="es-ES"/>
        </a:p>
      </dgm:t>
    </dgm:pt>
    <dgm:pt modelId="{3C7DD4DD-7BFB-4DED-AF2D-2A948F093672}" type="sibTrans" cxnId="{5C2498A8-010A-4751-8CA0-BF40057B02C3}">
      <dgm:prSet/>
      <dgm:spPr/>
      <dgm:t>
        <a:bodyPr/>
        <a:lstStyle/>
        <a:p>
          <a:endParaRPr lang="es-ES"/>
        </a:p>
      </dgm:t>
    </dgm:pt>
    <dgm:pt modelId="{B406664B-CD09-443F-9C8D-65370BC4E009}">
      <dgm:prSet phldrT="[Texto]"/>
      <dgm:spPr/>
      <dgm:t>
        <a:bodyPr/>
        <a:lstStyle/>
        <a:p>
          <a:r>
            <a:rPr lang="es-ES" dirty="0"/>
            <a:t>Patología</a:t>
          </a:r>
        </a:p>
      </dgm:t>
    </dgm:pt>
    <dgm:pt modelId="{E6BCB62F-B782-42D3-BC6C-97B126F1461E}" type="parTrans" cxnId="{9E84B81E-F020-423B-886D-576AE4674A1F}">
      <dgm:prSet/>
      <dgm:spPr/>
      <dgm:t>
        <a:bodyPr/>
        <a:lstStyle/>
        <a:p>
          <a:endParaRPr lang="es-ES"/>
        </a:p>
      </dgm:t>
    </dgm:pt>
    <dgm:pt modelId="{1A7DFB9E-61EE-4D25-BBD9-D6F1DF4149AA}" type="sibTrans" cxnId="{9E84B81E-F020-423B-886D-576AE4674A1F}">
      <dgm:prSet/>
      <dgm:spPr/>
      <dgm:t>
        <a:bodyPr/>
        <a:lstStyle/>
        <a:p>
          <a:endParaRPr lang="es-ES"/>
        </a:p>
      </dgm:t>
    </dgm:pt>
    <dgm:pt modelId="{0E39AE27-8A6D-4CBC-819E-FF8EE87AEAC7}">
      <dgm:prSet phldrT="[Texto]"/>
      <dgm:spPr/>
      <dgm:t>
        <a:bodyPr/>
        <a:lstStyle/>
        <a:p>
          <a:r>
            <a:rPr lang="es-ES" dirty="0"/>
            <a:t>Principales obstáculos detectados</a:t>
          </a:r>
        </a:p>
      </dgm:t>
    </dgm:pt>
    <dgm:pt modelId="{07D6838C-6827-4C50-AE47-ED53200DB2D2}" type="parTrans" cxnId="{8D46EDB5-9FCE-4C88-80D3-9F1AFD9B1126}">
      <dgm:prSet/>
      <dgm:spPr/>
      <dgm:t>
        <a:bodyPr/>
        <a:lstStyle/>
        <a:p>
          <a:endParaRPr lang="es-ES"/>
        </a:p>
      </dgm:t>
    </dgm:pt>
    <dgm:pt modelId="{D95E7EE0-913D-478F-BC7F-D9E5BE9295AE}" type="sibTrans" cxnId="{8D46EDB5-9FCE-4C88-80D3-9F1AFD9B1126}">
      <dgm:prSet/>
      <dgm:spPr/>
      <dgm:t>
        <a:bodyPr/>
        <a:lstStyle/>
        <a:p>
          <a:endParaRPr lang="es-ES"/>
        </a:p>
      </dgm:t>
    </dgm:pt>
    <dgm:pt modelId="{3852BFB2-0FC1-4556-9C7F-F9F5653389D5}">
      <dgm:prSet phldrT="[Texto]"/>
      <dgm:spPr/>
      <dgm:t>
        <a:bodyPr/>
        <a:lstStyle/>
        <a:p>
          <a:r>
            <a:rPr lang="es-ES" dirty="0"/>
            <a:t>Tipo de legislación</a:t>
          </a:r>
        </a:p>
      </dgm:t>
    </dgm:pt>
    <dgm:pt modelId="{30A41E2B-E768-4044-928C-7A702A1B4EEA}" type="parTrans" cxnId="{82A40066-E286-4DF4-A85B-6C3EEB7FAC47}">
      <dgm:prSet/>
      <dgm:spPr/>
      <dgm:t>
        <a:bodyPr/>
        <a:lstStyle/>
        <a:p>
          <a:endParaRPr lang="es-ES"/>
        </a:p>
      </dgm:t>
    </dgm:pt>
    <dgm:pt modelId="{774ED645-3A32-4ACA-8FB9-4347D4751FDC}" type="sibTrans" cxnId="{82A40066-E286-4DF4-A85B-6C3EEB7FAC47}">
      <dgm:prSet/>
      <dgm:spPr/>
      <dgm:t>
        <a:bodyPr/>
        <a:lstStyle/>
        <a:p>
          <a:endParaRPr lang="es-ES"/>
        </a:p>
      </dgm:t>
    </dgm:pt>
    <dgm:pt modelId="{10ED7F07-07F7-4389-83CC-EA7653E17391}">
      <dgm:prSet phldrT="[Texto]"/>
      <dgm:spPr/>
      <dgm:t>
        <a:bodyPr/>
        <a:lstStyle/>
        <a:p>
          <a:r>
            <a:rPr lang="es-ES" dirty="0"/>
            <a:t>Nombre(s) del fármaco</a:t>
          </a:r>
        </a:p>
      </dgm:t>
    </dgm:pt>
    <dgm:pt modelId="{8D90319B-34C2-4FEE-AABC-893146B93B61}" type="parTrans" cxnId="{55EEF873-0DA8-4508-85A4-11324513FDC8}">
      <dgm:prSet/>
      <dgm:spPr/>
      <dgm:t>
        <a:bodyPr/>
        <a:lstStyle/>
        <a:p>
          <a:endParaRPr lang="es-ES"/>
        </a:p>
      </dgm:t>
    </dgm:pt>
    <dgm:pt modelId="{6A376ADC-9616-45AD-AA27-76FCF9D405D7}" type="sibTrans" cxnId="{55EEF873-0DA8-4508-85A4-11324513FDC8}">
      <dgm:prSet/>
      <dgm:spPr/>
      <dgm:t>
        <a:bodyPr/>
        <a:lstStyle/>
        <a:p>
          <a:endParaRPr lang="es-ES"/>
        </a:p>
      </dgm:t>
    </dgm:pt>
    <dgm:pt modelId="{CA25A3AE-7916-44DC-84B9-6FD818A1794A}">
      <dgm:prSet phldrT="[Texto]"/>
      <dgm:spPr/>
      <dgm:t>
        <a:bodyPr/>
        <a:lstStyle/>
        <a:p>
          <a:r>
            <a:rPr lang="es-ES" dirty="0"/>
            <a:t>Número y tipo de estudios </a:t>
          </a:r>
        </a:p>
      </dgm:t>
    </dgm:pt>
    <dgm:pt modelId="{F60164C2-9060-4B22-8E2E-E804BD47491B}" type="parTrans" cxnId="{1815623C-A7CF-4785-90CD-ED818CC63E84}">
      <dgm:prSet/>
      <dgm:spPr/>
      <dgm:t>
        <a:bodyPr/>
        <a:lstStyle/>
        <a:p>
          <a:endParaRPr lang="es-ES"/>
        </a:p>
      </dgm:t>
    </dgm:pt>
    <dgm:pt modelId="{38FE6603-AAEA-43F2-8EEA-FD5C71371090}" type="sibTrans" cxnId="{1815623C-A7CF-4785-90CD-ED818CC63E84}">
      <dgm:prSet/>
      <dgm:spPr/>
      <dgm:t>
        <a:bodyPr/>
        <a:lstStyle/>
        <a:p>
          <a:endParaRPr lang="es-ES"/>
        </a:p>
      </dgm:t>
    </dgm:pt>
    <dgm:pt modelId="{C7C8AC0A-EE61-4008-A0E8-6CB756D90AF7}" type="pres">
      <dgm:prSet presAssocID="{D4992925-1F42-4E6E-9C7E-EBEBD1952CDC}" presName="linearFlow" presStyleCnt="0">
        <dgm:presLayoutVars>
          <dgm:dir/>
          <dgm:resizeHandles val="exact"/>
        </dgm:presLayoutVars>
      </dgm:prSet>
      <dgm:spPr/>
    </dgm:pt>
    <dgm:pt modelId="{D394CCAD-EFAB-4E72-B553-5677DBFC4A98}" type="pres">
      <dgm:prSet presAssocID="{2F2F121D-C427-47A4-B16A-3C539A01165F}" presName="composite" presStyleCnt="0"/>
      <dgm:spPr/>
    </dgm:pt>
    <dgm:pt modelId="{36253FEE-48DA-40D8-88E7-5377152E69B1}" type="pres">
      <dgm:prSet presAssocID="{2F2F121D-C427-47A4-B16A-3C539A01165F}" presName="imgShp" presStyleLbl="fgImgPlace1" presStyleIdx="0" presStyleCnt="6"/>
      <dgm:spPr/>
    </dgm:pt>
    <dgm:pt modelId="{465BDDE4-D13E-47B5-95C0-2CB9AD13C059}" type="pres">
      <dgm:prSet presAssocID="{2F2F121D-C427-47A4-B16A-3C539A01165F}" presName="txShp" presStyleLbl="node1" presStyleIdx="0" presStyleCnt="6">
        <dgm:presLayoutVars>
          <dgm:bulletEnabled val="1"/>
        </dgm:presLayoutVars>
      </dgm:prSet>
      <dgm:spPr/>
    </dgm:pt>
    <dgm:pt modelId="{99989F7E-FB47-411D-8BCA-E60ACF0D72EA}" type="pres">
      <dgm:prSet presAssocID="{3C7DD4DD-7BFB-4DED-AF2D-2A948F093672}" presName="spacing" presStyleCnt="0"/>
      <dgm:spPr/>
    </dgm:pt>
    <dgm:pt modelId="{A94F7A6C-9DB3-4D0D-830F-88654261889A}" type="pres">
      <dgm:prSet presAssocID="{B406664B-CD09-443F-9C8D-65370BC4E009}" presName="composite" presStyleCnt="0"/>
      <dgm:spPr/>
    </dgm:pt>
    <dgm:pt modelId="{5583FB62-0E23-4B09-88CA-C0D15C88B317}" type="pres">
      <dgm:prSet presAssocID="{B406664B-CD09-443F-9C8D-65370BC4E009}" presName="imgShp" presStyleLbl="fgImgPlace1" presStyleIdx="1" presStyleCnt="6"/>
      <dgm:spPr/>
    </dgm:pt>
    <dgm:pt modelId="{847DCD49-9408-4469-85B8-49BEEBE15D32}" type="pres">
      <dgm:prSet presAssocID="{B406664B-CD09-443F-9C8D-65370BC4E009}" presName="txShp" presStyleLbl="node1" presStyleIdx="1" presStyleCnt="6">
        <dgm:presLayoutVars>
          <dgm:bulletEnabled val="1"/>
        </dgm:presLayoutVars>
      </dgm:prSet>
      <dgm:spPr/>
    </dgm:pt>
    <dgm:pt modelId="{0A5D3795-C73F-476C-ABAD-E2222D4DDFF0}" type="pres">
      <dgm:prSet presAssocID="{1A7DFB9E-61EE-4D25-BBD9-D6F1DF4149AA}" presName="spacing" presStyleCnt="0"/>
      <dgm:spPr/>
    </dgm:pt>
    <dgm:pt modelId="{AAAC682B-F5AE-46D4-B9C7-CB7A10A0324A}" type="pres">
      <dgm:prSet presAssocID="{3852BFB2-0FC1-4556-9C7F-F9F5653389D5}" presName="composite" presStyleCnt="0"/>
      <dgm:spPr/>
    </dgm:pt>
    <dgm:pt modelId="{35971A41-2EDB-4091-9690-D2BE2E11C9CB}" type="pres">
      <dgm:prSet presAssocID="{3852BFB2-0FC1-4556-9C7F-F9F5653389D5}" presName="imgShp" presStyleLbl="fgImgPlace1" presStyleIdx="2" presStyleCnt="6"/>
      <dgm:spPr/>
    </dgm:pt>
    <dgm:pt modelId="{3A98AE88-EEBC-490D-A2FD-664B4080C0AA}" type="pres">
      <dgm:prSet presAssocID="{3852BFB2-0FC1-4556-9C7F-F9F5653389D5}" presName="txShp" presStyleLbl="node1" presStyleIdx="2" presStyleCnt="6">
        <dgm:presLayoutVars>
          <dgm:bulletEnabled val="1"/>
        </dgm:presLayoutVars>
      </dgm:prSet>
      <dgm:spPr/>
    </dgm:pt>
    <dgm:pt modelId="{E14F29F9-9E5B-44B6-8DA9-5D464F691C7D}" type="pres">
      <dgm:prSet presAssocID="{774ED645-3A32-4ACA-8FB9-4347D4751FDC}" presName="spacing" presStyleCnt="0"/>
      <dgm:spPr/>
    </dgm:pt>
    <dgm:pt modelId="{7BB17D20-81B7-421B-A2D8-018A924D5FCA}" type="pres">
      <dgm:prSet presAssocID="{10ED7F07-07F7-4389-83CC-EA7653E17391}" presName="composite" presStyleCnt="0"/>
      <dgm:spPr/>
    </dgm:pt>
    <dgm:pt modelId="{553B770B-278C-4733-AE3A-3A9BC6FDA965}" type="pres">
      <dgm:prSet presAssocID="{10ED7F07-07F7-4389-83CC-EA7653E17391}" presName="imgShp" presStyleLbl="fgImgPlace1" presStyleIdx="3" presStyleCnt="6"/>
      <dgm:spPr/>
    </dgm:pt>
    <dgm:pt modelId="{E7B8ED4B-DD82-49C1-82F8-3BB3DA0A4EBF}" type="pres">
      <dgm:prSet presAssocID="{10ED7F07-07F7-4389-83CC-EA7653E17391}" presName="txShp" presStyleLbl="node1" presStyleIdx="3" presStyleCnt="6">
        <dgm:presLayoutVars>
          <dgm:bulletEnabled val="1"/>
        </dgm:presLayoutVars>
      </dgm:prSet>
      <dgm:spPr/>
    </dgm:pt>
    <dgm:pt modelId="{AF27CCE1-E5C7-4EB8-81E9-26AFFED38691}" type="pres">
      <dgm:prSet presAssocID="{6A376ADC-9616-45AD-AA27-76FCF9D405D7}" presName="spacing" presStyleCnt="0"/>
      <dgm:spPr/>
    </dgm:pt>
    <dgm:pt modelId="{C2866108-1435-470E-AFF3-52C3170668F4}" type="pres">
      <dgm:prSet presAssocID="{CA25A3AE-7916-44DC-84B9-6FD818A1794A}" presName="composite" presStyleCnt="0"/>
      <dgm:spPr/>
    </dgm:pt>
    <dgm:pt modelId="{02B5F7E1-CA5F-41EB-90BC-B376704E7040}" type="pres">
      <dgm:prSet presAssocID="{CA25A3AE-7916-44DC-84B9-6FD818A1794A}" presName="imgShp" presStyleLbl="fgImgPlace1" presStyleIdx="4" presStyleCnt="6"/>
      <dgm:spPr/>
    </dgm:pt>
    <dgm:pt modelId="{CBE03B2E-FCF1-4346-9D5E-C98A931A5FAC}" type="pres">
      <dgm:prSet presAssocID="{CA25A3AE-7916-44DC-84B9-6FD818A1794A}" presName="txShp" presStyleLbl="node1" presStyleIdx="4" presStyleCnt="6">
        <dgm:presLayoutVars>
          <dgm:bulletEnabled val="1"/>
        </dgm:presLayoutVars>
      </dgm:prSet>
      <dgm:spPr/>
    </dgm:pt>
    <dgm:pt modelId="{A41CE45C-D28E-43C0-8F1C-791F5C76CBE9}" type="pres">
      <dgm:prSet presAssocID="{38FE6603-AAEA-43F2-8EEA-FD5C71371090}" presName="spacing" presStyleCnt="0"/>
      <dgm:spPr/>
    </dgm:pt>
    <dgm:pt modelId="{2B658589-B21D-492D-AC41-A7EDCAD447CD}" type="pres">
      <dgm:prSet presAssocID="{0E39AE27-8A6D-4CBC-819E-FF8EE87AEAC7}" presName="composite" presStyleCnt="0"/>
      <dgm:spPr/>
    </dgm:pt>
    <dgm:pt modelId="{A9F4D8B5-1340-4D5A-8C00-B8E351C9CE10}" type="pres">
      <dgm:prSet presAssocID="{0E39AE27-8A6D-4CBC-819E-FF8EE87AEAC7}" presName="imgShp" presStyleLbl="fgImgPlace1" presStyleIdx="5" presStyleCnt="6"/>
      <dgm:spPr/>
    </dgm:pt>
    <dgm:pt modelId="{F92EC2BE-A946-43D9-93C5-1826E0616007}" type="pres">
      <dgm:prSet presAssocID="{0E39AE27-8A6D-4CBC-819E-FF8EE87AEAC7}" presName="txShp" presStyleLbl="node1" presStyleIdx="5" presStyleCnt="6">
        <dgm:presLayoutVars>
          <dgm:bulletEnabled val="1"/>
        </dgm:presLayoutVars>
      </dgm:prSet>
      <dgm:spPr/>
    </dgm:pt>
  </dgm:ptLst>
  <dgm:cxnLst>
    <dgm:cxn modelId="{5546DE09-CC9A-4E2A-BA45-A6DFCA9B6753}" type="presOf" srcId="{0E39AE27-8A6D-4CBC-819E-FF8EE87AEAC7}" destId="{F92EC2BE-A946-43D9-93C5-1826E0616007}" srcOrd="0" destOrd="0" presId="urn:microsoft.com/office/officeart/2005/8/layout/vList3"/>
    <dgm:cxn modelId="{9E84B81E-F020-423B-886D-576AE4674A1F}" srcId="{D4992925-1F42-4E6E-9C7E-EBEBD1952CDC}" destId="{B406664B-CD09-443F-9C8D-65370BC4E009}" srcOrd="1" destOrd="0" parTransId="{E6BCB62F-B782-42D3-BC6C-97B126F1461E}" sibTransId="{1A7DFB9E-61EE-4D25-BBD9-D6F1DF4149AA}"/>
    <dgm:cxn modelId="{3AEA3A39-F763-4E38-8D69-A2137BCFC52D}" type="presOf" srcId="{3852BFB2-0FC1-4556-9C7F-F9F5653389D5}" destId="{3A98AE88-EEBC-490D-A2FD-664B4080C0AA}" srcOrd="0" destOrd="0" presId="urn:microsoft.com/office/officeart/2005/8/layout/vList3"/>
    <dgm:cxn modelId="{1815623C-A7CF-4785-90CD-ED818CC63E84}" srcId="{D4992925-1F42-4E6E-9C7E-EBEBD1952CDC}" destId="{CA25A3AE-7916-44DC-84B9-6FD818A1794A}" srcOrd="4" destOrd="0" parTransId="{F60164C2-9060-4B22-8E2E-E804BD47491B}" sibTransId="{38FE6603-AAEA-43F2-8EEA-FD5C71371090}"/>
    <dgm:cxn modelId="{82A40066-E286-4DF4-A85B-6C3EEB7FAC47}" srcId="{D4992925-1F42-4E6E-9C7E-EBEBD1952CDC}" destId="{3852BFB2-0FC1-4556-9C7F-F9F5653389D5}" srcOrd="2" destOrd="0" parTransId="{30A41E2B-E768-4044-928C-7A702A1B4EEA}" sibTransId="{774ED645-3A32-4ACA-8FB9-4347D4751FDC}"/>
    <dgm:cxn modelId="{55EEF873-0DA8-4508-85A4-11324513FDC8}" srcId="{D4992925-1F42-4E6E-9C7E-EBEBD1952CDC}" destId="{10ED7F07-07F7-4389-83CC-EA7653E17391}" srcOrd="3" destOrd="0" parTransId="{8D90319B-34C2-4FEE-AABC-893146B93B61}" sibTransId="{6A376ADC-9616-45AD-AA27-76FCF9D405D7}"/>
    <dgm:cxn modelId="{90FB2C5A-59A4-42FF-8998-CAFBB0F013EF}" type="presOf" srcId="{B406664B-CD09-443F-9C8D-65370BC4E009}" destId="{847DCD49-9408-4469-85B8-49BEEBE15D32}" srcOrd="0" destOrd="0" presId="urn:microsoft.com/office/officeart/2005/8/layout/vList3"/>
    <dgm:cxn modelId="{5C2498A8-010A-4751-8CA0-BF40057B02C3}" srcId="{D4992925-1F42-4E6E-9C7E-EBEBD1952CDC}" destId="{2F2F121D-C427-47A4-B16A-3C539A01165F}" srcOrd="0" destOrd="0" parTransId="{18069297-00C2-427F-BCE6-98B83E694C89}" sibTransId="{3C7DD4DD-7BFB-4DED-AF2D-2A948F093672}"/>
    <dgm:cxn modelId="{8D46EDB5-9FCE-4C88-80D3-9F1AFD9B1126}" srcId="{D4992925-1F42-4E6E-9C7E-EBEBD1952CDC}" destId="{0E39AE27-8A6D-4CBC-819E-FF8EE87AEAC7}" srcOrd="5" destOrd="0" parTransId="{07D6838C-6827-4C50-AE47-ED53200DB2D2}" sibTransId="{D95E7EE0-913D-478F-BC7F-D9E5BE9295AE}"/>
    <dgm:cxn modelId="{F8129CBD-0F89-4530-83BB-C5850368D101}" type="presOf" srcId="{CA25A3AE-7916-44DC-84B9-6FD818A1794A}" destId="{CBE03B2E-FCF1-4346-9D5E-C98A931A5FAC}" srcOrd="0" destOrd="0" presId="urn:microsoft.com/office/officeart/2005/8/layout/vList3"/>
    <dgm:cxn modelId="{948941E7-A989-4A94-8D0A-03F3B0F26E4C}" type="presOf" srcId="{10ED7F07-07F7-4389-83CC-EA7653E17391}" destId="{E7B8ED4B-DD82-49C1-82F8-3BB3DA0A4EBF}" srcOrd="0" destOrd="0" presId="urn:microsoft.com/office/officeart/2005/8/layout/vList3"/>
    <dgm:cxn modelId="{7C5BB5E8-8B08-44B6-9247-037BC7F4A576}" type="presOf" srcId="{D4992925-1F42-4E6E-9C7E-EBEBD1952CDC}" destId="{C7C8AC0A-EE61-4008-A0E8-6CB756D90AF7}" srcOrd="0" destOrd="0" presId="urn:microsoft.com/office/officeart/2005/8/layout/vList3"/>
    <dgm:cxn modelId="{A4C2F7F5-6ACC-45EC-AB74-4F67633AFD3F}" type="presOf" srcId="{2F2F121D-C427-47A4-B16A-3C539A01165F}" destId="{465BDDE4-D13E-47B5-95C0-2CB9AD13C059}" srcOrd="0" destOrd="0" presId="urn:microsoft.com/office/officeart/2005/8/layout/vList3"/>
    <dgm:cxn modelId="{8DA7A17C-0A25-4EF7-8652-0FE9B6BAE1E5}" type="presParOf" srcId="{C7C8AC0A-EE61-4008-A0E8-6CB756D90AF7}" destId="{D394CCAD-EFAB-4E72-B553-5677DBFC4A98}" srcOrd="0" destOrd="0" presId="urn:microsoft.com/office/officeart/2005/8/layout/vList3"/>
    <dgm:cxn modelId="{DCB28DE5-262D-46B3-A8DB-12B1AC96EC65}" type="presParOf" srcId="{D394CCAD-EFAB-4E72-B553-5677DBFC4A98}" destId="{36253FEE-48DA-40D8-88E7-5377152E69B1}" srcOrd="0" destOrd="0" presId="urn:microsoft.com/office/officeart/2005/8/layout/vList3"/>
    <dgm:cxn modelId="{A0C78A31-E745-4200-85D9-896730B11B53}" type="presParOf" srcId="{D394CCAD-EFAB-4E72-B553-5677DBFC4A98}" destId="{465BDDE4-D13E-47B5-95C0-2CB9AD13C059}" srcOrd="1" destOrd="0" presId="urn:microsoft.com/office/officeart/2005/8/layout/vList3"/>
    <dgm:cxn modelId="{5FD0C624-3E0D-451D-8E49-410BF8A16EED}" type="presParOf" srcId="{C7C8AC0A-EE61-4008-A0E8-6CB756D90AF7}" destId="{99989F7E-FB47-411D-8BCA-E60ACF0D72EA}" srcOrd="1" destOrd="0" presId="urn:microsoft.com/office/officeart/2005/8/layout/vList3"/>
    <dgm:cxn modelId="{4FEAE4F2-B16F-4213-8C8A-45879049F6F4}" type="presParOf" srcId="{C7C8AC0A-EE61-4008-A0E8-6CB756D90AF7}" destId="{A94F7A6C-9DB3-4D0D-830F-88654261889A}" srcOrd="2" destOrd="0" presId="urn:microsoft.com/office/officeart/2005/8/layout/vList3"/>
    <dgm:cxn modelId="{42CD02FD-185B-4FD0-8583-BAAD07742983}" type="presParOf" srcId="{A94F7A6C-9DB3-4D0D-830F-88654261889A}" destId="{5583FB62-0E23-4B09-88CA-C0D15C88B317}" srcOrd="0" destOrd="0" presId="urn:microsoft.com/office/officeart/2005/8/layout/vList3"/>
    <dgm:cxn modelId="{F2CDF3A5-2FCB-4DCD-816A-659A4BB63AE7}" type="presParOf" srcId="{A94F7A6C-9DB3-4D0D-830F-88654261889A}" destId="{847DCD49-9408-4469-85B8-49BEEBE15D32}" srcOrd="1" destOrd="0" presId="urn:microsoft.com/office/officeart/2005/8/layout/vList3"/>
    <dgm:cxn modelId="{1AB502F6-2B11-4566-9DBF-3DC528090C9C}" type="presParOf" srcId="{C7C8AC0A-EE61-4008-A0E8-6CB756D90AF7}" destId="{0A5D3795-C73F-476C-ABAD-E2222D4DDFF0}" srcOrd="3" destOrd="0" presId="urn:microsoft.com/office/officeart/2005/8/layout/vList3"/>
    <dgm:cxn modelId="{D0C4C65B-0681-4D5B-BAC1-43B8CA9484BA}" type="presParOf" srcId="{C7C8AC0A-EE61-4008-A0E8-6CB756D90AF7}" destId="{AAAC682B-F5AE-46D4-B9C7-CB7A10A0324A}" srcOrd="4" destOrd="0" presId="urn:microsoft.com/office/officeart/2005/8/layout/vList3"/>
    <dgm:cxn modelId="{6A2654A3-1022-4CEE-B286-D130EC1A6582}" type="presParOf" srcId="{AAAC682B-F5AE-46D4-B9C7-CB7A10A0324A}" destId="{35971A41-2EDB-4091-9690-D2BE2E11C9CB}" srcOrd="0" destOrd="0" presId="urn:microsoft.com/office/officeart/2005/8/layout/vList3"/>
    <dgm:cxn modelId="{0C59968B-24E7-4A22-AF74-1695B457E47A}" type="presParOf" srcId="{AAAC682B-F5AE-46D4-B9C7-CB7A10A0324A}" destId="{3A98AE88-EEBC-490D-A2FD-664B4080C0AA}" srcOrd="1" destOrd="0" presId="urn:microsoft.com/office/officeart/2005/8/layout/vList3"/>
    <dgm:cxn modelId="{A8A6C053-5191-44F1-B872-36CBAB1E5F4C}" type="presParOf" srcId="{C7C8AC0A-EE61-4008-A0E8-6CB756D90AF7}" destId="{E14F29F9-9E5B-44B6-8DA9-5D464F691C7D}" srcOrd="5" destOrd="0" presId="urn:microsoft.com/office/officeart/2005/8/layout/vList3"/>
    <dgm:cxn modelId="{56B47FC1-4392-4C2D-A3CE-37C703A74D06}" type="presParOf" srcId="{C7C8AC0A-EE61-4008-A0E8-6CB756D90AF7}" destId="{7BB17D20-81B7-421B-A2D8-018A924D5FCA}" srcOrd="6" destOrd="0" presId="urn:microsoft.com/office/officeart/2005/8/layout/vList3"/>
    <dgm:cxn modelId="{D6E781C9-BAED-46B2-BDAF-8212FCF4921B}" type="presParOf" srcId="{7BB17D20-81B7-421B-A2D8-018A924D5FCA}" destId="{553B770B-278C-4733-AE3A-3A9BC6FDA965}" srcOrd="0" destOrd="0" presId="urn:microsoft.com/office/officeart/2005/8/layout/vList3"/>
    <dgm:cxn modelId="{D7407F49-CDAF-426C-B838-1C0B52A6A3DB}" type="presParOf" srcId="{7BB17D20-81B7-421B-A2D8-018A924D5FCA}" destId="{E7B8ED4B-DD82-49C1-82F8-3BB3DA0A4EBF}" srcOrd="1" destOrd="0" presId="urn:microsoft.com/office/officeart/2005/8/layout/vList3"/>
    <dgm:cxn modelId="{291A6893-9E0C-485E-B8E4-42DE25B1C36B}" type="presParOf" srcId="{C7C8AC0A-EE61-4008-A0E8-6CB756D90AF7}" destId="{AF27CCE1-E5C7-4EB8-81E9-26AFFED38691}" srcOrd="7" destOrd="0" presId="urn:microsoft.com/office/officeart/2005/8/layout/vList3"/>
    <dgm:cxn modelId="{0BE409D1-37F5-4FFF-ABE2-C0A679732BE3}" type="presParOf" srcId="{C7C8AC0A-EE61-4008-A0E8-6CB756D90AF7}" destId="{C2866108-1435-470E-AFF3-52C3170668F4}" srcOrd="8" destOrd="0" presId="urn:microsoft.com/office/officeart/2005/8/layout/vList3"/>
    <dgm:cxn modelId="{A2C05CAD-9EA8-400E-B74A-758AD570C7A0}" type="presParOf" srcId="{C2866108-1435-470E-AFF3-52C3170668F4}" destId="{02B5F7E1-CA5F-41EB-90BC-B376704E7040}" srcOrd="0" destOrd="0" presId="urn:microsoft.com/office/officeart/2005/8/layout/vList3"/>
    <dgm:cxn modelId="{561E07DF-49E8-4BBD-B114-FFB63844205B}" type="presParOf" srcId="{C2866108-1435-470E-AFF3-52C3170668F4}" destId="{CBE03B2E-FCF1-4346-9D5E-C98A931A5FAC}" srcOrd="1" destOrd="0" presId="urn:microsoft.com/office/officeart/2005/8/layout/vList3"/>
    <dgm:cxn modelId="{497BD131-A89E-4FBA-9AE2-267EBC8CA053}" type="presParOf" srcId="{C7C8AC0A-EE61-4008-A0E8-6CB756D90AF7}" destId="{A41CE45C-D28E-43C0-8F1C-791F5C76CBE9}" srcOrd="9" destOrd="0" presId="urn:microsoft.com/office/officeart/2005/8/layout/vList3"/>
    <dgm:cxn modelId="{418A2333-4215-416B-AAEF-0CCE27CC4354}" type="presParOf" srcId="{C7C8AC0A-EE61-4008-A0E8-6CB756D90AF7}" destId="{2B658589-B21D-492D-AC41-A7EDCAD447CD}" srcOrd="10" destOrd="0" presId="urn:microsoft.com/office/officeart/2005/8/layout/vList3"/>
    <dgm:cxn modelId="{F2E0EA9A-9DEE-4315-8B08-60622856C519}" type="presParOf" srcId="{2B658589-B21D-492D-AC41-A7EDCAD447CD}" destId="{A9F4D8B5-1340-4D5A-8C00-B8E351C9CE10}" srcOrd="0" destOrd="0" presId="urn:microsoft.com/office/officeart/2005/8/layout/vList3"/>
    <dgm:cxn modelId="{BF8FAE33-7E13-4EB9-838E-C2B485E5DA0D}" type="presParOf" srcId="{2B658589-B21D-492D-AC41-A7EDCAD447CD}" destId="{F92EC2BE-A946-43D9-93C5-1826E0616007}"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B6BA86-397F-4557-AD9C-DFC1B52E4D7E}"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s-ES"/>
        </a:p>
      </dgm:t>
    </dgm:pt>
    <dgm:pt modelId="{D9F22EAB-CCC8-48FE-AD43-47A17D6569B4}">
      <dgm:prSet phldrT="[Texto]"/>
      <dgm:spPr/>
      <dgm:t>
        <a:bodyPr/>
        <a:lstStyle/>
        <a:p>
          <a:r>
            <a:rPr lang="es-ES" dirty="0"/>
            <a:t>Calidad alta</a:t>
          </a:r>
        </a:p>
      </dgm:t>
    </dgm:pt>
    <dgm:pt modelId="{5E5E2346-C1F0-48F3-A285-B4D70919F374}" type="parTrans" cxnId="{A9DBE1DF-B62A-4FE2-BCA4-F52EF6D1092F}">
      <dgm:prSet/>
      <dgm:spPr/>
      <dgm:t>
        <a:bodyPr/>
        <a:lstStyle/>
        <a:p>
          <a:endParaRPr lang="es-ES"/>
        </a:p>
      </dgm:t>
    </dgm:pt>
    <dgm:pt modelId="{4DBE10F7-5A32-4A7A-8AED-1AD8FBF63071}" type="sibTrans" cxnId="{A9DBE1DF-B62A-4FE2-BCA4-F52EF6D1092F}">
      <dgm:prSet/>
      <dgm:spPr/>
      <dgm:t>
        <a:bodyPr/>
        <a:lstStyle/>
        <a:p>
          <a:endParaRPr lang="es-ES"/>
        </a:p>
      </dgm:t>
    </dgm:pt>
    <dgm:pt modelId="{C5DCD05A-8ADD-4E08-8BFC-698CC7CA6947}">
      <dgm:prSet phldrT="[Texto]"/>
      <dgm:spPr/>
      <dgm:t>
        <a:bodyPr/>
        <a:lstStyle/>
        <a:p>
          <a:r>
            <a:rPr lang="es-ES" dirty="0"/>
            <a:t>Cero o una debilidad no crítica de la RS</a:t>
          </a:r>
        </a:p>
      </dgm:t>
    </dgm:pt>
    <dgm:pt modelId="{D2E67D26-B41A-43F7-A60B-AA51F7A1C83B}" type="parTrans" cxnId="{86145698-90C9-4AB1-873A-2EF4DB5B3B3F}">
      <dgm:prSet/>
      <dgm:spPr/>
      <dgm:t>
        <a:bodyPr/>
        <a:lstStyle/>
        <a:p>
          <a:endParaRPr lang="es-ES"/>
        </a:p>
      </dgm:t>
    </dgm:pt>
    <dgm:pt modelId="{36A86268-235B-41F5-810D-B74B6FD23960}" type="sibTrans" cxnId="{86145698-90C9-4AB1-873A-2EF4DB5B3B3F}">
      <dgm:prSet/>
      <dgm:spPr/>
      <dgm:t>
        <a:bodyPr/>
        <a:lstStyle/>
        <a:p>
          <a:endParaRPr lang="es-ES"/>
        </a:p>
      </dgm:t>
    </dgm:pt>
    <dgm:pt modelId="{A10AEC3E-A7AF-46D5-9A9C-97409EE4E04D}">
      <dgm:prSet phldrT="[Texto]"/>
      <dgm:spPr/>
      <dgm:t>
        <a:bodyPr/>
        <a:lstStyle/>
        <a:p>
          <a:r>
            <a:rPr lang="es-ES" dirty="0"/>
            <a:t>Calidad moderada</a:t>
          </a:r>
        </a:p>
      </dgm:t>
    </dgm:pt>
    <dgm:pt modelId="{0B9CDA56-424E-497C-BAC5-070FE973A1D1}" type="parTrans" cxnId="{F2ABA4FC-1747-423C-8849-F97497048090}">
      <dgm:prSet/>
      <dgm:spPr/>
      <dgm:t>
        <a:bodyPr/>
        <a:lstStyle/>
        <a:p>
          <a:endParaRPr lang="es-ES"/>
        </a:p>
      </dgm:t>
    </dgm:pt>
    <dgm:pt modelId="{3FCEF1AE-FD98-4126-AA96-D5F87D78952C}" type="sibTrans" cxnId="{F2ABA4FC-1747-423C-8849-F97497048090}">
      <dgm:prSet/>
      <dgm:spPr/>
      <dgm:t>
        <a:bodyPr/>
        <a:lstStyle/>
        <a:p>
          <a:endParaRPr lang="es-ES"/>
        </a:p>
      </dgm:t>
    </dgm:pt>
    <dgm:pt modelId="{49C0C5BD-D3DD-4154-A364-8B00BFFC418D}">
      <dgm:prSet phldrT="[Texto]"/>
      <dgm:spPr/>
      <dgm:t>
        <a:bodyPr/>
        <a:lstStyle/>
        <a:p>
          <a:r>
            <a:rPr lang="es-ES" dirty="0"/>
            <a:t>Calidad baja</a:t>
          </a:r>
        </a:p>
      </dgm:t>
    </dgm:pt>
    <dgm:pt modelId="{8ECA77CD-B82F-4BF7-8AA0-2E92354E52C1}" type="parTrans" cxnId="{102E9126-282E-46C4-A1EA-81A6A9EC5A8E}">
      <dgm:prSet/>
      <dgm:spPr/>
      <dgm:t>
        <a:bodyPr/>
        <a:lstStyle/>
        <a:p>
          <a:endParaRPr lang="es-ES"/>
        </a:p>
      </dgm:t>
    </dgm:pt>
    <dgm:pt modelId="{3114110C-5EEE-47FF-9F90-5307B61A9D29}" type="sibTrans" cxnId="{102E9126-282E-46C4-A1EA-81A6A9EC5A8E}">
      <dgm:prSet/>
      <dgm:spPr/>
      <dgm:t>
        <a:bodyPr/>
        <a:lstStyle/>
        <a:p>
          <a:endParaRPr lang="es-ES"/>
        </a:p>
      </dgm:t>
    </dgm:pt>
    <dgm:pt modelId="{B3C12C2F-C99B-498A-9220-233CF0846EFE}">
      <dgm:prSet phldrT="[Texto]"/>
      <dgm:spPr/>
      <dgm:t>
        <a:bodyPr/>
        <a:lstStyle/>
        <a:p>
          <a:r>
            <a:rPr lang="es-ES" dirty="0"/>
            <a:t>Más de una debilidad no crítica de la RS</a:t>
          </a:r>
        </a:p>
      </dgm:t>
    </dgm:pt>
    <dgm:pt modelId="{FB28674C-CA09-4AF2-977C-F16DB23DB9C7}" type="parTrans" cxnId="{EB6D380D-596E-4A34-99C1-15084E8E3824}">
      <dgm:prSet/>
      <dgm:spPr/>
      <dgm:t>
        <a:bodyPr/>
        <a:lstStyle/>
        <a:p>
          <a:endParaRPr lang="es-ES"/>
        </a:p>
      </dgm:t>
    </dgm:pt>
    <dgm:pt modelId="{313CCBCC-2B2C-4C70-9B81-7920A246BA02}" type="sibTrans" cxnId="{EB6D380D-596E-4A34-99C1-15084E8E3824}">
      <dgm:prSet/>
      <dgm:spPr/>
      <dgm:t>
        <a:bodyPr/>
        <a:lstStyle/>
        <a:p>
          <a:endParaRPr lang="es-ES"/>
        </a:p>
      </dgm:t>
    </dgm:pt>
    <dgm:pt modelId="{AD26F972-217B-4899-8761-2407437A2170}">
      <dgm:prSet phldrT="[Texto]"/>
      <dgm:spPr/>
      <dgm:t>
        <a:bodyPr/>
        <a:lstStyle/>
        <a:p>
          <a:r>
            <a:rPr lang="es-ES" dirty="0"/>
            <a:t>Un defecto crítico con o sin debilidades no críticas</a:t>
          </a:r>
        </a:p>
      </dgm:t>
    </dgm:pt>
    <dgm:pt modelId="{08757366-802A-4668-960F-4A605DC167F7}" type="parTrans" cxnId="{55A68024-875A-41BD-BAC0-4E4472B6F295}">
      <dgm:prSet/>
      <dgm:spPr/>
      <dgm:t>
        <a:bodyPr/>
        <a:lstStyle/>
        <a:p>
          <a:endParaRPr lang="es-ES"/>
        </a:p>
      </dgm:t>
    </dgm:pt>
    <dgm:pt modelId="{5136729B-8498-48F7-9EC1-A77080F6B72E}" type="sibTrans" cxnId="{55A68024-875A-41BD-BAC0-4E4472B6F295}">
      <dgm:prSet/>
      <dgm:spPr/>
      <dgm:t>
        <a:bodyPr/>
        <a:lstStyle/>
        <a:p>
          <a:endParaRPr lang="es-ES"/>
        </a:p>
      </dgm:t>
    </dgm:pt>
    <dgm:pt modelId="{F4B70AC5-F3BE-4BA8-A278-DA9D24B2ED88}">
      <dgm:prSet phldrT="[Texto]"/>
      <dgm:spPr/>
      <dgm:t>
        <a:bodyPr/>
        <a:lstStyle/>
        <a:p>
          <a:r>
            <a:rPr lang="es-ES" dirty="0"/>
            <a:t>Calidad críticamente baja</a:t>
          </a:r>
        </a:p>
      </dgm:t>
    </dgm:pt>
    <dgm:pt modelId="{F5C13359-658C-4838-81C8-E606D49873CD}" type="parTrans" cxnId="{9356AC37-F1E2-48E4-A47C-FC8C6AE808EA}">
      <dgm:prSet/>
      <dgm:spPr/>
      <dgm:t>
        <a:bodyPr/>
        <a:lstStyle/>
        <a:p>
          <a:endParaRPr lang="es-ES"/>
        </a:p>
      </dgm:t>
    </dgm:pt>
    <dgm:pt modelId="{9549095C-7930-4D98-841F-37CDAE7496C0}" type="sibTrans" cxnId="{9356AC37-F1E2-48E4-A47C-FC8C6AE808EA}">
      <dgm:prSet/>
      <dgm:spPr/>
      <dgm:t>
        <a:bodyPr/>
        <a:lstStyle/>
        <a:p>
          <a:endParaRPr lang="es-ES"/>
        </a:p>
      </dgm:t>
    </dgm:pt>
    <dgm:pt modelId="{7AF9E6B4-5BC3-4938-A2CF-98B7B9FDFF66}">
      <dgm:prSet phldrT="[Texto]"/>
      <dgm:spPr/>
      <dgm:t>
        <a:bodyPr/>
        <a:lstStyle/>
        <a:p>
          <a:r>
            <a:rPr lang="es-ES" dirty="0"/>
            <a:t>Más de un defecto crítico con o sin debilidades no críticas</a:t>
          </a:r>
        </a:p>
      </dgm:t>
    </dgm:pt>
    <dgm:pt modelId="{DACD67A8-5B0E-464C-A850-94B970D17658}" type="parTrans" cxnId="{55A3DB3B-EA49-485C-9DDD-1B02C59F1F8E}">
      <dgm:prSet/>
      <dgm:spPr/>
      <dgm:t>
        <a:bodyPr/>
        <a:lstStyle/>
        <a:p>
          <a:endParaRPr lang="es-ES"/>
        </a:p>
      </dgm:t>
    </dgm:pt>
    <dgm:pt modelId="{A3FE2F78-9877-4FFA-93E0-003FA2E9CB1D}" type="sibTrans" cxnId="{55A3DB3B-EA49-485C-9DDD-1B02C59F1F8E}">
      <dgm:prSet/>
      <dgm:spPr/>
      <dgm:t>
        <a:bodyPr/>
        <a:lstStyle/>
        <a:p>
          <a:endParaRPr lang="es-ES"/>
        </a:p>
      </dgm:t>
    </dgm:pt>
    <dgm:pt modelId="{D7215A09-035B-4B73-9D97-F136ACDC18DA}" type="pres">
      <dgm:prSet presAssocID="{6DB6BA86-397F-4557-AD9C-DFC1B52E4D7E}" presName="linear" presStyleCnt="0">
        <dgm:presLayoutVars>
          <dgm:dir/>
          <dgm:animLvl val="lvl"/>
          <dgm:resizeHandles val="exact"/>
        </dgm:presLayoutVars>
      </dgm:prSet>
      <dgm:spPr/>
    </dgm:pt>
    <dgm:pt modelId="{3E3E6CC4-45A9-4326-800F-CD7DD4EC1684}" type="pres">
      <dgm:prSet presAssocID="{D9F22EAB-CCC8-48FE-AD43-47A17D6569B4}" presName="parentLin" presStyleCnt="0"/>
      <dgm:spPr/>
    </dgm:pt>
    <dgm:pt modelId="{3FC511E4-CBBC-4FEA-B850-9C42A15965E9}" type="pres">
      <dgm:prSet presAssocID="{D9F22EAB-CCC8-48FE-AD43-47A17D6569B4}" presName="parentLeftMargin" presStyleLbl="node1" presStyleIdx="0" presStyleCnt="4"/>
      <dgm:spPr/>
    </dgm:pt>
    <dgm:pt modelId="{5B0E4D96-6138-4B33-9902-086F52B4C3F6}" type="pres">
      <dgm:prSet presAssocID="{D9F22EAB-CCC8-48FE-AD43-47A17D6569B4}" presName="parentText" presStyleLbl="node1" presStyleIdx="0" presStyleCnt="4">
        <dgm:presLayoutVars>
          <dgm:chMax val="0"/>
          <dgm:bulletEnabled val="1"/>
        </dgm:presLayoutVars>
      </dgm:prSet>
      <dgm:spPr/>
    </dgm:pt>
    <dgm:pt modelId="{54D9728D-A7FD-4DE7-8CFA-DED2C86F499B}" type="pres">
      <dgm:prSet presAssocID="{D9F22EAB-CCC8-48FE-AD43-47A17D6569B4}" presName="negativeSpace" presStyleCnt="0"/>
      <dgm:spPr/>
    </dgm:pt>
    <dgm:pt modelId="{8F3BD42D-EE8F-42B1-B0C3-99A6D4DADD6E}" type="pres">
      <dgm:prSet presAssocID="{D9F22EAB-CCC8-48FE-AD43-47A17D6569B4}" presName="childText" presStyleLbl="conFgAcc1" presStyleIdx="0" presStyleCnt="4">
        <dgm:presLayoutVars>
          <dgm:bulletEnabled val="1"/>
        </dgm:presLayoutVars>
      </dgm:prSet>
      <dgm:spPr/>
    </dgm:pt>
    <dgm:pt modelId="{815CC779-45CB-4600-973F-E468151F4AB2}" type="pres">
      <dgm:prSet presAssocID="{4DBE10F7-5A32-4A7A-8AED-1AD8FBF63071}" presName="spaceBetweenRectangles" presStyleCnt="0"/>
      <dgm:spPr/>
    </dgm:pt>
    <dgm:pt modelId="{8001A764-1968-4DF0-9A9D-6DFA71576D13}" type="pres">
      <dgm:prSet presAssocID="{A10AEC3E-A7AF-46D5-9A9C-97409EE4E04D}" presName="parentLin" presStyleCnt="0"/>
      <dgm:spPr/>
    </dgm:pt>
    <dgm:pt modelId="{93EA3FD2-CBB3-4356-9021-D929A0769B84}" type="pres">
      <dgm:prSet presAssocID="{A10AEC3E-A7AF-46D5-9A9C-97409EE4E04D}" presName="parentLeftMargin" presStyleLbl="node1" presStyleIdx="0" presStyleCnt="4"/>
      <dgm:spPr/>
    </dgm:pt>
    <dgm:pt modelId="{B8E65187-980F-4342-9FA5-6AAD56E4C5F2}" type="pres">
      <dgm:prSet presAssocID="{A10AEC3E-A7AF-46D5-9A9C-97409EE4E04D}" presName="parentText" presStyleLbl="node1" presStyleIdx="1" presStyleCnt="4">
        <dgm:presLayoutVars>
          <dgm:chMax val="0"/>
          <dgm:bulletEnabled val="1"/>
        </dgm:presLayoutVars>
      </dgm:prSet>
      <dgm:spPr/>
    </dgm:pt>
    <dgm:pt modelId="{63B65375-8447-4DA0-AB6C-EE63EA709E9E}" type="pres">
      <dgm:prSet presAssocID="{A10AEC3E-A7AF-46D5-9A9C-97409EE4E04D}" presName="negativeSpace" presStyleCnt="0"/>
      <dgm:spPr/>
    </dgm:pt>
    <dgm:pt modelId="{7757C2CD-2CEB-45C3-82A8-B83D555C5253}" type="pres">
      <dgm:prSet presAssocID="{A10AEC3E-A7AF-46D5-9A9C-97409EE4E04D}" presName="childText" presStyleLbl="conFgAcc1" presStyleIdx="1" presStyleCnt="4">
        <dgm:presLayoutVars>
          <dgm:bulletEnabled val="1"/>
        </dgm:presLayoutVars>
      </dgm:prSet>
      <dgm:spPr/>
    </dgm:pt>
    <dgm:pt modelId="{96E4F188-9E45-423E-80CF-0BED5DD8E07F}" type="pres">
      <dgm:prSet presAssocID="{3FCEF1AE-FD98-4126-AA96-D5F87D78952C}" presName="spaceBetweenRectangles" presStyleCnt="0"/>
      <dgm:spPr/>
    </dgm:pt>
    <dgm:pt modelId="{0E32E241-3426-4767-A79D-3AB327030E02}" type="pres">
      <dgm:prSet presAssocID="{49C0C5BD-D3DD-4154-A364-8B00BFFC418D}" presName="parentLin" presStyleCnt="0"/>
      <dgm:spPr/>
    </dgm:pt>
    <dgm:pt modelId="{D918C286-F482-4B29-B8A3-1546864B7624}" type="pres">
      <dgm:prSet presAssocID="{49C0C5BD-D3DD-4154-A364-8B00BFFC418D}" presName="parentLeftMargin" presStyleLbl="node1" presStyleIdx="1" presStyleCnt="4"/>
      <dgm:spPr/>
    </dgm:pt>
    <dgm:pt modelId="{35693A31-B7A3-434D-B534-4E31763F2FA5}" type="pres">
      <dgm:prSet presAssocID="{49C0C5BD-D3DD-4154-A364-8B00BFFC418D}" presName="parentText" presStyleLbl="node1" presStyleIdx="2" presStyleCnt="4">
        <dgm:presLayoutVars>
          <dgm:chMax val="0"/>
          <dgm:bulletEnabled val="1"/>
        </dgm:presLayoutVars>
      </dgm:prSet>
      <dgm:spPr/>
    </dgm:pt>
    <dgm:pt modelId="{CB59A8C1-E121-478E-9D85-07321E977B13}" type="pres">
      <dgm:prSet presAssocID="{49C0C5BD-D3DD-4154-A364-8B00BFFC418D}" presName="negativeSpace" presStyleCnt="0"/>
      <dgm:spPr/>
    </dgm:pt>
    <dgm:pt modelId="{9E586EC6-C545-4A7F-867D-1ED0398941A1}" type="pres">
      <dgm:prSet presAssocID="{49C0C5BD-D3DD-4154-A364-8B00BFFC418D}" presName="childText" presStyleLbl="conFgAcc1" presStyleIdx="2" presStyleCnt="4">
        <dgm:presLayoutVars>
          <dgm:bulletEnabled val="1"/>
        </dgm:presLayoutVars>
      </dgm:prSet>
      <dgm:spPr/>
    </dgm:pt>
    <dgm:pt modelId="{DB73FF01-ACB5-45F9-A703-91FC5B1F676E}" type="pres">
      <dgm:prSet presAssocID="{3114110C-5EEE-47FF-9F90-5307B61A9D29}" presName="spaceBetweenRectangles" presStyleCnt="0"/>
      <dgm:spPr/>
    </dgm:pt>
    <dgm:pt modelId="{5E706BC2-37B7-414C-A56A-58C2BF6706DF}" type="pres">
      <dgm:prSet presAssocID="{F4B70AC5-F3BE-4BA8-A278-DA9D24B2ED88}" presName="parentLin" presStyleCnt="0"/>
      <dgm:spPr/>
    </dgm:pt>
    <dgm:pt modelId="{5CE16A97-A8B0-4A3E-A86E-4B36ECF22ACD}" type="pres">
      <dgm:prSet presAssocID="{F4B70AC5-F3BE-4BA8-A278-DA9D24B2ED88}" presName="parentLeftMargin" presStyleLbl="node1" presStyleIdx="2" presStyleCnt="4"/>
      <dgm:spPr/>
    </dgm:pt>
    <dgm:pt modelId="{CB2F443D-2ACD-484E-9E33-3067E11427A6}" type="pres">
      <dgm:prSet presAssocID="{F4B70AC5-F3BE-4BA8-A278-DA9D24B2ED88}" presName="parentText" presStyleLbl="node1" presStyleIdx="3" presStyleCnt="4">
        <dgm:presLayoutVars>
          <dgm:chMax val="0"/>
          <dgm:bulletEnabled val="1"/>
        </dgm:presLayoutVars>
      </dgm:prSet>
      <dgm:spPr/>
    </dgm:pt>
    <dgm:pt modelId="{07E61B4F-2812-4D23-92D2-61B132F6B7BA}" type="pres">
      <dgm:prSet presAssocID="{F4B70AC5-F3BE-4BA8-A278-DA9D24B2ED88}" presName="negativeSpace" presStyleCnt="0"/>
      <dgm:spPr/>
    </dgm:pt>
    <dgm:pt modelId="{677D2A89-D502-416E-8114-A08A3C988735}" type="pres">
      <dgm:prSet presAssocID="{F4B70AC5-F3BE-4BA8-A278-DA9D24B2ED88}" presName="childText" presStyleLbl="conFgAcc1" presStyleIdx="3" presStyleCnt="4">
        <dgm:presLayoutVars>
          <dgm:bulletEnabled val="1"/>
        </dgm:presLayoutVars>
      </dgm:prSet>
      <dgm:spPr/>
    </dgm:pt>
  </dgm:ptLst>
  <dgm:cxnLst>
    <dgm:cxn modelId="{EB6D380D-596E-4A34-99C1-15084E8E3824}" srcId="{A10AEC3E-A7AF-46D5-9A9C-97409EE4E04D}" destId="{B3C12C2F-C99B-498A-9220-233CF0846EFE}" srcOrd="0" destOrd="0" parTransId="{FB28674C-CA09-4AF2-977C-F16DB23DB9C7}" sibTransId="{313CCBCC-2B2C-4C70-9B81-7920A246BA02}"/>
    <dgm:cxn modelId="{55A68024-875A-41BD-BAC0-4E4472B6F295}" srcId="{49C0C5BD-D3DD-4154-A364-8B00BFFC418D}" destId="{AD26F972-217B-4899-8761-2407437A2170}" srcOrd="0" destOrd="0" parTransId="{08757366-802A-4668-960F-4A605DC167F7}" sibTransId="{5136729B-8498-48F7-9EC1-A77080F6B72E}"/>
    <dgm:cxn modelId="{102E9126-282E-46C4-A1EA-81A6A9EC5A8E}" srcId="{6DB6BA86-397F-4557-AD9C-DFC1B52E4D7E}" destId="{49C0C5BD-D3DD-4154-A364-8B00BFFC418D}" srcOrd="2" destOrd="0" parTransId="{8ECA77CD-B82F-4BF7-8AA0-2E92354E52C1}" sibTransId="{3114110C-5EEE-47FF-9F90-5307B61A9D29}"/>
    <dgm:cxn modelId="{9356AC37-F1E2-48E4-A47C-FC8C6AE808EA}" srcId="{6DB6BA86-397F-4557-AD9C-DFC1B52E4D7E}" destId="{F4B70AC5-F3BE-4BA8-A278-DA9D24B2ED88}" srcOrd="3" destOrd="0" parTransId="{F5C13359-658C-4838-81C8-E606D49873CD}" sibTransId="{9549095C-7930-4D98-841F-37CDAE7496C0}"/>
    <dgm:cxn modelId="{55A3DB3B-EA49-485C-9DDD-1B02C59F1F8E}" srcId="{F4B70AC5-F3BE-4BA8-A278-DA9D24B2ED88}" destId="{7AF9E6B4-5BC3-4938-A2CF-98B7B9FDFF66}" srcOrd="0" destOrd="0" parTransId="{DACD67A8-5B0E-464C-A850-94B970D17658}" sibTransId="{A3FE2F78-9877-4FFA-93E0-003FA2E9CB1D}"/>
    <dgm:cxn modelId="{9B72BC3D-E80B-4CA6-9E35-060A10721C44}" type="presOf" srcId="{49C0C5BD-D3DD-4154-A364-8B00BFFC418D}" destId="{D918C286-F482-4B29-B8A3-1546864B7624}" srcOrd="0" destOrd="0" presId="urn:microsoft.com/office/officeart/2005/8/layout/list1"/>
    <dgm:cxn modelId="{CF91FB5B-B1E1-4EC0-AE6F-E8A774A997CA}" type="presOf" srcId="{D9F22EAB-CCC8-48FE-AD43-47A17D6569B4}" destId="{3FC511E4-CBBC-4FEA-B850-9C42A15965E9}" srcOrd="0" destOrd="0" presId="urn:microsoft.com/office/officeart/2005/8/layout/list1"/>
    <dgm:cxn modelId="{CCADB662-CE8D-4BEB-9A5C-ECB1B676CAC6}" type="presOf" srcId="{A10AEC3E-A7AF-46D5-9A9C-97409EE4E04D}" destId="{93EA3FD2-CBB3-4356-9021-D929A0769B84}" srcOrd="0" destOrd="0" presId="urn:microsoft.com/office/officeart/2005/8/layout/list1"/>
    <dgm:cxn modelId="{9B719963-D8FC-45C1-B7FF-0B7A2FE6CE0F}" type="presOf" srcId="{7AF9E6B4-5BC3-4938-A2CF-98B7B9FDFF66}" destId="{677D2A89-D502-416E-8114-A08A3C988735}" srcOrd="0" destOrd="0" presId="urn:microsoft.com/office/officeart/2005/8/layout/list1"/>
    <dgm:cxn modelId="{F465E646-BEFD-405F-A677-C9F3064F4640}" type="presOf" srcId="{6DB6BA86-397F-4557-AD9C-DFC1B52E4D7E}" destId="{D7215A09-035B-4B73-9D97-F136ACDC18DA}" srcOrd="0" destOrd="0" presId="urn:microsoft.com/office/officeart/2005/8/layout/list1"/>
    <dgm:cxn modelId="{86145698-90C9-4AB1-873A-2EF4DB5B3B3F}" srcId="{D9F22EAB-CCC8-48FE-AD43-47A17D6569B4}" destId="{C5DCD05A-8ADD-4E08-8BFC-698CC7CA6947}" srcOrd="0" destOrd="0" parTransId="{D2E67D26-B41A-43F7-A60B-AA51F7A1C83B}" sibTransId="{36A86268-235B-41F5-810D-B74B6FD23960}"/>
    <dgm:cxn modelId="{5440D698-7FB6-44C5-882C-936DFF507A08}" type="presOf" srcId="{B3C12C2F-C99B-498A-9220-233CF0846EFE}" destId="{7757C2CD-2CEB-45C3-82A8-B83D555C5253}" srcOrd="0" destOrd="0" presId="urn:microsoft.com/office/officeart/2005/8/layout/list1"/>
    <dgm:cxn modelId="{4D09CEBE-9065-4026-9DA7-08B9AD2B600F}" type="presOf" srcId="{A10AEC3E-A7AF-46D5-9A9C-97409EE4E04D}" destId="{B8E65187-980F-4342-9FA5-6AAD56E4C5F2}" srcOrd="1" destOrd="0" presId="urn:microsoft.com/office/officeart/2005/8/layout/list1"/>
    <dgm:cxn modelId="{8273FCC0-6BCA-4DBE-B705-EA86F3C7A2EE}" type="presOf" srcId="{AD26F972-217B-4899-8761-2407437A2170}" destId="{9E586EC6-C545-4A7F-867D-1ED0398941A1}" srcOrd="0" destOrd="0" presId="urn:microsoft.com/office/officeart/2005/8/layout/list1"/>
    <dgm:cxn modelId="{AC8FF6C3-D62C-46C7-AEFC-C58367E3A066}" type="presOf" srcId="{49C0C5BD-D3DD-4154-A364-8B00BFFC418D}" destId="{35693A31-B7A3-434D-B534-4E31763F2FA5}" srcOrd="1" destOrd="0" presId="urn:microsoft.com/office/officeart/2005/8/layout/list1"/>
    <dgm:cxn modelId="{C6A04CD2-0A88-43C4-BFEE-208D188AB006}" type="presOf" srcId="{D9F22EAB-CCC8-48FE-AD43-47A17D6569B4}" destId="{5B0E4D96-6138-4B33-9902-086F52B4C3F6}" srcOrd="1" destOrd="0" presId="urn:microsoft.com/office/officeart/2005/8/layout/list1"/>
    <dgm:cxn modelId="{09EC60D3-83B4-465D-9824-0AEC15A5CE37}" type="presOf" srcId="{F4B70AC5-F3BE-4BA8-A278-DA9D24B2ED88}" destId="{5CE16A97-A8B0-4A3E-A86E-4B36ECF22ACD}" srcOrd="0" destOrd="0" presId="urn:microsoft.com/office/officeart/2005/8/layout/list1"/>
    <dgm:cxn modelId="{A9DBE1DF-B62A-4FE2-BCA4-F52EF6D1092F}" srcId="{6DB6BA86-397F-4557-AD9C-DFC1B52E4D7E}" destId="{D9F22EAB-CCC8-48FE-AD43-47A17D6569B4}" srcOrd="0" destOrd="0" parTransId="{5E5E2346-C1F0-48F3-A285-B4D70919F374}" sibTransId="{4DBE10F7-5A32-4A7A-8AED-1AD8FBF63071}"/>
    <dgm:cxn modelId="{017358E1-AC55-4457-8953-AB246017D3D7}" type="presOf" srcId="{F4B70AC5-F3BE-4BA8-A278-DA9D24B2ED88}" destId="{CB2F443D-2ACD-484E-9E33-3067E11427A6}" srcOrd="1" destOrd="0" presId="urn:microsoft.com/office/officeart/2005/8/layout/list1"/>
    <dgm:cxn modelId="{DE914DF8-7095-4D57-AEF6-9F639A9FC994}" type="presOf" srcId="{C5DCD05A-8ADD-4E08-8BFC-698CC7CA6947}" destId="{8F3BD42D-EE8F-42B1-B0C3-99A6D4DADD6E}" srcOrd="0" destOrd="0" presId="urn:microsoft.com/office/officeart/2005/8/layout/list1"/>
    <dgm:cxn modelId="{F2ABA4FC-1747-423C-8849-F97497048090}" srcId="{6DB6BA86-397F-4557-AD9C-DFC1B52E4D7E}" destId="{A10AEC3E-A7AF-46D5-9A9C-97409EE4E04D}" srcOrd="1" destOrd="0" parTransId="{0B9CDA56-424E-497C-BAC5-070FE973A1D1}" sibTransId="{3FCEF1AE-FD98-4126-AA96-D5F87D78952C}"/>
    <dgm:cxn modelId="{E4BA546B-9286-4BF2-AD98-C9AF97D50D99}" type="presParOf" srcId="{D7215A09-035B-4B73-9D97-F136ACDC18DA}" destId="{3E3E6CC4-45A9-4326-800F-CD7DD4EC1684}" srcOrd="0" destOrd="0" presId="urn:microsoft.com/office/officeart/2005/8/layout/list1"/>
    <dgm:cxn modelId="{C6ABC751-A429-45F9-807E-CDD2222721DA}" type="presParOf" srcId="{3E3E6CC4-45A9-4326-800F-CD7DD4EC1684}" destId="{3FC511E4-CBBC-4FEA-B850-9C42A15965E9}" srcOrd="0" destOrd="0" presId="urn:microsoft.com/office/officeart/2005/8/layout/list1"/>
    <dgm:cxn modelId="{9C96132C-7F6B-46DA-B9CE-C3F2C07E077D}" type="presParOf" srcId="{3E3E6CC4-45A9-4326-800F-CD7DD4EC1684}" destId="{5B0E4D96-6138-4B33-9902-086F52B4C3F6}" srcOrd="1" destOrd="0" presId="urn:microsoft.com/office/officeart/2005/8/layout/list1"/>
    <dgm:cxn modelId="{C61796AD-67ED-4AF4-89FE-CAD9A699C274}" type="presParOf" srcId="{D7215A09-035B-4B73-9D97-F136ACDC18DA}" destId="{54D9728D-A7FD-4DE7-8CFA-DED2C86F499B}" srcOrd="1" destOrd="0" presId="urn:microsoft.com/office/officeart/2005/8/layout/list1"/>
    <dgm:cxn modelId="{203DA2C4-1910-4C24-B1E1-1CC66046B926}" type="presParOf" srcId="{D7215A09-035B-4B73-9D97-F136ACDC18DA}" destId="{8F3BD42D-EE8F-42B1-B0C3-99A6D4DADD6E}" srcOrd="2" destOrd="0" presId="urn:microsoft.com/office/officeart/2005/8/layout/list1"/>
    <dgm:cxn modelId="{5D326A1D-E8A8-4AA4-8E48-9871CC3BCC05}" type="presParOf" srcId="{D7215A09-035B-4B73-9D97-F136ACDC18DA}" destId="{815CC779-45CB-4600-973F-E468151F4AB2}" srcOrd="3" destOrd="0" presId="urn:microsoft.com/office/officeart/2005/8/layout/list1"/>
    <dgm:cxn modelId="{9564553F-56B8-4287-BFF3-96E727E289CF}" type="presParOf" srcId="{D7215A09-035B-4B73-9D97-F136ACDC18DA}" destId="{8001A764-1968-4DF0-9A9D-6DFA71576D13}" srcOrd="4" destOrd="0" presId="urn:microsoft.com/office/officeart/2005/8/layout/list1"/>
    <dgm:cxn modelId="{1606DA84-DB02-4BB2-976E-76E1AD82099E}" type="presParOf" srcId="{8001A764-1968-4DF0-9A9D-6DFA71576D13}" destId="{93EA3FD2-CBB3-4356-9021-D929A0769B84}" srcOrd="0" destOrd="0" presId="urn:microsoft.com/office/officeart/2005/8/layout/list1"/>
    <dgm:cxn modelId="{6EAA0A38-C364-4E05-99F1-5F746E0315F2}" type="presParOf" srcId="{8001A764-1968-4DF0-9A9D-6DFA71576D13}" destId="{B8E65187-980F-4342-9FA5-6AAD56E4C5F2}" srcOrd="1" destOrd="0" presId="urn:microsoft.com/office/officeart/2005/8/layout/list1"/>
    <dgm:cxn modelId="{52501F34-E128-4CB4-87F0-47E89A3F0A2F}" type="presParOf" srcId="{D7215A09-035B-4B73-9D97-F136ACDC18DA}" destId="{63B65375-8447-4DA0-AB6C-EE63EA709E9E}" srcOrd="5" destOrd="0" presId="urn:microsoft.com/office/officeart/2005/8/layout/list1"/>
    <dgm:cxn modelId="{3491FBC7-DE7E-464F-B2C4-9927252D5DAA}" type="presParOf" srcId="{D7215A09-035B-4B73-9D97-F136ACDC18DA}" destId="{7757C2CD-2CEB-45C3-82A8-B83D555C5253}" srcOrd="6" destOrd="0" presId="urn:microsoft.com/office/officeart/2005/8/layout/list1"/>
    <dgm:cxn modelId="{0595F62D-D10B-4D5C-B5C9-788193345FBC}" type="presParOf" srcId="{D7215A09-035B-4B73-9D97-F136ACDC18DA}" destId="{96E4F188-9E45-423E-80CF-0BED5DD8E07F}" srcOrd="7" destOrd="0" presId="urn:microsoft.com/office/officeart/2005/8/layout/list1"/>
    <dgm:cxn modelId="{2BCE12AA-428B-4802-BABE-ECFD50B84162}" type="presParOf" srcId="{D7215A09-035B-4B73-9D97-F136ACDC18DA}" destId="{0E32E241-3426-4767-A79D-3AB327030E02}" srcOrd="8" destOrd="0" presId="urn:microsoft.com/office/officeart/2005/8/layout/list1"/>
    <dgm:cxn modelId="{996B4DCB-5D2C-4654-ABC1-F1883F4C4F1B}" type="presParOf" srcId="{0E32E241-3426-4767-A79D-3AB327030E02}" destId="{D918C286-F482-4B29-B8A3-1546864B7624}" srcOrd="0" destOrd="0" presId="urn:microsoft.com/office/officeart/2005/8/layout/list1"/>
    <dgm:cxn modelId="{1EE7D83E-01B7-4AB1-851D-BE6F2AC4A54F}" type="presParOf" srcId="{0E32E241-3426-4767-A79D-3AB327030E02}" destId="{35693A31-B7A3-434D-B534-4E31763F2FA5}" srcOrd="1" destOrd="0" presId="urn:microsoft.com/office/officeart/2005/8/layout/list1"/>
    <dgm:cxn modelId="{217C8F5C-C719-4D36-9885-8E8418B80BF3}" type="presParOf" srcId="{D7215A09-035B-4B73-9D97-F136ACDC18DA}" destId="{CB59A8C1-E121-478E-9D85-07321E977B13}" srcOrd="9" destOrd="0" presId="urn:microsoft.com/office/officeart/2005/8/layout/list1"/>
    <dgm:cxn modelId="{C2FD2C21-9EEF-48E7-AF58-34727E88E6F3}" type="presParOf" srcId="{D7215A09-035B-4B73-9D97-F136ACDC18DA}" destId="{9E586EC6-C545-4A7F-867D-1ED0398941A1}" srcOrd="10" destOrd="0" presId="urn:microsoft.com/office/officeart/2005/8/layout/list1"/>
    <dgm:cxn modelId="{F25CDC50-1DE6-4F69-96E1-C7A3629ADBB1}" type="presParOf" srcId="{D7215A09-035B-4B73-9D97-F136ACDC18DA}" destId="{DB73FF01-ACB5-45F9-A703-91FC5B1F676E}" srcOrd="11" destOrd="0" presId="urn:microsoft.com/office/officeart/2005/8/layout/list1"/>
    <dgm:cxn modelId="{324CD56C-5C7A-4F31-932A-6D6C6845F978}" type="presParOf" srcId="{D7215A09-035B-4B73-9D97-F136ACDC18DA}" destId="{5E706BC2-37B7-414C-A56A-58C2BF6706DF}" srcOrd="12" destOrd="0" presId="urn:microsoft.com/office/officeart/2005/8/layout/list1"/>
    <dgm:cxn modelId="{E72CA2D0-191B-4B41-9FE0-61B202CFCEAE}" type="presParOf" srcId="{5E706BC2-37B7-414C-A56A-58C2BF6706DF}" destId="{5CE16A97-A8B0-4A3E-A86E-4B36ECF22ACD}" srcOrd="0" destOrd="0" presId="urn:microsoft.com/office/officeart/2005/8/layout/list1"/>
    <dgm:cxn modelId="{00801199-88C3-475B-B985-0F70536CA4CF}" type="presParOf" srcId="{5E706BC2-37B7-414C-A56A-58C2BF6706DF}" destId="{CB2F443D-2ACD-484E-9E33-3067E11427A6}" srcOrd="1" destOrd="0" presId="urn:microsoft.com/office/officeart/2005/8/layout/list1"/>
    <dgm:cxn modelId="{554F71ED-06F3-47E5-8643-CDA6E773BE0C}" type="presParOf" srcId="{D7215A09-035B-4B73-9D97-F136ACDC18DA}" destId="{07E61B4F-2812-4D23-92D2-61B132F6B7BA}" srcOrd="13" destOrd="0" presId="urn:microsoft.com/office/officeart/2005/8/layout/list1"/>
    <dgm:cxn modelId="{75775543-A84A-439B-8E68-7D0F97743489}" type="presParOf" srcId="{D7215A09-035B-4B73-9D97-F136ACDC18DA}" destId="{677D2A89-D502-416E-8114-A08A3C988735}"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21C301-B52E-49CF-8314-9BDF7E65C20D}">
      <dsp:nvSpPr>
        <dsp:cNvPr id="0" name=""/>
        <dsp:cNvSpPr/>
      </dsp:nvSpPr>
      <dsp:spPr>
        <a:xfrm>
          <a:off x="992" y="2808856"/>
          <a:ext cx="1625203" cy="650081"/>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s-ES" sz="1200" kern="1200" dirty="0"/>
            <a:t>Investigación básica</a:t>
          </a:r>
        </a:p>
      </dsp:txBody>
      <dsp:txXfrm>
        <a:off x="992" y="2808856"/>
        <a:ext cx="1462683" cy="650081"/>
      </dsp:txXfrm>
    </dsp:sp>
    <dsp:sp modelId="{718CB1EB-14F3-4B19-81AE-66B176B7B92A}">
      <dsp:nvSpPr>
        <dsp:cNvPr id="0" name=""/>
        <dsp:cNvSpPr/>
      </dsp:nvSpPr>
      <dsp:spPr>
        <a:xfrm>
          <a:off x="1301154" y="2808856"/>
          <a:ext cx="1625203" cy="650081"/>
        </a:xfrm>
        <a:prstGeom prst="chevron">
          <a:avLst/>
        </a:prstGeom>
        <a:solidFill>
          <a:schemeClr val="accent3">
            <a:hueOff val="542120"/>
            <a:satOff val="20000"/>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s-ES" sz="1200" kern="1200" dirty="0"/>
            <a:t>Desarrollo preclínico</a:t>
          </a:r>
        </a:p>
      </dsp:txBody>
      <dsp:txXfrm>
        <a:off x="1626195" y="2808856"/>
        <a:ext cx="975122" cy="650081"/>
      </dsp:txXfrm>
    </dsp:sp>
    <dsp:sp modelId="{D1E93CBB-D04F-4A27-AA45-D4871272D840}">
      <dsp:nvSpPr>
        <dsp:cNvPr id="0" name=""/>
        <dsp:cNvSpPr/>
      </dsp:nvSpPr>
      <dsp:spPr>
        <a:xfrm>
          <a:off x="2601317" y="2808856"/>
          <a:ext cx="1625203" cy="650081"/>
        </a:xfrm>
        <a:prstGeom prst="chevron">
          <a:avLst/>
        </a:prstGeom>
        <a:solidFill>
          <a:schemeClr val="accent3">
            <a:hueOff val="1084240"/>
            <a:satOff val="40000"/>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s-ES" sz="1200" kern="1200" dirty="0"/>
            <a:t>Primeros ensayos clínicos</a:t>
          </a:r>
        </a:p>
      </dsp:txBody>
      <dsp:txXfrm>
        <a:off x="2926358" y="2808856"/>
        <a:ext cx="975122" cy="650081"/>
      </dsp:txXfrm>
    </dsp:sp>
    <dsp:sp modelId="{14908EF6-4075-470A-8F17-9659E25357DC}">
      <dsp:nvSpPr>
        <dsp:cNvPr id="0" name=""/>
        <dsp:cNvSpPr/>
      </dsp:nvSpPr>
      <dsp:spPr>
        <a:xfrm>
          <a:off x="3901479" y="2808856"/>
          <a:ext cx="1625203" cy="650081"/>
        </a:xfrm>
        <a:prstGeom prst="chevron">
          <a:avLst/>
        </a:prstGeom>
        <a:solidFill>
          <a:schemeClr val="accent3">
            <a:hueOff val="1626359"/>
            <a:satOff val="60000"/>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s-ES" sz="1200" kern="1200" dirty="0"/>
            <a:t>Últimos ensayos clínicos</a:t>
          </a:r>
        </a:p>
      </dsp:txBody>
      <dsp:txXfrm>
        <a:off x="4226520" y="2808856"/>
        <a:ext cx="975122" cy="650081"/>
      </dsp:txXfrm>
    </dsp:sp>
    <dsp:sp modelId="{03892895-A243-4528-8537-FB2A5C0A38D8}">
      <dsp:nvSpPr>
        <dsp:cNvPr id="0" name=""/>
        <dsp:cNvSpPr/>
      </dsp:nvSpPr>
      <dsp:spPr>
        <a:xfrm>
          <a:off x="5201642" y="2808856"/>
          <a:ext cx="1625203" cy="650081"/>
        </a:xfrm>
        <a:prstGeom prst="chevron">
          <a:avLst/>
        </a:prstGeom>
        <a:solidFill>
          <a:schemeClr val="accent3">
            <a:hueOff val="2168479"/>
            <a:satOff val="80000"/>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s-ES" sz="1200" kern="1200" dirty="0"/>
            <a:t>HTA</a:t>
          </a:r>
        </a:p>
      </dsp:txBody>
      <dsp:txXfrm>
        <a:off x="5526683" y="2808856"/>
        <a:ext cx="975122" cy="650081"/>
      </dsp:txXfrm>
    </dsp:sp>
    <dsp:sp modelId="{63B4667C-1E01-4601-93DE-CBDFD0F0D8AB}">
      <dsp:nvSpPr>
        <dsp:cNvPr id="0" name=""/>
        <dsp:cNvSpPr/>
      </dsp:nvSpPr>
      <dsp:spPr>
        <a:xfrm>
          <a:off x="6501804" y="2808856"/>
          <a:ext cx="1625203" cy="650081"/>
        </a:xfrm>
        <a:prstGeom prst="chevron">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s-ES" sz="1200" kern="1200" dirty="0"/>
            <a:t>Incorporación clínica</a:t>
          </a:r>
        </a:p>
      </dsp:txBody>
      <dsp:txXfrm>
        <a:off x="6826845" y="2808856"/>
        <a:ext cx="975122" cy="6500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5BDDE4-D13E-47B5-95C0-2CB9AD13C059}">
      <dsp:nvSpPr>
        <dsp:cNvPr id="0" name=""/>
        <dsp:cNvSpPr/>
      </dsp:nvSpPr>
      <dsp:spPr>
        <a:xfrm rot="10800000">
          <a:off x="1662346" y="1741"/>
          <a:ext cx="5882413" cy="722743"/>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710" tIns="110490" rIns="206248" bIns="110490" numCol="1" spcCol="1270" anchor="ctr" anchorCtr="0">
          <a:noAutofit/>
        </a:bodyPr>
        <a:lstStyle/>
        <a:p>
          <a:pPr marL="0" lvl="0" indent="0" algn="ctr" defTabSz="1289050">
            <a:lnSpc>
              <a:spcPct val="90000"/>
            </a:lnSpc>
            <a:spcBef>
              <a:spcPct val="0"/>
            </a:spcBef>
            <a:spcAft>
              <a:spcPct val="35000"/>
            </a:spcAft>
            <a:buNone/>
          </a:pPr>
          <a:r>
            <a:rPr lang="es-ES" sz="2900" kern="1200" dirty="0"/>
            <a:t>Tipo(s) de ATMP</a:t>
          </a:r>
        </a:p>
      </dsp:txBody>
      <dsp:txXfrm rot="10800000">
        <a:off x="1843032" y="1741"/>
        <a:ext cx="5701727" cy="722743"/>
      </dsp:txXfrm>
    </dsp:sp>
    <dsp:sp modelId="{36253FEE-48DA-40D8-88E7-5377152E69B1}">
      <dsp:nvSpPr>
        <dsp:cNvPr id="0" name=""/>
        <dsp:cNvSpPr/>
      </dsp:nvSpPr>
      <dsp:spPr>
        <a:xfrm>
          <a:off x="1300974" y="1741"/>
          <a:ext cx="722743" cy="722743"/>
        </a:xfrm>
        <a:prstGeom prst="ellipse">
          <a:avLst/>
        </a:prstGeom>
        <a:solidFill>
          <a:schemeClr val="accent3">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7DCD49-9408-4469-85B8-49BEEBE15D32}">
      <dsp:nvSpPr>
        <dsp:cNvPr id="0" name=""/>
        <dsp:cNvSpPr/>
      </dsp:nvSpPr>
      <dsp:spPr>
        <a:xfrm rot="10800000">
          <a:off x="1662346" y="940229"/>
          <a:ext cx="5882413" cy="722743"/>
        </a:xfrm>
        <a:prstGeom prst="homePlate">
          <a:avLst/>
        </a:prstGeom>
        <a:solidFill>
          <a:schemeClr val="accent3">
            <a:hueOff val="542120"/>
            <a:satOff val="20000"/>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710" tIns="110490" rIns="206248" bIns="110490" numCol="1" spcCol="1270" anchor="ctr" anchorCtr="0">
          <a:noAutofit/>
        </a:bodyPr>
        <a:lstStyle/>
        <a:p>
          <a:pPr marL="0" lvl="0" indent="0" algn="ctr" defTabSz="1289050">
            <a:lnSpc>
              <a:spcPct val="90000"/>
            </a:lnSpc>
            <a:spcBef>
              <a:spcPct val="0"/>
            </a:spcBef>
            <a:spcAft>
              <a:spcPct val="35000"/>
            </a:spcAft>
            <a:buNone/>
          </a:pPr>
          <a:r>
            <a:rPr lang="es-ES" sz="2900" kern="1200" dirty="0"/>
            <a:t>Patología</a:t>
          </a:r>
        </a:p>
      </dsp:txBody>
      <dsp:txXfrm rot="10800000">
        <a:off x="1843032" y="940229"/>
        <a:ext cx="5701727" cy="722743"/>
      </dsp:txXfrm>
    </dsp:sp>
    <dsp:sp modelId="{5583FB62-0E23-4B09-88CA-C0D15C88B317}">
      <dsp:nvSpPr>
        <dsp:cNvPr id="0" name=""/>
        <dsp:cNvSpPr/>
      </dsp:nvSpPr>
      <dsp:spPr>
        <a:xfrm>
          <a:off x="1300974" y="940229"/>
          <a:ext cx="722743" cy="722743"/>
        </a:xfrm>
        <a:prstGeom prst="ellipse">
          <a:avLst/>
        </a:prstGeom>
        <a:solidFill>
          <a:schemeClr val="accent3">
            <a:tint val="50000"/>
            <a:hueOff val="414847"/>
            <a:satOff val="20000"/>
            <a:lumOff val="3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98AE88-EEBC-490D-A2FD-664B4080C0AA}">
      <dsp:nvSpPr>
        <dsp:cNvPr id="0" name=""/>
        <dsp:cNvSpPr/>
      </dsp:nvSpPr>
      <dsp:spPr>
        <a:xfrm rot="10800000">
          <a:off x="1662346" y="1878717"/>
          <a:ext cx="5882413" cy="722743"/>
        </a:xfrm>
        <a:prstGeom prst="homePlate">
          <a:avLst/>
        </a:prstGeom>
        <a:solidFill>
          <a:schemeClr val="accent3">
            <a:hueOff val="1084240"/>
            <a:satOff val="40000"/>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710" tIns="110490" rIns="206248" bIns="110490" numCol="1" spcCol="1270" anchor="ctr" anchorCtr="0">
          <a:noAutofit/>
        </a:bodyPr>
        <a:lstStyle/>
        <a:p>
          <a:pPr marL="0" lvl="0" indent="0" algn="ctr" defTabSz="1289050">
            <a:lnSpc>
              <a:spcPct val="90000"/>
            </a:lnSpc>
            <a:spcBef>
              <a:spcPct val="0"/>
            </a:spcBef>
            <a:spcAft>
              <a:spcPct val="35000"/>
            </a:spcAft>
            <a:buNone/>
          </a:pPr>
          <a:r>
            <a:rPr lang="es-ES" sz="2900" kern="1200" dirty="0"/>
            <a:t>Tipo de legislación</a:t>
          </a:r>
        </a:p>
      </dsp:txBody>
      <dsp:txXfrm rot="10800000">
        <a:off x="1843032" y="1878717"/>
        <a:ext cx="5701727" cy="722743"/>
      </dsp:txXfrm>
    </dsp:sp>
    <dsp:sp modelId="{35971A41-2EDB-4091-9690-D2BE2E11C9CB}">
      <dsp:nvSpPr>
        <dsp:cNvPr id="0" name=""/>
        <dsp:cNvSpPr/>
      </dsp:nvSpPr>
      <dsp:spPr>
        <a:xfrm>
          <a:off x="1300974" y="1878717"/>
          <a:ext cx="722743" cy="722743"/>
        </a:xfrm>
        <a:prstGeom prst="ellipse">
          <a:avLst/>
        </a:prstGeom>
        <a:solidFill>
          <a:schemeClr val="accent3">
            <a:tint val="50000"/>
            <a:hueOff val="829694"/>
            <a:satOff val="40000"/>
            <a:lumOff val="7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B8ED4B-DD82-49C1-82F8-3BB3DA0A4EBF}">
      <dsp:nvSpPr>
        <dsp:cNvPr id="0" name=""/>
        <dsp:cNvSpPr/>
      </dsp:nvSpPr>
      <dsp:spPr>
        <a:xfrm rot="10800000">
          <a:off x="1662346" y="2817205"/>
          <a:ext cx="5882413" cy="722743"/>
        </a:xfrm>
        <a:prstGeom prst="homePlate">
          <a:avLst/>
        </a:prstGeom>
        <a:solidFill>
          <a:schemeClr val="accent3">
            <a:hueOff val="1626359"/>
            <a:satOff val="60000"/>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710" tIns="110490" rIns="206248" bIns="110490" numCol="1" spcCol="1270" anchor="ctr" anchorCtr="0">
          <a:noAutofit/>
        </a:bodyPr>
        <a:lstStyle/>
        <a:p>
          <a:pPr marL="0" lvl="0" indent="0" algn="ctr" defTabSz="1289050">
            <a:lnSpc>
              <a:spcPct val="90000"/>
            </a:lnSpc>
            <a:spcBef>
              <a:spcPct val="0"/>
            </a:spcBef>
            <a:spcAft>
              <a:spcPct val="35000"/>
            </a:spcAft>
            <a:buNone/>
          </a:pPr>
          <a:r>
            <a:rPr lang="es-ES" sz="2900" kern="1200" dirty="0"/>
            <a:t>Nombre(s) del fármaco</a:t>
          </a:r>
        </a:p>
      </dsp:txBody>
      <dsp:txXfrm rot="10800000">
        <a:off x="1843032" y="2817205"/>
        <a:ext cx="5701727" cy="722743"/>
      </dsp:txXfrm>
    </dsp:sp>
    <dsp:sp modelId="{553B770B-278C-4733-AE3A-3A9BC6FDA965}">
      <dsp:nvSpPr>
        <dsp:cNvPr id="0" name=""/>
        <dsp:cNvSpPr/>
      </dsp:nvSpPr>
      <dsp:spPr>
        <a:xfrm>
          <a:off x="1300974" y="2817205"/>
          <a:ext cx="722743" cy="722743"/>
        </a:xfrm>
        <a:prstGeom prst="ellipse">
          <a:avLst/>
        </a:prstGeom>
        <a:solidFill>
          <a:schemeClr val="accent3">
            <a:tint val="50000"/>
            <a:hueOff val="1244542"/>
            <a:satOff val="60000"/>
            <a:lumOff val="1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E03B2E-FCF1-4346-9D5E-C98A931A5FAC}">
      <dsp:nvSpPr>
        <dsp:cNvPr id="0" name=""/>
        <dsp:cNvSpPr/>
      </dsp:nvSpPr>
      <dsp:spPr>
        <a:xfrm rot="10800000">
          <a:off x="1662346" y="3755693"/>
          <a:ext cx="5882413" cy="722743"/>
        </a:xfrm>
        <a:prstGeom prst="homePlate">
          <a:avLst/>
        </a:prstGeom>
        <a:solidFill>
          <a:schemeClr val="accent3">
            <a:hueOff val="2168479"/>
            <a:satOff val="80000"/>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710" tIns="110490" rIns="206248" bIns="110490" numCol="1" spcCol="1270" anchor="ctr" anchorCtr="0">
          <a:noAutofit/>
        </a:bodyPr>
        <a:lstStyle/>
        <a:p>
          <a:pPr marL="0" lvl="0" indent="0" algn="ctr" defTabSz="1289050">
            <a:lnSpc>
              <a:spcPct val="90000"/>
            </a:lnSpc>
            <a:spcBef>
              <a:spcPct val="0"/>
            </a:spcBef>
            <a:spcAft>
              <a:spcPct val="35000"/>
            </a:spcAft>
            <a:buNone/>
          </a:pPr>
          <a:r>
            <a:rPr lang="es-ES" sz="2900" kern="1200" dirty="0"/>
            <a:t>Número y tipo de estudios </a:t>
          </a:r>
        </a:p>
      </dsp:txBody>
      <dsp:txXfrm rot="10800000">
        <a:off x="1843032" y="3755693"/>
        <a:ext cx="5701727" cy="722743"/>
      </dsp:txXfrm>
    </dsp:sp>
    <dsp:sp modelId="{02B5F7E1-CA5F-41EB-90BC-B376704E7040}">
      <dsp:nvSpPr>
        <dsp:cNvPr id="0" name=""/>
        <dsp:cNvSpPr/>
      </dsp:nvSpPr>
      <dsp:spPr>
        <a:xfrm>
          <a:off x="1300974" y="3755693"/>
          <a:ext cx="722743" cy="722743"/>
        </a:xfrm>
        <a:prstGeom prst="ellipse">
          <a:avLst/>
        </a:prstGeom>
        <a:solidFill>
          <a:schemeClr val="accent3">
            <a:tint val="50000"/>
            <a:hueOff val="1659389"/>
            <a:satOff val="80000"/>
            <a:lumOff val="15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2EC2BE-A946-43D9-93C5-1826E0616007}">
      <dsp:nvSpPr>
        <dsp:cNvPr id="0" name=""/>
        <dsp:cNvSpPr/>
      </dsp:nvSpPr>
      <dsp:spPr>
        <a:xfrm rot="10800000">
          <a:off x="1662346" y="4694181"/>
          <a:ext cx="5882413" cy="722743"/>
        </a:xfrm>
        <a:prstGeom prst="homePlate">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710" tIns="110490" rIns="206248" bIns="110490" numCol="1" spcCol="1270" anchor="ctr" anchorCtr="0">
          <a:noAutofit/>
        </a:bodyPr>
        <a:lstStyle/>
        <a:p>
          <a:pPr marL="0" lvl="0" indent="0" algn="ctr" defTabSz="1289050">
            <a:lnSpc>
              <a:spcPct val="90000"/>
            </a:lnSpc>
            <a:spcBef>
              <a:spcPct val="0"/>
            </a:spcBef>
            <a:spcAft>
              <a:spcPct val="35000"/>
            </a:spcAft>
            <a:buNone/>
          </a:pPr>
          <a:r>
            <a:rPr lang="es-ES" sz="2900" kern="1200" dirty="0"/>
            <a:t>Principales obstáculos detectados</a:t>
          </a:r>
        </a:p>
      </dsp:txBody>
      <dsp:txXfrm rot="10800000">
        <a:off x="1843032" y="4694181"/>
        <a:ext cx="5701727" cy="722743"/>
      </dsp:txXfrm>
    </dsp:sp>
    <dsp:sp modelId="{A9F4D8B5-1340-4D5A-8C00-B8E351C9CE10}">
      <dsp:nvSpPr>
        <dsp:cNvPr id="0" name=""/>
        <dsp:cNvSpPr/>
      </dsp:nvSpPr>
      <dsp:spPr>
        <a:xfrm>
          <a:off x="1300974" y="4694181"/>
          <a:ext cx="722743" cy="722743"/>
        </a:xfrm>
        <a:prstGeom prst="ellipse">
          <a:avLst/>
        </a:prstGeom>
        <a:solidFill>
          <a:schemeClr val="accent3">
            <a:tint val="50000"/>
            <a:hueOff val="2074236"/>
            <a:satOff val="100000"/>
            <a:lumOff val="19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3BD42D-EE8F-42B1-B0C3-99A6D4DADD6E}">
      <dsp:nvSpPr>
        <dsp:cNvPr id="0" name=""/>
        <dsp:cNvSpPr/>
      </dsp:nvSpPr>
      <dsp:spPr>
        <a:xfrm>
          <a:off x="0" y="315196"/>
          <a:ext cx="8142915" cy="807975"/>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1981" tIns="395732" rIns="631981" bIns="135128" numCol="1" spcCol="1270" anchor="t" anchorCtr="0">
          <a:noAutofit/>
        </a:bodyPr>
        <a:lstStyle/>
        <a:p>
          <a:pPr marL="171450" lvl="1" indent="-171450" algn="l" defTabSz="844550">
            <a:lnSpc>
              <a:spcPct val="90000"/>
            </a:lnSpc>
            <a:spcBef>
              <a:spcPct val="0"/>
            </a:spcBef>
            <a:spcAft>
              <a:spcPct val="15000"/>
            </a:spcAft>
            <a:buChar char="•"/>
          </a:pPr>
          <a:r>
            <a:rPr lang="es-ES" sz="1900" kern="1200" dirty="0"/>
            <a:t>Cero o una debilidad no crítica de la RS</a:t>
          </a:r>
        </a:p>
      </dsp:txBody>
      <dsp:txXfrm>
        <a:off x="0" y="315196"/>
        <a:ext cx="8142915" cy="807975"/>
      </dsp:txXfrm>
    </dsp:sp>
    <dsp:sp modelId="{5B0E4D96-6138-4B33-9902-086F52B4C3F6}">
      <dsp:nvSpPr>
        <dsp:cNvPr id="0" name=""/>
        <dsp:cNvSpPr/>
      </dsp:nvSpPr>
      <dsp:spPr>
        <a:xfrm>
          <a:off x="407145" y="34756"/>
          <a:ext cx="5700040" cy="5608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448" tIns="0" rIns="215448" bIns="0" numCol="1" spcCol="1270" anchor="ctr" anchorCtr="0">
          <a:noAutofit/>
        </a:bodyPr>
        <a:lstStyle/>
        <a:p>
          <a:pPr marL="0" lvl="0" indent="0" algn="l" defTabSz="844550">
            <a:lnSpc>
              <a:spcPct val="90000"/>
            </a:lnSpc>
            <a:spcBef>
              <a:spcPct val="0"/>
            </a:spcBef>
            <a:spcAft>
              <a:spcPct val="35000"/>
            </a:spcAft>
            <a:buNone/>
          </a:pPr>
          <a:r>
            <a:rPr lang="es-ES" sz="1900" kern="1200" dirty="0"/>
            <a:t>Calidad alta</a:t>
          </a:r>
        </a:p>
      </dsp:txBody>
      <dsp:txXfrm>
        <a:off x="434525" y="62136"/>
        <a:ext cx="5645280" cy="506120"/>
      </dsp:txXfrm>
    </dsp:sp>
    <dsp:sp modelId="{7757C2CD-2CEB-45C3-82A8-B83D555C5253}">
      <dsp:nvSpPr>
        <dsp:cNvPr id="0" name=""/>
        <dsp:cNvSpPr/>
      </dsp:nvSpPr>
      <dsp:spPr>
        <a:xfrm>
          <a:off x="0" y="1506211"/>
          <a:ext cx="8142915" cy="807975"/>
        </a:xfrm>
        <a:prstGeom prst="rect">
          <a:avLst/>
        </a:prstGeom>
        <a:solidFill>
          <a:schemeClr val="lt1">
            <a:alpha val="90000"/>
            <a:hueOff val="0"/>
            <a:satOff val="0"/>
            <a:lumOff val="0"/>
            <a:alphaOff val="0"/>
          </a:schemeClr>
        </a:solidFill>
        <a:ln w="12700" cap="flat" cmpd="sng" algn="ctr">
          <a:solidFill>
            <a:schemeClr val="accent3">
              <a:hueOff val="903533"/>
              <a:satOff val="33333"/>
              <a:lumOff val="-49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1981" tIns="395732" rIns="631981" bIns="135128" numCol="1" spcCol="1270" anchor="t" anchorCtr="0">
          <a:noAutofit/>
        </a:bodyPr>
        <a:lstStyle/>
        <a:p>
          <a:pPr marL="171450" lvl="1" indent="-171450" algn="l" defTabSz="844550">
            <a:lnSpc>
              <a:spcPct val="90000"/>
            </a:lnSpc>
            <a:spcBef>
              <a:spcPct val="0"/>
            </a:spcBef>
            <a:spcAft>
              <a:spcPct val="15000"/>
            </a:spcAft>
            <a:buChar char="•"/>
          </a:pPr>
          <a:r>
            <a:rPr lang="es-ES" sz="1900" kern="1200" dirty="0"/>
            <a:t>Más de una debilidad no crítica de la RS</a:t>
          </a:r>
        </a:p>
      </dsp:txBody>
      <dsp:txXfrm>
        <a:off x="0" y="1506211"/>
        <a:ext cx="8142915" cy="807975"/>
      </dsp:txXfrm>
    </dsp:sp>
    <dsp:sp modelId="{B8E65187-980F-4342-9FA5-6AAD56E4C5F2}">
      <dsp:nvSpPr>
        <dsp:cNvPr id="0" name=""/>
        <dsp:cNvSpPr/>
      </dsp:nvSpPr>
      <dsp:spPr>
        <a:xfrm>
          <a:off x="407145" y="1225771"/>
          <a:ext cx="5700040" cy="560880"/>
        </a:xfrm>
        <a:prstGeom prst="roundRect">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448" tIns="0" rIns="215448" bIns="0" numCol="1" spcCol="1270" anchor="ctr" anchorCtr="0">
          <a:noAutofit/>
        </a:bodyPr>
        <a:lstStyle/>
        <a:p>
          <a:pPr marL="0" lvl="0" indent="0" algn="l" defTabSz="844550">
            <a:lnSpc>
              <a:spcPct val="90000"/>
            </a:lnSpc>
            <a:spcBef>
              <a:spcPct val="0"/>
            </a:spcBef>
            <a:spcAft>
              <a:spcPct val="35000"/>
            </a:spcAft>
            <a:buNone/>
          </a:pPr>
          <a:r>
            <a:rPr lang="es-ES" sz="1900" kern="1200" dirty="0"/>
            <a:t>Calidad moderada</a:t>
          </a:r>
        </a:p>
      </dsp:txBody>
      <dsp:txXfrm>
        <a:off x="434525" y="1253151"/>
        <a:ext cx="5645280" cy="506120"/>
      </dsp:txXfrm>
    </dsp:sp>
    <dsp:sp modelId="{9E586EC6-C545-4A7F-867D-1ED0398941A1}">
      <dsp:nvSpPr>
        <dsp:cNvPr id="0" name=""/>
        <dsp:cNvSpPr/>
      </dsp:nvSpPr>
      <dsp:spPr>
        <a:xfrm>
          <a:off x="0" y="2697226"/>
          <a:ext cx="8142915" cy="807975"/>
        </a:xfrm>
        <a:prstGeom prst="rect">
          <a:avLst/>
        </a:prstGeom>
        <a:solidFill>
          <a:schemeClr val="lt1">
            <a:alpha val="90000"/>
            <a:hueOff val="0"/>
            <a:satOff val="0"/>
            <a:lumOff val="0"/>
            <a:alphaOff val="0"/>
          </a:schemeClr>
        </a:solidFill>
        <a:ln w="12700" cap="flat" cmpd="sng" algn="ctr">
          <a:solidFill>
            <a:schemeClr val="accent3">
              <a:hueOff val="1807066"/>
              <a:satOff val="66667"/>
              <a:lumOff val="-9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1981" tIns="395732" rIns="631981" bIns="135128" numCol="1" spcCol="1270" anchor="t" anchorCtr="0">
          <a:noAutofit/>
        </a:bodyPr>
        <a:lstStyle/>
        <a:p>
          <a:pPr marL="171450" lvl="1" indent="-171450" algn="l" defTabSz="844550">
            <a:lnSpc>
              <a:spcPct val="90000"/>
            </a:lnSpc>
            <a:spcBef>
              <a:spcPct val="0"/>
            </a:spcBef>
            <a:spcAft>
              <a:spcPct val="15000"/>
            </a:spcAft>
            <a:buChar char="•"/>
          </a:pPr>
          <a:r>
            <a:rPr lang="es-ES" sz="1900" kern="1200" dirty="0"/>
            <a:t>Un defecto crítico con o sin debilidades no críticas</a:t>
          </a:r>
        </a:p>
      </dsp:txBody>
      <dsp:txXfrm>
        <a:off x="0" y="2697226"/>
        <a:ext cx="8142915" cy="807975"/>
      </dsp:txXfrm>
    </dsp:sp>
    <dsp:sp modelId="{35693A31-B7A3-434D-B534-4E31763F2FA5}">
      <dsp:nvSpPr>
        <dsp:cNvPr id="0" name=""/>
        <dsp:cNvSpPr/>
      </dsp:nvSpPr>
      <dsp:spPr>
        <a:xfrm>
          <a:off x="407145" y="2416786"/>
          <a:ext cx="5700040" cy="560880"/>
        </a:xfrm>
        <a:prstGeom prst="roundRect">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448" tIns="0" rIns="215448" bIns="0" numCol="1" spcCol="1270" anchor="ctr" anchorCtr="0">
          <a:noAutofit/>
        </a:bodyPr>
        <a:lstStyle/>
        <a:p>
          <a:pPr marL="0" lvl="0" indent="0" algn="l" defTabSz="844550">
            <a:lnSpc>
              <a:spcPct val="90000"/>
            </a:lnSpc>
            <a:spcBef>
              <a:spcPct val="0"/>
            </a:spcBef>
            <a:spcAft>
              <a:spcPct val="35000"/>
            </a:spcAft>
            <a:buNone/>
          </a:pPr>
          <a:r>
            <a:rPr lang="es-ES" sz="1900" kern="1200" dirty="0"/>
            <a:t>Calidad baja</a:t>
          </a:r>
        </a:p>
      </dsp:txBody>
      <dsp:txXfrm>
        <a:off x="434525" y="2444166"/>
        <a:ext cx="5645280" cy="506120"/>
      </dsp:txXfrm>
    </dsp:sp>
    <dsp:sp modelId="{677D2A89-D502-416E-8114-A08A3C988735}">
      <dsp:nvSpPr>
        <dsp:cNvPr id="0" name=""/>
        <dsp:cNvSpPr/>
      </dsp:nvSpPr>
      <dsp:spPr>
        <a:xfrm>
          <a:off x="0" y="3888241"/>
          <a:ext cx="8142915" cy="807975"/>
        </a:xfrm>
        <a:prstGeom prst="rect">
          <a:avLst/>
        </a:prstGeom>
        <a:solidFill>
          <a:schemeClr val="lt1">
            <a:alpha val="90000"/>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1981" tIns="395732" rIns="631981" bIns="135128" numCol="1" spcCol="1270" anchor="t" anchorCtr="0">
          <a:noAutofit/>
        </a:bodyPr>
        <a:lstStyle/>
        <a:p>
          <a:pPr marL="171450" lvl="1" indent="-171450" algn="l" defTabSz="844550">
            <a:lnSpc>
              <a:spcPct val="90000"/>
            </a:lnSpc>
            <a:spcBef>
              <a:spcPct val="0"/>
            </a:spcBef>
            <a:spcAft>
              <a:spcPct val="15000"/>
            </a:spcAft>
            <a:buChar char="•"/>
          </a:pPr>
          <a:r>
            <a:rPr lang="es-ES" sz="1900" kern="1200" dirty="0"/>
            <a:t>Más de un defecto crítico con o sin debilidades no críticas</a:t>
          </a:r>
        </a:p>
      </dsp:txBody>
      <dsp:txXfrm>
        <a:off x="0" y="3888241"/>
        <a:ext cx="8142915" cy="807975"/>
      </dsp:txXfrm>
    </dsp:sp>
    <dsp:sp modelId="{CB2F443D-2ACD-484E-9E33-3067E11427A6}">
      <dsp:nvSpPr>
        <dsp:cNvPr id="0" name=""/>
        <dsp:cNvSpPr/>
      </dsp:nvSpPr>
      <dsp:spPr>
        <a:xfrm>
          <a:off x="407145" y="3607801"/>
          <a:ext cx="5700040" cy="560880"/>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448" tIns="0" rIns="215448" bIns="0" numCol="1" spcCol="1270" anchor="ctr" anchorCtr="0">
          <a:noAutofit/>
        </a:bodyPr>
        <a:lstStyle/>
        <a:p>
          <a:pPr marL="0" lvl="0" indent="0" algn="l" defTabSz="844550">
            <a:lnSpc>
              <a:spcPct val="90000"/>
            </a:lnSpc>
            <a:spcBef>
              <a:spcPct val="0"/>
            </a:spcBef>
            <a:spcAft>
              <a:spcPct val="35000"/>
            </a:spcAft>
            <a:buNone/>
          </a:pPr>
          <a:r>
            <a:rPr lang="es-ES" sz="1900" kern="1200" dirty="0"/>
            <a:t>Calidad críticamente baja</a:t>
          </a:r>
        </a:p>
      </dsp:txBody>
      <dsp:txXfrm>
        <a:off x="434525" y="3635181"/>
        <a:ext cx="5645280"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6FBF85-5A13-488C-B65D-5293B260A46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AE6B2F10-482A-4F65-B96A-B932873136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AB63FB49-82AC-48E5-AD05-65DAE8E441C4}"/>
              </a:ext>
            </a:extLst>
          </p:cNvPr>
          <p:cNvSpPr>
            <a:spLocks noGrp="1"/>
          </p:cNvSpPr>
          <p:nvPr>
            <p:ph type="dt" sz="half" idx="10"/>
          </p:nvPr>
        </p:nvSpPr>
        <p:spPr/>
        <p:txBody>
          <a:bodyPr/>
          <a:lstStyle/>
          <a:p>
            <a:fld id="{3227EEF3-215E-4E24-804B-4F7D3A248EAC}" type="datetimeFigureOut">
              <a:rPr lang="es-ES" smtClean="0"/>
              <a:t>24/01/2022</a:t>
            </a:fld>
            <a:endParaRPr lang="es-ES"/>
          </a:p>
        </p:txBody>
      </p:sp>
      <p:sp>
        <p:nvSpPr>
          <p:cNvPr id="5" name="Marcador de pie de página 4">
            <a:extLst>
              <a:ext uri="{FF2B5EF4-FFF2-40B4-BE49-F238E27FC236}">
                <a16:creationId xmlns:a16="http://schemas.microsoft.com/office/drawing/2014/main" id="{F91730DA-9192-4462-9577-18462A9D13B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265DE47-6FC4-44A8-8B97-5175DF9E240C}"/>
              </a:ext>
            </a:extLst>
          </p:cNvPr>
          <p:cNvSpPr>
            <a:spLocks noGrp="1"/>
          </p:cNvSpPr>
          <p:nvPr>
            <p:ph type="sldNum" sz="quarter" idx="12"/>
          </p:nvPr>
        </p:nvSpPr>
        <p:spPr/>
        <p:txBody>
          <a:bodyPr/>
          <a:lstStyle/>
          <a:p>
            <a:fld id="{02652043-EA10-4380-9DA7-9270F9F54767}" type="slidenum">
              <a:rPr lang="es-ES" smtClean="0"/>
              <a:t>‹Nº›</a:t>
            </a:fld>
            <a:endParaRPr lang="es-ES"/>
          </a:p>
        </p:txBody>
      </p:sp>
    </p:spTree>
    <p:extLst>
      <p:ext uri="{BB962C8B-B14F-4D97-AF65-F5344CB8AC3E}">
        <p14:creationId xmlns:p14="http://schemas.microsoft.com/office/powerpoint/2010/main" val="2803163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F98ECD-2E71-4AFF-892F-5DCF366C60B9}"/>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280DBF4-6E9A-41A8-B708-A18A7911E08E}"/>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63A145F-987B-442B-8D67-6B2B53A54F1D}"/>
              </a:ext>
            </a:extLst>
          </p:cNvPr>
          <p:cNvSpPr>
            <a:spLocks noGrp="1"/>
          </p:cNvSpPr>
          <p:nvPr>
            <p:ph type="dt" sz="half" idx="10"/>
          </p:nvPr>
        </p:nvSpPr>
        <p:spPr/>
        <p:txBody>
          <a:bodyPr/>
          <a:lstStyle/>
          <a:p>
            <a:fld id="{3227EEF3-215E-4E24-804B-4F7D3A248EAC}" type="datetimeFigureOut">
              <a:rPr lang="es-ES" smtClean="0"/>
              <a:t>24/01/2022</a:t>
            </a:fld>
            <a:endParaRPr lang="es-ES"/>
          </a:p>
        </p:txBody>
      </p:sp>
      <p:sp>
        <p:nvSpPr>
          <p:cNvPr id="5" name="Marcador de pie de página 4">
            <a:extLst>
              <a:ext uri="{FF2B5EF4-FFF2-40B4-BE49-F238E27FC236}">
                <a16:creationId xmlns:a16="http://schemas.microsoft.com/office/drawing/2014/main" id="{0C079B41-0E71-45A4-8A5A-1005E4834B9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12AD378-85B1-443E-A9E8-3D7C3AD8A4EA}"/>
              </a:ext>
            </a:extLst>
          </p:cNvPr>
          <p:cNvSpPr>
            <a:spLocks noGrp="1"/>
          </p:cNvSpPr>
          <p:nvPr>
            <p:ph type="sldNum" sz="quarter" idx="12"/>
          </p:nvPr>
        </p:nvSpPr>
        <p:spPr/>
        <p:txBody>
          <a:bodyPr/>
          <a:lstStyle/>
          <a:p>
            <a:fld id="{02652043-EA10-4380-9DA7-9270F9F54767}" type="slidenum">
              <a:rPr lang="es-ES" smtClean="0"/>
              <a:t>‹Nº›</a:t>
            </a:fld>
            <a:endParaRPr lang="es-ES"/>
          </a:p>
        </p:txBody>
      </p:sp>
    </p:spTree>
    <p:extLst>
      <p:ext uri="{BB962C8B-B14F-4D97-AF65-F5344CB8AC3E}">
        <p14:creationId xmlns:p14="http://schemas.microsoft.com/office/powerpoint/2010/main" val="1429499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E0E1C08-E2DA-4FAF-B9D6-4885CF38E85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7F3A3F4-29A9-4192-ADD9-FF1B1BE382EE}"/>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E61CE51-19BC-446C-A809-F50B0AC73085}"/>
              </a:ext>
            </a:extLst>
          </p:cNvPr>
          <p:cNvSpPr>
            <a:spLocks noGrp="1"/>
          </p:cNvSpPr>
          <p:nvPr>
            <p:ph type="dt" sz="half" idx="10"/>
          </p:nvPr>
        </p:nvSpPr>
        <p:spPr/>
        <p:txBody>
          <a:bodyPr/>
          <a:lstStyle/>
          <a:p>
            <a:fld id="{3227EEF3-215E-4E24-804B-4F7D3A248EAC}" type="datetimeFigureOut">
              <a:rPr lang="es-ES" smtClean="0"/>
              <a:t>24/01/2022</a:t>
            </a:fld>
            <a:endParaRPr lang="es-ES"/>
          </a:p>
        </p:txBody>
      </p:sp>
      <p:sp>
        <p:nvSpPr>
          <p:cNvPr id="5" name="Marcador de pie de página 4">
            <a:extLst>
              <a:ext uri="{FF2B5EF4-FFF2-40B4-BE49-F238E27FC236}">
                <a16:creationId xmlns:a16="http://schemas.microsoft.com/office/drawing/2014/main" id="{5EA60260-0781-4DB7-99B7-E427ED6F877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0EF2055-FCC6-4B79-9270-AB928EACCD73}"/>
              </a:ext>
            </a:extLst>
          </p:cNvPr>
          <p:cNvSpPr>
            <a:spLocks noGrp="1"/>
          </p:cNvSpPr>
          <p:nvPr>
            <p:ph type="sldNum" sz="quarter" idx="12"/>
          </p:nvPr>
        </p:nvSpPr>
        <p:spPr/>
        <p:txBody>
          <a:bodyPr/>
          <a:lstStyle/>
          <a:p>
            <a:fld id="{02652043-EA10-4380-9DA7-9270F9F54767}" type="slidenum">
              <a:rPr lang="es-ES" smtClean="0"/>
              <a:t>‹Nº›</a:t>
            </a:fld>
            <a:endParaRPr lang="es-ES"/>
          </a:p>
        </p:txBody>
      </p:sp>
    </p:spTree>
    <p:extLst>
      <p:ext uri="{BB962C8B-B14F-4D97-AF65-F5344CB8AC3E}">
        <p14:creationId xmlns:p14="http://schemas.microsoft.com/office/powerpoint/2010/main" val="2961588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68AD04-63B2-4705-AEFD-4672C1923A0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68B6DFE-461C-4D93-95F5-D0863A93D5A4}"/>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C40BE8A-16CC-4E31-80ED-15FF76532046}"/>
              </a:ext>
            </a:extLst>
          </p:cNvPr>
          <p:cNvSpPr>
            <a:spLocks noGrp="1"/>
          </p:cNvSpPr>
          <p:nvPr>
            <p:ph type="dt" sz="half" idx="10"/>
          </p:nvPr>
        </p:nvSpPr>
        <p:spPr/>
        <p:txBody>
          <a:bodyPr/>
          <a:lstStyle/>
          <a:p>
            <a:fld id="{3227EEF3-215E-4E24-804B-4F7D3A248EAC}" type="datetimeFigureOut">
              <a:rPr lang="es-ES" smtClean="0"/>
              <a:t>24/01/2022</a:t>
            </a:fld>
            <a:endParaRPr lang="es-ES"/>
          </a:p>
        </p:txBody>
      </p:sp>
      <p:sp>
        <p:nvSpPr>
          <p:cNvPr id="5" name="Marcador de pie de página 4">
            <a:extLst>
              <a:ext uri="{FF2B5EF4-FFF2-40B4-BE49-F238E27FC236}">
                <a16:creationId xmlns:a16="http://schemas.microsoft.com/office/drawing/2014/main" id="{735DC5C4-6A88-4774-9239-8709DC1DE4F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545F139-7CF0-43CA-90FE-8DEBE0DF294E}"/>
              </a:ext>
            </a:extLst>
          </p:cNvPr>
          <p:cNvSpPr>
            <a:spLocks noGrp="1"/>
          </p:cNvSpPr>
          <p:nvPr>
            <p:ph type="sldNum" sz="quarter" idx="12"/>
          </p:nvPr>
        </p:nvSpPr>
        <p:spPr/>
        <p:txBody>
          <a:bodyPr/>
          <a:lstStyle/>
          <a:p>
            <a:fld id="{02652043-EA10-4380-9DA7-9270F9F54767}" type="slidenum">
              <a:rPr lang="es-ES" smtClean="0"/>
              <a:t>‹Nº›</a:t>
            </a:fld>
            <a:endParaRPr lang="es-ES"/>
          </a:p>
        </p:txBody>
      </p:sp>
    </p:spTree>
    <p:extLst>
      <p:ext uri="{BB962C8B-B14F-4D97-AF65-F5344CB8AC3E}">
        <p14:creationId xmlns:p14="http://schemas.microsoft.com/office/powerpoint/2010/main" val="170313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174E02-CD12-41B9-B845-271043771E9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A6C0DD84-CDE8-4475-846C-202D08864C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493EE724-AFD9-4F5A-826D-574826CAEFFF}"/>
              </a:ext>
            </a:extLst>
          </p:cNvPr>
          <p:cNvSpPr>
            <a:spLocks noGrp="1"/>
          </p:cNvSpPr>
          <p:nvPr>
            <p:ph type="dt" sz="half" idx="10"/>
          </p:nvPr>
        </p:nvSpPr>
        <p:spPr/>
        <p:txBody>
          <a:bodyPr/>
          <a:lstStyle/>
          <a:p>
            <a:fld id="{3227EEF3-215E-4E24-804B-4F7D3A248EAC}" type="datetimeFigureOut">
              <a:rPr lang="es-ES" smtClean="0"/>
              <a:t>24/01/2022</a:t>
            </a:fld>
            <a:endParaRPr lang="es-ES"/>
          </a:p>
        </p:txBody>
      </p:sp>
      <p:sp>
        <p:nvSpPr>
          <p:cNvPr id="5" name="Marcador de pie de página 4">
            <a:extLst>
              <a:ext uri="{FF2B5EF4-FFF2-40B4-BE49-F238E27FC236}">
                <a16:creationId xmlns:a16="http://schemas.microsoft.com/office/drawing/2014/main" id="{314ACA2A-5064-49BF-AF77-4012CEC94D5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7D2E624-9B52-4E14-B7F2-D289E9CEC3CA}"/>
              </a:ext>
            </a:extLst>
          </p:cNvPr>
          <p:cNvSpPr>
            <a:spLocks noGrp="1"/>
          </p:cNvSpPr>
          <p:nvPr>
            <p:ph type="sldNum" sz="quarter" idx="12"/>
          </p:nvPr>
        </p:nvSpPr>
        <p:spPr/>
        <p:txBody>
          <a:bodyPr/>
          <a:lstStyle/>
          <a:p>
            <a:fld id="{02652043-EA10-4380-9DA7-9270F9F54767}" type="slidenum">
              <a:rPr lang="es-ES" smtClean="0"/>
              <a:t>‹Nº›</a:t>
            </a:fld>
            <a:endParaRPr lang="es-ES"/>
          </a:p>
        </p:txBody>
      </p:sp>
    </p:spTree>
    <p:extLst>
      <p:ext uri="{BB962C8B-B14F-4D97-AF65-F5344CB8AC3E}">
        <p14:creationId xmlns:p14="http://schemas.microsoft.com/office/powerpoint/2010/main" val="1492738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216F2-9A2B-4D13-9268-C419AEBB250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A727676-73FD-4DDC-9D8C-30F720AE3219}"/>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B72DBD4-DC0A-48D0-A32C-3AF6595A39F0}"/>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62CE22ED-A1AD-4073-BB25-DB3EBE3402B5}"/>
              </a:ext>
            </a:extLst>
          </p:cNvPr>
          <p:cNvSpPr>
            <a:spLocks noGrp="1"/>
          </p:cNvSpPr>
          <p:nvPr>
            <p:ph type="dt" sz="half" idx="10"/>
          </p:nvPr>
        </p:nvSpPr>
        <p:spPr/>
        <p:txBody>
          <a:bodyPr/>
          <a:lstStyle/>
          <a:p>
            <a:fld id="{3227EEF3-215E-4E24-804B-4F7D3A248EAC}" type="datetimeFigureOut">
              <a:rPr lang="es-ES" smtClean="0"/>
              <a:t>24/01/2022</a:t>
            </a:fld>
            <a:endParaRPr lang="es-ES"/>
          </a:p>
        </p:txBody>
      </p:sp>
      <p:sp>
        <p:nvSpPr>
          <p:cNvPr id="6" name="Marcador de pie de página 5">
            <a:extLst>
              <a:ext uri="{FF2B5EF4-FFF2-40B4-BE49-F238E27FC236}">
                <a16:creationId xmlns:a16="http://schemas.microsoft.com/office/drawing/2014/main" id="{EEFB9AE2-C5A7-4C5B-A929-A848AB407B8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FC693F3-C1FE-4386-B0CB-21C8D521CFF7}"/>
              </a:ext>
            </a:extLst>
          </p:cNvPr>
          <p:cNvSpPr>
            <a:spLocks noGrp="1"/>
          </p:cNvSpPr>
          <p:nvPr>
            <p:ph type="sldNum" sz="quarter" idx="12"/>
          </p:nvPr>
        </p:nvSpPr>
        <p:spPr/>
        <p:txBody>
          <a:bodyPr/>
          <a:lstStyle/>
          <a:p>
            <a:fld id="{02652043-EA10-4380-9DA7-9270F9F54767}" type="slidenum">
              <a:rPr lang="es-ES" smtClean="0"/>
              <a:t>‹Nº›</a:t>
            </a:fld>
            <a:endParaRPr lang="es-ES"/>
          </a:p>
        </p:txBody>
      </p:sp>
    </p:spTree>
    <p:extLst>
      <p:ext uri="{BB962C8B-B14F-4D97-AF65-F5344CB8AC3E}">
        <p14:creationId xmlns:p14="http://schemas.microsoft.com/office/powerpoint/2010/main" val="661145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288109-F285-4AF9-9588-95F2699FDAB4}"/>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049B1AE-D0CE-4A8C-B4DC-9341BF944A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24305CF0-9998-4D92-9970-699C93734B3B}"/>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10BA4DA6-211F-43B9-A7E9-AD9532556F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E42F81E3-DAE2-43FA-9B2A-07938C300E99}"/>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0A69C598-AC05-4D4C-A43D-BBD7C6322215}"/>
              </a:ext>
            </a:extLst>
          </p:cNvPr>
          <p:cNvSpPr>
            <a:spLocks noGrp="1"/>
          </p:cNvSpPr>
          <p:nvPr>
            <p:ph type="dt" sz="half" idx="10"/>
          </p:nvPr>
        </p:nvSpPr>
        <p:spPr/>
        <p:txBody>
          <a:bodyPr/>
          <a:lstStyle/>
          <a:p>
            <a:fld id="{3227EEF3-215E-4E24-804B-4F7D3A248EAC}" type="datetimeFigureOut">
              <a:rPr lang="es-ES" smtClean="0"/>
              <a:t>24/01/2022</a:t>
            </a:fld>
            <a:endParaRPr lang="es-ES"/>
          </a:p>
        </p:txBody>
      </p:sp>
      <p:sp>
        <p:nvSpPr>
          <p:cNvPr id="8" name="Marcador de pie de página 7">
            <a:extLst>
              <a:ext uri="{FF2B5EF4-FFF2-40B4-BE49-F238E27FC236}">
                <a16:creationId xmlns:a16="http://schemas.microsoft.com/office/drawing/2014/main" id="{CB5B3842-5251-4E43-BE53-80CD2EA9C453}"/>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AA9EF7CC-E172-4B34-9C2C-20CE5B43B068}"/>
              </a:ext>
            </a:extLst>
          </p:cNvPr>
          <p:cNvSpPr>
            <a:spLocks noGrp="1"/>
          </p:cNvSpPr>
          <p:nvPr>
            <p:ph type="sldNum" sz="quarter" idx="12"/>
          </p:nvPr>
        </p:nvSpPr>
        <p:spPr/>
        <p:txBody>
          <a:bodyPr/>
          <a:lstStyle/>
          <a:p>
            <a:fld id="{02652043-EA10-4380-9DA7-9270F9F54767}" type="slidenum">
              <a:rPr lang="es-ES" smtClean="0"/>
              <a:t>‹Nº›</a:t>
            </a:fld>
            <a:endParaRPr lang="es-ES"/>
          </a:p>
        </p:txBody>
      </p:sp>
    </p:spTree>
    <p:extLst>
      <p:ext uri="{BB962C8B-B14F-4D97-AF65-F5344CB8AC3E}">
        <p14:creationId xmlns:p14="http://schemas.microsoft.com/office/powerpoint/2010/main" val="1666170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134E4D-1792-4B3C-BE68-F34D7840A2D2}"/>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8A0D8402-04FB-4EA5-82B2-323B65165F69}"/>
              </a:ext>
            </a:extLst>
          </p:cNvPr>
          <p:cNvSpPr>
            <a:spLocks noGrp="1"/>
          </p:cNvSpPr>
          <p:nvPr>
            <p:ph type="dt" sz="half" idx="10"/>
          </p:nvPr>
        </p:nvSpPr>
        <p:spPr/>
        <p:txBody>
          <a:bodyPr/>
          <a:lstStyle/>
          <a:p>
            <a:fld id="{3227EEF3-215E-4E24-804B-4F7D3A248EAC}" type="datetimeFigureOut">
              <a:rPr lang="es-ES" smtClean="0"/>
              <a:t>24/01/2022</a:t>
            </a:fld>
            <a:endParaRPr lang="es-ES"/>
          </a:p>
        </p:txBody>
      </p:sp>
      <p:sp>
        <p:nvSpPr>
          <p:cNvPr id="4" name="Marcador de pie de página 3">
            <a:extLst>
              <a:ext uri="{FF2B5EF4-FFF2-40B4-BE49-F238E27FC236}">
                <a16:creationId xmlns:a16="http://schemas.microsoft.com/office/drawing/2014/main" id="{3FCB96A5-593D-4B26-B150-79D9CB877BFA}"/>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94CFEFF-B109-4841-A5F1-BB97A8BD0543}"/>
              </a:ext>
            </a:extLst>
          </p:cNvPr>
          <p:cNvSpPr>
            <a:spLocks noGrp="1"/>
          </p:cNvSpPr>
          <p:nvPr>
            <p:ph type="sldNum" sz="quarter" idx="12"/>
          </p:nvPr>
        </p:nvSpPr>
        <p:spPr/>
        <p:txBody>
          <a:bodyPr/>
          <a:lstStyle/>
          <a:p>
            <a:fld id="{02652043-EA10-4380-9DA7-9270F9F54767}" type="slidenum">
              <a:rPr lang="es-ES" smtClean="0"/>
              <a:t>‹Nº›</a:t>
            </a:fld>
            <a:endParaRPr lang="es-ES"/>
          </a:p>
        </p:txBody>
      </p:sp>
    </p:spTree>
    <p:extLst>
      <p:ext uri="{BB962C8B-B14F-4D97-AF65-F5344CB8AC3E}">
        <p14:creationId xmlns:p14="http://schemas.microsoft.com/office/powerpoint/2010/main" val="2762160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0A63109-BC78-4DF4-81FB-636EC525A85C}"/>
              </a:ext>
            </a:extLst>
          </p:cNvPr>
          <p:cNvSpPr>
            <a:spLocks noGrp="1"/>
          </p:cNvSpPr>
          <p:nvPr>
            <p:ph type="dt" sz="half" idx="10"/>
          </p:nvPr>
        </p:nvSpPr>
        <p:spPr/>
        <p:txBody>
          <a:bodyPr/>
          <a:lstStyle/>
          <a:p>
            <a:fld id="{3227EEF3-215E-4E24-804B-4F7D3A248EAC}" type="datetimeFigureOut">
              <a:rPr lang="es-ES" smtClean="0"/>
              <a:t>24/01/2022</a:t>
            </a:fld>
            <a:endParaRPr lang="es-ES"/>
          </a:p>
        </p:txBody>
      </p:sp>
      <p:sp>
        <p:nvSpPr>
          <p:cNvPr id="3" name="Marcador de pie de página 2">
            <a:extLst>
              <a:ext uri="{FF2B5EF4-FFF2-40B4-BE49-F238E27FC236}">
                <a16:creationId xmlns:a16="http://schemas.microsoft.com/office/drawing/2014/main" id="{2C5FD1B7-9883-4D04-81F5-0E256AA8D7C2}"/>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52CD0BA2-9C0F-42EA-8470-CF12F976EFE9}"/>
              </a:ext>
            </a:extLst>
          </p:cNvPr>
          <p:cNvSpPr>
            <a:spLocks noGrp="1"/>
          </p:cNvSpPr>
          <p:nvPr>
            <p:ph type="sldNum" sz="quarter" idx="12"/>
          </p:nvPr>
        </p:nvSpPr>
        <p:spPr/>
        <p:txBody>
          <a:bodyPr/>
          <a:lstStyle/>
          <a:p>
            <a:fld id="{02652043-EA10-4380-9DA7-9270F9F54767}" type="slidenum">
              <a:rPr lang="es-ES" smtClean="0"/>
              <a:t>‹Nº›</a:t>
            </a:fld>
            <a:endParaRPr lang="es-ES"/>
          </a:p>
        </p:txBody>
      </p:sp>
    </p:spTree>
    <p:extLst>
      <p:ext uri="{BB962C8B-B14F-4D97-AF65-F5344CB8AC3E}">
        <p14:creationId xmlns:p14="http://schemas.microsoft.com/office/powerpoint/2010/main" val="1707270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0F5BA-CF93-4D5C-B164-41159ED71C6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A70B7B1-A1F3-4C48-BA0D-F93720A56F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91A30589-374C-45EB-8D5F-3B1929B14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36ACC74F-51F2-41D1-8FC9-8E26EF38A321}"/>
              </a:ext>
            </a:extLst>
          </p:cNvPr>
          <p:cNvSpPr>
            <a:spLocks noGrp="1"/>
          </p:cNvSpPr>
          <p:nvPr>
            <p:ph type="dt" sz="half" idx="10"/>
          </p:nvPr>
        </p:nvSpPr>
        <p:spPr/>
        <p:txBody>
          <a:bodyPr/>
          <a:lstStyle/>
          <a:p>
            <a:fld id="{3227EEF3-215E-4E24-804B-4F7D3A248EAC}" type="datetimeFigureOut">
              <a:rPr lang="es-ES" smtClean="0"/>
              <a:t>24/01/2022</a:t>
            </a:fld>
            <a:endParaRPr lang="es-ES"/>
          </a:p>
        </p:txBody>
      </p:sp>
      <p:sp>
        <p:nvSpPr>
          <p:cNvPr id="6" name="Marcador de pie de página 5">
            <a:extLst>
              <a:ext uri="{FF2B5EF4-FFF2-40B4-BE49-F238E27FC236}">
                <a16:creationId xmlns:a16="http://schemas.microsoft.com/office/drawing/2014/main" id="{02171D66-2AB4-4ED0-873E-B8C5AB74F07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4CBFF38-409F-41FC-8937-351BE5681237}"/>
              </a:ext>
            </a:extLst>
          </p:cNvPr>
          <p:cNvSpPr>
            <a:spLocks noGrp="1"/>
          </p:cNvSpPr>
          <p:nvPr>
            <p:ph type="sldNum" sz="quarter" idx="12"/>
          </p:nvPr>
        </p:nvSpPr>
        <p:spPr/>
        <p:txBody>
          <a:bodyPr/>
          <a:lstStyle/>
          <a:p>
            <a:fld id="{02652043-EA10-4380-9DA7-9270F9F54767}" type="slidenum">
              <a:rPr lang="es-ES" smtClean="0"/>
              <a:t>‹Nº›</a:t>
            </a:fld>
            <a:endParaRPr lang="es-ES"/>
          </a:p>
        </p:txBody>
      </p:sp>
    </p:spTree>
    <p:extLst>
      <p:ext uri="{BB962C8B-B14F-4D97-AF65-F5344CB8AC3E}">
        <p14:creationId xmlns:p14="http://schemas.microsoft.com/office/powerpoint/2010/main" val="482746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2D4D2D-931D-474F-BAE7-5B0A5E65834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C6813CA5-2233-4038-BD68-3A52ED3645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6A6DD08D-B673-40FB-AC0F-3CF2244DF9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3AC3C9A3-E19F-4175-A2ED-A3B22E20E16F}"/>
              </a:ext>
            </a:extLst>
          </p:cNvPr>
          <p:cNvSpPr>
            <a:spLocks noGrp="1"/>
          </p:cNvSpPr>
          <p:nvPr>
            <p:ph type="dt" sz="half" idx="10"/>
          </p:nvPr>
        </p:nvSpPr>
        <p:spPr/>
        <p:txBody>
          <a:bodyPr/>
          <a:lstStyle/>
          <a:p>
            <a:fld id="{3227EEF3-215E-4E24-804B-4F7D3A248EAC}" type="datetimeFigureOut">
              <a:rPr lang="es-ES" smtClean="0"/>
              <a:t>24/01/2022</a:t>
            </a:fld>
            <a:endParaRPr lang="es-ES"/>
          </a:p>
        </p:txBody>
      </p:sp>
      <p:sp>
        <p:nvSpPr>
          <p:cNvPr id="6" name="Marcador de pie de página 5">
            <a:extLst>
              <a:ext uri="{FF2B5EF4-FFF2-40B4-BE49-F238E27FC236}">
                <a16:creationId xmlns:a16="http://schemas.microsoft.com/office/drawing/2014/main" id="{67E3B6F2-A6DA-406F-BFB4-97718CE828E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D341AD6-4F76-4C0F-A2C5-13239C89E83E}"/>
              </a:ext>
            </a:extLst>
          </p:cNvPr>
          <p:cNvSpPr>
            <a:spLocks noGrp="1"/>
          </p:cNvSpPr>
          <p:nvPr>
            <p:ph type="sldNum" sz="quarter" idx="12"/>
          </p:nvPr>
        </p:nvSpPr>
        <p:spPr/>
        <p:txBody>
          <a:bodyPr/>
          <a:lstStyle/>
          <a:p>
            <a:fld id="{02652043-EA10-4380-9DA7-9270F9F54767}" type="slidenum">
              <a:rPr lang="es-ES" smtClean="0"/>
              <a:t>‹Nº›</a:t>
            </a:fld>
            <a:endParaRPr lang="es-ES"/>
          </a:p>
        </p:txBody>
      </p:sp>
    </p:spTree>
    <p:extLst>
      <p:ext uri="{BB962C8B-B14F-4D97-AF65-F5344CB8AC3E}">
        <p14:creationId xmlns:p14="http://schemas.microsoft.com/office/powerpoint/2010/main" val="2853384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7D36D15-50A3-4020-83E8-3352FC3900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5694A63-4C83-45B2-8E26-2BE8B7FD1A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0F717F6-D73B-4CFC-92AB-53BC58C5B9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7EEF3-215E-4E24-804B-4F7D3A248EAC}" type="datetimeFigureOut">
              <a:rPr lang="es-ES" smtClean="0"/>
              <a:t>24/01/2022</a:t>
            </a:fld>
            <a:endParaRPr lang="es-ES"/>
          </a:p>
        </p:txBody>
      </p:sp>
      <p:sp>
        <p:nvSpPr>
          <p:cNvPr id="5" name="Marcador de pie de página 4">
            <a:extLst>
              <a:ext uri="{FF2B5EF4-FFF2-40B4-BE49-F238E27FC236}">
                <a16:creationId xmlns:a16="http://schemas.microsoft.com/office/drawing/2014/main" id="{C91E3103-4FC6-42D4-8FAD-8D6DA253D2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E4BD613D-3F9F-4ECD-A307-6417E4F3AA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652043-EA10-4380-9DA7-9270F9F54767}" type="slidenum">
              <a:rPr lang="es-ES" smtClean="0"/>
              <a:t>‹Nº›</a:t>
            </a:fld>
            <a:endParaRPr lang="es-ES"/>
          </a:p>
        </p:txBody>
      </p:sp>
    </p:spTree>
    <p:extLst>
      <p:ext uri="{BB962C8B-B14F-4D97-AF65-F5344CB8AC3E}">
        <p14:creationId xmlns:p14="http://schemas.microsoft.com/office/powerpoint/2010/main" val="3557769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boe.es/buscar/act.php?id=BOE-A-2015-8343"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828800" y="1238235"/>
            <a:ext cx="10363200" cy="2476517"/>
          </a:xfrm>
        </p:spPr>
        <p:txBody>
          <a:bodyPr>
            <a:normAutofit fontScale="90000"/>
          </a:bodyPr>
          <a:lstStyle/>
          <a:p>
            <a:r>
              <a:rPr lang="en-US" dirty="0"/>
              <a:t>Work package 1: Review of the factors associated with success and failure of ATMP </a:t>
            </a:r>
            <a:endParaRPr lang="es-ES" dirty="0"/>
          </a:p>
        </p:txBody>
      </p:sp>
      <p:sp>
        <p:nvSpPr>
          <p:cNvPr id="3" name="2 Subtítulo"/>
          <p:cNvSpPr>
            <a:spLocks noGrp="1"/>
          </p:cNvSpPr>
          <p:nvPr>
            <p:ph type="subTitle" idx="1"/>
          </p:nvPr>
        </p:nvSpPr>
        <p:spPr>
          <a:xfrm>
            <a:off x="2428849" y="4840739"/>
            <a:ext cx="8763061" cy="895368"/>
          </a:xfrm>
        </p:spPr>
        <p:txBody>
          <a:bodyPr>
            <a:normAutofit/>
          </a:bodyPr>
          <a:lstStyle/>
          <a:p>
            <a:pPr algn="r"/>
            <a:r>
              <a:rPr lang="es-ES" sz="2667" dirty="0"/>
              <a:t>-  Lorena Aguilera, Mª Piedad Rosario &amp; Juan Antonio Blasco  -</a:t>
            </a:r>
          </a:p>
        </p:txBody>
      </p:sp>
      <p:sp>
        <p:nvSpPr>
          <p:cNvPr id="4" name="3 CuadroTexto"/>
          <p:cNvSpPr txBox="1"/>
          <p:nvPr/>
        </p:nvSpPr>
        <p:spPr>
          <a:xfrm>
            <a:off x="2952728" y="185959"/>
            <a:ext cx="8667811" cy="830997"/>
          </a:xfrm>
          <a:prstGeom prst="rect">
            <a:avLst/>
          </a:prstGeom>
          <a:noFill/>
        </p:spPr>
        <p:txBody>
          <a:bodyPr wrap="square" rtlCol="0">
            <a:spAutoFit/>
          </a:bodyPr>
          <a:lstStyle/>
          <a:p>
            <a:endParaRPr lang="es-ES" sz="2400" dirty="0"/>
          </a:p>
          <a:p>
            <a:r>
              <a:rPr lang="en-US" sz="2400" dirty="0"/>
              <a:t> Cost-Effectiveness of Advanced Therapy Medicinal Products (CEAT) </a:t>
            </a:r>
            <a:endParaRPr lang="es-ES" sz="2400" dirty="0"/>
          </a:p>
        </p:txBody>
      </p:sp>
      <p:sp>
        <p:nvSpPr>
          <p:cNvPr id="5" name="4 CuadroTexto"/>
          <p:cNvSpPr txBox="1"/>
          <p:nvPr/>
        </p:nvSpPr>
        <p:spPr>
          <a:xfrm>
            <a:off x="3238480" y="3905254"/>
            <a:ext cx="7143800" cy="584775"/>
          </a:xfrm>
          <a:prstGeom prst="rect">
            <a:avLst/>
          </a:prstGeom>
          <a:noFill/>
        </p:spPr>
        <p:txBody>
          <a:bodyPr wrap="square" rtlCol="0">
            <a:spAutoFit/>
          </a:bodyPr>
          <a:lstStyle/>
          <a:p>
            <a:pPr algn="ctr"/>
            <a:r>
              <a:rPr lang="es-ES" sz="3200" dirty="0"/>
              <a:t>WP 1.1: </a:t>
            </a:r>
            <a:r>
              <a:rPr lang="es-ES" sz="3200" dirty="0" err="1"/>
              <a:t>Literature</a:t>
            </a:r>
            <a:r>
              <a:rPr lang="es-ES" sz="3200" dirty="0"/>
              <a:t> </a:t>
            </a:r>
            <a:r>
              <a:rPr lang="es-ES" sz="3200" dirty="0" err="1"/>
              <a:t>review</a:t>
            </a:r>
            <a:endParaRPr lang="es-ES" sz="3200" dirty="0"/>
          </a:p>
        </p:txBody>
      </p:sp>
      <p:pic>
        <p:nvPicPr>
          <p:cNvPr id="6" name="Imagen 5">
            <a:extLst>
              <a:ext uri="{FF2B5EF4-FFF2-40B4-BE49-F238E27FC236}">
                <a16:creationId xmlns:a16="http://schemas.microsoft.com/office/drawing/2014/main" id="{57E84B3E-E996-4400-A098-B83B90AC698A}"/>
              </a:ext>
            </a:extLst>
          </p:cNvPr>
          <p:cNvPicPr>
            <a:picLocks noChangeAspect="1"/>
          </p:cNvPicPr>
          <p:nvPr/>
        </p:nvPicPr>
        <p:blipFill>
          <a:blip r:embed="rId2"/>
          <a:stretch>
            <a:fillRect/>
          </a:stretch>
        </p:blipFill>
        <p:spPr>
          <a:xfrm>
            <a:off x="1552555" y="5616016"/>
            <a:ext cx="3371850" cy="1190625"/>
          </a:xfrm>
          <a:prstGeom prst="rect">
            <a:avLst/>
          </a:prstGeom>
        </p:spPr>
      </p:pic>
      <p:cxnSp>
        <p:nvCxnSpPr>
          <p:cNvPr id="8" name="Conector recto 7">
            <a:extLst>
              <a:ext uri="{FF2B5EF4-FFF2-40B4-BE49-F238E27FC236}">
                <a16:creationId xmlns:a16="http://schemas.microsoft.com/office/drawing/2014/main" id="{A0FC0ADF-4CB2-4B5E-A2FB-97FC1F4A559F}"/>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1" name="Conector recto 10">
            <a:extLst>
              <a:ext uri="{FF2B5EF4-FFF2-40B4-BE49-F238E27FC236}">
                <a16:creationId xmlns:a16="http://schemas.microsoft.com/office/drawing/2014/main" id="{474AD953-55FF-472C-8C57-33FA444798B1}"/>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7" name="Rectángulo 6">
            <a:extLst>
              <a:ext uri="{FF2B5EF4-FFF2-40B4-BE49-F238E27FC236}">
                <a16:creationId xmlns:a16="http://schemas.microsoft.com/office/drawing/2014/main" id="{62C5EDE5-1E5E-46C1-8D91-044174665784}"/>
              </a:ext>
            </a:extLst>
          </p:cNvPr>
          <p:cNvSpPr/>
          <p:nvPr/>
        </p:nvSpPr>
        <p:spPr>
          <a:xfrm>
            <a:off x="5974015" y="5809709"/>
            <a:ext cx="6096000" cy="923330"/>
          </a:xfrm>
          <a:prstGeom prst="rect">
            <a:avLst/>
          </a:prstGeom>
        </p:spPr>
        <p:txBody>
          <a:bodyPr>
            <a:spAutoFit/>
          </a:bodyPr>
          <a:lstStyle/>
          <a:p>
            <a:pPr algn="just"/>
            <a:r>
              <a:rPr lang="en-GB" dirty="0">
                <a:latin typeface="Times New Roman" panose="02020603050405020304" pitchFamily="18" charset="0"/>
                <a:ea typeface="Times New Roman" panose="02020603050405020304" pitchFamily="18" charset="0"/>
              </a:rPr>
              <a:t>Proyecto de </a:t>
            </a:r>
            <a:r>
              <a:rPr lang="en-GB" dirty="0" err="1">
                <a:latin typeface="Times New Roman" panose="02020603050405020304" pitchFamily="18" charset="0"/>
                <a:ea typeface="Times New Roman" panose="02020603050405020304" pitchFamily="18" charset="0"/>
              </a:rPr>
              <a:t>investigación</a:t>
            </a:r>
            <a:r>
              <a:rPr lang="en-GB" dirty="0">
                <a:latin typeface="Times New Roman" panose="02020603050405020304" pitchFamily="18" charset="0"/>
                <a:ea typeface="Times New Roman" panose="02020603050405020304" pitchFamily="18" charset="0"/>
              </a:rPr>
              <a:t> PID2019.105597RA.I00 </a:t>
            </a:r>
            <a:r>
              <a:rPr lang="en-GB" dirty="0" err="1">
                <a:latin typeface="Times New Roman" panose="02020603050405020304" pitchFamily="18" charset="0"/>
                <a:ea typeface="Times New Roman" panose="02020603050405020304" pitchFamily="18" charset="0"/>
              </a:rPr>
              <a:t>financiado</a:t>
            </a:r>
            <a:r>
              <a:rPr lang="en-GB" dirty="0">
                <a:latin typeface="Times New Roman" panose="02020603050405020304" pitchFamily="18" charset="0"/>
                <a:ea typeface="Times New Roman" panose="02020603050405020304" pitchFamily="18" charset="0"/>
              </a:rPr>
              <a:t> por el </a:t>
            </a:r>
            <a:r>
              <a:rPr lang="en-GB" dirty="0" err="1">
                <a:latin typeface="Times New Roman" panose="02020603050405020304" pitchFamily="18" charset="0"/>
                <a:ea typeface="Times New Roman" panose="02020603050405020304" pitchFamily="18" charset="0"/>
              </a:rPr>
              <a:t>Ministerio</a:t>
            </a:r>
            <a:r>
              <a:rPr lang="en-GB" dirty="0">
                <a:latin typeface="Times New Roman" panose="02020603050405020304" pitchFamily="18" charset="0"/>
                <a:ea typeface="Times New Roman" panose="02020603050405020304" pitchFamily="18" charset="0"/>
              </a:rPr>
              <a:t> de </a:t>
            </a:r>
            <a:r>
              <a:rPr lang="en-GB" dirty="0" err="1">
                <a:latin typeface="Times New Roman" panose="02020603050405020304" pitchFamily="18" charset="0"/>
                <a:ea typeface="Times New Roman" panose="02020603050405020304" pitchFamily="18" charset="0"/>
              </a:rPr>
              <a:t>Ciencia</a:t>
            </a:r>
            <a:r>
              <a:rPr lang="en-GB" dirty="0">
                <a:latin typeface="Times New Roman" panose="02020603050405020304" pitchFamily="18" charset="0"/>
                <a:ea typeface="Times New Roman" panose="02020603050405020304" pitchFamily="18" charset="0"/>
              </a:rPr>
              <a:t> e </a:t>
            </a:r>
            <a:r>
              <a:rPr lang="en-GB" dirty="0" err="1">
                <a:latin typeface="Times New Roman" panose="02020603050405020304" pitchFamily="18" charset="0"/>
                <a:ea typeface="Times New Roman" panose="02020603050405020304" pitchFamily="18" charset="0"/>
              </a:rPr>
              <a:t>Innovación</a:t>
            </a:r>
            <a:r>
              <a:rPr lang="en-GB" dirty="0">
                <a:latin typeface="Times New Roman" panose="02020603050405020304" pitchFamily="18" charset="0"/>
                <a:ea typeface="Times New Roman" panose="02020603050405020304" pitchFamily="18" charset="0"/>
              </a:rPr>
              <a:t> y la </a:t>
            </a:r>
            <a:r>
              <a:rPr lang="en-GB" dirty="0" err="1">
                <a:latin typeface="Times New Roman" panose="02020603050405020304" pitchFamily="18" charset="0"/>
                <a:ea typeface="Times New Roman" panose="02020603050405020304" pitchFamily="18" charset="0"/>
              </a:rPr>
              <a:t>Agencia</a:t>
            </a:r>
            <a:r>
              <a:rPr lang="en-GB" dirty="0">
                <a:latin typeface="Times New Roman" panose="02020603050405020304" pitchFamily="18" charset="0"/>
                <a:ea typeface="Times New Roman" panose="02020603050405020304" pitchFamily="18" charset="0"/>
              </a:rPr>
              <a:t> Nacional de </a:t>
            </a:r>
            <a:r>
              <a:rPr lang="en-GB" dirty="0" err="1">
                <a:latin typeface="Times New Roman" panose="02020603050405020304" pitchFamily="18" charset="0"/>
                <a:ea typeface="Times New Roman" panose="02020603050405020304" pitchFamily="18" charset="0"/>
              </a:rPr>
              <a:t>Investigación</a:t>
            </a:r>
            <a:r>
              <a:rPr lang="en-GB" dirty="0">
                <a:latin typeface="Times New Roman" panose="02020603050405020304" pitchFamily="18" charset="0"/>
                <a:ea typeface="Times New Roman" panose="02020603050405020304" pitchFamily="18" charset="0"/>
              </a:rPr>
              <a:t> MCIN/ AEI /10.13039/501100011033</a:t>
            </a: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78D31-764E-4649-8CFE-B8365BFD78F6}"/>
              </a:ext>
            </a:extLst>
          </p:cNvPr>
          <p:cNvSpPr>
            <a:spLocks noGrp="1"/>
          </p:cNvSpPr>
          <p:nvPr>
            <p:ph type="title"/>
          </p:nvPr>
        </p:nvSpPr>
        <p:spPr>
          <a:xfrm>
            <a:off x="838200" y="152930"/>
            <a:ext cx="10515600" cy="1325563"/>
          </a:xfrm>
        </p:spPr>
        <p:txBody>
          <a:bodyPr/>
          <a:lstStyle/>
          <a:p>
            <a:pPr algn="ctr"/>
            <a:r>
              <a:rPr lang="es-ES" b="1" dirty="0"/>
              <a:t>Protocolo de la revisión</a:t>
            </a:r>
          </a:p>
        </p:txBody>
      </p:sp>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3" name="CuadroTexto 2">
            <a:extLst>
              <a:ext uri="{FF2B5EF4-FFF2-40B4-BE49-F238E27FC236}">
                <a16:creationId xmlns:a16="http://schemas.microsoft.com/office/drawing/2014/main" id="{06D26459-1435-4EAD-ADBB-9532F5B82537}"/>
              </a:ext>
            </a:extLst>
          </p:cNvPr>
          <p:cNvSpPr txBox="1"/>
          <p:nvPr/>
        </p:nvSpPr>
        <p:spPr>
          <a:xfrm>
            <a:off x="1377419" y="2147582"/>
            <a:ext cx="10126319" cy="1446550"/>
          </a:xfrm>
          <a:prstGeom prst="rect">
            <a:avLst/>
          </a:prstGeom>
          <a:noFill/>
        </p:spPr>
        <p:txBody>
          <a:bodyPr wrap="square" rtlCol="0">
            <a:spAutoFit/>
          </a:bodyPr>
          <a:lstStyle/>
          <a:p>
            <a:pPr algn="just"/>
            <a:r>
              <a:rPr lang="es-ES" sz="2200" dirty="0"/>
              <a:t>El protocolo de esta revisión se registró en la base de datos </a:t>
            </a:r>
            <a:r>
              <a:rPr lang="es-ES" sz="2200" b="1" dirty="0"/>
              <a:t>PROSPERO</a:t>
            </a:r>
            <a:r>
              <a:rPr lang="es-ES" sz="2200" dirty="0"/>
              <a:t> (</a:t>
            </a:r>
            <a:r>
              <a:rPr lang="es-ES" sz="2200" i="1" dirty="0"/>
              <a:t>International </a:t>
            </a:r>
            <a:r>
              <a:rPr lang="es-ES" sz="2200" i="1" dirty="0" err="1"/>
              <a:t>Prospective</a:t>
            </a:r>
            <a:r>
              <a:rPr lang="es-ES" sz="2200" i="1" dirty="0"/>
              <a:t> </a:t>
            </a:r>
            <a:r>
              <a:rPr lang="es-ES" sz="2200" i="1" dirty="0" err="1"/>
              <a:t>Register</a:t>
            </a:r>
            <a:r>
              <a:rPr lang="es-ES" sz="2200" i="1" dirty="0"/>
              <a:t> </a:t>
            </a:r>
            <a:r>
              <a:rPr lang="es-ES" sz="2200" i="1" dirty="0" err="1"/>
              <a:t>of</a:t>
            </a:r>
            <a:r>
              <a:rPr lang="es-ES" sz="2200" i="1" dirty="0"/>
              <a:t> </a:t>
            </a:r>
            <a:r>
              <a:rPr lang="es-ES" sz="2200" i="1" dirty="0" err="1"/>
              <a:t>Systematic</a:t>
            </a:r>
            <a:r>
              <a:rPr lang="es-ES" sz="2200" i="1" dirty="0"/>
              <a:t> </a:t>
            </a:r>
            <a:r>
              <a:rPr lang="es-ES" sz="2200" i="1" dirty="0" err="1"/>
              <a:t>Reviews</a:t>
            </a:r>
            <a:r>
              <a:rPr lang="es-ES" sz="2200" dirty="0"/>
              <a:t>) con la referencia </a:t>
            </a:r>
            <a:r>
              <a:rPr lang="es-ES" sz="2200" b="1" dirty="0"/>
              <a:t>CRD42021232943. </a:t>
            </a:r>
            <a:r>
              <a:rPr lang="es-ES" sz="2200" dirty="0"/>
              <a:t>La revisión se llevó a cabo de acuerdo con la declaración de </a:t>
            </a:r>
            <a:r>
              <a:rPr lang="en-GB" sz="2200" i="1" dirty="0"/>
              <a:t>Preferred Reporting Items for Systematic Reviews and Meta-Analyses </a:t>
            </a:r>
            <a:r>
              <a:rPr lang="en-GB" sz="2200" dirty="0"/>
              <a:t>(</a:t>
            </a:r>
            <a:r>
              <a:rPr lang="en-GB" sz="2200" b="1" dirty="0"/>
              <a:t>PRISMA</a:t>
            </a:r>
            <a:r>
              <a:rPr lang="en-GB" sz="2200" dirty="0"/>
              <a:t>) .</a:t>
            </a:r>
            <a:endParaRPr lang="es-ES" sz="2200" dirty="0"/>
          </a:p>
        </p:txBody>
      </p:sp>
    </p:spTree>
    <p:extLst>
      <p:ext uri="{BB962C8B-B14F-4D97-AF65-F5344CB8AC3E}">
        <p14:creationId xmlns:p14="http://schemas.microsoft.com/office/powerpoint/2010/main" val="2052472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78D31-764E-4649-8CFE-B8365BFD78F6}"/>
              </a:ext>
            </a:extLst>
          </p:cNvPr>
          <p:cNvSpPr>
            <a:spLocks noGrp="1"/>
          </p:cNvSpPr>
          <p:nvPr>
            <p:ph type="title"/>
          </p:nvPr>
        </p:nvSpPr>
        <p:spPr/>
        <p:txBody>
          <a:bodyPr/>
          <a:lstStyle/>
          <a:p>
            <a:pPr algn="ctr"/>
            <a:r>
              <a:rPr lang="es-ES" b="1" dirty="0"/>
              <a:t>Documentos de referencia</a:t>
            </a:r>
          </a:p>
        </p:txBody>
      </p:sp>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pic>
        <p:nvPicPr>
          <p:cNvPr id="7" name="Picture 2">
            <a:extLst>
              <a:ext uri="{FF2B5EF4-FFF2-40B4-BE49-F238E27FC236}">
                <a16:creationId xmlns:a16="http://schemas.microsoft.com/office/drawing/2014/main" id="{BED67DAD-6DB6-4BFC-9838-CFB8E0388B14}"/>
              </a:ext>
            </a:extLst>
          </p:cNvPr>
          <p:cNvPicPr>
            <a:picLocks noChangeAspect="1" noChangeArrowheads="1"/>
          </p:cNvPicPr>
          <p:nvPr/>
        </p:nvPicPr>
        <p:blipFill>
          <a:blip r:embed="rId3"/>
          <a:srcRect/>
          <a:stretch>
            <a:fillRect/>
          </a:stretch>
        </p:blipFill>
        <p:spPr bwMode="auto">
          <a:xfrm>
            <a:off x="2146855" y="1690688"/>
            <a:ext cx="8759668" cy="1738312"/>
          </a:xfrm>
          <a:prstGeom prst="rect">
            <a:avLst/>
          </a:prstGeom>
          <a:noFill/>
          <a:ln w="9525">
            <a:noFill/>
            <a:miter lim="800000"/>
            <a:headEnd/>
            <a:tailEnd/>
          </a:ln>
          <a:effectLst/>
        </p:spPr>
      </p:pic>
      <p:pic>
        <p:nvPicPr>
          <p:cNvPr id="8" name="Picture 3">
            <a:extLst>
              <a:ext uri="{FF2B5EF4-FFF2-40B4-BE49-F238E27FC236}">
                <a16:creationId xmlns:a16="http://schemas.microsoft.com/office/drawing/2014/main" id="{9610061E-B550-4E02-9530-1A6DE66DE89B}"/>
              </a:ext>
            </a:extLst>
          </p:cNvPr>
          <p:cNvPicPr>
            <a:picLocks noChangeAspect="1" noChangeArrowheads="1"/>
          </p:cNvPicPr>
          <p:nvPr/>
        </p:nvPicPr>
        <p:blipFill>
          <a:blip r:embed="rId4"/>
          <a:srcRect/>
          <a:stretch>
            <a:fillRect/>
          </a:stretch>
        </p:blipFill>
        <p:spPr bwMode="auto">
          <a:xfrm>
            <a:off x="2146872" y="4202458"/>
            <a:ext cx="8759651" cy="1566862"/>
          </a:xfrm>
          <a:prstGeom prst="rect">
            <a:avLst/>
          </a:prstGeom>
          <a:noFill/>
          <a:ln w="9525">
            <a:noFill/>
            <a:miter lim="800000"/>
            <a:headEnd/>
            <a:tailEnd/>
          </a:ln>
          <a:effectLst/>
        </p:spPr>
      </p:pic>
    </p:spTree>
    <p:extLst>
      <p:ext uri="{BB962C8B-B14F-4D97-AF65-F5344CB8AC3E}">
        <p14:creationId xmlns:p14="http://schemas.microsoft.com/office/powerpoint/2010/main" val="3057028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78D31-764E-4649-8CFE-B8365BFD78F6}"/>
              </a:ext>
            </a:extLst>
          </p:cNvPr>
          <p:cNvSpPr>
            <a:spLocks noGrp="1"/>
          </p:cNvSpPr>
          <p:nvPr>
            <p:ph type="title"/>
          </p:nvPr>
        </p:nvSpPr>
        <p:spPr/>
        <p:txBody>
          <a:bodyPr/>
          <a:lstStyle/>
          <a:p>
            <a:pPr algn="ctr"/>
            <a:r>
              <a:rPr lang="es-ES" b="1" dirty="0"/>
              <a:t>Documentos de referencia</a:t>
            </a:r>
          </a:p>
        </p:txBody>
      </p:sp>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pic>
        <p:nvPicPr>
          <p:cNvPr id="7" name="Picture 2">
            <a:extLst>
              <a:ext uri="{FF2B5EF4-FFF2-40B4-BE49-F238E27FC236}">
                <a16:creationId xmlns:a16="http://schemas.microsoft.com/office/drawing/2014/main" id="{F53C0182-BB23-41E1-A3C1-B5C2D037E96D}"/>
              </a:ext>
            </a:extLst>
          </p:cNvPr>
          <p:cNvPicPr>
            <a:picLocks noChangeAspect="1" noChangeArrowheads="1"/>
          </p:cNvPicPr>
          <p:nvPr/>
        </p:nvPicPr>
        <p:blipFill>
          <a:blip r:embed="rId3"/>
          <a:srcRect/>
          <a:stretch>
            <a:fillRect/>
          </a:stretch>
        </p:blipFill>
        <p:spPr bwMode="auto">
          <a:xfrm>
            <a:off x="1462266" y="1898364"/>
            <a:ext cx="3701486" cy="3409961"/>
          </a:xfrm>
          <a:prstGeom prst="rect">
            <a:avLst/>
          </a:prstGeom>
          <a:noFill/>
          <a:ln w="9525">
            <a:noFill/>
            <a:miter lim="800000"/>
            <a:headEnd/>
            <a:tailEnd/>
          </a:ln>
          <a:effectLst/>
        </p:spPr>
      </p:pic>
      <p:sp>
        <p:nvSpPr>
          <p:cNvPr id="8" name="5 CuadroTexto">
            <a:extLst>
              <a:ext uri="{FF2B5EF4-FFF2-40B4-BE49-F238E27FC236}">
                <a16:creationId xmlns:a16="http://schemas.microsoft.com/office/drawing/2014/main" id="{34CA491B-F72C-4B4F-BEA7-850F8A208150}"/>
              </a:ext>
            </a:extLst>
          </p:cNvPr>
          <p:cNvSpPr txBox="1"/>
          <p:nvPr/>
        </p:nvSpPr>
        <p:spPr>
          <a:xfrm>
            <a:off x="6372016" y="2033683"/>
            <a:ext cx="4357718" cy="3139321"/>
          </a:xfrm>
          <a:prstGeom prst="rect">
            <a:avLst/>
          </a:prstGeom>
          <a:noFill/>
        </p:spPr>
        <p:txBody>
          <a:bodyPr wrap="square" rtlCol="0">
            <a:spAutoFit/>
          </a:bodyPr>
          <a:lstStyle/>
          <a:p>
            <a:pPr marL="342900" indent="-342900" algn="ctr"/>
            <a:r>
              <a:rPr lang="es-ES" b="1" dirty="0"/>
              <a:t>Dominios de estudio</a:t>
            </a:r>
          </a:p>
          <a:p>
            <a:pPr marL="342900" indent="-342900" algn="just">
              <a:buAutoNum type="arabicPeriod"/>
            </a:pPr>
            <a:r>
              <a:rPr lang="es-ES" dirty="0"/>
              <a:t>Problema de salud y uso actual de la tecnología.</a:t>
            </a:r>
          </a:p>
          <a:p>
            <a:pPr marL="342900" indent="-342900" algn="just">
              <a:buAutoNum type="arabicPeriod"/>
            </a:pPr>
            <a:r>
              <a:rPr lang="es-ES" dirty="0"/>
              <a:t>Descripciones técnicas de la tecnología.</a:t>
            </a:r>
          </a:p>
          <a:p>
            <a:pPr marL="342900" indent="-342900" algn="just">
              <a:buAutoNum type="arabicPeriod"/>
            </a:pPr>
            <a:r>
              <a:rPr lang="es-ES" dirty="0"/>
              <a:t>Seguridad.</a:t>
            </a:r>
          </a:p>
          <a:p>
            <a:pPr marL="342900" indent="-342900" algn="just">
              <a:buAutoNum type="arabicPeriod"/>
            </a:pPr>
            <a:r>
              <a:rPr lang="es-ES" dirty="0"/>
              <a:t>Efectividad clínica.</a:t>
            </a:r>
          </a:p>
          <a:p>
            <a:pPr marL="342900" indent="-342900" algn="just">
              <a:buAutoNum type="arabicPeriod"/>
            </a:pPr>
            <a:r>
              <a:rPr lang="es-ES" dirty="0"/>
              <a:t>Evaluación económica.</a:t>
            </a:r>
          </a:p>
          <a:p>
            <a:pPr marL="342900" indent="-342900" algn="just">
              <a:buAutoNum type="arabicPeriod"/>
            </a:pPr>
            <a:r>
              <a:rPr lang="es-ES" dirty="0"/>
              <a:t>Análisis ético.</a:t>
            </a:r>
          </a:p>
          <a:p>
            <a:pPr marL="342900" indent="-342900" algn="just">
              <a:buAutoNum type="arabicPeriod"/>
            </a:pPr>
            <a:r>
              <a:rPr lang="es-ES" dirty="0"/>
              <a:t>Aspectos organizacionales.</a:t>
            </a:r>
          </a:p>
          <a:p>
            <a:pPr marL="342900" indent="-342900" algn="just">
              <a:buAutoNum type="arabicPeriod"/>
            </a:pPr>
            <a:r>
              <a:rPr lang="es-ES" dirty="0"/>
              <a:t>Aspectos pacientes-sociedad.</a:t>
            </a:r>
          </a:p>
          <a:p>
            <a:pPr marL="342900" indent="-342900" algn="just">
              <a:buAutoNum type="arabicPeriod"/>
            </a:pPr>
            <a:r>
              <a:rPr lang="es-ES" dirty="0"/>
              <a:t>Aspectos legales.</a:t>
            </a:r>
          </a:p>
        </p:txBody>
      </p:sp>
    </p:spTree>
    <p:extLst>
      <p:ext uri="{BB962C8B-B14F-4D97-AF65-F5344CB8AC3E}">
        <p14:creationId xmlns:p14="http://schemas.microsoft.com/office/powerpoint/2010/main" val="3817283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7" name="1 Título">
            <a:extLst>
              <a:ext uri="{FF2B5EF4-FFF2-40B4-BE49-F238E27FC236}">
                <a16:creationId xmlns:a16="http://schemas.microsoft.com/office/drawing/2014/main" id="{F5A66867-9920-41CE-8731-5371B8A4BF69}"/>
              </a:ext>
            </a:extLst>
          </p:cNvPr>
          <p:cNvSpPr>
            <a:spLocks noGrp="1"/>
          </p:cNvSpPr>
          <p:nvPr>
            <p:ph type="title"/>
          </p:nvPr>
        </p:nvSpPr>
        <p:spPr>
          <a:xfrm>
            <a:off x="838200" y="365125"/>
            <a:ext cx="10515600" cy="1325563"/>
          </a:xfrm>
        </p:spPr>
        <p:txBody>
          <a:bodyPr/>
          <a:lstStyle/>
          <a:p>
            <a:r>
              <a:rPr lang="es-ES" b="1" dirty="0"/>
              <a:t>1. Estrategia de búsqueda</a:t>
            </a:r>
          </a:p>
        </p:txBody>
      </p:sp>
      <p:pic>
        <p:nvPicPr>
          <p:cNvPr id="8" name="Picture 3">
            <a:extLst>
              <a:ext uri="{FF2B5EF4-FFF2-40B4-BE49-F238E27FC236}">
                <a16:creationId xmlns:a16="http://schemas.microsoft.com/office/drawing/2014/main" id="{BAB478FB-A12B-4DFD-8C34-4B0073AEE56A}"/>
              </a:ext>
            </a:extLst>
          </p:cNvPr>
          <p:cNvPicPr>
            <a:picLocks noChangeAspect="1" noChangeArrowheads="1"/>
          </p:cNvPicPr>
          <p:nvPr/>
        </p:nvPicPr>
        <p:blipFill>
          <a:blip r:embed="rId3"/>
          <a:srcRect/>
          <a:stretch>
            <a:fillRect/>
          </a:stretch>
        </p:blipFill>
        <p:spPr bwMode="auto">
          <a:xfrm>
            <a:off x="1144438" y="1937858"/>
            <a:ext cx="6647869" cy="3848412"/>
          </a:xfrm>
          <a:prstGeom prst="rect">
            <a:avLst/>
          </a:prstGeom>
          <a:noFill/>
          <a:ln w="9525">
            <a:noFill/>
            <a:miter lim="800000"/>
            <a:headEnd/>
            <a:tailEnd/>
          </a:ln>
          <a:effectLst/>
        </p:spPr>
      </p:pic>
      <p:sp>
        <p:nvSpPr>
          <p:cNvPr id="9" name="7 CuadroTexto">
            <a:extLst>
              <a:ext uri="{FF2B5EF4-FFF2-40B4-BE49-F238E27FC236}">
                <a16:creationId xmlns:a16="http://schemas.microsoft.com/office/drawing/2014/main" id="{CA192C2F-2E78-41CE-A8A6-51CC1E481035}"/>
              </a:ext>
            </a:extLst>
          </p:cNvPr>
          <p:cNvSpPr txBox="1"/>
          <p:nvPr/>
        </p:nvSpPr>
        <p:spPr>
          <a:xfrm>
            <a:off x="8353403" y="1262850"/>
            <a:ext cx="3550571" cy="4524315"/>
          </a:xfrm>
          <a:prstGeom prst="rect">
            <a:avLst/>
          </a:prstGeom>
          <a:noFill/>
        </p:spPr>
        <p:txBody>
          <a:bodyPr wrap="square" rtlCol="0">
            <a:spAutoFit/>
          </a:bodyPr>
          <a:lstStyle/>
          <a:p>
            <a:r>
              <a:rPr lang="es-ES" dirty="0"/>
              <a:t>-Bases de datos interrogadas:</a:t>
            </a:r>
          </a:p>
          <a:p>
            <a:pPr lvl="1">
              <a:buFont typeface="Wingdings" pitchFamily="2" charset="2"/>
              <a:buChar char="Ø"/>
            </a:pPr>
            <a:r>
              <a:rPr lang="es-ES" dirty="0"/>
              <a:t> </a:t>
            </a:r>
            <a:r>
              <a:rPr lang="es-ES" dirty="0" err="1"/>
              <a:t>Medline</a:t>
            </a:r>
            <a:r>
              <a:rPr lang="es-ES" dirty="0"/>
              <a:t> (OVID)</a:t>
            </a:r>
          </a:p>
          <a:p>
            <a:pPr lvl="1">
              <a:buFont typeface="Wingdings" pitchFamily="2" charset="2"/>
              <a:buChar char="Ø"/>
            </a:pPr>
            <a:r>
              <a:rPr lang="es-ES" dirty="0"/>
              <a:t>EMBASE</a:t>
            </a:r>
          </a:p>
          <a:p>
            <a:pPr lvl="1">
              <a:buFont typeface="Wingdings" pitchFamily="2" charset="2"/>
              <a:buChar char="Ø"/>
            </a:pPr>
            <a:r>
              <a:rPr lang="es-ES" dirty="0"/>
              <a:t>Cochrane</a:t>
            </a:r>
          </a:p>
          <a:p>
            <a:pPr lvl="1">
              <a:buFont typeface="Wingdings" pitchFamily="2" charset="2"/>
              <a:buChar char="Ø"/>
            </a:pPr>
            <a:r>
              <a:rPr lang="es-ES" dirty="0"/>
              <a:t>INAHTA</a:t>
            </a:r>
          </a:p>
          <a:p>
            <a:pPr lvl="1">
              <a:buFont typeface="Wingdings" pitchFamily="2" charset="2"/>
              <a:buChar char="Ø"/>
            </a:pPr>
            <a:r>
              <a:rPr lang="es-ES" dirty="0"/>
              <a:t>WOS</a:t>
            </a:r>
          </a:p>
          <a:p>
            <a:pPr lvl="1">
              <a:buFont typeface="Wingdings" pitchFamily="2" charset="2"/>
              <a:buChar char="Ø"/>
            </a:pPr>
            <a:r>
              <a:rPr lang="es-ES" dirty="0"/>
              <a:t>PubMed </a:t>
            </a:r>
            <a:r>
              <a:rPr lang="es-ES" dirty="0" err="1"/>
              <a:t>aheadofprint</a:t>
            </a:r>
            <a:endParaRPr lang="es-ES" dirty="0"/>
          </a:p>
          <a:p>
            <a:endParaRPr lang="es-ES" dirty="0"/>
          </a:p>
          <a:p>
            <a:r>
              <a:rPr lang="es-ES" dirty="0"/>
              <a:t>-Descriptores y términos libres</a:t>
            </a:r>
          </a:p>
          <a:p>
            <a:r>
              <a:rPr lang="es-ES" dirty="0"/>
              <a:t>-Idiomas: Inglés y español</a:t>
            </a:r>
          </a:p>
          <a:p>
            <a:endParaRPr lang="es-ES" dirty="0"/>
          </a:p>
          <a:p>
            <a:r>
              <a:rPr lang="es-ES" dirty="0"/>
              <a:t>-Búsqueda de literatura gris:</a:t>
            </a:r>
          </a:p>
          <a:p>
            <a:pPr marL="742950" lvl="1" indent="-285750">
              <a:buFont typeface="Wingdings" panose="05000000000000000000" pitchFamily="2" charset="2"/>
              <a:buChar char="Ø"/>
            </a:pPr>
            <a:r>
              <a:rPr lang="es-ES" dirty="0" err="1"/>
              <a:t>TripDatabase</a:t>
            </a:r>
            <a:endParaRPr lang="es-ES" dirty="0"/>
          </a:p>
          <a:p>
            <a:pPr marL="742950" lvl="1" indent="-285750">
              <a:buFont typeface="Wingdings" panose="05000000000000000000" pitchFamily="2" charset="2"/>
              <a:buChar char="Ø"/>
            </a:pPr>
            <a:r>
              <a:rPr lang="es-ES" dirty="0"/>
              <a:t>NICE </a:t>
            </a:r>
            <a:r>
              <a:rPr lang="es-ES" dirty="0" err="1"/>
              <a:t>Evidence</a:t>
            </a:r>
            <a:r>
              <a:rPr lang="es-ES" dirty="0"/>
              <a:t> </a:t>
            </a:r>
            <a:r>
              <a:rPr lang="es-ES" dirty="0" err="1"/>
              <a:t>Search</a:t>
            </a:r>
            <a:endParaRPr lang="es-ES" dirty="0"/>
          </a:p>
          <a:p>
            <a:pPr marL="742950" lvl="1" indent="-285750">
              <a:buFont typeface="Wingdings" panose="05000000000000000000" pitchFamily="2" charset="2"/>
              <a:buChar char="Ø"/>
            </a:pPr>
            <a:r>
              <a:rPr lang="es-ES" dirty="0" err="1"/>
              <a:t>GreyGuide</a:t>
            </a:r>
            <a:endParaRPr lang="es-ES" dirty="0"/>
          </a:p>
          <a:p>
            <a:pPr marL="742950" lvl="1" indent="-285750">
              <a:buFont typeface="Wingdings" panose="05000000000000000000" pitchFamily="2" charset="2"/>
              <a:buChar char="Ø"/>
            </a:pPr>
            <a:r>
              <a:rPr lang="es-ES" dirty="0" err="1"/>
              <a:t>Epistemonikos</a:t>
            </a:r>
            <a:endParaRPr lang="es-ES" dirty="0"/>
          </a:p>
        </p:txBody>
      </p:sp>
    </p:spTree>
    <p:extLst>
      <p:ext uri="{BB962C8B-B14F-4D97-AF65-F5344CB8AC3E}">
        <p14:creationId xmlns:p14="http://schemas.microsoft.com/office/powerpoint/2010/main" val="587232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78D31-764E-4649-8CFE-B8365BFD78F6}"/>
              </a:ext>
            </a:extLst>
          </p:cNvPr>
          <p:cNvSpPr>
            <a:spLocks noGrp="1"/>
          </p:cNvSpPr>
          <p:nvPr>
            <p:ph type="title"/>
          </p:nvPr>
        </p:nvSpPr>
        <p:spPr/>
        <p:txBody>
          <a:bodyPr/>
          <a:lstStyle/>
          <a:p>
            <a:r>
              <a:rPr lang="es-ES" b="1" dirty="0"/>
              <a:t>2. Criterios de inclusión y exclusión</a:t>
            </a:r>
          </a:p>
        </p:txBody>
      </p:sp>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7" name="2 Marcador de contenido">
            <a:extLst>
              <a:ext uri="{FF2B5EF4-FFF2-40B4-BE49-F238E27FC236}">
                <a16:creationId xmlns:a16="http://schemas.microsoft.com/office/drawing/2014/main" id="{630ACBDD-AA8D-427B-8373-9FD0D64580AD}"/>
              </a:ext>
            </a:extLst>
          </p:cNvPr>
          <p:cNvSpPr>
            <a:spLocks noGrp="1"/>
          </p:cNvSpPr>
          <p:nvPr>
            <p:ph idx="1"/>
          </p:nvPr>
        </p:nvSpPr>
        <p:spPr>
          <a:xfrm>
            <a:off x="1203820" y="1723438"/>
            <a:ext cx="4114800" cy="4588461"/>
          </a:xfrm>
        </p:spPr>
        <p:txBody>
          <a:bodyPr>
            <a:normAutofit fontScale="55000" lnSpcReduction="20000"/>
          </a:bodyPr>
          <a:lstStyle/>
          <a:p>
            <a:pPr>
              <a:buNone/>
            </a:pPr>
            <a:r>
              <a:rPr lang="es-ES" sz="3600" b="1" dirty="0"/>
              <a:t>Criterios de inclusión: </a:t>
            </a:r>
          </a:p>
          <a:p>
            <a:pPr algn="just">
              <a:lnSpc>
                <a:spcPct val="120000"/>
              </a:lnSpc>
              <a:buFont typeface="Wingdings" pitchFamily="2" charset="2"/>
              <a:buChar char="Ø"/>
            </a:pPr>
            <a:r>
              <a:rPr lang="es-ES" sz="3300" dirty="0"/>
              <a:t>Diseño: Revisión sistemática o </a:t>
            </a:r>
            <a:r>
              <a:rPr lang="es-ES" sz="3300" dirty="0" err="1"/>
              <a:t>metanálisis</a:t>
            </a:r>
            <a:r>
              <a:rPr lang="es-ES" sz="3300" dirty="0"/>
              <a:t>. </a:t>
            </a:r>
          </a:p>
          <a:p>
            <a:pPr algn="just">
              <a:lnSpc>
                <a:spcPct val="120000"/>
              </a:lnSpc>
              <a:buFont typeface="Wingdings" pitchFamily="2" charset="2"/>
              <a:buChar char="Ø"/>
            </a:pPr>
            <a:r>
              <a:rPr lang="es-ES" sz="3300" dirty="0"/>
              <a:t>Intervención: Análisis de una terapia avanzada englobada en uno de los 3 subgrupos preestablecidos: terapia génica, terapia celular y terapia tisular. </a:t>
            </a:r>
          </a:p>
          <a:p>
            <a:pPr algn="just">
              <a:lnSpc>
                <a:spcPct val="120000"/>
              </a:lnSpc>
              <a:buFont typeface="Wingdings" pitchFamily="2" charset="2"/>
              <a:buChar char="Ø"/>
            </a:pPr>
            <a:r>
              <a:rPr lang="es-ES" sz="3300" dirty="0" err="1"/>
              <a:t>Outcome</a:t>
            </a:r>
            <a:r>
              <a:rPr lang="es-ES" sz="3300" dirty="0"/>
              <a:t>: Que incluya discusión o análisis de al menos una barrera/facilitador en la incorporación de la tecnología como son la seguridad, eficacia, efectividad, coste, coste-efectividad, regulación o traslación.</a:t>
            </a:r>
          </a:p>
          <a:p>
            <a:pPr algn="just">
              <a:lnSpc>
                <a:spcPct val="120000"/>
              </a:lnSpc>
              <a:buFont typeface="Wingdings" pitchFamily="2" charset="2"/>
              <a:buChar char="Ø"/>
            </a:pPr>
            <a:r>
              <a:rPr lang="es-ES" sz="3300" dirty="0"/>
              <a:t>Idioma: Español e inglés.</a:t>
            </a:r>
          </a:p>
        </p:txBody>
      </p:sp>
      <p:sp>
        <p:nvSpPr>
          <p:cNvPr id="8" name="4 CuadroTexto">
            <a:extLst>
              <a:ext uri="{FF2B5EF4-FFF2-40B4-BE49-F238E27FC236}">
                <a16:creationId xmlns:a16="http://schemas.microsoft.com/office/drawing/2014/main" id="{A1B5D44A-EE12-47FA-9364-75B58ED8FD88}"/>
              </a:ext>
            </a:extLst>
          </p:cNvPr>
          <p:cNvSpPr txBox="1"/>
          <p:nvPr/>
        </p:nvSpPr>
        <p:spPr>
          <a:xfrm>
            <a:off x="6873382" y="1690688"/>
            <a:ext cx="3714776" cy="3123932"/>
          </a:xfrm>
          <a:prstGeom prst="rect">
            <a:avLst/>
          </a:prstGeom>
          <a:noFill/>
        </p:spPr>
        <p:txBody>
          <a:bodyPr wrap="square" rtlCol="0">
            <a:spAutoFit/>
          </a:bodyPr>
          <a:lstStyle/>
          <a:p>
            <a:r>
              <a:rPr lang="es-ES" sz="2000" b="1" dirty="0"/>
              <a:t>Criterios de exclusión</a:t>
            </a:r>
            <a:r>
              <a:rPr lang="es-ES" b="1" dirty="0"/>
              <a:t>: </a:t>
            </a:r>
          </a:p>
          <a:p>
            <a:endParaRPr lang="es-ES" sz="1500" dirty="0"/>
          </a:p>
          <a:p>
            <a:pPr>
              <a:buFont typeface="Wingdings" pitchFamily="2" charset="2"/>
              <a:buChar char="Ø"/>
            </a:pPr>
            <a:r>
              <a:rPr lang="es-ES" dirty="0"/>
              <a:t>Otros diseños de estudio.</a:t>
            </a:r>
          </a:p>
          <a:p>
            <a:endParaRPr lang="es-ES" dirty="0"/>
          </a:p>
          <a:p>
            <a:pPr algn="just">
              <a:buFont typeface="Wingdings" pitchFamily="2" charset="2"/>
              <a:buChar char="Ø"/>
            </a:pPr>
            <a:r>
              <a:rPr lang="es-ES" dirty="0"/>
              <a:t> Publicación centrada solo en aspectos relacionados con la patología o indicación de la TA o grupo de terapias. </a:t>
            </a:r>
          </a:p>
          <a:p>
            <a:pPr algn="just"/>
            <a:endParaRPr lang="es-ES" dirty="0"/>
          </a:p>
          <a:p>
            <a:pPr algn="just">
              <a:buFont typeface="Wingdings" pitchFamily="2" charset="2"/>
              <a:buChar char="Ø"/>
            </a:pPr>
            <a:r>
              <a:rPr lang="es-ES" dirty="0"/>
              <a:t> Estudios no realizados en humanos.</a:t>
            </a:r>
          </a:p>
        </p:txBody>
      </p:sp>
    </p:spTree>
    <p:extLst>
      <p:ext uri="{BB962C8B-B14F-4D97-AF65-F5344CB8AC3E}">
        <p14:creationId xmlns:p14="http://schemas.microsoft.com/office/powerpoint/2010/main" val="3435466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78D31-764E-4649-8CFE-B8365BFD78F6}"/>
              </a:ext>
            </a:extLst>
          </p:cNvPr>
          <p:cNvSpPr>
            <a:spLocks noGrp="1"/>
          </p:cNvSpPr>
          <p:nvPr>
            <p:ph type="title"/>
          </p:nvPr>
        </p:nvSpPr>
        <p:spPr/>
        <p:txBody>
          <a:bodyPr/>
          <a:lstStyle/>
          <a:p>
            <a:r>
              <a:rPr lang="es-ES" b="1" dirty="0"/>
              <a:t>3. Filtrado de los estudios</a:t>
            </a:r>
          </a:p>
        </p:txBody>
      </p:sp>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9" name="Marcador de contenido 8">
            <a:extLst>
              <a:ext uri="{FF2B5EF4-FFF2-40B4-BE49-F238E27FC236}">
                <a16:creationId xmlns:a16="http://schemas.microsoft.com/office/drawing/2014/main" id="{B98825B6-F271-4967-B6A0-6BEA1739032C}"/>
              </a:ext>
            </a:extLst>
          </p:cNvPr>
          <p:cNvSpPr>
            <a:spLocks noGrp="1"/>
          </p:cNvSpPr>
          <p:nvPr>
            <p:ph idx="1"/>
          </p:nvPr>
        </p:nvSpPr>
        <p:spPr>
          <a:xfrm>
            <a:off x="1067208" y="1926736"/>
            <a:ext cx="10515600" cy="1969403"/>
          </a:xfrm>
        </p:spPr>
        <p:txBody>
          <a:bodyPr>
            <a:normAutofit/>
          </a:bodyPr>
          <a:lstStyle/>
          <a:p>
            <a:pPr marL="0" indent="0" algn="just">
              <a:buNone/>
            </a:pPr>
            <a:r>
              <a:rPr lang="es-ES" sz="2000" dirty="0"/>
              <a:t>Los estudios identificados en la búsqueda fueron evaluados por dos revisores de forma independiente según los criterios de inclusión y exclusión preestablecidos, primero por el título y el resumen y luego por el texto completo. </a:t>
            </a:r>
          </a:p>
          <a:p>
            <a:pPr marL="0" indent="0" algn="just">
              <a:buNone/>
            </a:pPr>
            <a:r>
              <a:rPr lang="es-ES" sz="2000" dirty="0"/>
              <a:t>Las discrepancias entre los revisores se resolvieron mediante discusión y consenso. </a:t>
            </a:r>
          </a:p>
        </p:txBody>
      </p:sp>
    </p:spTree>
    <p:extLst>
      <p:ext uri="{BB962C8B-B14F-4D97-AF65-F5344CB8AC3E}">
        <p14:creationId xmlns:p14="http://schemas.microsoft.com/office/powerpoint/2010/main" val="1301464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78D31-764E-4649-8CFE-B8365BFD78F6}"/>
              </a:ext>
            </a:extLst>
          </p:cNvPr>
          <p:cNvSpPr>
            <a:spLocks noGrp="1"/>
          </p:cNvSpPr>
          <p:nvPr>
            <p:ph type="title"/>
          </p:nvPr>
        </p:nvSpPr>
        <p:spPr>
          <a:xfrm>
            <a:off x="838200" y="-181807"/>
            <a:ext cx="10515600" cy="1325563"/>
          </a:xfrm>
        </p:spPr>
        <p:txBody>
          <a:bodyPr/>
          <a:lstStyle/>
          <a:p>
            <a:r>
              <a:rPr lang="es-ES" b="1" dirty="0"/>
              <a:t>4. Extracción de datos</a:t>
            </a:r>
          </a:p>
        </p:txBody>
      </p:sp>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graphicFrame>
        <p:nvGraphicFramePr>
          <p:cNvPr id="8" name="Diagrama 7">
            <a:extLst>
              <a:ext uri="{FF2B5EF4-FFF2-40B4-BE49-F238E27FC236}">
                <a16:creationId xmlns:a16="http://schemas.microsoft.com/office/drawing/2014/main" id="{7555A364-8993-43B1-B91B-712A53BBE010}"/>
              </a:ext>
            </a:extLst>
          </p:cNvPr>
          <p:cNvGraphicFramePr/>
          <p:nvPr>
            <p:extLst>
              <p:ext uri="{D42A27DB-BD31-4B8C-83A1-F6EECF244321}">
                <p14:modId xmlns:p14="http://schemas.microsoft.com/office/powerpoint/2010/main" val="3061530463"/>
              </p:ext>
            </p:extLst>
          </p:nvPr>
        </p:nvGraphicFramePr>
        <p:xfrm>
          <a:off x="631548" y="893232"/>
          <a:ext cx="8845735"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3300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78D31-764E-4649-8CFE-B8365BFD78F6}"/>
              </a:ext>
            </a:extLst>
          </p:cNvPr>
          <p:cNvSpPr>
            <a:spLocks noGrp="1"/>
          </p:cNvSpPr>
          <p:nvPr>
            <p:ph type="title"/>
          </p:nvPr>
        </p:nvSpPr>
        <p:spPr>
          <a:xfrm>
            <a:off x="774583" y="96677"/>
            <a:ext cx="11485221" cy="1325563"/>
          </a:xfrm>
        </p:spPr>
        <p:txBody>
          <a:bodyPr/>
          <a:lstStyle/>
          <a:p>
            <a:r>
              <a:rPr lang="es-ES" b="1" dirty="0"/>
              <a:t>5. Evaluación de la calidad de los estudios incluidos</a:t>
            </a:r>
          </a:p>
        </p:txBody>
      </p:sp>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7" name="Marcador de contenido 6">
            <a:extLst>
              <a:ext uri="{FF2B5EF4-FFF2-40B4-BE49-F238E27FC236}">
                <a16:creationId xmlns:a16="http://schemas.microsoft.com/office/drawing/2014/main" id="{3DC36B55-E11A-4BFB-BB66-9858C632599A}"/>
              </a:ext>
            </a:extLst>
          </p:cNvPr>
          <p:cNvSpPr>
            <a:spLocks noGrp="1"/>
          </p:cNvSpPr>
          <p:nvPr>
            <p:ph idx="1"/>
          </p:nvPr>
        </p:nvSpPr>
        <p:spPr>
          <a:xfrm>
            <a:off x="1799141" y="1083879"/>
            <a:ext cx="9436104" cy="497047"/>
          </a:xfrm>
        </p:spPr>
        <p:txBody>
          <a:bodyPr/>
          <a:lstStyle/>
          <a:p>
            <a:pPr marL="0" indent="0">
              <a:buNone/>
            </a:pPr>
            <a:r>
              <a:rPr lang="es-ES" dirty="0"/>
              <a:t>Evaluación de la calidad de las RS con la herramienta AMSTAR-II</a:t>
            </a:r>
          </a:p>
        </p:txBody>
      </p:sp>
      <p:graphicFrame>
        <p:nvGraphicFramePr>
          <p:cNvPr id="8" name="Diagrama 7">
            <a:extLst>
              <a:ext uri="{FF2B5EF4-FFF2-40B4-BE49-F238E27FC236}">
                <a16:creationId xmlns:a16="http://schemas.microsoft.com/office/drawing/2014/main" id="{A3448131-8FE2-48F0-B347-60C7C8EDB5C5}"/>
              </a:ext>
            </a:extLst>
          </p:cNvPr>
          <p:cNvGraphicFramePr/>
          <p:nvPr>
            <p:extLst>
              <p:ext uri="{D42A27DB-BD31-4B8C-83A1-F6EECF244321}">
                <p14:modId xmlns:p14="http://schemas.microsoft.com/office/powerpoint/2010/main" val="376413219"/>
              </p:ext>
            </p:extLst>
          </p:nvPr>
        </p:nvGraphicFramePr>
        <p:xfrm>
          <a:off x="875250" y="1580926"/>
          <a:ext cx="8142915" cy="47309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0414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78D31-764E-4649-8CFE-B8365BFD78F6}"/>
              </a:ext>
            </a:extLst>
          </p:cNvPr>
          <p:cNvSpPr>
            <a:spLocks noGrp="1"/>
          </p:cNvSpPr>
          <p:nvPr>
            <p:ph type="title"/>
          </p:nvPr>
        </p:nvSpPr>
        <p:spPr>
          <a:xfrm>
            <a:off x="774583" y="96677"/>
            <a:ext cx="11485221" cy="1325563"/>
          </a:xfrm>
        </p:spPr>
        <p:txBody>
          <a:bodyPr/>
          <a:lstStyle/>
          <a:p>
            <a:r>
              <a:rPr lang="es-ES" b="1" dirty="0"/>
              <a:t>5. Evaluación de la calidad de los estudios incluidos</a:t>
            </a:r>
          </a:p>
        </p:txBody>
      </p:sp>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graphicFrame>
        <p:nvGraphicFramePr>
          <p:cNvPr id="10" name="Tabla 9">
            <a:extLst>
              <a:ext uri="{FF2B5EF4-FFF2-40B4-BE49-F238E27FC236}">
                <a16:creationId xmlns:a16="http://schemas.microsoft.com/office/drawing/2014/main" id="{FC575F5A-D9A2-47C3-AA75-30F245BBEC43}"/>
              </a:ext>
            </a:extLst>
          </p:cNvPr>
          <p:cNvGraphicFramePr>
            <a:graphicFrameLocks noGrp="1"/>
          </p:cNvGraphicFramePr>
          <p:nvPr>
            <p:extLst>
              <p:ext uri="{D42A27DB-BD31-4B8C-83A1-F6EECF244321}">
                <p14:modId xmlns:p14="http://schemas.microsoft.com/office/powerpoint/2010/main" val="4022924770"/>
              </p:ext>
            </p:extLst>
          </p:nvPr>
        </p:nvGraphicFramePr>
        <p:xfrm>
          <a:off x="1067208" y="1580925"/>
          <a:ext cx="10965760" cy="4193197"/>
        </p:xfrm>
        <a:graphic>
          <a:graphicData uri="http://schemas.openxmlformats.org/drawingml/2006/table">
            <a:tbl>
              <a:tblPr firstRow="1" firstCol="1" bandRow="1">
                <a:tableStyleId>{5DA37D80-6434-44D0-A028-1B22A696006F}</a:tableStyleId>
              </a:tblPr>
              <a:tblGrid>
                <a:gridCol w="7270561">
                  <a:extLst>
                    <a:ext uri="{9D8B030D-6E8A-4147-A177-3AD203B41FA5}">
                      <a16:colId xmlns:a16="http://schemas.microsoft.com/office/drawing/2014/main" val="2452644344"/>
                    </a:ext>
                  </a:extLst>
                </a:gridCol>
                <a:gridCol w="1196921">
                  <a:extLst>
                    <a:ext uri="{9D8B030D-6E8A-4147-A177-3AD203B41FA5}">
                      <a16:colId xmlns:a16="http://schemas.microsoft.com/office/drawing/2014/main" val="2072108154"/>
                    </a:ext>
                  </a:extLst>
                </a:gridCol>
                <a:gridCol w="1196921">
                  <a:extLst>
                    <a:ext uri="{9D8B030D-6E8A-4147-A177-3AD203B41FA5}">
                      <a16:colId xmlns:a16="http://schemas.microsoft.com/office/drawing/2014/main" val="3380287110"/>
                    </a:ext>
                  </a:extLst>
                </a:gridCol>
                <a:gridCol w="1301357">
                  <a:extLst>
                    <a:ext uri="{9D8B030D-6E8A-4147-A177-3AD203B41FA5}">
                      <a16:colId xmlns:a16="http://schemas.microsoft.com/office/drawing/2014/main" val="116432078"/>
                    </a:ext>
                  </a:extLst>
                </a:gridCol>
              </a:tblGrid>
              <a:tr h="342033">
                <a:tc>
                  <a:txBody>
                    <a:bodyPr/>
                    <a:lstStyle/>
                    <a:p>
                      <a:pPr algn="l">
                        <a:lnSpc>
                          <a:spcPct val="115000"/>
                        </a:lnSpc>
                        <a:spcAft>
                          <a:spcPts val="0"/>
                        </a:spcAft>
                      </a:pPr>
                      <a:r>
                        <a:rPr lang="es-ES_tradnl" sz="700" dirty="0">
                          <a:effectLst/>
                        </a:rPr>
                        <a:t>Referencia</a:t>
                      </a:r>
                      <a:endParaRPr lang="es-E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nchor="ctr"/>
                </a:tc>
                <a:tc>
                  <a:txBody>
                    <a:bodyPr/>
                    <a:lstStyle/>
                    <a:p>
                      <a:pPr algn="ctr">
                        <a:lnSpc>
                          <a:spcPct val="115000"/>
                        </a:lnSpc>
                        <a:spcAft>
                          <a:spcPts val="0"/>
                        </a:spcAft>
                      </a:pPr>
                      <a:r>
                        <a:rPr lang="es-ES_tradnl" sz="700" dirty="0">
                          <a:effectLst/>
                        </a:rPr>
                        <a:t>Abdul, 2018</a:t>
                      </a:r>
                      <a:endParaRPr lang="es-E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_tradnl" sz="700" dirty="0" err="1">
                          <a:effectLst/>
                        </a:rPr>
                        <a:t>Alnahhas</a:t>
                      </a:r>
                      <a:r>
                        <a:rPr lang="es-ES_tradnl" sz="700" dirty="0">
                          <a:effectLst/>
                        </a:rPr>
                        <a:t>, 2019</a:t>
                      </a:r>
                      <a:endParaRPr lang="es-E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_tradnl" sz="700" dirty="0">
                          <a:effectLst/>
                        </a:rPr>
                        <a:t>Álvaro-</a:t>
                      </a:r>
                      <a:r>
                        <a:rPr lang="es-ES_tradnl" sz="700" dirty="0" err="1">
                          <a:effectLst/>
                        </a:rPr>
                        <a:t>Afonso</a:t>
                      </a:r>
                      <a:r>
                        <a:rPr lang="es-ES_tradnl" sz="700" dirty="0">
                          <a:effectLst/>
                        </a:rPr>
                        <a:t>, 2020</a:t>
                      </a:r>
                      <a:endParaRPr lang="es-E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extLst>
                  <a:ext uri="{0D108BD9-81ED-4DB2-BD59-A6C34878D82A}">
                    <a16:rowId xmlns:a16="http://schemas.microsoft.com/office/drawing/2014/main" val="103024093"/>
                  </a:ext>
                </a:extLst>
              </a:tr>
              <a:tr h="224736">
                <a:tc>
                  <a:txBody>
                    <a:bodyPr/>
                    <a:lstStyle/>
                    <a:p>
                      <a:pPr algn="l">
                        <a:lnSpc>
                          <a:spcPct val="115000"/>
                        </a:lnSpc>
                        <a:spcAft>
                          <a:spcPts val="0"/>
                        </a:spcAft>
                      </a:pPr>
                      <a:r>
                        <a:rPr lang="es-ES" sz="700" dirty="0">
                          <a:effectLst/>
                        </a:rPr>
                        <a:t>¿Las preguntas de investigación y los criterios de inclusión para la revisión incluyen los componentes PICO?</a:t>
                      </a:r>
                      <a:endParaRPr lang="es-E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nchor="ctr"/>
                </a:tc>
                <a:tc>
                  <a:txBody>
                    <a:bodyPr/>
                    <a:lstStyle/>
                    <a:p>
                      <a:pPr algn="ctr">
                        <a:lnSpc>
                          <a:spcPct val="115000"/>
                        </a:lnSpc>
                        <a:spcAft>
                          <a:spcPts val="0"/>
                        </a:spcAft>
                      </a:pPr>
                      <a:r>
                        <a:rPr lang="es-ES" sz="700">
                          <a:effectLst/>
                        </a:rPr>
                        <a:t>Sí</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Sí</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Sí</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extLst>
                  <a:ext uri="{0D108BD9-81ED-4DB2-BD59-A6C34878D82A}">
                    <a16:rowId xmlns:a16="http://schemas.microsoft.com/office/drawing/2014/main" val="3653496014"/>
                  </a:ext>
                </a:extLst>
              </a:tr>
              <a:tr h="273011">
                <a:tc>
                  <a:txBody>
                    <a:bodyPr/>
                    <a:lstStyle/>
                    <a:p>
                      <a:pPr algn="l">
                        <a:lnSpc>
                          <a:spcPct val="115000"/>
                        </a:lnSpc>
                        <a:spcAft>
                          <a:spcPts val="0"/>
                        </a:spcAft>
                      </a:pPr>
                      <a:r>
                        <a:rPr lang="es-ES" sz="700">
                          <a:effectLst/>
                        </a:rPr>
                        <a:t>¿El reporte de la revisión contiene una declaración explícita de que los métodos de la revisión fueron establecidos con anterioridad a su realización y justifica cualquier desviación significativa del protocolo?</a:t>
                      </a:r>
                      <a:endParaRPr lang="es-E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nchor="ctr"/>
                </a:tc>
                <a:tc>
                  <a:txBody>
                    <a:bodyPr/>
                    <a:lstStyle/>
                    <a:p>
                      <a:pPr algn="ctr">
                        <a:lnSpc>
                          <a:spcPct val="115000"/>
                        </a:lnSpc>
                        <a:spcAft>
                          <a:spcPts val="0"/>
                        </a:spcAft>
                      </a:pPr>
                      <a:r>
                        <a:rPr lang="es-ES" sz="700">
                          <a:effectLst/>
                        </a:rPr>
                        <a:t>Sí</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Sí Parcial</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Sí Parcial</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extLst>
                  <a:ext uri="{0D108BD9-81ED-4DB2-BD59-A6C34878D82A}">
                    <a16:rowId xmlns:a16="http://schemas.microsoft.com/office/drawing/2014/main" val="4292544720"/>
                  </a:ext>
                </a:extLst>
              </a:tr>
              <a:tr h="192805">
                <a:tc>
                  <a:txBody>
                    <a:bodyPr/>
                    <a:lstStyle/>
                    <a:p>
                      <a:pPr algn="l">
                        <a:lnSpc>
                          <a:spcPct val="115000"/>
                        </a:lnSpc>
                        <a:spcAft>
                          <a:spcPts val="0"/>
                        </a:spcAft>
                      </a:pPr>
                      <a:r>
                        <a:rPr lang="es-ES" sz="700" dirty="0">
                          <a:effectLst/>
                        </a:rPr>
                        <a:t>¿Los autores de la revisión explicaron su decisión sobre los diseños de estudio a incluir en la revisión?</a:t>
                      </a:r>
                      <a:endParaRPr lang="es-E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Sí</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Sí</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Sí</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extLst>
                  <a:ext uri="{0D108BD9-81ED-4DB2-BD59-A6C34878D82A}">
                    <a16:rowId xmlns:a16="http://schemas.microsoft.com/office/drawing/2014/main" val="3991936379"/>
                  </a:ext>
                </a:extLst>
              </a:tr>
              <a:tr h="227276">
                <a:tc>
                  <a:txBody>
                    <a:bodyPr/>
                    <a:lstStyle/>
                    <a:p>
                      <a:pPr algn="l">
                        <a:lnSpc>
                          <a:spcPct val="115000"/>
                        </a:lnSpc>
                        <a:spcAft>
                          <a:spcPts val="0"/>
                        </a:spcAft>
                      </a:pPr>
                      <a:r>
                        <a:rPr lang="es-ES" sz="700" dirty="0">
                          <a:effectLst/>
                        </a:rPr>
                        <a:t>¿Los autores de la revisión usaron una estrategia de búsqueda bibliográfica exhaustiva?</a:t>
                      </a:r>
                      <a:endParaRPr lang="es-E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Sí</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Sí</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Sí</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extLst>
                  <a:ext uri="{0D108BD9-81ED-4DB2-BD59-A6C34878D82A}">
                    <a16:rowId xmlns:a16="http://schemas.microsoft.com/office/drawing/2014/main" val="291590070"/>
                  </a:ext>
                </a:extLst>
              </a:tr>
              <a:tr h="166965">
                <a:tc>
                  <a:txBody>
                    <a:bodyPr/>
                    <a:lstStyle/>
                    <a:p>
                      <a:pPr algn="l">
                        <a:lnSpc>
                          <a:spcPct val="115000"/>
                        </a:lnSpc>
                        <a:spcAft>
                          <a:spcPts val="0"/>
                        </a:spcAft>
                      </a:pPr>
                      <a:r>
                        <a:rPr lang="es-ES" sz="700">
                          <a:effectLst/>
                        </a:rPr>
                        <a:t>¿Los autores de la revisión realizaron la selección de estudios por duplicado?</a:t>
                      </a:r>
                      <a:endParaRPr lang="es-E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Sí</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Sí</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Sí</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extLst>
                  <a:ext uri="{0D108BD9-81ED-4DB2-BD59-A6C34878D82A}">
                    <a16:rowId xmlns:a16="http://schemas.microsoft.com/office/drawing/2014/main" val="1647676734"/>
                  </a:ext>
                </a:extLst>
              </a:tr>
              <a:tr h="173066">
                <a:tc>
                  <a:txBody>
                    <a:bodyPr/>
                    <a:lstStyle/>
                    <a:p>
                      <a:pPr algn="l">
                        <a:lnSpc>
                          <a:spcPct val="115000"/>
                        </a:lnSpc>
                        <a:spcAft>
                          <a:spcPts val="0"/>
                        </a:spcAft>
                      </a:pPr>
                      <a:r>
                        <a:rPr lang="es-ES" sz="700">
                          <a:effectLst/>
                        </a:rPr>
                        <a:t>¿Los autores de la revisión realizaron la extracción de datos por duplicado?</a:t>
                      </a:r>
                      <a:endParaRPr lang="es-E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Sí</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Sí</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Sí</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extLst>
                  <a:ext uri="{0D108BD9-81ED-4DB2-BD59-A6C34878D82A}">
                    <a16:rowId xmlns:a16="http://schemas.microsoft.com/office/drawing/2014/main" val="2186777383"/>
                  </a:ext>
                </a:extLst>
              </a:tr>
              <a:tr h="134615">
                <a:tc>
                  <a:txBody>
                    <a:bodyPr/>
                    <a:lstStyle/>
                    <a:p>
                      <a:pPr algn="l">
                        <a:lnSpc>
                          <a:spcPct val="115000"/>
                        </a:lnSpc>
                        <a:spcAft>
                          <a:spcPts val="0"/>
                        </a:spcAft>
                      </a:pPr>
                      <a:r>
                        <a:rPr lang="es-ES" sz="700" dirty="0">
                          <a:effectLst/>
                        </a:rPr>
                        <a:t>¿Los autores de la revisión proporcionaron una lista de estudios excluidos y justificaron las exclusiones?</a:t>
                      </a:r>
                      <a:endParaRPr lang="es-E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Sí</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No</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No</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extLst>
                  <a:ext uri="{0D108BD9-81ED-4DB2-BD59-A6C34878D82A}">
                    <a16:rowId xmlns:a16="http://schemas.microsoft.com/office/drawing/2014/main" val="1040855344"/>
                  </a:ext>
                </a:extLst>
              </a:tr>
              <a:tr h="149825">
                <a:tc>
                  <a:txBody>
                    <a:bodyPr/>
                    <a:lstStyle/>
                    <a:p>
                      <a:pPr algn="l">
                        <a:lnSpc>
                          <a:spcPct val="115000"/>
                        </a:lnSpc>
                        <a:spcAft>
                          <a:spcPts val="0"/>
                        </a:spcAft>
                      </a:pPr>
                      <a:r>
                        <a:rPr lang="es-ES" sz="700">
                          <a:effectLst/>
                        </a:rPr>
                        <a:t>¿Los autores de la revisión describieron los estudios incluidos con suficiente detalle?</a:t>
                      </a:r>
                      <a:endParaRPr lang="es-E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Sí</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Sí</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Sí</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extLst>
                  <a:ext uri="{0D108BD9-81ED-4DB2-BD59-A6C34878D82A}">
                    <a16:rowId xmlns:a16="http://schemas.microsoft.com/office/drawing/2014/main" val="1581413586"/>
                  </a:ext>
                </a:extLst>
              </a:tr>
              <a:tr h="273011">
                <a:tc>
                  <a:txBody>
                    <a:bodyPr/>
                    <a:lstStyle/>
                    <a:p>
                      <a:pPr algn="l">
                        <a:lnSpc>
                          <a:spcPct val="115000"/>
                        </a:lnSpc>
                        <a:spcAft>
                          <a:spcPts val="0"/>
                        </a:spcAft>
                      </a:pPr>
                      <a:r>
                        <a:rPr lang="es-ES" sz="700" dirty="0">
                          <a:effectLst/>
                        </a:rPr>
                        <a:t>¿Los autores de la revisión usaron una técnica satisfactoria para evaluar el riesgo de sesgo de los estudios individuales incluidos en la revisión?</a:t>
                      </a:r>
                      <a:endParaRPr lang="es-E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Sí</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Sí</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No</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extLst>
                  <a:ext uri="{0D108BD9-81ED-4DB2-BD59-A6C34878D82A}">
                    <a16:rowId xmlns:a16="http://schemas.microsoft.com/office/drawing/2014/main" val="2288576941"/>
                  </a:ext>
                </a:extLst>
              </a:tr>
              <a:tr h="177124">
                <a:tc>
                  <a:txBody>
                    <a:bodyPr/>
                    <a:lstStyle/>
                    <a:p>
                      <a:pPr algn="l">
                        <a:lnSpc>
                          <a:spcPct val="115000"/>
                        </a:lnSpc>
                        <a:spcAft>
                          <a:spcPts val="0"/>
                        </a:spcAft>
                      </a:pPr>
                      <a:r>
                        <a:rPr lang="es-ES" sz="700">
                          <a:effectLst/>
                        </a:rPr>
                        <a:t>¿Los autores de la revisión reportaron las fuentes de financiación de los estudios incluidos en la revisión?</a:t>
                      </a:r>
                      <a:endParaRPr lang="es-E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Sí</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No</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No</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extLst>
                  <a:ext uri="{0D108BD9-81ED-4DB2-BD59-A6C34878D82A}">
                    <a16:rowId xmlns:a16="http://schemas.microsoft.com/office/drawing/2014/main" val="3796879400"/>
                  </a:ext>
                </a:extLst>
              </a:tr>
              <a:tr h="255562">
                <a:tc>
                  <a:txBody>
                    <a:bodyPr/>
                    <a:lstStyle/>
                    <a:p>
                      <a:pPr algn="l">
                        <a:lnSpc>
                          <a:spcPct val="115000"/>
                        </a:lnSpc>
                        <a:spcAft>
                          <a:spcPts val="0"/>
                        </a:spcAft>
                      </a:pPr>
                      <a:r>
                        <a:rPr lang="es-ES" sz="700" dirty="0">
                          <a:effectLst/>
                        </a:rPr>
                        <a:t>Si se realizó un </a:t>
                      </a:r>
                      <a:r>
                        <a:rPr lang="es-ES" sz="700" dirty="0" err="1">
                          <a:effectLst/>
                        </a:rPr>
                        <a:t>metanálisis</a:t>
                      </a:r>
                      <a:r>
                        <a:rPr lang="es-ES" sz="700" dirty="0">
                          <a:effectLst/>
                        </a:rPr>
                        <a:t>, ¿los autores de la revisión usaron métodos apropiados para la combinación estadística de resultados?</a:t>
                      </a:r>
                      <a:endParaRPr lang="es-E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No MA</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Sí</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No MA</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extLst>
                  <a:ext uri="{0D108BD9-81ED-4DB2-BD59-A6C34878D82A}">
                    <a16:rowId xmlns:a16="http://schemas.microsoft.com/office/drawing/2014/main" val="2965090453"/>
                  </a:ext>
                </a:extLst>
              </a:tr>
              <a:tr h="273011">
                <a:tc>
                  <a:txBody>
                    <a:bodyPr/>
                    <a:lstStyle/>
                    <a:p>
                      <a:pPr algn="l">
                        <a:lnSpc>
                          <a:spcPct val="115000"/>
                        </a:lnSpc>
                        <a:spcAft>
                          <a:spcPts val="0"/>
                        </a:spcAft>
                      </a:pPr>
                      <a:r>
                        <a:rPr lang="es-ES" sz="700">
                          <a:effectLst/>
                        </a:rPr>
                        <a:t>Si se realizó un metanálisis, ¿los autores de la revisión evaluaron el impacto potencial del riesgo de sesgo en estudios individuales sobre los resultados del metanálisis u otra síntesis de evidencia?</a:t>
                      </a:r>
                      <a:endParaRPr lang="es-E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No MA</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No</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No MA</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extLst>
                  <a:ext uri="{0D108BD9-81ED-4DB2-BD59-A6C34878D82A}">
                    <a16:rowId xmlns:a16="http://schemas.microsoft.com/office/drawing/2014/main" val="4051717340"/>
                  </a:ext>
                </a:extLst>
              </a:tr>
              <a:tr h="255562">
                <a:tc>
                  <a:txBody>
                    <a:bodyPr/>
                    <a:lstStyle/>
                    <a:p>
                      <a:pPr algn="l">
                        <a:lnSpc>
                          <a:spcPct val="115000"/>
                        </a:lnSpc>
                        <a:spcAft>
                          <a:spcPts val="0"/>
                        </a:spcAft>
                      </a:pPr>
                      <a:r>
                        <a:rPr lang="es-ES" sz="700">
                          <a:effectLst/>
                        </a:rPr>
                        <a:t>¿Los autores de la revisión consideraron el riesgo de sesgo de los estudios individuales al interpretar/discutir los resultados de la revisión?</a:t>
                      </a:r>
                      <a:endParaRPr lang="es-E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Sí</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Sí</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No</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extLst>
                  <a:ext uri="{0D108BD9-81ED-4DB2-BD59-A6C34878D82A}">
                    <a16:rowId xmlns:a16="http://schemas.microsoft.com/office/drawing/2014/main" val="407031695"/>
                  </a:ext>
                </a:extLst>
              </a:tr>
              <a:tr h="273011">
                <a:tc>
                  <a:txBody>
                    <a:bodyPr/>
                    <a:lstStyle/>
                    <a:p>
                      <a:pPr algn="l">
                        <a:lnSpc>
                          <a:spcPct val="115000"/>
                        </a:lnSpc>
                        <a:spcAft>
                          <a:spcPts val="0"/>
                        </a:spcAft>
                      </a:pPr>
                      <a:r>
                        <a:rPr lang="es-ES" sz="700">
                          <a:effectLst/>
                        </a:rPr>
                        <a:t>¿Los autores de la revisión proporcionaron una explicación satisfactoria y discutieron cualquier heterogeneidad observada en los resultados de la revisión?</a:t>
                      </a:r>
                      <a:endParaRPr lang="es-E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Sí</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Sí</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No</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extLst>
                  <a:ext uri="{0D108BD9-81ED-4DB2-BD59-A6C34878D82A}">
                    <a16:rowId xmlns:a16="http://schemas.microsoft.com/office/drawing/2014/main" val="3377376984"/>
                  </a:ext>
                </a:extLst>
              </a:tr>
              <a:tr h="273011">
                <a:tc>
                  <a:txBody>
                    <a:bodyPr/>
                    <a:lstStyle/>
                    <a:p>
                      <a:pPr algn="l">
                        <a:lnSpc>
                          <a:spcPct val="115000"/>
                        </a:lnSpc>
                        <a:spcAft>
                          <a:spcPts val="0"/>
                        </a:spcAft>
                      </a:pPr>
                      <a:r>
                        <a:rPr lang="es-ES" sz="700">
                          <a:effectLst/>
                        </a:rPr>
                        <a:t>Si se realizó síntesis cuantitativa, ¿los autores de la revisión llevaron a cabo una adecuada investigación del sesgo de publicación (sesgo de estudio pequeño) y discutieron su probable impacto en los resultados de la revisión?</a:t>
                      </a:r>
                      <a:endParaRPr lang="es-E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No MA</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Sí</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No MA</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extLst>
                  <a:ext uri="{0D108BD9-81ED-4DB2-BD59-A6C34878D82A}">
                    <a16:rowId xmlns:a16="http://schemas.microsoft.com/office/drawing/2014/main" val="449840799"/>
                  </a:ext>
                </a:extLst>
              </a:tr>
              <a:tr h="273011">
                <a:tc>
                  <a:txBody>
                    <a:bodyPr/>
                    <a:lstStyle/>
                    <a:p>
                      <a:pPr algn="l">
                        <a:lnSpc>
                          <a:spcPct val="115000"/>
                        </a:lnSpc>
                        <a:spcAft>
                          <a:spcPts val="0"/>
                        </a:spcAft>
                      </a:pPr>
                      <a:r>
                        <a:rPr lang="es-ES" sz="700">
                          <a:effectLst/>
                        </a:rPr>
                        <a:t>¿Los autores de la revisión informaron de cualquier fuente potencial de conflicto de intereses, incluyendo cualquier financiamiento recibido para llevar a cabo la revisión?</a:t>
                      </a:r>
                      <a:endParaRPr lang="es-E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Sí</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Sí</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a:effectLst/>
                        </a:rPr>
                        <a:t>Sí</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extLst>
                  <a:ext uri="{0D108BD9-81ED-4DB2-BD59-A6C34878D82A}">
                    <a16:rowId xmlns:a16="http://schemas.microsoft.com/office/drawing/2014/main" val="802519258"/>
                  </a:ext>
                </a:extLst>
              </a:tr>
              <a:tr h="255562">
                <a:tc>
                  <a:txBody>
                    <a:bodyPr/>
                    <a:lstStyle/>
                    <a:p>
                      <a:pPr algn="l">
                        <a:lnSpc>
                          <a:spcPct val="115000"/>
                        </a:lnSpc>
                        <a:spcAft>
                          <a:spcPts val="0"/>
                        </a:spcAft>
                      </a:pPr>
                      <a:r>
                        <a:rPr lang="es-ES" sz="700" dirty="0">
                          <a:effectLst/>
                        </a:rPr>
                        <a:t>VALORACIÓN GLOBAL DE LA CALIDAD</a:t>
                      </a:r>
                      <a:endParaRPr lang="es-E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dirty="0">
                          <a:effectLst/>
                        </a:rPr>
                        <a:t>ALTA</a:t>
                      </a:r>
                      <a:endParaRPr lang="es-ES"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dirty="0">
                          <a:effectLst/>
                        </a:rPr>
                        <a:t>MODERADA</a:t>
                      </a:r>
                      <a:endParaRPr lang="es-ES"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tc>
                  <a:txBody>
                    <a:bodyPr/>
                    <a:lstStyle/>
                    <a:p>
                      <a:pPr algn="ctr">
                        <a:lnSpc>
                          <a:spcPct val="115000"/>
                        </a:lnSpc>
                        <a:spcAft>
                          <a:spcPts val="0"/>
                        </a:spcAft>
                      </a:pPr>
                      <a:r>
                        <a:rPr lang="es-ES" sz="700" dirty="0">
                          <a:effectLst/>
                        </a:rPr>
                        <a:t>CRÍTICAMENTE BAJA</a:t>
                      </a:r>
                      <a:endParaRPr lang="es-ES"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419" marR="41419" marT="0" marB="0"/>
                </a:tc>
                <a:extLst>
                  <a:ext uri="{0D108BD9-81ED-4DB2-BD59-A6C34878D82A}">
                    <a16:rowId xmlns:a16="http://schemas.microsoft.com/office/drawing/2014/main" val="2869932255"/>
                  </a:ext>
                </a:extLst>
              </a:tr>
            </a:tbl>
          </a:graphicData>
        </a:graphic>
      </p:graphicFrame>
      <p:sp>
        <p:nvSpPr>
          <p:cNvPr id="11" name="Marcador de contenido 6">
            <a:extLst>
              <a:ext uri="{FF2B5EF4-FFF2-40B4-BE49-F238E27FC236}">
                <a16:creationId xmlns:a16="http://schemas.microsoft.com/office/drawing/2014/main" id="{8135AA71-76B2-4A09-A826-49E1E124C913}"/>
              </a:ext>
            </a:extLst>
          </p:cNvPr>
          <p:cNvSpPr>
            <a:spLocks noGrp="1"/>
          </p:cNvSpPr>
          <p:nvPr>
            <p:ph idx="1"/>
          </p:nvPr>
        </p:nvSpPr>
        <p:spPr>
          <a:xfrm>
            <a:off x="1799141" y="1083879"/>
            <a:ext cx="9436104" cy="497047"/>
          </a:xfrm>
        </p:spPr>
        <p:txBody>
          <a:bodyPr/>
          <a:lstStyle/>
          <a:p>
            <a:pPr marL="0" indent="0">
              <a:buNone/>
            </a:pPr>
            <a:r>
              <a:rPr lang="es-ES" dirty="0"/>
              <a:t>Evaluación de la calidad de las RS con la herramienta AMSTAR-II</a:t>
            </a:r>
          </a:p>
        </p:txBody>
      </p:sp>
    </p:spTree>
    <p:extLst>
      <p:ext uri="{BB962C8B-B14F-4D97-AF65-F5344CB8AC3E}">
        <p14:creationId xmlns:p14="http://schemas.microsoft.com/office/powerpoint/2010/main" val="3626443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78D31-764E-4649-8CFE-B8365BFD78F6}"/>
              </a:ext>
            </a:extLst>
          </p:cNvPr>
          <p:cNvSpPr>
            <a:spLocks noGrp="1"/>
          </p:cNvSpPr>
          <p:nvPr>
            <p:ph type="title"/>
          </p:nvPr>
        </p:nvSpPr>
        <p:spPr>
          <a:xfrm>
            <a:off x="-2265727" y="2766218"/>
            <a:ext cx="10515600" cy="1325563"/>
          </a:xfrm>
        </p:spPr>
        <p:txBody>
          <a:bodyPr/>
          <a:lstStyle/>
          <a:p>
            <a:pPr algn="ctr"/>
            <a:r>
              <a:rPr lang="es-ES" b="1" dirty="0"/>
              <a:t>Resultados</a:t>
            </a:r>
          </a:p>
        </p:txBody>
      </p:sp>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7102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78D31-764E-4649-8CFE-B8365BFD78F6}"/>
              </a:ext>
            </a:extLst>
          </p:cNvPr>
          <p:cNvSpPr>
            <a:spLocks noGrp="1"/>
          </p:cNvSpPr>
          <p:nvPr>
            <p:ph type="title"/>
          </p:nvPr>
        </p:nvSpPr>
        <p:spPr>
          <a:xfrm>
            <a:off x="-2265727" y="2766218"/>
            <a:ext cx="10515600" cy="1325563"/>
          </a:xfrm>
        </p:spPr>
        <p:txBody>
          <a:bodyPr/>
          <a:lstStyle/>
          <a:p>
            <a:pPr algn="ctr"/>
            <a:r>
              <a:rPr lang="es-ES" b="1" dirty="0"/>
              <a:t>Introducción</a:t>
            </a:r>
          </a:p>
        </p:txBody>
      </p:sp>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910903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pic>
        <p:nvPicPr>
          <p:cNvPr id="7" name="0 Imagen">
            <a:extLst>
              <a:ext uri="{FF2B5EF4-FFF2-40B4-BE49-F238E27FC236}">
                <a16:creationId xmlns:a16="http://schemas.microsoft.com/office/drawing/2014/main" id="{55A6E16D-F865-4CE7-9BB8-92A589463046}"/>
              </a:ext>
            </a:extLst>
          </p:cNvPr>
          <p:cNvPicPr/>
          <p:nvPr/>
        </p:nvPicPr>
        <p:blipFill>
          <a:blip r:embed="rId3"/>
          <a:stretch>
            <a:fillRect/>
          </a:stretch>
        </p:blipFill>
        <p:spPr bwMode="auto">
          <a:xfrm>
            <a:off x="3624988" y="1527684"/>
            <a:ext cx="5400040" cy="5002328"/>
          </a:xfrm>
          <a:prstGeom prst="rect">
            <a:avLst/>
          </a:prstGeom>
        </p:spPr>
      </p:pic>
      <p:sp>
        <p:nvSpPr>
          <p:cNvPr id="10" name="Título 1">
            <a:extLst>
              <a:ext uri="{FF2B5EF4-FFF2-40B4-BE49-F238E27FC236}">
                <a16:creationId xmlns:a16="http://schemas.microsoft.com/office/drawing/2014/main" id="{23406E9A-2FD2-407F-ACC6-976468A46B22}"/>
              </a:ext>
            </a:extLst>
          </p:cNvPr>
          <p:cNvSpPr txBox="1">
            <a:spLocks/>
          </p:cNvSpPr>
          <p:nvPr/>
        </p:nvSpPr>
        <p:spPr>
          <a:xfrm>
            <a:off x="1067208" y="7290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b="1" dirty="0"/>
              <a:t>Resultados búsqueda y filtrado</a:t>
            </a:r>
          </a:p>
          <a:p>
            <a:pPr algn="ctr"/>
            <a:r>
              <a:rPr lang="es-ES" b="1" dirty="0"/>
              <a:t>Diagrama PRISMA</a:t>
            </a:r>
          </a:p>
        </p:txBody>
      </p:sp>
    </p:spTree>
    <p:extLst>
      <p:ext uri="{BB962C8B-B14F-4D97-AF65-F5344CB8AC3E}">
        <p14:creationId xmlns:p14="http://schemas.microsoft.com/office/powerpoint/2010/main" val="2937669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graphicFrame>
        <p:nvGraphicFramePr>
          <p:cNvPr id="8" name="Gráfico 7">
            <a:extLst>
              <a:ext uri="{FF2B5EF4-FFF2-40B4-BE49-F238E27FC236}">
                <a16:creationId xmlns:a16="http://schemas.microsoft.com/office/drawing/2014/main" id="{AB5B4DDC-40DA-41C2-A4D4-EC19E31F7404}"/>
              </a:ext>
            </a:extLst>
          </p:cNvPr>
          <p:cNvGraphicFramePr>
            <a:graphicFrameLocks/>
          </p:cNvGraphicFramePr>
          <p:nvPr>
            <p:extLst>
              <p:ext uri="{D42A27DB-BD31-4B8C-83A1-F6EECF244321}">
                <p14:modId xmlns:p14="http://schemas.microsoft.com/office/powerpoint/2010/main" val="885251084"/>
              </p:ext>
            </p:extLst>
          </p:nvPr>
        </p:nvGraphicFramePr>
        <p:xfrm>
          <a:off x="1518407" y="2057399"/>
          <a:ext cx="10293287" cy="3659187"/>
        </p:xfrm>
        <a:graphic>
          <a:graphicData uri="http://schemas.openxmlformats.org/drawingml/2006/chart">
            <c:chart xmlns:c="http://schemas.openxmlformats.org/drawingml/2006/chart" xmlns:r="http://schemas.openxmlformats.org/officeDocument/2006/relationships" r:id="rId3"/>
          </a:graphicData>
        </a:graphic>
      </p:graphicFrame>
      <p:sp>
        <p:nvSpPr>
          <p:cNvPr id="11" name="Título 1">
            <a:extLst>
              <a:ext uri="{FF2B5EF4-FFF2-40B4-BE49-F238E27FC236}">
                <a16:creationId xmlns:a16="http://schemas.microsoft.com/office/drawing/2014/main" id="{7B0F058D-89C8-4E59-B258-C866E5D69F8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b="1" dirty="0"/>
              <a:t>Calidad de las RS incluidas</a:t>
            </a:r>
            <a:br>
              <a:rPr lang="es-ES" b="1" dirty="0"/>
            </a:br>
            <a:r>
              <a:rPr lang="es-ES" b="1" dirty="0"/>
              <a:t>AMSTAR-II</a:t>
            </a:r>
          </a:p>
        </p:txBody>
      </p:sp>
    </p:spTree>
    <p:extLst>
      <p:ext uri="{BB962C8B-B14F-4D97-AF65-F5344CB8AC3E}">
        <p14:creationId xmlns:p14="http://schemas.microsoft.com/office/powerpoint/2010/main" val="749171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78D31-764E-4649-8CFE-B8365BFD78F6}"/>
              </a:ext>
            </a:extLst>
          </p:cNvPr>
          <p:cNvSpPr>
            <a:spLocks noGrp="1"/>
          </p:cNvSpPr>
          <p:nvPr>
            <p:ph type="title"/>
          </p:nvPr>
        </p:nvSpPr>
        <p:spPr>
          <a:xfrm>
            <a:off x="1013845" y="348347"/>
            <a:ext cx="11040609" cy="1325563"/>
          </a:xfrm>
        </p:spPr>
        <p:txBody>
          <a:bodyPr/>
          <a:lstStyle/>
          <a:p>
            <a:pPr algn="ctr"/>
            <a:r>
              <a:rPr lang="es-ES" b="1" dirty="0"/>
              <a:t>Clasificación RS incluidas por tipo de ATMP</a:t>
            </a:r>
          </a:p>
        </p:txBody>
      </p:sp>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graphicFrame>
        <p:nvGraphicFramePr>
          <p:cNvPr id="14" name="Gráfico 13">
            <a:extLst>
              <a:ext uri="{FF2B5EF4-FFF2-40B4-BE49-F238E27FC236}">
                <a16:creationId xmlns:a16="http://schemas.microsoft.com/office/drawing/2014/main" id="{7625C9B1-EEBB-4083-A808-79C7434CE2F0}"/>
              </a:ext>
            </a:extLst>
          </p:cNvPr>
          <p:cNvGraphicFramePr>
            <a:graphicFrameLocks/>
          </p:cNvGraphicFramePr>
          <p:nvPr>
            <p:extLst>
              <p:ext uri="{D42A27DB-BD31-4B8C-83A1-F6EECF244321}">
                <p14:modId xmlns:p14="http://schemas.microsoft.com/office/powerpoint/2010/main" val="581196285"/>
              </p:ext>
            </p:extLst>
          </p:nvPr>
        </p:nvGraphicFramePr>
        <p:xfrm>
          <a:off x="1276525"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Gráfico 14">
            <a:extLst>
              <a:ext uri="{FF2B5EF4-FFF2-40B4-BE49-F238E27FC236}">
                <a16:creationId xmlns:a16="http://schemas.microsoft.com/office/drawing/2014/main" id="{4ECDF4F6-3EDC-4F2A-8A2A-F12F6744B75D}"/>
              </a:ext>
            </a:extLst>
          </p:cNvPr>
          <p:cNvGraphicFramePr>
            <a:graphicFrameLocks/>
          </p:cNvGraphicFramePr>
          <p:nvPr>
            <p:extLst>
              <p:ext uri="{D42A27DB-BD31-4B8C-83A1-F6EECF244321}">
                <p14:modId xmlns:p14="http://schemas.microsoft.com/office/powerpoint/2010/main" val="132634652"/>
              </p:ext>
            </p:extLst>
          </p:nvPr>
        </p:nvGraphicFramePr>
        <p:xfrm>
          <a:off x="6534150" y="2065687"/>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88004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78D31-764E-4649-8CFE-B8365BFD78F6}"/>
              </a:ext>
            </a:extLst>
          </p:cNvPr>
          <p:cNvSpPr>
            <a:spLocks noGrp="1"/>
          </p:cNvSpPr>
          <p:nvPr>
            <p:ph type="title"/>
          </p:nvPr>
        </p:nvSpPr>
        <p:spPr>
          <a:xfrm>
            <a:off x="1013845" y="348347"/>
            <a:ext cx="11040609" cy="1325563"/>
          </a:xfrm>
        </p:spPr>
        <p:txBody>
          <a:bodyPr/>
          <a:lstStyle/>
          <a:p>
            <a:pPr algn="ctr"/>
            <a:r>
              <a:rPr lang="es-ES" b="1" dirty="0"/>
              <a:t>Clasificación RS incluidas por tipo de patología</a:t>
            </a:r>
          </a:p>
        </p:txBody>
      </p:sp>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graphicFrame>
        <p:nvGraphicFramePr>
          <p:cNvPr id="7" name="Tabla 6">
            <a:extLst>
              <a:ext uri="{FF2B5EF4-FFF2-40B4-BE49-F238E27FC236}">
                <a16:creationId xmlns:a16="http://schemas.microsoft.com/office/drawing/2014/main" id="{1215A677-8148-471C-A73B-38C154F9B882}"/>
              </a:ext>
            </a:extLst>
          </p:cNvPr>
          <p:cNvGraphicFramePr>
            <a:graphicFrameLocks noGrp="1"/>
          </p:cNvGraphicFramePr>
          <p:nvPr>
            <p:extLst>
              <p:ext uri="{D42A27DB-BD31-4B8C-83A1-F6EECF244321}">
                <p14:modId xmlns:p14="http://schemas.microsoft.com/office/powerpoint/2010/main" val="2282856266"/>
              </p:ext>
            </p:extLst>
          </p:nvPr>
        </p:nvGraphicFramePr>
        <p:xfrm>
          <a:off x="1872608" y="2220038"/>
          <a:ext cx="3303396" cy="2508885"/>
        </p:xfrm>
        <a:graphic>
          <a:graphicData uri="http://schemas.openxmlformats.org/drawingml/2006/table">
            <a:tbl>
              <a:tblPr firstRow="1" bandRow="1">
                <a:tableStyleId>{5DA37D80-6434-44D0-A028-1B22A696006F}</a:tableStyleId>
              </a:tblPr>
              <a:tblGrid>
                <a:gridCol w="1651698">
                  <a:extLst>
                    <a:ext uri="{9D8B030D-6E8A-4147-A177-3AD203B41FA5}">
                      <a16:colId xmlns:a16="http://schemas.microsoft.com/office/drawing/2014/main" val="2634260032"/>
                    </a:ext>
                  </a:extLst>
                </a:gridCol>
                <a:gridCol w="1651698">
                  <a:extLst>
                    <a:ext uri="{9D8B030D-6E8A-4147-A177-3AD203B41FA5}">
                      <a16:colId xmlns:a16="http://schemas.microsoft.com/office/drawing/2014/main" val="3789845336"/>
                    </a:ext>
                  </a:extLst>
                </a:gridCol>
              </a:tblGrid>
              <a:tr h="192884">
                <a:tc>
                  <a:txBody>
                    <a:bodyPr/>
                    <a:lstStyle/>
                    <a:p>
                      <a:pPr algn="ctr" fontAlgn="b"/>
                      <a:r>
                        <a:rPr lang="es-ES" sz="1800" u="none" strike="noStrike" dirty="0">
                          <a:effectLst/>
                        </a:rPr>
                        <a:t>Patología</a:t>
                      </a:r>
                      <a:endParaRPr lang="es-E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ES" sz="1800" u="none" strike="noStrike" dirty="0">
                          <a:effectLst/>
                        </a:rPr>
                        <a:t>Número de RS</a:t>
                      </a:r>
                      <a:endParaRPr lang="es-E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65492101"/>
                  </a:ext>
                </a:extLst>
              </a:tr>
              <a:tr h="370840">
                <a:tc>
                  <a:txBody>
                    <a:bodyPr/>
                    <a:lstStyle/>
                    <a:p>
                      <a:pPr algn="ctr" fontAlgn="b"/>
                      <a:r>
                        <a:rPr lang="es-ES" sz="1800" u="none" strike="noStrike">
                          <a:effectLst/>
                        </a:rPr>
                        <a:t>Cardiovascular</a:t>
                      </a:r>
                      <a:endParaRPr lang="es-E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s-ES" sz="1800" u="none" strike="noStrike">
                          <a:effectLst/>
                        </a:rPr>
                        <a:t>14</a:t>
                      </a:r>
                      <a:endParaRPr lang="es-E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50985007"/>
                  </a:ext>
                </a:extLst>
              </a:tr>
              <a:tr h="370840">
                <a:tc>
                  <a:txBody>
                    <a:bodyPr/>
                    <a:lstStyle/>
                    <a:p>
                      <a:pPr algn="ctr" fontAlgn="b"/>
                      <a:r>
                        <a:rPr lang="es-ES" sz="1800" u="none" strike="noStrike">
                          <a:effectLst/>
                        </a:rPr>
                        <a:t>Cancer</a:t>
                      </a:r>
                      <a:endParaRPr lang="es-E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s-ES" sz="1800" u="none" strike="noStrike">
                          <a:effectLst/>
                        </a:rPr>
                        <a:t>9</a:t>
                      </a:r>
                      <a:endParaRPr lang="es-E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69049321"/>
                  </a:ext>
                </a:extLst>
              </a:tr>
              <a:tr h="370840">
                <a:tc>
                  <a:txBody>
                    <a:bodyPr/>
                    <a:lstStyle/>
                    <a:p>
                      <a:pPr algn="ctr" fontAlgn="b"/>
                      <a:r>
                        <a:rPr lang="es-ES" sz="1800" u="none" strike="noStrike" dirty="0">
                          <a:effectLst/>
                        </a:rPr>
                        <a:t>Osteoarticular</a:t>
                      </a:r>
                      <a:endParaRPr lang="es-E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ES" sz="1800" u="none" strike="noStrike">
                          <a:effectLst/>
                        </a:rPr>
                        <a:t>13</a:t>
                      </a:r>
                      <a:endParaRPr lang="es-E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35397585"/>
                  </a:ext>
                </a:extLst>
              </a:tr>
              <a:tr h="370840">
                <a:tc>
                  <a:txBody>
                    <a:bodyPr/>
                    <a:lstStyle/>
                    <a:p>
                      <a:pPr algn="ctr" fontAlgn="b"/>
                      <a:r>
                        <a:rPr lang="es-ES" sz="1800" u="none" strike="noStrike">
                          <a:effectLst/>
                        </a:rPr>
                        <a:t>Nerviosa</a:t>
                      </a:r>
                      <a:endParaRPr lang="es-E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s-ES" sz="1800" u="none" strike="noStrike" dirty="0">
                          <a:effectLst/>
                        </a:rPr>
                        <a:t>9</a:t>
                      </a:r>
                      <a:endParaRPr lang="es-E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59846088"/>
                  </a:ext>
                </a:extLst>
              </a:tr>
              <a:tr h="370840">
                <a:tc>
                  <a:txBody>
                    <a:bodyPr/>
                    <a:lstStyle/>
                    <a:p>
                      <a:pPr algn="ctr" fontAlgn="b"/>
                      <a:r>
                        <a:rPr lang="es-ES" sz="1800" u="none" strike="noStrike">
                          <a:effectLst/>
                        </a:rPr>
                        <a:t>Varias</a:t>
                      </a:r>
                      <a:endParaRPr lang="es-E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s-ES" sz="1800" u="none" strike="noStrike">
                          <a:effectLst/>
                        </a:rPr>
                        <a:t>3</a:t>
                      </a:r>
                      <a:endParaRPr lang="es-E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52929825"/>
                  </a:ext>
                </a:extLst>
              </a:tr>
              <a:tr h="370840">
                <a:tc>
                  <a:txBody>
                    <a:bodyPr/>
                    <a:lstStyle/>
                    <a:p>
                      <a:pPr algn="ctr" fontAlgn="b"/>
                      <a:r>
                        <a:rPr lang="es-ES" sz="1800" u="none" strike="noStrike">
                          <a:effectLst/>
                        </a:rPr>
                        <a:t>Otras</a:t>
                      </a:r>
                      <a:endParaRPr lang="es-E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s-ES" sz="1800" u="none" strike="noStrike" dirty="0">
                          <a:effectLst/>
                        </a:rPr>
                        <a:t>24</a:t>
                      </a:r>
                      <a:endParaRPr lang="es-E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34395425"/>
                  </a:ext>
                </a:extLst>
              </a:tr>
            </a:tbl>
          </a:graphicData>
        </a:graphic>
      </p:graphicFrame>
      <p:graphicFrame>
        <p:nvGraphicFramePr>
          <p:cNvPr id="9" name="Gráfico 8">
            <a:extLst>
              <a:ext uri="{FF2B5EF4-FFF2-40B4-BE49-F238E27FC236}">
                <a16:creationId xmlns:a16="http://schemas.microsoft.com/office/drawing/2014/main" id="{567A33BB-B7B9-4CE6-9023-C96673663E7D}"/>
              </a:ext>
            </a:extLst>
          </p:cNvPr>
          <p:cNvGraphicFramePr>
            <a:graphicFrameLocks/>
          </p:cNvGraphicFramePr>
          <p:nvPr>
            <p:extLst>
              <p:ext uri="{D42A27DB-BD31-4B8C-83A1-F6EECF244321}">
                <p14:modId xmlns:p14="http://schemas.microsoft.com/office/powerpoint/2010/main" val="4044219479"/>
              </p:ext>
            </p:extLst>
          </p:nvPr>
        </p:nvGraphicFramePr>
        <p:xfrm>
          <a:off x="6534148" y="1921079"/>
          <a:ext cx="4785029" cy="30786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6121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78D31-764E-4649-8CFE-B8365BFD78F6}"/>
              </a:ext>
            </a:extLst>
          </p:cNvPr>
          <p:cNvSpPr>
            <a:spLocks noGrp="1"/>
          </p:cNvSpPr>
          <p:nvPr>
            <p:ph type="title"/>
          </p:nvPr>
        </p:nvSpPr>
        <p:spPr>
          <a:xfrm>
            <a:off x="1013845" y="348347"/>
            <a:ext cx="11040609" cy="1325563"/>
          </a:xfrm>
        </p:spPr>
        <p:txBody>
          <a:bodyPr/>
          <a:lstStyle/>
          <a:p>
            <a:pPr algn="ctr"/>
            <a:r>
              <a:rPr lang="es-ES" b="1" dirty="0"/>
              <a:t>Clasificación RS incluidas por tipo de estudios que contienen</a:t>
            </a:r>
          </a:p>
        </p:txBody>
      </p:sp>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graphicFrame>
        <p:nvGraphicFramePr>
          <p:cNvPr id="7" name="Gráfico 6">
            <a:extLst>
              <a:ext uri="{FF2B5EF4-FFF2-40B4-BE49-F238E27FC236}">
                <a16:creationId xmlns:a16="http://schemas.microsoft.com/office/drawing/2014/main" id="{C6F6D039-9886-474D-9112-D3344E18BC1B}"/>
              </a:ext>
            </a:extLst>
          </p:cNvPr>
          <p:cNvGraphicFramePr>
            <a:graphicFrameLocks/>
          </p:cNvGraphicFramePr>
          <p:nvPr>
            <p:extLst>
              <p:ext uri="{D42A27DB-BD31-4B8C-83A1-F6EECF244321}">
                <p14:modId xmlns:p14="http://schemas.microsoft.com/office/powerpoint/2010/main" val="1322649079"/>
              </p:ext>
            </p:extLst>
          </p:nvPr>
        </p:nvGraphicFramePr>
        <p:xfrm>
          <a:off x="7033491"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a 2">
            <a:extLst>
              <a:ext uri="{FF2B5EF4-FFF2-40B4-BE49-F238E27FC236}">
                <a16:creationId xmlns:a16="http://schemas.microsoft.com/office/drawing/2014/main" id="{E240C194-D9C9-4D19-B11F-60D029455629}"/>
              </a:ext>
            </a:extLst>
          </p:cNvPr>
          <p:cNvGraphicFramePr>
            <a:graphicFrameLocks noGrp="1"/>
          </p:cNvGraphicFramePr>
          <p:nvPr>
            <p:extLst>
              <p:ext uri="{D42A27DB-BD31-4B8C-83A1-F6EECF244321}">
                <p14:modId xmlns:p14="http://schemas.microsoft.com/office/powerpoint/2010/main" val="2034903971"/>
              </p:ext>
            </p:extLst>
          </p:nvPr>
        </p:nvGraphicFramePr>
        <p:xfrm>
          <a:off x="1129245" y="2348948"/>
          <a:ext cx="5592412" cy="2160103"/>
        </p:xfrm>
        <a:graphic>
          <a:graphicData uri="http://schemas.openxmlformats.org/drawingml/2006/table">
            <a:tbl>
              <a:tblPr firstRow="1" bandRow="1">
                <a:tableStyleId>{5DA37D80-6434-44D0-A028-1B22A696006F}</a:tableStyleId>
              </a:tblPr>
              <a:tblGrid>
                <a:gridCol w="2796206">
                  <a:extLst>
                    <a:ext uri="{9D8B030D-6E8A-4147-A177-3AD203B41FA5}">
                      <a16:colId xmlns:a16="http://schemas.microsoft.com/office/drawing/2014/main" val="221234744"/>
                    </a:ext>
                  </a:extLst>
                </a:gridCol>
                <a:gridCol w="2796206">
                  <a:extLst>
                    <a:ext uri="{9D8B030D-6E8A-4147-A177-3AD203B41FA5}">
                      <a16:colId xmlns:a16="http://schemas.microsoft.com/office/drawing/2014/main" val="2499434287"/>
                    </a:ext>
                  </a:extLst>
                </a:gridCol>
              </a:tblGrid>
              <a:tr h="479774">
                <a:tc>
                  <a:txBody>
                    <a:bodyPr/>
                    <a:lstStyle/>
                    <a:p>
                      <a:pPr algn="ctr" fontAlgn="b"/>
                      <a:r>
                        <a:rPr lang="es-ES" sz="2000" u="none" strike="noStrike" dirty="0">
                          <a:effectLst/>
                        </a:rPr>
                        <a:t>Tipo de estudios</a:t>
                      </a:r>
                      <a:endParaRPr lang="es-E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ES" sz="2000" u="none" strike="noStrike">
                          <a:effectLst/>
                        </a:rPr>
                        <a:t>Número de RS</a:t>
                      </a:r>
                      <a:endParaRPr lang="es-ES"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7450014"/>
                  </a:ext>
                </a:extLst>
              </a:tr>
              <a:tr h="457915">
                <a:tc>
                  <a:txBody>
                    <a:bodyPr/>
                    <a:lstStyle/>
                    <a:p>
                      <a:pPr algn="ctr" fontAlgn="b"/>
                      <a:r>
                        <a:rPr lang="es-ES" sz="2000" u="none" strike="noStrike">
                          <a:effectLst/>
                        </a:rPr>
                        <a:t>Solamente RCT</a:t>
                      </a:r>
                      <a:endParaRPr lang="es-E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s-ES" sz="2000" u="none" strike="noStrike">
                          <a:effectLst/>
                        </a:rPr>
                        <a:t>17</a:t>
                      </a:r>
                      <a:endParaRPr lang="es-ES"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83320720"/>
                  </a:ext>
                </a:extLst>
              </a:tr>
              <a:tr h="457915">
                <a:tc>
                  <a:txBody>
                    <a:bodyPr/>
                    <a:lstStyle/>
                    <a:p>
                      <a:pPr algn="ctr" fontAlgn="b"/>
                      <a:r>
                        <a:rPr lang="es-ES" sz="2000" u="none" strike="noStrike">
                          <a:effectLst/>
                        </a:rPr>
                        <a:t>Estudios clínicos</a:t>
                      </a:r>
                      <a:endParaRPr lang="es-E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s-ES" sz="2000" u="none" strike="noStrike">
                          <a:effectLst/>
                        </a:rPr>
                        <a:t>28</a:t>
                      </a:r>
                      <a:endParaRPr lang="es-ES"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73980479"/>
                  </a:ext>
                </a:extLst>
              </a:tr>
              <a:tr h="764499">
                <a:tc>
                  <a:txBody>
                    <a:bodyPr/>
                    <a:lstStyle/>
                    <a:p>
                      <a:pPr algn="ctr" fontAlgn="b"/>
                      <a:r>
                        <a:rPr lang="es-ES" sz="2000" u="none" strike="noStrike">
                          <a:effectLst/>
                        </a:rPr>
                        <a:t>Estudios clínicos y preclínicos</a:t>
                      </a:r>
                      <a:endParaRPr lang="es-E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s-ES" sz="2000" u="none" strike="noStrike" dirty="0">
                          <a:effectLst/>
                        </a:rPr>
                        <a:t>27</a:t>
                      </a:r>
                      <a:endParaRPr lang="es-E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77675348"/>
                  </a:ext>
                </a:extLst>
              </a:tr>
            </a:tbl>
          </a:graphicData>
        </a:graphic>
      </p:graphicFrame>
    </p:spTree>
    <p:extLst>
      <p:ext uri="{BB962C8B-B14F-4D97-AF65-F5344CB8AC3E}">
        <p14:creationId xmlns:p14="http://schemas.microsoft.com/office/powerpoint/2010/main" val="1512943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78D31-764E-4649-8CFE-B8365BFD78F6}"/>
              </a:ext>
            </a:extLst>
          </p:cNvPr>
          <p:cNvSpPr>
            <a:spLocks noGrp="1"/>
          </p:cNvSpPr>
          <p:nvPr>
            <p:ph type="title"/>
          </p:nvPr>
        </p:nvSpPr>
        <p:spPr>
          <a:xfrm>
            <a:off x="1013845" y="348347"/>
            <a:ext cx="11040609" cy="1325563"/>
          </a:xfrm>
        </p:spPr>
        <p:txBody>
          <a:bodyPr/>
          <a:lstStyle/>
          <a:p>
            <a:pPr algn="ctr"/>
            <a:r>
              <a:rPr lang="es-ES" b="1" dirty="0"/>
              <a:t>Clasificación RS incluidas por resultados</a:t>
            </a:r>
          </a:p>
        </p:txBody>
      </p:sp>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graphicFrame>
        <p:nvGraphicFramePr>
          <p:cNvPr id="3" name="Tabla 2">
            <a:extLst>
              <a:ext uri="{FF2B5EF4-FFF2-40B4-BE49-F238E27FC236}">
                <a16:creationId xmlns:a16="http://schemas.microsoft.com/office/drawing/2014/main" id="{42AF1D94-23A5-4600-BE5A-CBF296869BD5}"/>
              </a:ext>
            </a:extLst>
          </p:cNvPr>
          <p:cNvGraphicFramePr>
            <a:graphicFrameLocks noGrp="1"/>
          </p:cNvGraphicFramePr>
          <p:nvPr>
            <p:extLst>
              <p:ext uri="{D42A27DB-BD31-4B8C-83A1-F6EECF244321}">
                <p14:modId xmlns:p14="http://schemas.microsoft.com/office/powerpoint/2010/main" val="3269891016"/>
              </p:ext>
            </p:extLst>
          </p:nvPr>
        </p:nvGraphicFramePr>
        <p:xfrm>
          <a:off x="3186549" y="1855739"/>
          <a:ext cx="6557810" cy="3362808"/>
        </p:xfrm>
        <a:graphic>
          <a:graphicData uri="http://schemas.openxmlformats.org/drawingml/2006/table">
            <a:tbl>
              <a:tblPr firstRow="1" bandRow="1">
                <a:tableStyleId>{5DA37D80-6434-44D0-A028-1B22A696006F}</a:tableStyleId>
              </a:tblPr>
              <a:tblGrid>
                <a:gridCol w="3278905">
                  <a:extLst>
                    <a:ext uri="{9D8B030D-6E8A-4147-A177-3AD203B41FA5}">
                      <a16:colId xmlns:a16="http://schemas.microsoft.com/office/drawing/2014/main" val="15237776"/>
                    </a:ext>
                  </a:extLst>
                </a:gridCol>
                <a:gridCol w="3278905">
                  <a:extLst>
                    <a:ext uri="{9D8B030D-6E8A-4147-A177-3AD203B41FA5}">
                      <a16:colId xmlns:a16="http://schemas.microsoft.com/office/drawing/2014/main" val="3228206590"/>
                    </a:ext>
                  </a:extLst>
                </a:gridCol>
              </a:tblGrid>
              <a:tr h="560468">
                <a:tc>
                  <a:txBody>
                    <a:bodyPr/>
                    <a:lstStyle/>
                    <a:p>
                      <a:pPr algn="ctr" fontAlgn="b"/>
                      <a:r>
                        <a:rPr lang="es-ES" sz="1800" u="none" strike="noStrike" dirty="0">
                          <a:effectLst/>
                        </a:rPr>
                        <a:t>Resultado principal</a:t>
                      </a:r>
                      <a:endParaRPr lang="es-E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ES" sz="1800" u="none" strike="noStrike">
                          <a:effectLst/>
                        </a:rPr>
                        <a:t>Número de RS</a:t>
                      </a:r>
                      <a:endParaRPr lang="es-E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92906561"/>
                  </a:ext>
                </a:extLst>
              </a:tr>
              <a:tr h="560468">
                <a:tc>
                  <a:txBody>
                    <a:bodyPr/>
                    <a:lstStyle/>
                    <a:p>
                      <a:pPr algn="ctr" fontAlgn="b"/>
                      <a:r>
                        <a:rPr lang="es-ES" sz="1800" u="none" strike="noStrike">
                          <a:effectLst/>
                        </a:rPr>
                        <a:t>Eficacia y seguridad</a:t>
                      </a:r>
                      <a:endParaRPr lang="es-E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s-ES" sz="1800" u="none" strike="noStrike">
                          <a:effectLst/>
                        </a:rPr>
                        <a:t>50</a:t>
                      </a:r>
                      <a:endParaRPr lang="es-E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26226588"/>
                  </a:ext>
                </a:extLst>
              </a:tr>
              <a:tr h="560468">
                <a:tc>
                  <a:txBody>
                    <a:bodyPr/>
                    <a:lstStyle/>
                    <a:p>
                      <a:pPr algn="ctr" fontAlgn="b"/>
                      <a:r>
                        <a:rPr lang="es-ES" sz="1800" u="none" strike="noStrike">
                          <a:effectLst/>
                        </a:rPr>
                        <a:t>Seguridad</a:t>
                      </a:r>
                      <a:endParaRPr lang="es-E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s-ES" sz="1800" u="none" strike="noStrike">
                          <a:effectLst/>
                        </a:rPr>
                        <a:t>1</a:t>
                      </a:r>
                      <a:endParaRPr lang="es-E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63309382"/>
                  </a:ext>
                </a:extLst>
              </a:tr>
              <a:tr h="560468">
                <a:tc>
                  <a:txBody>
                    <a:bodyPr/>
                    <a:lstStyle/>
                    <a:p>
                      <a:pPr algn="ctr" fontAlgn="b"/>
                      <a:r>
                        <a:rPr lang="es-ES" sz="1800" u="none" strike="noStrike">
                          <a:effectLst/>
                        </a:rPr>
                        <a:t>Aspectos económicos</a:t>
                      </a:r>
                      <a:endParaRPr lang="es-E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s-ES" sz="1800" u="none" strike="noStrike">
                          <a:effectLst/>
                        </a:rPr>
                        <a:t>5</a:t>
                      </a:r>
                      <a:endParaRPr lang="es-E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7115312"/>
                  </a:ext>
                </a:extLst>
              </a:tr>
              <a:tr h="560468">
                <a:tc>
                  <a:txBody>
                    <a:bodyPr/>
                    <a:lstStyle/>
                    <a:p>
                      <a:pPr algn="ctr" fontAlgn="b"/>
                      <a:r>
                        <a:rPr lang="es-ES" sz="1800" u="none" strike="noStrike">
                          <a:effectLst/>
                        </a:rPr>
                        <a:t>Traslación T1</a:t>
                      </a:r>
                      <a:endParaRPr lang="es-E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s-ES" sz="1800" u="none" strike="noStrike" dirty="0">
                          <a:effectLst/>
                        </a:rPr>
                        <a:t>13</a:t>
                      </a:r>
                      <a:endParaRPr lang="es-E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05008981"/>
                  </a:ext>
                </a:extLst>
              </a:tr>
              <a:tr h="560468">
                <a:tc>
                  <a:txBody>
                    <a:bodyPr/>
                    <a:lstStyle/>
                    <a:p>
                      <a:pPr algn="ctr" fontAlgn="b"/>
                      <a:r>
                        <a:rPr lang="es-ES" sz="1800" u="none" strike="noStrike">
                          <a:effectLst/>
                        </a:rPr>
                        <a:t>Traslación T2</a:t>
                      </a:r>
                      <a:endParaRPr lang="es-E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s-ES" sz="1800" u="none" strike="noStrike" dirty="0">
                          <a:effectLst/>
                        </a:rPr>
                        <a:t>3</a:t>
                      </a:r>
                      <a:endParaRPr lang="es-E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39372396"/>
                  </a:ext>
                </a:extLst>
              </a:tr>
            </a:tbl>
          </a:graphicData>
        </a:graphic>
      </p:graphicFrame>
    </p:spTree>
    <p:extLst>
      <p:ext uri="{BB962C8B-B14F-4D97-AF65-F5344CB8AC3E}">
        <p14:creationId xmlns:p14="http://schemas.microsoft.com/office/powerpoint/2010/main" val="3577844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78D31-764E-4649-8CFE-B8365BFD78F6}"/>
              </a:ext>
            </a:extLst>
          </p:cNvPr>
          <p:cNvSpPr>
            <a:spLocks noGrp="1"/>
          </p:cNvSpPr>
          <p:nvPr>
            <p:ph type="title"/>
          </p:nvPr>
        </p:nvSpPr>
        <p:spPr>
          <a:xfrm>
            <a:off x="1013845" y="-301012"/>
            <a:ext cx="11040609" cy="1325563"/>
          </a:xfrm>
        </p:spPr>
        <p:txBody>
          <a:bodyPr/>
          <a:lstStyle/>
          <a:p>
            <a:pPr algn="ctr"/>
            <a:r>
              <a:rPr lang="es-ES" b="1" dirty="0"/>
              <a:t>Resumen de barreras detectadas</a:t>
            </a:r>
          </a:p>
        </p:txBody>
      </p:sp>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graphicFrame>
        <p:nvGraphicFramePr>
          <p:cNvPr id="7" name="4 Tabla">
            <a:extLst>
              <a:ext uri="{FF2B5EF4-FFF2-40B4-BE49-F238E27FC236}">
                <a16:creationId xmlns:a16="http://schemas.microsoft.com/office/drawing/2014/main" id="{8F3A187A-B120-469B-BFEC-58528D0B91C2}"/>
              </a:ext>
            </a:extLst>
          </p:cNvPr>
          <p:cNvGraphicFramePr>
            <a:graphicFrameLocks noGrp="1"/>
          </p:cNvGraphicFramePr>
          <p:nvPr>
            <p:extLst>
              <p:ext uri="{D42A27DB-BD31-4B8C-83A1-F6EECF244321}">
                <p14:modId xmlns:p14="http://schemas.microsoft.com/office/powerpoint/2010/main" val="1848159640"/>
              </p:ext>
            </p:extLst>
          </p:nvPr>
        </p:nvGraphicFramePr>
        <p:xfrm>
          <a:off x="1067207" y="1108198"/>
          <a:ext cx="10987128" cy="5451628"/>
        </p:xfrm>
        <a:graphic>
          <a:graphicData uri="http://schemas.openxmlformats.org/drawingml/2006/table">
            <a:tbl>
              <a:tblPr/>
              <a:tblGrid>
                <a:gridCol w="2072847">
                  <a:extLst>
                    <a:ext uri="{9D8B030D-6E8A-4147-A177-3AD203B41FA5}">
                      <a16:colId xmlns:a16="http://schemas.microsoft.com/office/drawing/2014/main" val="20000"/>
                    </a:ext>
                  </a:extLst>
                </a:gridCol>
                <a:gridCol w="4718280">
                  <a:extLst>
                    <a:ext uri="{9D8B030D-6E8A-4147-A177-3AD203B41FA5}">
                      <a16:colId xmlns:a16="http://schemas.microsoft.com/office/drawing/2014/main" val="20001"/>
                    </a:ext>
                  </a:extLst>
                </a:gridCol>
                <a:gridCol w="1464754">
                  <a:extLst>
                    <a:ext uri="{9D8B030D-6E8A-4147-A177-3AD203B41FA5}">
                      <a16:colId xmlns:a16="http://schemas.microsoft.com/office/drawing/2014/main" val="20002"/>
                    </a:ext>
                  </a:extLst>
                </a:gridCol>
                <a:gridCol w="1464754">
                  <a:extLst>
                    <a:ext uri="{9D8B030D-6E8A-4147-A177-3AD203B41FA5}">
                      <a16:colId xmlns:a16="http://schemas.microsoft.com/office/drawing/2014/main" val="20003"/>
                    </a:ext>
                  </a:extLst>
                </a:gridCol>
                <a:gridCol w="1266493">
                  <a:extLst>
                    <a:ext uri="{9D8B030D-6E8A-4147-A177-3AD203B41FA5}">
                      <a16:colId xmlns:a16="http://schemas.microsoft.com/office/drawing/2014/main" val="20004"/>
                    </a:ext>
                  </a:extLst>
                </a:gridCol>
              </a:tblGrid>
              <a:tr h="158984">
                <a:tc rowSpan="2">
                  <a:txBody>
                    <a:bodyPr/>
                    <a:lstStyle/>
                    <a:p>
                      <a:pPr algn="ctr">
                        <a:lnSpc>
                          <a:spcPct val="115000"/>
                        </a:lnSpc>
                        <a:spcAft>
                          <a:spcPts val="0"/>
                        </a:spcAft>
                      </a:pPr>
                      <a:r>
                        <a:rPr lang="es-ES" sz="700" b="1" dirty="0">
                          <a:latin typeface="Calibri"/>
                          <a:ea typeface="Calibri"/>
                          <a:cs typeface="Times New Roman"/>
                        </a:rPr>
                        <a:t>Dominio</a:t>
                      </a:r>
                      <a:endParaRPr lang="es-ES" sz="700" dirty="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es-ES" sz="700" b="1">
                          <a:latin typeface="Calibri"/>
                          <a:ea typeface="Calibri"/>
                          <a:cs typeface="Times New Roman"/>
                        </a:rPr>
                        <a:t>Barreras detectadas</a:t>
                      </a:r>
                      <a:endParaRPr lang="es-ES" sz="7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ct val="115000"/>
                        </a:lnSpc>
                        <a:spcAft>
                          <a:spcPts val="0"/>
                        </a:spcAft>
                      </a:pPr>
                      <a:r>
                        <a:rPr lang="es-ES" sz="700" b="1">
                          <a:latin typeface="Calibri"/>
                          <a:ea typeface="Calibri"/>
                          <a:cs typeface="Times New Roman"/>
                        </a:rPr>
                        <a:t>Tipos de terapias en las que se detectan las barreras</a:t>
                      </a:r>
                      <a:endParaRPr lang="es-ES" sz="7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155963">
                <a:tc vMerge="1">
                  <a:txBody>
                    <a:bodyPr/>
                    <a:lstStyle/>
                    <a:p>
                      <a:endParaRPr lang="es-ES"/>
                    </a:p>
                  </a:txBody>
                  <a:tcPr/>
                </a:tc>
                <a:tc vMerge="1">
                  <a:txBody>
                    <a:bodyPr/>
                    <a:lstStyle/>
                    <a:p>
                      <a:endParaRPr lang="es-ES"/>
                    </a:p>
                  </a:txBody>
                  <a:tcPr/>
                </a:tc>
                <a:tc>
                  <a:txBody>
                    <a:bodyPr/>
                    <a:lstStyle/>
                    <a:p>
                      <a:pPr algn="ctr">
                        <a:lnSpc>
                          <a:spcPct val="115000"/>
                        </a:lnSpc>
                        <a:spcAft>
                          <a:spcPts val="0"/>
                        </a:spcAft>
                      </a:pPr>
                      <a:r>
                        <a:rPr lang="es-ES" sz="700" b="1">
                          <a:latin typeface="Calibri"/>
                          <a:ea typeface="Calibri"/>
                          <a:cs typeface="Times New Roman"/>
                        </a:rPr>
                        <a:t>Terapia génica</a:t>
                      </a:r>
                      <a:endParaRPr lang="es-ES" sz="7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700" b="1">
                          <a:latin typeface="Calibri"/>
                          <a:ea typeface="Calibri"/>
                          <a:cs typeface="Times New Roman"/>
                        </a:rPr>
                        <a:t>Terapia celular</a:t>
                      </a:r>
                      <a:endParaRPr lang="es-ES" sz="7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700" b="1">
                          <a:latin typeface="Calibri"/>
                          <a:ea typeface="Calibri"/>
                          <a:cs typeface="Times New Roman"/>
                        </a:rPr>
                        <a:t>Terapia tisular</a:t>
                      </a:r>
                      <a:endParaRPr lang="es-ES" sz="7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04986">
                <a:tc>
                  <a:txBody>
                    <a:bodyPr/>
                    <a:lstStyle/>
                    <a:p>
                      <a:pPr algn="just">
                        <a:lnSpc>
                          <a:spcPct val="115000"/>
                        </a:lnSpc>
                        <a:spcAft>
                          <a:spcPts val="0"/>
                        </a:spcAft>
                      </a:pPr>
                      <a:r>
                        <a:rPr lang="es-ES" sz="700" b="1" dirty="0">
                          <a:latin typeface="Calibri"/>
                          <a:ea typeface="Calibri"/>
                          <a:cs typeface="Times New Roman"/>
                        </a:rPr>
                        <a:t>Problema de salud y uso actual de la tecnología</a:t>
                      </a:r>
                      <a:endParaRPr lang="es-ES" sz="700" dirty="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15000"/>
                        </a:lnSpc>
                        <a:spcAft>
                          <a:spcPts val="0"/>
                        </a:spcAft>
                        <a:buFont typeface="Calibri"/>
                        <a:buChar char="-"/>
                      </a:pPr>
                      <a:r>
                        <a:rPr lang="es-ES" sz="700">
                          <a:latin typeface="Calibri"/>
                          <a:ea typeface="Calibri"/>
                          <a:cs typeface="Times New Roman"/>
                        </a:rPr>
                        <a:t>Número reducido de ensayos clínicos.</a:t>
                      </a:r>
                    </a:p>
                    <a:p>
                      <a:pPr marL="342900" lvl="0" indent="-342900" algn="just">
                        <a:lnSpc>
                          <a:spcPct val="115000"/>
                        </a:lnSpc>
                        <a:spcAft>
                          <a:spcPts val="0"/>
                        </a:spcAft>
                        <a:buFont typeface="Calibri"/>
                        <a:buChar char="-"/>
                      </a:pPr>
                      <a:r>
                        <a:rPr lang="es-ES" sz="700">
                          <a:latin typeface="Calibri"/>
                          <a:ea typeface="Calibri"/>
                          <a:cs typeface="Times New Roman"/>
                        </a:rPr>
                        <a:t>Baja calidad de los ensayos clínicos (ensayos de un solo brazo, ensayos unicéntricos, ausencia de comparador…).</a:t>
                      </a:r>
                    </a:p>
                    <a:p>
                      <a:pPr marL="342900" lvl="0" indent="-342900" algn="just">
                        <a:lnSpc>
                          <a:spcPct val="115000"/>
                        </a:lnSpc>
                        <a:spcAft>
                          <a:spcPts val="0"/>
                        </a:spcAft>
                        <a:buFont typeface="Calibri"/>
                        <a:buChar char="-"/>
                      </a:pPr>
                      <a:r>
                        <a:rPr lang="es-ES" sz="700">
                          <a:latin typeface="Calibri"/>
                          <a:ea typeface="Calibri"/>
                          <a:cs typeface="Times New Roman"/>
                        </a:rPr>
                        <a:t>Falta de estandarización de los protocolos.</a:t>
                      </a:r>
                    </a:p>
                    <a:p>
                      <a:pPr marL="342900" lvl="0" indent="-342900" algn="just">
                        <a:lnSpc>
                          <a:spcPct val="115000"/>
                        </a:lnSpc>
                        <a:spcAft>
                          <a:spcPts val="0"/>
                        </a:spcAft>
                        <a:buFont typeface="Calibri"/>
                        <a:buChar char="-"/>
                      </a:pPr>
                      <a:r>
                        <a:rPr lang="es-ES" sz="700">
                          <a:latin typeface="Calibri"/>
                          <a:ea typeface="Calibri"/>
                          <a:cs typeface="Times New Roman"/>
                        </a:rPr>
                        <a:t>Baja traslación a la clínica.</a:t>
                      </a:r>
                    </a:p>
                    <a:p>
                      <a:pPr marL="342900" lvl="0" indent="-342900" algn="just">
                        <a:lnSpc>
                          <a:spcPct val="115000"/>
                        </a:lnSpc>
                        <a:spcAft>
                          <a:spcPts val="0"/>
                        </a:spcAft>
                        <a:buFont typeface="Calibri"/>
                        <a:buChar char="-"/>
                      </a:pPr>
                      <a:r>
                        <a:rPr lang="es-ES" sz="700">
                          <a:latin typeface="Calibri"/>
                          <a:ea typeface="Calibri"/>
                          <a:cs typeface="Times New Roman"/>
                        </a:rPr>
                        <a:t>Escaso conocimiento del mecanismo de acción biológico.</a:t>
                      </a:r>
                    </a:p>
                    <a:p>
                      <a:pPr marL="342900" lvl="0" indent="-342900" algn="just">
                        <a:lnSpc>
                          <a:spcPct val="115000"/>
                        </a:lnSpc>
                        <a:spcAft>
                          <a:spcPts val="0"/>
                        </a:spcAft>
                        <a:buFont typeface="Calibri"/>
                        <a:buChar char="-"/>
                      </a:pPr>
                      <a:r>
                        <a:rPr lang="es-ES" sz="700">
                          <a:latin typeface="Calibri"/>
                          <a:ea typeface="Calibri"/>
                          <a:cs typeface="Times New Roman"/>
                        </a:rPr>
                        <a:t>Número reducido de bases de datos.</a:t>
                      </a: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500">
                          <a:latin typeface="Calibri"/>
                          <a:ea typeface="Calibri"/>
                          <a:cs typeface="Times New Roman"/>
                        </a:rPr>
                        <a:t>x</a:t>
                      </a:r>
                      <a:endParaRPr lang="es-ES" sz="7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500">
                          <a:latin typeface="Calibri"/>
                          <a:ea typeface="Calibri"/>
                          <a:cs typeface="Times New Roman"/>
                        </a:rPr>
                        <a:t>x</a:t>
                      </a:r>
                      <a:endParaRPr lang="es-ES" sz="7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500">
                          <a:latin typeface="Calibri"/>
                          <a:ea typeface="Calibri"/>
                          <a:cs typeface="Times New Roman"/>
                        </a:rPr>
                        <a:t>x</a:t>
                      </a:r>
                      <a:endParaRPr lang="es-ES" sz="7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39807">
                <a:tc>
                  <a:txBody>
                    <a:bodyPr/>
                    <a:lstStyle/>
                    <a:p>
                      <a:pPr algn="just">
                        <a:lnSpc>
                          <a:spcPct val="115000"/>
                        </a:lnSpc>
                        <a:spcAft>
                          <a:spcPts val="0"/>
                        </a:spcAft>
                      </a:pPr>
                      <a:r>
                        <a:rPr lang="es-ES" sz="700" b="1">
                          <a:latin typeface="Calibri"/>
                          <a:ea typeface="Calibri"/>
                          <a:cs typeface="Times New Roman"/>
                        </a:rPr>
                        <a:t>Características técnicas de la tecnología</a:t>
                      </a:r>
                      <a:endParaRPr lang="es-ES" sz="7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15000"/>
                        </a:lnSpc>
                        <a:spcAft>
                          <a:spcPts val="0"/>
                        </a:spcAft>
                        <a:buFont typeface="Calibri"/>
                        <a:buChar char="-"/>
                      </a:pPr>
                      <a:r>
                        <a:rPr lang="es-ES" sz="700">
                          <a:latin typeface="Calibri"/>
                          <a:ea typeface="Calibri"/>
                          <a:cs typeface="Times New Roman"/>
                        </a:rPr>
                        <a:t>Escaso conocimiento del mecanismo de acción biológico.</a:t>
                      </a:r>
                    </a:p>
                    <a:p>
                      <a:pPr marL="342900" lvl="0" indent="-342900" algn="just">
                        <a:lnSpc>
                          <a:spcPct val="115000"/>
                        </a:lnSpc>
                        <a:spcAft>
                          <a:spcPts val="0"/>
                        </a:spcAft>
                        <a:buFont typeface="Calibri"/>
                        <a:buChar char="-"/>
                      </a:pPr>
                      <a:r>
                        <a:rPr lang="es-ES" sz="700">
                          <a:latin typeface="Calibri"/>
                          <a:ea typeface="Calibri"/>
                          <a:cs typeface="Times New Roman"/>
                        </a:rPr>
                        <a:t>Falta de estandarización de los protocolos.</a:t>
                      </a:r>
                    </a:p>
                    <a:p>
                      <a:pPr marL="342900" lvl="0" indent="-342900" algn="just">
                        <a:lnSpc>
                          <a:spcPct val="115000"/>
                        </a:lnSpc>
                        <a:spcAft>
                          <a:spcPts val="0"/>
                        </a:spcAft>
                        <a:buFont typeface="Calibri"/>
                        <a:buChar char="-"/>
                      </a:pPr>
                      <a:r>
                        <a:rPr lang="es-ES" sz="700">
                          <a:latin typeface="Calibri"/>
                          <a:ea typeface="Calibri"/>
                          <a:cs typeface="Times New Roman"/>
                        </a:rPr>
                        <a:t>Generación de medicamentos huérfanos.</a:t>
                      </a:r>
                    </a:p>
                    <a:p>
                      <a:pPr marL="342900" lvl="0" indent="-342900" algn="just">
                        <a:lnSpc>
                          <a:spcPct val="115000"/>
                        </a:lnSpc>
                        <a:spcAft>
                          <a:spcPts val="0"/>
                        </a:spcAft>
                        <a:buFont typeface="Calibri"/>
                        <a:buChar char="-"/>
                      </a:pPr>
                      <a:r>
                        <a:rPr lang="es-ES" sz="700">
                          <a:latin typeface="Calibri"/>
                          <a:ea typeface="Calibri"/>
                          <a:cs typeface="Times New Roman"/>
                        </a:rPr>
                        <a:t>Número reducido de bases de datos.</a:t>
                      </a: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500">
                          <a:latin typeface="Calibri"/>
                          <a:ea typeface="Calibri"/>
                          <a:cs typeface="Times New Roman"/>
                        </a:rPr>
                        <a:t>x</a:t>
                      </a:r>
                      <a:endParaRPr lang="es-ES" sz="7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500">
                          <a:latin typeface="Calibri"/>
                          <a:ea typeface="Calibri"/>
                          <a:cs typeface="Times New Roman"/>
                        </a:rPr>
                        <a:t>x</a:t>
                      </a:r>
                      <a:endParaRPr lang="es-ES" sz="7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500" dirty="0">
                          <a:latin typeface="Calibri"/>
                          <a:ea typeface="Calibri"/>
                          <a:cs typeface="Times New Roman"/>
                        </a:rPr>
                        <a:t>x</a:t>
                      </a:r>
                      <a:endParaRPr lang="es-ES" sz="700" dirty="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91105">
                <a:tc>
                  <a:txBody>
                    <a:bodyPr/>
                    <a:lstStyle/>
                    <a:p>
                      <a:pPr algn="just">
                        <a:lnSpc>
                          <a:spcPct val="115000"/>
                        </a:lnSpc>
                        <a:spcAft>
                          <a:spcPts val="0"/>
                        </a:spcAft>
                      </a:pPr>
                      <a:r>
                        <a:rPr lang="es-ES" sz="700" b="1">
                          <a:latin typeface="Calibri"/>
                          <a:ea typeface="Calibri"/>
                          <a:cs typeface="Times New Roman"/>
                        </a:rPr>
                        <a:t>Seguridad</a:t>
                      </a:r>
                      <a:endParaRPr lang="es-ES" sz="7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15000"/>
                        </a:lnSpc>
                        <a:spcAft>
                          <a:spcPts val="0"/>
                        </a:spcAft>
                        <a:buFont typeface="Calibri"/>
                        <a:buChar char="-"/>
                      </a:pPr>
                      <a:r>
                        <a:rPr lang="es-ES" sz="700">
                          <a:latin typeface="Calibri"/>
                          <a:ea typeface="Calibri"/>
                          <a:cs typeface="Times New Roman"/>
                        </a:rPr>
                        <a:t>Desconocimiento de la seguridad de la técnica a corto plazo.</a:t>
                      </a:r>
                    </a:p>
                    <a:p>
                      <a:pPr marL="342900" lvl="0" indent="-342900" algn="just">
                        <a:lnSpc>
                          <a:spcPct val="115000"/>
                        </a:lnSpc>
                        <a:spcAft>
                          <a:spcPts val="0"/>
                        </a:spcAft>
                        <a:buFont typeface="Calibri"/>
                        <a:buChar char="-"/>
                      </a:pPr>
                      <a:r>
                        <a:rPr lang="es-ES" sz="700">
                          <a:latin typeface="Calibri"/>
                          <a:ea typeface="Calibri"/>
                          <a:cs typeface="Times New Roman"/>
                        </a:rPr>
                        <a:t>Desconocimiento de la seguridad de la técnica a largo plazo.</a:t>
                      </a: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500">
                          <a:latin typeface="Calibri"/>
                          <a:ea typeface="Calibri"/>
                          <a:cs typeface="Times New Roman"/>
                        </a:rPr>
                        <a:t>x</a:t>
                      </a:r>
                      <a:endParaRPr lang="es-ES" sz="7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500">
                          <a:latin typeface="Calibri"/>
                          <a:ea typeface="Calibri"/>
                          <a:cs typeface="Times New Roman"/>
                        </a:rPr>
                        <a:t>x</a:t>
                      </a:r>
                      <a:endParaRPr lang="es-ES" sz="7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500">
                          <a:latin typeface="Calibri"/>
                          <a:ea typeface="Calibri"/>
                          <a:cs typeface="Times New Roman"/>
                        </a:rPr>
                        <a:t>x</a:t>
                      </a:r>
                      <a:endParaRPr lang="es-ES" sz="7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77482">
                <a:tc>
                  <a:txBody>
                    <a:bodyPr/>
                    <a:lstStyle/>
                    <a:p>
                      <a:pPr algn="just">
                        <a:lnSpc>
                          <a:spcPct val="115000"/>
                        </a:lnSpc>
                        <a:spcAft>
                          <a:spcPts val="0"/>
                        </a:spcAft>
                      </a:pPr>
                      <a:r>
                        <a:rPr lang="es-ES" sz="700" b="1">
                          <a:latin typeface="Calibri"/>
                          <a:ea typeface="Calibri"/>
                          <a:cs typeface="Times New Roman"/>
                        </a:rPr>
                        <a:t>Efectividad clínica</a:t>
                      </a:r>
                      <a:endParaRPr lang="es-ES" sz="7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15000"/>
                        </a:lnSpc>
                        <a:spcAft>
                          <a:spcPts val="0"/>
                        </a:spcAft>
                        <a:buFont typeface="Calibri"/>
                        <a:buChar char="-"/>
                      </a:pPr>
                      <a:r>
                        <a:rPr lang="es-ES" sz="700">
                          <a:latin typeface="Calibri"/>
                          <a:ea typeface="Calibri"/>
                          <a:cs typeface="Times New Roman"/>
                        </a:rPr>
                        <a:t>Número reducido de ensayos clínicos.</a:t>
                      </a:r>
                    </a:p>
                    <a:p>
                      <a:pPr marL="342900" lvl="0" indent="-342900" algn="just">
                        <a:lnSpc>
                          <a:spcPct val="115000"/>
                        </a:lnSpc>
                        <a:spcAft>
                          <a:spcPts val="0"/>
                        </a:spcAft>
                        <a:buFont typeface="Calibri"/>
                        <a:buChar char="-"/>
                      </a:pPr>
                      <a:r>
                        <a:rPr lang="es-ES" sz="700">
                          <a:latin typeface="Calibri"/>
                          <a:ea typeface="Calibri"/>
                          <a:cs typeface="Times New Roman"/>
                        </a:rPr>
                        <a:t>Baja calidad de los ensayos clínicos.</a:t>
                      </a:r>
                    </a:p>
                    <a:p>
                      <a:pPr marL="342900" lvl="0" indent="-342900" algn="just">
                        <a:lnSpc>
                          <a:spcPct val="115000"/>
                        </a:lnSpc>
                        <a:spcAft>
                          <a:spcPts val="0"/>
                        </a:spcAft>
                        <a:buFont typeface="Calibri"/>
                        <a:buChar char="-"/>
                      </a:pPr>
                      <a:r>
                        <a:rPr lang="es-ES" sz="700">
                          <a:latin typeface="Calibri"/>
                          <a:ea typeface="Calibri"/>
                          <a:cs typeface="Times New Roman"/>
                        </a:rPr>
                        <a:t>Falta de estandarización de los protocolos.</a:t>
                      </a: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500">
                          <a:latin typeface="Calibri"/>
                          <a:ea typeface="Calibri"/>
                          <a:cs typeface="Times New Roman"/>
                        </a:rPr>
                        <a:t>x</a:t>
                      </a:r>
                      <a:endParaRPr lang="es-ES" sz="7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500">
                          <a:latin typeface="Calibri"/>
                          <a:ea typeface="Calibri"/>
                          <a:cs typeface="Times New Roman"/>
                        </a:rPr>
                        <a:t>x</a:t>
                      </a:r>
                      <a:endParaRPr lang="es-ES" sz="7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500">
                          <a:latin typeface="Calibri"/>
                          <a:ea typeface="Calibri"/>
                          <a:cs typeface="Times New Roman"/>
                        </a:rPr>
                        <a:t>x</a:t>
                      </a:r>
                      <a:endParaRPr lang="es-ES" sz="7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91105">
                <a:tc>
                  <a:txBody>
                    <a:bodyPr/>
                    <a:lstStyle/>
                    <a:p>
                      <a:pPr algn="just">
                        <a:lnSpc>
                          <a:spcPct val="115000"/>
                        </a:lnSpc>
                        <a:spcAft>
                          <a:spcPts val="0"/>
                        </a:spcAft>
                      </a:pPr>
                      <a:r>
                        <a:rPr lang="es-ES" sz="700" b="1">
                          <a:latin typeface="Calibri"/>
                          <a:ea typeface="Calibri"/>
                          <a:cs typeface="Times New Roman"/>
                        </a:rPr>
                        <a:t>Costes</a:t>
                      </a:r>
                      <a:endParaRPr lang="es-ES" sz="7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15000"/>
                        </a:lnSpc>
                        <a:spcAft>
                          <a:spcPts val="0"/>
                        </a:spcAft>
                        <a:buFont typeface="Calibri"/>
                        <a:buChar char="-"/>
                      </a:pPr>
                      <a:r>
                        <a:rPr lang="es-ES" sz="700">
                          <a:latin typeface="Calibri"/>
                          <a:ea typeface="Calibri"/>
                          <a:cs typeface="Times New Roman"/>
                        </a:rPr>
                        <a:t>Falta de metodología clara en la evaluación de costes de TA (QALY, ICER, PBRSA…).</a:t>
                      </a:r>
                    </a:p>
                    <a:p>
                      <a:pPr marL="342900" lvl="0" indent="-342900" algn="just">
                        <a:lnSpc>
                          <a:spcPct val="115000"/>
                        </a:lnSpc>
                        <a:spcAft>
                          <a:spcPts val="0"/>
                        </a:spcAft>
                        <a:buFont typeface="Calibri"/>
                        <a:buChar char="-"/>
                      </a:pPr>
                      <a:r>
                        <a:rPr lang="es-ES" sz="700">
                          <a:latin typeface="Calibri"/>
                          <a:ea typeface="Calibri"/>
                          <a:cs typeface="Times New Roman"/>
                        </a:rPr>
                        <a:t>Falta de un comparador estándar de coste-efectividad.</a:t>
                      </a: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s-ES" sz="15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500">
                          <a:latin typeface="Calibri"/>
                          <a:ea typeface="Calibri"/>
                          <a:cs typeface="Times New Roman"/>
                        </a:rPr>
                        <a:t>x</a:t>
                      </a:r>
                      <a:endParaRPr lang="es-ES" sz="7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500">
                          <a:latin typeface="Calibri"/>
                          <a:ea typeface="Calibri"/>
                          <a:cs typeface="Times New Roman"/>
                        </a:rPr>
                        <a:t>x</a:t>
                      </a:r>
                      <a:endParaRPr lang="es-ES" sz="7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68328">
                <a:tc>
                  <a:txBody>
                    <a:bodyPr/>
                    <a:lstStyle/>
                    <a:p>
                      <a:pPr algn="just">
                        <a:lnSpc>
                          <a:spcPct val="115000"/>
                        </a:lnSpc>
                        <a:spcAft>
                          <a:spcPts val="0"/>
                        </a:spcAft>
                      </a:pPr>
                      <a:r>
                        <a:rPr lang="es-ES" sz="700" b="1">
                          <a:latin typeface="Calibri"/>
                          <a:ea typeface="Calibri"/>
                          <a:cs typeface="Times New Roman"/>
                        </a:rPr>
                        <a:t>Aspectos éticos</a:t>
                      </a:r>
                      <a:endParaRPr lang="es-ES" sz="7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15000"/>
                        </a:lnSpc>
                        <a:spcAft>
                          <a:spcPts val="0"/>
                        </a:spcAft>
                        <a:buFont typeface="Calibri"/>
                        <a:buChar char="-"/>
                      </a:pPr>
                      <a:r>
                        <a:rPr lang="es-ES" sz="700">
                          <a:latin typeface="Calibri"/>
                          <a:ea typeface="Calibri"/>
                          <a:cs typeface="Times New Roman"/>
                        </a:rPr>
                        <a:t>Falta de valoración de implicaciones éticas.</a:t>
                      </a:r>
                    </a:p>
                    <a:p>
                      <a:pPr marL="342900" lvl="0" indent="-342900" algn="just">
                        <a:lnSpc>
                          <a:spcPct val="115000"/>
                        </a:lnSpc>
                        <a:spcAft>
                          <a:spcPts val="0"/>
                        </a:spcAft>
                        <a:buFont typeface="Calibri"/>
                        <a:buChar char="-"/>
                      </a:pPr>
                      <a:r>
                        <a:rPr lang="es-ES" sz="700">
                          <a:latin typeface="Calibri"/>
                          <a:ea typeface="Calibri"/>
                          <a:cs typeface="Times New Roman"/>
                        </a:rPr>
                        <a:t>Características éticas específicas frente a las de otras tecnologías.</a:t>
                      </a: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500">
                          <a:latin typeface="Calibri"/>
                          <a:ea typeface="Calibri"/>
                          <a:cs typeface="Times New Roman"/>
                        </a:rPr>
                        <a:t>x</a:t>
                      </a:r>
                      <a:endParaRPr lang="es-ES" sz="7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500">
                          <a:latin typeface="Calibri"/>
                          <a:ea typeface="Calibri"/>
                          <a:cs typeface="Times New Roman"/>
                        </a:rPr>
                        <a:t>x</a:t>
                      </a:r>
                      <a:endParaRPr lang="es-ES" sz="7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s-ES" sz="15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91105">
                <a:tc>
                  <a:txBody>
                    <a:bodyPr/>
                    <a:lstStyle/>
                    <a:p>
                      <a:pPr algn="just">
                        <a:lnSpc>
                          <a:spcPct val="115000"/>
                        </a:lnSpc>
                        <a:spcAft>
                          <a:spcPts val="0"/>
                        </a:spcAft>
                      </a:pPr>
                      <a:r>
                        <a:rPr lang="es-ES" sz="700" b="1">
                          <a:latin typeface="Calibri"/>
                          <a:ea typeface="Calibri"/>
                          <a:cs typeface="Times New Roman"/>
                        </a:rPr>
                        <a:t>Aspectos organizacionales</a:t>
                      </a:r>
                      <a:endParaRPr lang="es-ES" sz="7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15000"/>
                        </a:lnSpc>
                        <a:spcAft>
                          <a:spcPts val="0"/>
                        </a:spcAft>
                        <a:buFont typeface="Calibri"/>
                        <a:buChar char="-"/>
                      </a:pPr>
                      <a:r>
                        <a:rPr lang="es-ES" sz="700">
                          <a:latin typeface="Calibri"/>
                          <a:ea typeface="Calibri"/>
                          <a:cs typeface="Times New Roman"/>
                        </a:rPr>
                        <a:t>Dificultades logísticas en la producción, el transporte y el almacenamiento.</a:t>
                      </a:r>
                    </a:p>
                    <a:p>
                      <a:pPr marL="342900" lvl="0" indent="-342900" algn="just">
                        <a:lnSpc>
                          <a:spcPct val="115000"/>
                        </a:lnSpc>
                        <a:spcAft>
                          <a:spcPts val="0"/>
                        </a:spcAft>
                        <a:buFont typeface="Calibri"/>
                        <a:buChar char="-"/>
                      </a:pPr>
                      <a:r>
                        <a:rPr lang="es-ES" sz="700">
                          <a:latin typeface="Calibri"/>
                          <a:ea typeface="Calibri"/>
                          <a:cs typeface="Times New Roman"/>
                        </a:rPr>
                        <a:t>Dificultad empresarial para su subvención y obtención beneficios.</a:t>
                      </a: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s-ES" sz="15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500">
                          <a:latin typeface="Calibri"/>
                          <a:ea typeface="Calibri"/>
                          <a:cs typeface="Times New Roman"/>
                        </a:rPr>
                        <a:t>x</a:t>
                      </a:r>
                      <a:endParaRPr lang="es-ES" sz="7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500">
                          <a:latin typeface="Calibri"/>
                          <a:ea typeface="Calibri"/>
                          <a:cs typeface="Times New Roman"/>
                        </a:rPr>
                        <a:t>x</a:t>
                      </a:r>
                      <a:endParaRPr lang="es-ES" sz="7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736658">
                <a:tc>
                  <a:txBody>
                    <a:bodyPr/>
                    <a:lstStyle/>
                    <a:p>
                      <a:pPr algn="just">
                        <a:lnSpc>
                          <a:spcPct val="115000"/>
                        </a:lnSpc>
                        <a:spcAft>
                          <a:spcPts val="0"/>
                        </a:spcAft>
                      </a:pPr>
                      <a:r>
                        <a:rPr lang="es-ES" sz="700" b="1">
                          <a:latin typeface="Calibri"/>
                          <a:ea typeface="Calibri"/>
                          <a:cs typeface="Times New Roman"/>
                        </a:rPr>
                        <a:t>Aspectos relacionados con los pacientes</a:t>
                      </a:r>
                      <a:endParaRPr lang="es-ES" sz="7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15000"/>
                        </a:lnSpc>
                        <a:spcAft>
                          <a:spcPts val="0"/>
                        </a:spcAft>
                        <a:buFont typeface="Calibri"/>
                        <a:buChar char="-"/>
                      </a:pPr>
                      <a:r>
                        <a:rPr lang="es-ES" sz="700">
                          <a:latin typeface="Calibri"/>
                          <a:ea typeface="Calibri"/>
                          <a:cs typeface="Times New Roman"/>
                        </a:rPr>
                        <a:t>Difícil acceso de los pacientes a estas terapias.</a:t>
                      </a:r>
                    </a:p>
                    <a:p>
                      <a:pPr marL="342900" lvl="0" indent="-342900" algn="just">
                        <a:lnSpc>
                          <a:spcPct val="115000"/>
                        </a:lnSpc>
                        <a:spcAft>
                          <a:spcPts val="0"/>
                        </a:spcAft>
                        <a:buFont typeface="Calibri"/>
                        <a:buChar char="-"/>
                      </a:pPr>
                      <a:r>
                        <a:rPr lang="es-ES" sz="700">
                          <a:latin typeface="Calibri"/>
                          <a:ea typeface="Calibri"/>
                          <a:cs typeface="Times New Roman"/>
                        </a:rPr>
                        <a:t>Desconocimiento de los pacientes sobre estas terapias.</a:t>
                      </a:r>
                    </a:p>
                    <a:p>
                      <a:pPr marL="342900" lvl="0" indent="-342900" algn="just">
                        <a:lnSpc>
                          <a:spcPct val="115000"/>
                        </a:lnSpc>
                        <a:spcAft>
                          <a:spcPts val="0"/>
                        </a:spcAft>
                        <a:buFont typeface="Calibri"/>
                        <a:buChar char="-"/>
                      </a:pPr>
                      <a:r>
                        <a:rPr lang="es-ES" sz="700">
                          <a:latin typeface="Calibri"/>
                          <a:ea typeface="Calibri"/>
                          <a:cs typeface="Times New Roman"/>
                        </a:rPr>
                        <a:t>Falta metodología de medición de impacto de las tecnologías en pacientes y su calidad de vida (PROMs).</a:t>
                      </a: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s-ES" sz="15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500">
                          <a:latin typeface="Calibri"/>
                          <a:ea typeface="Calibri"/>
                          <a:cs typeface="Times New Roman"/>
                        </a:rPr>
                        <a:t>x</a:t>
                      </a:r>
                      <a:endParaRPr lang="es-ES" sz="7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500">
                          <a:latin typeface="Calibri"/>
                          <a:ea typeface="Calibri"/>
                          <a:cs typeface="Times New Roman"/>
                        </a:rPr>
                        <a:t>x</a:t>
                      </a:r>
                      <a:endParaRPr lang="es-ES" sz="7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36105">
                <a:tc>
                  <a:txBody>
                    <a:bodyPr/>
                    <a:lstStyle/>
                    <a:p>
                      <a:pPr algn="just">
                        <a:lnSpc>
                          <a:spcPct val="115000"/>
                        </a:lnSpc>
                        <a:spcAft>
                          <a:spcPts val="0"/>
                        </a:spcAft>
                      </a:pPr>
                      <a:r>
                        <a:rPr lang="es-ES" sz="700" b="1">
                          <a:latin typeface="Calibri"/>
                          <a:ea typeface="Calibri"/>
                          <a:cs typeface="Times New Roman"/>
                        </a:rPr>
                        <a:t>Aspectos legales</a:t>
                      </a:r>
                      <a:endParaRPr lang="es-ES" sz="7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15000"/>
                        </a:lnSpc>
                        <a:spcAft>
                          <a:spcPts val="0"/>
                        </a:spcAft>
                        <a:buFont typeface="Calibri"/>
                        <a:buChar char="-"/>
                      </a:pPr>
                      <a:r>
                        <a:rPr lang="es-ES" sz="700">
                          <a:latin typeface="Calibri"/>
                          <a:ea typeface="Calibri"/>
                          <a:cs typeface="Times New Roman"/>
                        </a:rPr>
                        <a:t>Legislación compleja.</a:t>
                      </a: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s-ES" sz="150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500" dirty="0">
                          <a:latin typeface="Calibri"/>
                          <a:ea typeface="Calibri"/>
                          <a:cs typeface="Times New Roman"/>
                        </a:rPr>
                        <a:t>x</a:t>
                      </a:r>
                      <a:endParaRPr lang="es-ES" sz="700" dirty="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500" dirty="0">
                          <a:latin typeface="Calibri"/>
                          <a:ea typeface="Calibri"/>
                          <a:cs typeface="Times New Roman"/>
                        </a:rPr>
                        <a:t>x</a:t>
                      </a:r>
                      <a:endParaRPr lang="es-ES" sz="700" dirty="0">
                        <a:latin typeface="Calibri"/>
                        <a:ea typeface="Calibri"/>
                        <a:cs typeface="Times New Roman"/>
                      </a:endParaRPr>
                    </a:p>
                  </a:txBody>
                  <a:tcPr marL="40753" marR="407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616675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78D31-764E-4649-8CFE-B8365BFD78F6}"/>
              </a:ext>
            </a:extLst>
          </p:cNvPr>
          <p:cNvSpPr>
            <a:spLocks noGrp="1"/>
          </p:cNvSpPr>
          <p:nvPr>
            <p:ph type="title"/>
          </p:nvPr>
        </p:nvSpPr>
        <p:spPr>
          <a:xfrm>
            <a:off x="1013845" y="348347"/>
            <a:ext cx="11040609" cy="1325563"/>
          </a:xfrm>
        </p:spPr>
        <p:txBody>
          <a:bodyPr/>
          <a:lstStyle/>
          <a:p>
            <a:pPr algn="ctr"/>
            <a:r>
              <a:rPr lang="es-ES" b="1" dirty="0"/>
              <a:t>Problema de salud y uso actual de la tecnología</a:t>
            </a:r>
          </a:p>
        </p:txBody>
      </p:sp>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7" name="2 Marcador de contenido">
            <a:extLst>
              <a:ext uri="{FF2B5EF4-FFF2-40B4-BE49-F238E27FC236}">
                <a16:creationId xmlns:a16="http://schemas.microsoft.com/office/drawing/2014/main" id="{CA4443EF-D6B6-4FD1-A7D6-1FBFD9FC96CB}"/>
              </a:ext>
            </a:extLst>
          </p:cNvPr>
          <p:cNvSpPr>
            <a:spLocks noGrp="1"/>
          </p:cNvSpPr>
          <p:nvPr>
            <p:ph idx="1"/>
          </p:nvPr>
        </p:nvSpPr>
        <p:spPr>
          <a:xfrm>
            <a:off x="1384851" y="1849507"/>
            <a:ext cx="10669595" cy="2762250"/>
          </a:xfrm>
        </p:spPr>
        <p:txBody>
          <a:bodyPr>
            <a:normAutofit/>
          </a:bodyPr>
          <a:lstStyle/>
          <a:p>
            <a:pPr algn="just">
              <a:buFont typeface="Wingdings" panose="05000000000000000000" pitchFamily="2" charset="2"/>
              <a:buChar char="Ø"/>
            </a:pPr>
            <a:r>
              <a:rPr lang="es-ES" sz="2400" dirty="0"/>
              <a:t>Problemas en los ensayos clínicos: pocos pacientes, </a:t>
            </a:r>
            <a:r>
              <a:rPr lang="es-ES" sz="2400" dirty="0" err="1"/>
              <a:t>unicéntricos</a:t>
            </a:r>
            <a:r>
              <a:rPr lang="es-ES" sz="2400" dirty="0"/>
              <a:t>, un solo brazo, no aleatorizados.</a:t>
            </a:r>
          </a:p>
          <a:p>
            <a:pPr algn="just">
              <a:buFont typeface="Wingdings" panose="05000000000000000000" pitchFamily="2" charset="2"/>
              <a:buChar char="Ø"/>
            </a:pPr>
            <a:r>
              <a:rPr lang="es-ES" sz="2400" dirty="0"/>
              <a:t>Baja estandarización de los protocolos.</a:t>
            </a:r>
          </a:p>
          <a:p>
            <a:pPr algn="just">
              <a:buFont typeface="Wingdings" panose="05000000000000000000" pitchFamily="2" charset="2"/>
              <a:buChar char="Ø"/>
            </a:pPr>
            <a:r>
              <a:rPr lang="es-ES" sz="2400" dirty="0"/>
              <a:t>Baja traslación a la rutina clínica.</a:t>
            </a:r>
          </a:p>
          <a:p>
            <a:pPr algn="just">
              <a:buFont typeface="Wingdings" panose="05000000000000000000" pitchFamily="2" charset="2"/>
              <a:buChar char="Ø"/>
            </a:pPr>
            <a:r>
              <a:rPr lang="es-ES" sz="2400" dirty="0"/>
              <a:t>Escasez de bases de datos especializadas en </a:t>
            </a:r>
            <a:r>
              <a:rPr lang="es-ES" sz="2400" dirty="0" err="1"/>
              <a:t>ATMPs</a:t>
            </a:r>
            <a:r>
              <a:rPr lang="es-ES" sz="2400" dirty="0"/>
              <a:t>.</a:t>
            </a:r>
          </a:p>
          <a:p>
            <a:pPr algn="just">
              <a:buFont typeface="Wingdings" panose="05000000000000000000" pitchFamily="2" charset="2"/>
              <a:buChar char="Ø"/>
            </a:pPr>
            <a:r>
              <a:rPr lang="es-ES" sz="2400" dirty="0"/>
              <a:t>Bajo conocimiento del mecanismo de acción biológico.</a:t>
            </a:r>
          </a:p>
        </p:txBody>
      </p:sp>
    </p:spTree>
    <p:extLst>
      <p:ext uri="{BB962C8B-B14F-4D97-AF65-F5344CB8AC3E}">
        <p14:creationId xmlns:p14="http://schemas.microsoft.com/office/powerpoint/2010/main" val="2480733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78D31-764E-4649-8CFE-B8365BFD78F6}"/>
              </a:ext>
            </a:extLst>
          </p:cNvPr>
          <p:cNvSpPr>
            <a:spLocks noGrp="1"/>
          </p:cNvSpPr>
          <p:nvPr>
            <p:ph type="title"/>
          </p:nvPr>
        </p:nvSpPr>
        <p:spPr>
          <a:xfrm>
            <a:off x="1013845" y="348347"/>
            <a:ext cx="11040609" cy="1325563"/>
          </a:xfrm>
        </p:spPr>
        <p:txBody>
          <a:bodyPr/>
          <a:lstStyle/>
          <a:p>
            <a:pPr algn="ctr"/>
            <a:r>
              <a:rPr lang="es-ES" b="1" dirty="0"/>
              <a:t>Descripción técnica</a:t>
            </a:r>
          </a:p>
        </p:txBody>
      </p:sp>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7" name="2 Marcador de contenido">
            <a:extLst>
              <a:ext uri="{FF2B5EF4-FFF2-40B4-BE49-F238E27FC236}">
                <a16:creationId xmlns:a16="http://schemas.microsoft.com/office/drawing/2014/main" id="{6F12610E-9791-4C14-BD5D-6F08B7855292}"/>
              </a:ext>
            </a:extLst>
          </p:cNvPr>
          <p:cNvSpPr>
            <a:spLocks noGrp="1"/>
          </p:cNvSpPr>
          <p:nvPr>
            <p:ph idx="1"/>
          </p:nvPr>
        </p:nvSpPr>
        <p:spPr>
          <a:xfrm>
            <a:off x="1212377" y="1998012"/>
            <a:ext cx="10436283" cy="3394472"/>
          </a:xfrm>
        </p:spPr>
        <p:txBody>
          <a:bodyPr>
            <a:normAutofit/>
          </a:bodyPr>
          <a:lstStyle/>
          <a:p>
            <a:pPr algn="just">
              <a:buFont typeface="Wingdings" panose="05000000000000000000" pitchFamily="2" charset="2"/>
              <a:buChar char="Ø"/>
            </a:pPr>
            <a:r>
              <a:rPr lang="es-ES" sz="2400" dirty="0"/>
              <a:t>Escaso conocimiento científico en algunas áreas.</a:t>
            </a:r>
          </a:p>
          <a:p>
            <a:pPr algn="just">
              <a:buFont typeface="Wingdings" panose="05000000000000000000" pitchFamily="2" charset="2"/>
              <a:buChar char="Ø"/>
            </a:pPr>
            <a:r>
              <a:rPr lang="es-ES" sz="2400" dirty="0"/>
              <a:t>Ausencia de un mecanismo estandarizado de evaluación de tecnologías sanitarias para </a:t>
            </a:r>
            <a:r>
              <a:rPr lang="es-ES" sz="2400" dirty="0" err="1"/>
              <a:t>ATMPs</a:t>
            </a:r>
            <a:r>
              <a:rPr lang="es-ES" sz="2400" dirty="0"/>
              <a:t>.</a:t>
            </a:r>
          </a:p>
          <a:p>
            <a:pPr algn="just">
              <a:buFont typeface="Wingdings" panose="05000000000000000000" pitchFamily="2" charset="2"/>
              <a:buChar char="Ø"/>
            </a:pPr>
            <a:r>
              <a:rPr lang="es-ES" sz="2400" dirty="0"/>
              <a:t>Fármacos huérfanos.</a:t>
            </a:r>
          </a:p>
        </p:txBody>
      </p:sp>
    </p:spTree>
    <p:extLst>
      <p:ext uri="{BB962C8B-B14F-4D97-AF65-F5344CB8AC3E}">
        <p14:creationId xmlns:p14="http://schemas.microsoft.com/office/powerpoint/2010/main" val="2558033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78D31-764E-4649-8CFE-B8365BFD78F6}"/>
              </a:ext>
            </a:extLst>
          </p:cNvPr>
          <p:cNvSpPr>
            <a:spLocks noGrp="1"/>
          </p:cNvSpPr>
          <p:nvPr>
            <p:ph type="title"/>
          </p:nvPr>
        </p:nvSpPr>
        <p:spPr>
          <a:xfrm>
            <a:off x="1013845" y="348347"/>
            <a:ext cx="11040609" cy="1325563"/>
          </a:xfrm>
        </p:spPr>
        <p:txBody>
          <a:bodyPr/>
          <a:lstStyle/>
          <a:p>
            <a:pPr algn="ctr"/>
            <a:r>
              <a:rPr lang="es-ES" b="1" dirty="0"/>
              <a:t>Seguridad</a:t>
            </a:r>
          </a:p>
        </p:txBody>
      </p:sp>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7" name="2 Marcador de contenido">
            <a:extLst>
              <a:ext uri="{FF2B5EF4-FFF2-40B4-BE49-F238E27FC236}">
                <a16:creationId xmlns:a16="http://schemas.microsoft.com/office/drawing/2014/main" id="{7A90A6E0-2045-4DE2-B293-BFD80FFB71BF}"/>
              </a:ext>
            </a:extLst>
          </p:cNvPr>
          <p:cNvSpPr>
            <a:spLocks noGrp="1"/>
          </p:cNvSpPr>
          <p:nvPr>
            <p:ph idx="1"/>
          </p:nvPr>
        </p:nvSpPr>
        <p:spPr>
          <a:xfrm>
            <a:off x="1384853" y="1673910"/>
            <a:ext cx="10250556" cy="3255899"/>
          </a:xfrm>
        </p:spPr>
        <p:txBody>
          <a:bodyPr>
            <a:normAutofit/>
          </a:bodyPr>
          <a:lstStyle/>
          <a:p>
            <a:pPr algn="just">
              <a:buFont typeface="Wingdings" panose="05000000000000000000" pitchFamily="2" charset="2"/>
              <a:buChar char="Ø"/>
            </a:pPr>
            <a:r>
              <a:rPr lang="es-ES" sz="2400" dirty="0"/>
              <a:t>Desconocimiento de la seguridad técnica a corto y largo plazo.</a:t>
            </a:r>
          </a:p>
          <a:p>
            <a:pPr algn="just">
              <a:buFont typeface="Wingdings" panose="05000000000000000000" pitchFamily="2" charset="2"/>
              <a:buChar char="Ø"/>
            </a:pPr>
            <a:r>
              <a:rPr lang="es-ES" sz="2400" dirty="0"/>
              <a:t>Uso de variables subrogadas. </a:t>
            </a:r>
          </a:p>
          <a:p>
            <a:pPr algn="just">
              <a:buFont typeface="Wingdings" panose="05000000000000000000" pitchFamily="2" charset="2"/>
              <a:buChar char="Ø"/>
            </a:pPr>
            <a:r>
              <a:rPr lang="es-ES" sz="2400" dirty="0"/>
              <a:t>Punto finales intermedios.</a:t>
            </a:r>
          </a:p>
          <a:p>
            <a:pPr algn="just">
              <a:buFont typeface="Wingdings" panose="05000000000000000000" pitchFamily="2" charset="2"/>
              <a:buChar char="Ø"/>
            </a:pPr>
            <a:r>
              <a:rPr lang="es-ES" sz="2400" dirty="0"/>
              <a:t>Falta de comparador </a:t>
            </a:r>
            <a:r>
              <a:rPr lang="es-ES" sz="2400" dirty="0">
                <a:sym typeface="Wingdings" pitchFamily="2" charset="2"/>
              </a:rPr>
              <a:t> comparadores históricos.</a:t>
            </a:r>
          </a:p>
          <a:p>
            <a:pPr algn="just">
              <a:buFont typeface="Wingdings" panose="05000000000000000000" pitchFamily="2" charset="2"/>
              <a:buChar char="Ø"/>
            </a:pPr>
            <a:r>
              <a:rPr lang="es-ES" sz="2400" dirty="0">
                <a:sym typeface="Wingdings" pitchFamily="2" charset="2"/>
              </a:rPr>
              <a:t>Falta de estandarización de seguimiento a largo plazo a nivel mundial.</a:t>
            </a:r>
          </a:p>
        </p:txBody>
      </p:sp>
    </p:spTree>
    <p:extLst>
      <p:ext uri="{BB962C8B-B14F-4D97-AF65-F5344CB8AC3E}">
        <p14:creationId xmlns:p14="http://schemas.microsoft.com/office/powerpoint/2010/main" val="56140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78D31-764E-4649-8CFE-B8365BFD78F6}"/>
              </a:ext>
            </a:extLst>
          </p:cNvPr>
          <p:cNvSpPr>
            <a:spLocks noGrp="1"/>
          </p:cNvSpPr>
          <p:nvPr>
            <p:ph type="title"/>
          </p:nvPr>
        </p:nvSpPr>
        <p:spPr/>
        <p:txBody>
          <a:bodyPr/>
          <a:lstStyle/>
          <a:p>
            <a:pPr algn="ctr"/>
            <a:r>
              <a:rPr lang="es-ES" b="1" dirty="0"/>
              <a:t>Objetivos WP 1.1</a:t>
            </a:r>
          </a:p>
        </p:txBody>
      </p:sp>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pic>
        <p:nvPicPr>
          <p:cNvPr id="7" name="Picture 2">
            <a:extLst>
              <a:ext uri="{FF2B5EF4-FFF2-40B4-BE49-F238E27FC236}">
                <a16:creationId xmlns:a16="http://schemas.microsoft.com/office/drawing/2014/main" id="{743E4865-916D-4AD8-A1CB-6C86DAB454DD}"/>
              </a:ext>
            </a:extLst>
          </p:cNvPr>
          <p:cNvPicPr>
            <a:picLocks noChangeAspect="1" noChangeArrowheads="1"/>
          </p:cNvPicPr>
          <p:nvPr/>
        </p:nvPicPr>
        <p:blipFill>
          <a:blip r:embed="rId3"/>
          <a:srcRect/>
          <a:stretch>
            <a:fillRect/>
          </a:stretch>
        </p:blipFill>
        <p:spPr bwMode="auto">
          <a:xfrm>
            <a:off x="1471005" y="1643268"/>
            <a:ext cx="10277440" cy="3909391"/>
          </a:xfrm>
          <a:prstGeom prst="rect">
            <a:avLst/>
          </a:prstGeom>
          <a:noFill/>
          <a:ln w="9525">
            <a:noFill/>
            <a:miter lim="800000"/>
            <a:headEnd/>
            <a:tailEnd/>
          </a:ln>
          <a:effectLst/>
        </p:spPr>
      </p:pic>
    </p:spTree>
    <p:extLst>
      <p:ext uri="{BB962C8B-B14F-4D97-AF65-F5344CB8AC3E}">
        <p14:creationId xmlns:p14="http://schemas.microsoft.com/office/powerpoint/2010/main" val="3988211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78D31-764E-4649-8CFE-B8365BFD78F6}"/>
              </a:ext>
            </a:extLst>
          </p:cNvPr>
          <p:cNvSpPr>
            <a:spLocks noGrp="1"/>
          </p:cNvSpPr>
          <p:nvPr>
            <p:ph type="title"/>
          </p:nvPr>
        </p:nvSpPr>
        <p:spPr>
          <a:xfrm>
            <a:off x="1013845" y="348347"/>
            <a:ext cx="11040609" cy="1325563"/>
          </a:xfrm>
        </p:spPr>
        <p:txBody>
          <a:bodyPr/>
          <a:lstStyle/>
          <a:p>
            <a:pPr algn="ctr"/>
            <a:r>
              <a:rPr lang="es-ES" b="1" dirty="0"/>
              <a:t>Efectividad clínica</a:t>
            </a:r>
          </a:p>
        </p:txBody>
      </p:sp>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7" name="2 Marcador de contenido">
            <a:extLst>
              <a:ext uri="{FF2B5EF4-FFF2-40B4-BE49-F238E27FC236}">
                <a16:creationId xmlns:a16="http://schemas.microsoft.com/office/drawing/2014/main" id="{616329A5-B38F-4A3A-8D95-B246E3C3FDC0}"/>
              </a:ext>
            </a:extLst>
          </p:cNvPr>
          <p:cNvSpPr>
            <a:spLocks noGrp="1"/>
          </p:cNvSpPr>
          <p:nvPr>
            <p:ph idx="1"/>
          </p:nvPr>
        </p:nvSpPr>
        <p:spPr>
          <a:xfrm>
            <a:off x="1490869" y="1771520"/>
            <a:ext cx="9945751" cy="3394472"/>
          </a:xfrm>
        </p:spPr>
        <p:txBody>
          <a:bodyPr>
            <a:normAutofit/>
          </a:bodyPr>
          <a:lstStyle/>
          <a:p>
            <a:pPr algn="just">
              <a:buFont typeface="Wingdings" panose="05000000000000000000" pitchFamily="2" charset="2"/>
              <a:buChar char="Ø"/>
            </a:pPr>
            <a:r>
              <a:rPr lang="es-ES" sz="2400" dirty="0"/>
              <a:t>Falta de evidencia de calidad sobre efectividad clínica.</a:t>
            </a:r>
          </a:p>
          <a:p>
            <a:pPr algn="just">
              <a:buFont typeface="Wingdings" panose="05000000000000000000" pitchFamily="2" charset="2"/>
              <a:buChar char="Ø"/>
            </a:pPr>
            <a:r>
              <a:rPr lang="es-ES" sz="2400" dirty="0"/>
              <a:t>Ausencia de comparador en </a:t>
            </a:r>
            <a:r>
              <a:rPr lang="es-ES" sz="2400" dirty="0" err="1"/>
              <a:t>ECAs</a:t>
            </a:r>
            <a:r>
              <a:rPr lang="es-ES" sz="2400" dirty="0"/>
              <a:t>.</a:t>
            </a:r>
          </a:p>
          <a:p>
            <a:pPr algn="just">
              <a:buFont typeface="Wingdings" panose="05000000000000000000" pitchFamily="2" charset="2"/>
              <a:buChar char="Ø"/>
            </a:pPr>
            <a:r>
              <a:rPr lang="es-ES" sz="2400" dirty="0"/>
              <a:t>Baja estandarización de los procedimientos.</a:t>
            </a:r>
          </a:p>
        </p:txBody>
      </p:sp>
    </p:spTree>
    <p:extLst>
      <p:ext uri="{BB962C8B-B14F-4D97-AF65-F5344CB8AC3E}">
        <p14:creationId xmlns:p14="http://schemas.microsoft.com/office/powerpoint/2010/main" val="1395025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78D31-764E-4649-8CFE-B8365BFD78F6}"/>
              </a:ext>
            </a:extLst>
          </p:cNvPr>
          <p:cNvSpPr>
            <a:spLocks noGrp="1"/>
          </p:cNvSpPr>
          <p:nvPr>
            <p:ph type="title"/>
          </p:nvPr>
        </p:nvSpPr>
        <p:spPr>
          <a:xfrm>
            <a:off x="1013845" y="348347"/>
            <a:ext cx="11040609" cy="1325563"/>
          </a:xfrm>
        </p:spPr>
        <p:txBody>
          <a:bodyPr/>
          <a:lstStyle/>
          <a:p>
            <a:pPr algn="ctr"/>
            <a:r>
              <a:rPr lang="es-ES" b="1" dirty="0"/>
              <a:t>Evaluación económica</a:t>
            </a:r>
          </a:p>
        </p:txBody>
      </p:sp>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7" name="2 Marcador de contenido">
            <a:extLst>
              <a:ext uri="{FF2B5EF4-FFF2-40B4-BE49-F238E27FC236}">
                <a16:creationId xmlns:a16="http://schemas.microsoft.com/office/drawing/2014/main" id="{4DC7B5DD-DF9E-42CC-A33A-520ED19CB0AD}"/>
              </a:ext>
            </a:extLst>
          </p:cNvPr>
          <p:cNvSpPr>
            <a:spLocks noGrp="1"/>
          </p:cNvSpPr>
          <p:nvPr>
            <p:ph idx="1"/>
          </p:nvPr>
        </p:nvSpPr>
        <p:spPr>
          <a:xfrm>
            <a:off x="1331843" y="1731764"/>
            <a:ext cx="10197547" cy="3394472"/>
          </a:xfrm>
        </p:spPr>
        <p:txBody>
          <a:bodyPr>
            <a:normAutofit/>
          </a:bodyPr>
          <a:lstStyle/>
          <a:p>
            <a:pPr algn="just">
              <a:buFont typeface="Wingdings" panose="05000000000000000000" pitchFamily="2" charset="2"/>
              <a:buChar char="Ø"/>
            </a:pPr>
            <a:r>
              <a:rPr lang="es-ES" sz="2400" dirty="0"/>
              <a:t>Ausencia de metodología clara de evaluación.</a:t>
            </a:r>
          </a:p>
          <a:p>
            <a:pPr algn="just">
              <a:buFont typeface="Wingdings" panose="05000000000000000000" pitchFamily="2" charset="2"/>
              <a:buChar char="Ø"/>
            </a:pPr>
            <a:r>
              <a:rPr lang="es-ES" sz="2400" dirty="0"/>
              <a:t>Falta de estandarización de mecanismos de reembolso:</a:t>
            </a:r>
          </a:p>
          <a:p>
            <a:pPr lvl="2" algn="just">
              <a:buFont typeface="Wingdings" panose="05000000000000000000" pitchFamily="2" charset="2"/>
              <a:buChar char="§"/>
            </a:pPr>
            <a:r>
              <a:rPr lang="es-ES" sz="2400" dirty="0"/>
              <a:t>Precio fijo.</a:t>
            </a:r>
          </a:p>
          <a:p>
            <a:pPr lvl="2" algn="just">
              <a:buFont typeface="Wingdings" panose="05000000000000000000" pitchFamily="2" charset="2"/>
              <a:buChar char="§"/>
            </a:pPr>
            <a:r>
              <a:rPr lang="es-ES" sz="2400" dirty="0"/>
              <a:t>Amortización.</a:t>
            </a:r>
          </a:p>
          <a:p>
            <a:pPr lvl="2" algn="just">
              <a:buFont typeface="Wingdings" panose="05000000000000000000" pitchFamily="2" charset="2"/>
              <a:buChar char="§"/>
            </a:pPr>
            <a:r>
              <a:rPr lang="es-ES" sz="2400" dirty="0" err="1"/>
              <a:t>Pay</a:t>
            </a:r>
            <a:r>
              <a:rPr lang="es-ES" sz="2400" dirty="0"/>
              <a:t>-</a:t>
            </a:r>
            <a:r>
              <a:rPr lang="es-ES" sz="2400" dirty="0" err="1"/>
              <a:t>for</a:t>
            </a:r>
            <a:r>
              <a:rPr lang="es-ES" sz="2400" dirty="0"/>
              <a:t>-performance-</a:t>
            </a:r>
            <a:r>
              <a:rPr lang="es-ES" sz="2400" dirty="0" err="1"/>
              <a:t>type</a:t>
            </a:r>
            <a:r>
              <a:rPr lang="es-ES" sz="2400" dirty="0"/>
              <a:t>.</a:t>
            </a:r>
          </a:p>
        </p:txBody>
      </p:sp>
    </p:spTree>
    <p:extLst>
      <p:ext uri="{BB962C8B-B14F-4D97-AF65-F5344CB8AC3E}">
        <p14:creationId xmlns:p14="http://schemas.microsoft.com/office/powerpoint/2010/main" val="2036142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78D31-764E-4649-8CFE-B8365BFD78F6}"/>
              </a:ext>
            </a:extLst>
          </p:cNvPr>
          <p:cNvSpPr>
            <a:spLocks noGrp="1"/>
          </p:cNvSpPr>
          <p:nvPr>
            <p:ph type="title"/>
          </p:nvPr>
        </p:nvSpPr>
        <p:spPr>
          <a:xfrm>
            <a:off x="1013845" y="348347"/>
            <a:ext cx="11040609" cy="1325563"/>
          </a:xfrm>
        </p:spPr>
        <p:txBody>
          <a:bodyPr/>
          <a:lstStyle/>
          <a:p>
            <a:pPr algn="ctr"/>
            <a:r>
              <a:rPr lang="es-ES" b="1" dirty="0"/>
              <a:t>Análisis ético</a:t>
            </a:r>
          </a:p>
        </p:txBody>
      </p:sp>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7" name="2 Marcador de contenido">
            <a:extLst>
              <a:ext uri="{FF2B5EF4-FFF2-40B4-BE49-F238E27FC236}">
                <a16:creationId xmlns:a16="http://schemas.microsoft.com/office/drawing/2014/main" id="{A61F92A8-9750-4BE1-8820-062CC23E7FD2}"/>
              </a:ext>
            </a:extLst>
          </p:cNvPr>
          <p:cNvSpPr>
            <a:spLocks noGrp="1"/>
          </p:cNvSpPr>
          <p:nvPr>
            <p:ph idx="1"/>
          </p:nvPr>
        </p:nvSpPr>
        <p:spPr>
          <a:xfrm>
            <a:off x="1702903" y="1889263"/>
            <a:ext cx="10144529" cy="3394472"/>
          </a:xfrm>
        </p:spPr>
        <p:txBody>
          <a:bodyPr>
            <a:normAutofit/>
          </a:bodyPr>
          <a:lstStyle/>
          <a:p>
            <a:pPr algn="just">
              <a:buFont typeface="Wingdings" panose="05000000000000000000" pitchFamily="2" charset="2"/>
              <a:buChar char="Ø"/>
            </a:pPr>
            <a:r>
              <a:rPr lang="es-ES" sz="2400" dirty="0"/>
              <a:t>Preservación de tejidos e información génica en </a:t>
            </a:r>
            <a:r>
              <a:rPr lang="es-ES" sz="2400" dirty="0" err="1"/>
              <a:t>biobancos</a:t>
            </a:r>
            <a:r>
              <a:rPr lang="es-ES" sz="2400" dirty="0"/>
              <a:t>.</a:t>
            </a:r>
          </a:p>
          <a:p>
            <a:pPr algn="just">
              <a:buFont typeface="Wingdings" panose="05000000000000000000" pitchFamily="2" charset="2"/>
              <a:buChar char="Ø"/>
            </a:pPr>
            <a:r>
              <a:rPr lang="es-ES" sz="2400" dirty="0"/>
              <a:t>Protección de datos génicos y biológicos.</a:t>
            </a:r>
          </a:p>
          <a:p>
            <a:pPr algn="just">
              <a:buFont typeface="Wingdings" panose="05000000000000000000" pitchFamily="2" charset="2"/>
              <a:buChar char="Ø"/>
            </a:pPr>
            <a:r>
              <a:rPr lang="es-ES" sz="2400" dirty="0"/>
              <a:t>Compartir información génica y biológica con fines científicos.</a:t>
            </a:r>
          </a:p>
          <a:p>
            <a:pPr algn="just">
              <a:buFont typeface="Wingdings" panose="05000000000000000000" pitchFamily="2" charset="2"/>
              <a:buChar char="Ø"/>
            </a:pPr>
            <a:r>
              <a:rPr lang="es-ES" sz="2400" dirty="0"/>
              <a:t>Tratamientos </a:t>
            </a:r>
            <a:r>
              <a:rPr lang="es-ES" sz="2400" dirty="0" err="1"/>
              <a:t>alogénicos</a:t>
            </a:r>
            <a:r>
              <a:rPr lang="es-ES" sz="2400" dirty="0"/>
              <a:t>.</a:t>
            </a:r>
          </a:p>
          <a:p>
            <a:pPr algn="just">
              <a:buFont typeface="Wingdings" panose="05000000000000000000" pitchFamily="2" charset="2"/>
              <a:buChar char="Ø"/>
            </a:pPr>
            <a:r>
              <a:rPr lang="es-ES" sz="2400" dirty="0"/>
              <a:t>Análisis del “valor de la esperanza”.</a:t>
            </a:r>
          </a:p>
        </p:txBody>
      </p:sp>
    </p:spTree>
    <p:extLst>
      <p:ext uri="{BB962C8B-B14F-4D97-AF65-F5344CB8AC3E}">
        <p14:creationId xmlns:p14="http://schemas.microsoft.com/office/powerpoint/2010/main" val="2982700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78D31-764E-4649-8CFE-B8365BFD78F6}"/>
              </a:ext>
            </a:extLst>
          </p:cNvPr>
          <p:cNvSpPr>
            <a:spLocks noGrp="1"/>
          </p:cNvSpPr>
          <p:nvPr>
            <p:ph type="title"/>
          </p:nvPr>
        </p:nvSpPr>
        <p:spPr>
          <a:xfrm>
            <a:off x="1013845" y="348347"/>
            <a:ext cx="11040609" cy="1325563"/>
          </a:xfrm>
        </p:spPr>
        <p:txBody>
          <a:bodyPr/>
          <a:lstStyle/>
          <a:p>
            <a:pPr algn="ctr"/>
            <a:r>
              <a:rPr lang="es-ES" b="1" dirty="0"/>
              <a:t>Aspectos organizacionales</a:t>
            </a:r>
          </a:p>
        </p:txBody>
      </p:sp>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7" name="2 Marcador de contenido">
            <a:extLst>
              <a:ext uri="{FF2B5EF4-FFF2-40B4-BE49-F238E27FC236}">
                <a16:creationId xmlns:a16="http://schemas.microsoft.com/office/drawing/2014/main" id="{9296E0A4-BF6A-4922-B4BC-1F2D1B16CB75}"/>
              </a:ext>
            </a:extLst>
          </p:cNvPr>
          <p:cNvSpPr>
            <a:spLocks noGrp="1"/>
          </p:cNvSpPr>
          <p:nvPr>
            <p:ph idx="1"/>
          </p:nvPr>
        </p:nvSpPr>
        <p:spPr>
          <a:xfrm>
            <a:off x="1318590" y="1796498"/>
            <a:ext cx="10012017" cy="2126146"/>
          </a:xfrm>
        </p:spPr>
        <p:txBody>
          <a:bodyPr>
            <a:normAutofit/>
          </a:bodyPr>
          <a:lstStyle/>
          <a:p>
            <a:pPr algn="just">
              <a:buFont typeface="Wingdings" panose="05000000000000000000" pitchFamily="2" charset="2"/>
              <a:buChar char="Ø"/>
            </a:pPr>
            <a:r>
              <a:rPr lang="es-ES" sz="2400" dirty="0"/>
              <a:t>Problemas en manufactura por la corta vida útil de los productos y su almacenaje.</a:t>
            </a:r>
          </a:p>
          <a:p>
            <a:pPr algn="just">
              <a:buFont typeface="Wingdings" panose="05000000000000000000" pitchFamily="2" charset="2"/>
              <a:buChar char="Ø"/>
            </a:pPr>
            <a:r>
              <a:rPr lang="es-ES" sz="2400" dirty="0"/>
              <a:t>Controles de calidad no estandarizados entre países.</a:t>
            </a:r>
          </a:p>
          <a:p>
            <a:pPr algn="just">
              <a:buFont typeface="Wingdings" panose="05000000000000000000" pitchFamily="2" charset="2"/>
              <a:buChar char="Ø"/>
            </a:pPr>
            <a:r>
              <a:rPr lang="es-ES" sz="2400" dirty="0"/>
              <a:t>Alto nivel de formación de los profesionales, curva de aprendizaje.</a:t>
            </a:r>
          </a:p>
        </p:txBody>
      </p:sp>
    </p:spTree>
    <p:extLst>
      <p:ext uri="{BB962C8B-B14F-4D97-AF65-F5344CB8AC3E}">
        <p14:creationId xmlns:p14="http://schemas.microsoft.com/office/powerpoint/2010/main" val="473889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78D31-764E-4649-8CFE-B8365BFD78F6}"/>
              </a:ext>
            </a:extLst>
          </p:cNvPr>
          <p:cNvSpPr>
            <a:spLocks noGrp="1"/>
          </p:cNvSpPr>
          <p:nvPr>
            <p:ph type="title"/>
          </p:nvPr>
        </p:nvSpPr>
        <p:spPr>
          <a:xfrm>
            <a:off x="1013845" y="348347"/>
            <a:ext cx="11040609" cy="1325563"/>
          </a:xfrm>
        </p:spPr>
        <p:txBody>
          <a:bodyPr/>
          <a:lstStyle/>
          <a:p>
            <a:pPr algn="ctr"/>
            <a:r>
              <a:rPr lang="es-ES" b="1" dirty="0"/>
              <a:t>Aspectos pacientes-sociedad</a:t>
            </a:r>
          </a:p>
        </p:txBody>
      </p:sp>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7" name="2 Marcador de contenido">
            <a:extLst>
              <a:ext uri="{FF2B5EF4-FFF2-40B4-BE49-F238E27FC236}">
                <a16:creationId xmlns:a16="http://schemas.microsoft.com/office/drawing/2014/main" id="{A1DB2C20-B405-4D73-BC0E-BD113356E2ED}"/>
              </a:ext>
            </a:extLst>
          </p:cNvPr>
          <p:cNvSpPr>
            <a:spLocks noGrp="1"/>
          </p:cNvSpPr>
          <p:nvPr>
            <p:ph idx="1"/>
          </p:nvPr>
        </p:nvSpPr>
        <p:spPr>
          <a:xfrm>
            <a:off x="1424607" y="1784772"/>
            <a:ext cx="9892747" cy="2588445"/>
          </a:xfrm>
        </p:spPr>
        <p:txBody>
          <a:bodyPr>
            <a:normAutofit/>
          </a:bodyPr>
          <a:lstStyle/>
          <a:p>
            <a:pPr algn="just">
              <a:buFont typeface="Wingdings" panose="05000000000000000000" pitchFamily="2" charset="2"/>
              <a:buChar char="Ø"/>
            </a:pPr>
            <a:r>
              <a:rPr lang="es-ES" sz="2400" dirty="0"/>
              <a:t>Difícil acceso de los pacientes a estas terapias.</a:t>
            </a:r>
          </a:p>
          <a:p>
            <a:pPr algn="just">
              <a:buFont typeface="Wingdings" panose="05000000000000000000" pitchFamily="2" charset="2"/>
              <a:buChar char="Ø"/>
            </a:pPr>
            <a:r>
              <a:rPr lang="es-ES" sz="2400" dirty="0"/>
              <a:t>Desconocimiento de los pacientes sobre estas terapias.</a:t>
            </a:r>
          </a:p>
          <a:p>
            <a:pPr algn="just">
              <a:buFont typeface="Wingdings" panose="05000000000000000000" pitchFamily="2" charset="2"/>
              <a:buChar char="Ø"/>
            </a:pPr>
            <a:r>
              <a:rPr lang="es-ES" sz="2400" dirty="0"/>
              <a:t>Inaccesibilidad económica a estas terapias.</a:t>
            </a:r>
          </a:p>
          <a:p>
            <a:pPr algn="just">
              <a:buFont typeface="Wingdings" panose="05000000000000000000" pitchFamily="2" charset="2"/>
              <a:buChar char="Ø"/>
            </a:pPr>
            <a:r>
              <a:rPr lang="es-ES" sz="2400" dirty="0"/>
              <a:t>Algunas de las patologías son enfermedades raras </a:t>
            </a:r>
            <a:r>
              <a:rPr lang="es-ES" sz="2400" dirty="0" err="1"/>
              <a:t>incapacitantes</a:t>
            </a:r>
            <a:r>
              <a:rPr lang="es-ES" sz="2400" dirty="0"/>
              <a:t>.</a:t>
            </a:r>
          </a:p>
          <a:p>
            <a:pPr algn="just">
              <a:buFont typeface="Wingdings" panose="05000000000000000000" pitchFamily="2" charset="2"/>
              <a:buChar char="Ø"/>
            </a:pPr>
            <a:r>
              <a:rPr lang="es-ES" sz="2400" dirty="0"/>
              <a:t>Falta de análisis de </a:t>
            </a:r>
            <a:r>
              <a:rPr lang="es-ES" sz="2400" dirty="0" err="1"/>
              <a:t>PROMs</a:t>
            </a:r>
            <a:r>
              <a:rPr lang="es-ES" sz="2400" dirty="0"/>
              <a:t> en estudios.</a:t>
            </a:r>
          </a:p>
        </p:txBody>
      </p:sp>
    </p:spTree>
    <p:extLst>
      <p:ext uri="{BB962C8B-B14F-4D97-AF65-F5344CB8AC3E}">
        <p14:creationId xmlns:p14="http://schemas.microsoft.com/office/powerpoint/2010/main" val="976548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78D31-764E-4649-8CFE-B8365BFD78F6}"/>
              </a:ext>
            </a:extLst>
          </p:cNvPr>
          <p:cNvSpPr>
            <a:spLocks noGrp="1"/>
          </p:cNvSpPr>
          <p:nvPr>
            <p:ph type="title"/>
          </p:nvPr>
        </p:nvSpPr>
        <p:spPr>
          <a:xfrm>
            <a:off x="1013845" y="348347"/>
            <a:ext cx="11040609" cy="1325563"/>
          </a:xfrm>
        </p:spPr>
        <p:txBody>
          <a:bodyPr/>
          <a:lstStyle/>
          <a:p>
            <a:pPr algn="ctr"/>
            <a:r>
              <a:rPr lang="es-ES" b="1" dirty="0"/>
              <a:t>Aspectos legales</a:t>
            </a:r>
          </a:p>
        </p:txBody>
      </p:sp>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7" name="2 Marcador de contenido">
            <a:extLst>
              <a:ext uri="{FF2B5EF4-FFF2-40B4-BE49-F238E27FC236}">
                <a16:creationId xmlns:a16="http://schemas.microsoft.com/office/drawing/2014/main" id="{BE22619E-73B5-459D-81C6-1AFED409F3A1}"/>
              </a:ext>
            </a:extLst>
          </p:cNvPr>
          <p:cNvSpPr>
            <a:spLocks noGrp="1"/>
          </p:cNvSpPr>
          <p:nvPr>
            <p:ph idx="1"/>
          </p:nvPr>
        </p:nvSpPr>
        <p:spPr>
          <a:xfrm>
            <a:off x="1557130" y="1799229"/>
            <a:ext cx="10191330" cy="3077571"/>
          </a:xfrm>
        </p:spPr>
        <p:txBody>
          <a:bodyPr>
            <a:normAutofit lnSpcReduction="10000"/>
          </a:bodyPr>
          <a:lstStyle/>
          <a:p>
            <a:pPr algn="just">
              <a:buFont typeface="Wingdings" panose="05000000000000000000" pitchFamily="2" charset="2"/>
              <a:buChar char="Ø"/>
            </a:pPr>
            <a:r>
              <a:rPr lang="es-ES" dirty="0"/>
              <a:t>Legislación compleja y no estandarizada a nivel mundial. Legislación europea:</a:t>
            </a:r>
          </a:p>
          <a:p>
            <a:pPr lvl="2" algn="just">
              <a:buFont typeface="Wingdings" panose="05000000000000000000" pitchFamily="2" charset="2"/>
              <a:buChar char="§"/>
            </a:pPr>
            <a:endParaRPr lang="es-ES" dirty="0"/>
          </a:p>
          <a:p>
            <a:pPr lvl="2" algn="just">
              <a:buFont typeface="Wingdings" panose="05000000000000000000" pitchFamily="2" charset="2"/>
              <a:buChar char="§"/>
            </a:pPr>
            <a:r>
              <a:rPr lang="es-ES" dirty="0"/>
              <a:t>Medicamentos de TA de fabricación industrial: </a:t>
            </a:r>
            <a:r>
              <a:rPr lang="es-ES" sz="1600" dirty="0"/>
              <a:t>Reglamento (CE) nº 1394/2007 del Parlamento Europeo y del Consejo de 13 de noviembre de 2007. (EMA)</a:t>
            </a:r>
          </a:p>
          <a:p>
            <a:pPr lvl="2" algn="just">
              <a:buFont typeface="Wingdings" panose="05000000000000000000" pitchFamily="2" charset="2"/>
              <a:buChar char="§"/>
            </a:pPr>
            <a:r>
              <a:rPr lang="es-ES" dirty="0"/>
              <a:t>Medicamentos de TA de fabricación no industrial: </a:t>
            </a:r>
            <a:r>
              <a:rPr lang="es-ES" sz="1600" dirty="0"/>
              <a:t>Real Decreto 477/2014 de 13 de junio. (AEMPS)</a:t>
            </a:r>
          </a:p>
          <a:p>
            <a:pPr lvl="2" algn="just">
              <a:buFont typeface="Wingdings" panose="05000000000000000000" pitchFamily="2" charset="2"/>
              <a:buChar char="§"/>
            </a:pPr>
            <a:r>
              <a:rPr lang="es-ES" dirty="0"/>
              <a:t>Ensayos clínicos de medicamentos de terapia avanzada</a:t>
            </a:r>
            <a:r>
              <a:rPr lang="es-ES" sz="1600" dirty="0"/>
              <a:t>: Real Decreto Legislativo 1/2015 de 24 de julio; Real Decreto 1090/2015, de 4 de diciembre; Real Decreto 1564/1992, de 18 de diciembre. (AEMPS)</a:t>
            </a:r>
            <a:endParaRPr lang="es-ES" sz="1600" dirty="0">
              <a:hlinkClick r:id="rId3" tooltip="Se abre en una ventana nueva. https://www.boe.es/buscar/act.php?id=BOE-A-2015-8343#ddunica"/>
            </a:endParaRPr>
          </a:p>
        </p:txBody>
      </p:sp>
    </p:spTree>
    <p:extLst>
      <p:ext uri="{BB962C8B-B14F-4D97-AF65-F5344CB8AC3E}">
        <p14:creationId xmlns:p14="http://schemas.microsoft.com/office/powerpoint/2010/main" val="1826911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78D31-764E-4649-8CFE-B8365BFD78F6}"/>
              </a:ext>
            </a:extLst>
          </p:cNvPr>
          <p:cNvSpPr>
            <a:spLocks noGrp="1"/>
          </p:cNvSpPr>
          <p:nvPr>
            <p:ph type="title"/>
          </p:nvPr>
        </p:nvSpPr>
        <p:spPr>
          <a:xfrm>
            <a:off x="-2265727" y="2766218"/>
            <a:ext cx="10515600" cy="1325563"/>
          </a:xfrm>
        </p:spPr>
        <p:txBody>
          <a:bodyPr/>
          <a:lstStyle/>
          <a:p>
            <a:pPr algn="ctr"/>
            <a:r>
              <a:rPr lang="es-ES" b="1" dirty="0"/>
              <a:t>Discusión</a:t>
            </a:r>
          </a:p>
        </p:txBody>
      </p:sp>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5032971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8" name="Título 1">
            <a:extLst>
              <a:ext uri="{FF2B5EF4-FFF2-40B4-BE49-F238E27FC236}">
                <a16:creationId xmlns:a16="http://schemas.microsoft.com/office/drawing/2014/main" id="{E71BCD49-2930-4305-B5EC-C34FA07D5497}"/>
              </a:ext>
            </a:extLst>
          </p:cNvPr>
          <p:cNvSpPr>
            <a:spLocks noGrp="1"/>
          </p:cNvSpPr>
          <p:nvPr>
            <p:ph type="title"/>
          </p:nvPr>
        </p:nvSpPr>
        <p:spPr>
          <a:xfrm>
            <a:off x="838200" y="365125"/>
            <a:ext cx="10515600" cy="1325563"/>
          </a:xfrm>
        </p:spPr>
        <p:txBody>
          <a:bodyPr/>
          <a:lstStyle/>
          <a:p>
            <a:pPr algn="ctr"/>
            <a:r>
              <a:rPr lang="es-ES" b="1" dirty="0"/>
              <a:t>Traslación T1: investigación básica </a:t>
            </a:r>
            <a:r>
              <a:rPr lang="es-ES" b="1" dirty="0">
                <a:sym typeface="Wingdings" panose="05000000000000000000" pitchFamily="2" charset="2"/>
              </a:rPr>
              <a:t> ensayos clínicos</a:t>
            </a:r>
            <a:r>
              <a:rPr lang="es-ES" b="1" dirty="0"/>
              <a:t> </a:t>
            </a:r>
          </a:p>
        </p:txBody>
      </p:sp>
      <p:sp>
        <p:nvSpPr>
          <p:cNvPr id="9" name="Marcador de contenido 2">
            <a:extLst>
              <a:ext uri="{FF2B5EF4-FFF2-40B4-BE49-F238E27FC236}">
                <a16:creationId xmlns:a16="http://schemas.microsoft.com/office/drawing/2014/main" id="{8AC356C0-65A4-4F8B-B494-4A2DCEA44101}"/>
              </a:ext>
            </a:extLst>
          </p:cNvPr>
          <p:cNvSpPr>
            <a:spLocks noGrp="1"/>
          </p:cNvSpPr>
          <p:nvPr>
            <p:ph idx="1"/>
          </p:nvPr>
        </p:nvSpPr>
        <p:spPr>
          <a:xfrm>
            <a:off x="838200" y="1825625"/>
            <a:ext cx="10515600" cy="4351338"/>
          </a:xfrm>
        </p:spPr>
        <p:txBody>
          <a:bodyPr>
            <a:normAutofit lnSpcReduction="10000"/>
          </a:bodyPr>
          <a:lstStyle/>
          <a:p>
            <a:pPr>
              <a:lnSpc>
                <a:spcPct val="150000"/>
              </a:lnSpc>
              <a:buFont typeface="Wingdings" panose="05000000000000000000" pitchFamily="2" charset="2"/>
              <a:buChar char="Ø"/>
            </a:pPr>
            <a:r>
              <a:rPr lang="es-ES" sz="2400" dirty="0"/>
              <a:t>Importancia de la cadena de abastecimiento desde la investigación básica</a:t>
            </a:r>
          </a:p>
          <a:p>
            <a:pPr>
              <a:lnSpc>
                <a:spcPct val="150000"/>
              </a:lnSpc>
              <a:buFont typeface="Wingdings" panose="05000000000000000000" pitchFamily="2" charset="2"/>
              <a:buChar char="Ø"/>
            </a:pPr>
            <a:r>
              <a:rPr lang="es-ES" sz="2400" dirty="0"/>
              <a:t>¿Autólogas o alogénicas? </a:t>
            </a:r>
            <a:r>
              <a:rPr lang="es-ES" sz="2400" dirty="0">
                <a:sym typeface="Wingdings" panose="05000000000000000000" pitchFamily="2" charset="2"/>
              </a:rPr>
              <a:t> 6 </a:t>
            </a:r>
            <a:r>
              <a:rPr lang="es-ES" sz="2400" dirty="0" err="1">
                <a:sym typeface="Wingdings" panose="05000000000000000000" pitchFamily="2" charset="2"/>
              </a:rPr>
              <a:t>ATMPs</a:t>
            </a:r>
            <a:r>
              <a:rPr lang="es-ES" sz="2400" dirty="0">
                <a:sym typeface="Wingdings" panose="05000000000000000000" pitchFamily="2" charset="2"/>
              </a:rPr>
              <a:t> retiradas eran terapias autólogas</a:t>
            </a:r>
          </a:p>
          <a:p>
            <a:pPr>
              <a:lnSpc>
                <a:spcPct val="150000"/>
              </a:lnSpc>
              <a:buFont typeface="Wingdings" panose="05000000000000000000" pitchFamily="2" charset="2"/>
              <a:buChar char="Ø"/>
            </a:pPr>
            <a:r>
              <a:rPr lang="es-ES" sz="2400" dirty="0">
                <a:sym typeface="Wingdings" panose="05000000000000000000" pitchFamily="2" charset="2"/>
              </a:rPr>
              <a:t>Cuidado con las modificaciones en el protocolo en la investigación básica y primeros ensayos clínicos. Dificultan evaluación</a:t>
            </a:r>
          </a:p>
          <a:p>
            <a:pPr>
              <a:lnSpc>
                <a:spcPct val="150000"/>
              </a:lnSpc>
              <a:buFont typeface="Wingdings" panose="05000000000000000000" pitchFamily="2" charset="2"/>
              <a:buChar char="Ø"/>
            </a:pPr>
            <a:r>
              <a:rPr lang="es-ES" sz="2400" dirty="0">
                <a:sym typeface="Wingdings" panose="05000000000000000000" pitchFamily="2" charset="2"/>
              </a:rPr>
              <a:t>Incentivar la colaboración público-privada</a:t>
            </a:r>
          </a:p>
          <a:p>
            <a:pPr>
              <a:lnSpc>
                <a:spcPct val="150000"/>
              </a:lnSpc>
              <a:buFont typeface="Wingdings" panose="05000000000000000000" pitchFamily="2" charset="2"/>
              <a:buChar char="Ø"/>
            </a:pPr>
            <a:r>
              <a:rPr lang="es-ES" sz="2400" dirty="0">
                <a:sym typeface="Wingdings" panose="05000000000000000000" pitchFamily="2" charset="2"/>
              </a:rPr>
              <a:t>Desarrollo de bases de datos</a:t>
            </a:r>
          </a:p>
          <a:p>
            <a:pPr>
              <a:lnSpc>
                <a:spcPct val="150000"/>
              </a:lnSpc>
              <a:buFont typeface="Wingdings" panose="05000000000000000000" pitchFamily="2" charset="2"/>
              <a:buChar char="Ø"/>
            </a:pPr>
            <a:r>
              <a:rPr lang="es-ES" sz="2400" dirty="0">
                <a:sym typeface="Wingdings" panose="05000000000000000000" pitchFamily="2" charset="2"/>
              </a:rPr>
              <a:t>Equipos de investigación multidisciplinares</a:t>
            </a:r>
            <a:endParaRPr lang="es-ES" sz="2400" dirty="0"/>
          </a:p>
        </p:txBody>
      </p:sp>
    </p:spTree>
    <p:extLst>
      <p:ext uri="{BB962C8B-B14F-4D97-AF65-F5344CB8AC3E}">
        <p14:creationId xmlns:p14="http://schemas.microsoft.com/office/powerpoint/2010/main" val="39370995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8" name="Título 1">
            <a:extLst>
              <a:ext uri="{FF2B5EF4-FFF2-40B4-BE49-F238E27FC236}">
                <a16:creationId xmlns:a16="http://schemas.microsoft.com/office/drawing/2014/main" id="{36166959-FDFF-4892-868E-D781AD9F6710}"/>
              </a:ext>
            </a:extLst>
          </p:cNvPr>
          <p:cNvSpPr>
            <a:spLocks noGrp="1"/>
          </p:cNvSpPr>
          <p:nvPr>
            <p:ph type="title"/>
          </p:nvPr>
        </p:nvSpPr>
        <p:spPr>
          <a:xfrm>
            <a:off x="838200" y="365125"/>
            <a:ext cx="10515600" cy="1325563"/>
          </a:xfrm>
        </p:spPr>
        <p:txBody>
          <a:bodyPr/>
          <a:lstStyle/>
          <a:p>
            <a:pPr algn="ctr"/>
            <a:r>
              <a:rPr lang="es-ES" b="1" dirty="0"/>
              <a:t>Aprobación regulatoria</a:t>
            </a:r>
          </a:p>
        </p:txBody>
      </p:sp>
      <p:sp>
        <p:nvSpPr>
          <p:cNvPr id="9" name="Marcador de contenido 2">
            <a:extLst>
              <a:ext uri="{FF2B5EF4-FFF2-40B4-BE49-F238E27FC236}">
                <a16:creationId xmlns:a16="http://schemas.microsoft.com/office/drawing/2014/main" id="{DD3ABE12-E48D-4590-9CF1-7C57AFD63FEA}"/>
              </a:ext>
            </a:extLst>
          </p:cNvPr>
          <p:cNvSpPr>
            <a:spLocks noGrp="1"/>
          </p:cNvSpPr>
          <p:nvPr>
            <p:ph idx="1"/>
          </p:nvPr>
        </p:nvSpPr>
        <p:spPr>
          <a:xfrm>
            <a:off x="1067208" y="1825625"/>
            <a:ext cx="10515600" cy="4351338"/>
          </a:xfrm>
        </p:spPr>
        <p:txBody>
          <a:bodyPr>
            <a:normAutofit/>
          </a:bodyPr>
          <a:lstStyle/>
          <a:p>
            <a:pPr>
              <a:lnSpc>
                <a:spcPct val="150000"/>
              </a:lnSpc>
              <a:buFont typeface="Wingdings" panose="05000000000000000000" pitchFamily="2" charset="2"/>
              <a:buChar char="Ø"/>
            </a:pPr>
            <a:r>
              <a:rPr lang="es-ES" sz="2400" dirty="0"/>
              <a:t>Iniciativas de la EMA: PRIME.</a:t>
            </a:r>
          </a:p>
          <a:p>
            <a:pPr>
              <a:lnSpc>
                <a:spcPct val="150000"/>
              </a:lnSpc>
              <a:buFont typeface="Wingdings" panose="05000000000000000000" pitchFamily="2" charset="2"/>
              <a:buChar char="Ø"/>
            </a:pPr>
            <a:r>
              <a:rPr lang="es-ES" sz="2400" dirty="0"/>
              <a:t>Distintos estatus regulatorios: MA, CMA y ECMA.</a:t>
            </a:r>
          </a:p>
          <a:p>
            <a:pPr>
              <a:lnSpc>
                <a:spcPct val="150000"/>
              </a:lnSpc>
              <a:buFont typeface="Wingdings" panose="05000000000000000000" pitchFamily="2" charset="2"/>
              <a:buChar char="Ø"/>
            </a:pPr>
            <a:r>
              <a:rPr lang="es-ES" sz="2400" dirty="0"/>
              <a:t>Incentivar los estudios RCT, siempre que sea posible.</a:t>
            </a:r>
          </a:p>
          <a:p>
            <a:pPr>
              <a:lnSpc>
                <a:spcPct val="150000"/>
              </a:lnSpc>
              <a:buFont typeface="Wingdings" panose="05000000000000000000" pitchFamily="2" charset="2"/>
              <a:buChar char="Ø"/>
            </a:pPr>
            <a:r>
              <a:rPr lang="es-ES" sz="2400" dirty="0"/>
              <a:t>11 de los 17 </a:t>
            </a:r>
            <a:r>
              <a:rPr lang="es-ES" sz="2400" dirty="0" err="1"/>
              <a:t>ATMPs</a:t>
            </a:r>
            <a:r>
              <a:rPr lang="es-ES" sz="2400" dirty="0"/>
              <a:t> aprobados tienen la designación de fármaco huérfano</a:t>
            </a:r>
          </a:p>
        </p:txBody>
      </p:sp>
    </p:spTree>
    <p:extLst>
      <p:ext uri="{BB962C8B-B14F-4D97-AF65-F5344CB8AC3E}">
        <p14:creationId xmlns:p14="http://schemas.microsoft.com/office/powerpoint/2010/main" val="37382645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8" name="Título 1">
            <a:extLst>
              <a:ext uri="{FF2B5EF4-FFF2-40B4-BE49-F238E27FC236}">
                <a16:creationId xmlns:a16="http://schemas.microsoft.com/office/drawing/2014/main" id="{36166959-FDFF-4892-868E-D781AD9F6710}"/>
              </a:ext>
            </a:extLst>
          </p:cNvPr>
          <p:cNvSpPr>
            <a:spLocks noGrp="1"/>
          </p:cNvSpPr>
          <p:nvPr>
            <p:ph type="title"/>
          </p:nvPr>
        </p:nvSpPr>
        <p:spPr>
          <a:xfrm>
            <a:off x="838200" y="365125"/>
            <a:ext cx="10515600" cy="1325563"/>
          </a:xfrm>
        </p:spPr>
        <p:txBody>
          <a:bodyPr/>
          <a:lstStyle/>
          <a:p>
            <a:pPr algn="ctr"/>
            <a:r>
              <a:rPr lang="es-ES" b="1" dirty="0"/>
              <a:t>Evaluación de tecnologías sanitarias (HTA) </a:t>
            </a:r>
          </a:p>
        </p:txBody>
      </p:sp>
      <p:sp>
        <p:nvSpPr>
          <p:cNvPr id="9" name="Marcador de contenido 2">
            <a:extLst>
              <a:ext uri="{FF2B5EF4-FFF2-40B4-BE49-F238E27FC236}">
                <a16:creationId xmlns:a16="http://schemas.microsoft.com/office/drawing/2014/main" id="{DD3ABE12-E48D-4590-9CF1-7C57AFD63FEA}"/>
              </a:ext>
            </a:extLst>
          </p:cNvPr>
          <p:cNvSpPr>
            <a:spLocks noGrp="1"/>
          </p:cNvSpPr>
          <p:nvPr>
            <p:ph idx="1"/>
          </p:nvPr>
        </p:nvSpPr>
        <p:spPr>
          <a:xfrm>
            <a:off x="838200" y="1825625"/>
            <a:ext cx="10515600" cy="4351338"/>
          </a:xfrm>
        </p:spPr>
        <p:txBody>
          <a:bodyPr>
            <a:normAutofit/>
          </a:bodyPr>
          <a:lstStyle/>
          <a:p>
            <a:pPr>
              <a:lnSpc>
                <a:spcPct val="150000"/>
              </a:lnSpc>
              <a:buFont typeface="Wingdings" panose="05000000000000000000" pitchFamily="2" charset="2"/>
              <a:buChar char="Ø"/>
            </a:pPr>
            <a:r>
              <a:rPr lang="es-ES" sz="2400" dirty="0"/>
              <a:t>Heterogeneidad de criterios entre regiones para el HTA  </a:t>
            </a:r>
            <a:r>
              <a:rPr lang="es-ES" sz="2400" dirty="0">
                <a:sym typeface="Wingdings" panose="05000000000000000000" pitchFamily="2" charset="2"/>
              </a:rPr>
              <a:t> </a:t>
            </a:r>
            <a:r>
              <a:rPr lang="es-ES" sz="2400" dirty="0" err="1">
                <a:sym typeface="Wingdings" panose="05000000000000000000" pitchFamily="2" charset="2"/>
              </a:rPr>
              <a:t>EUnetHTA</a:t>
            </a:r>
            <a:endParaRPr lang="es-ES" sz="2400" dirty="0">
              <a:sym typeface="Wingdings" panose="05000000000000000000" pitchFamily="2" charset="2"/>
            </a:endParaRPr>
          </a:p>
          <a:p>
            <a:pPr>
              <a:lnSpc>
                <a:spcPct val="150000"/>
              </a:lnSpc>
              <a:buFont typeface="Wingdings" panose="05000000000000000000" pitchFamily="2" charset="2"/>
              <a:buChar char="Ø"/>
            </a:pPr>
            <a:r>
              <a:rPr lang="es-ES" sz="2400" dirty="0">
                <a:sym typeface="Wingdings" panose="05000000000000000000" pitchFamily="2" charset="2"/>
              </a:rPr>
              <a:t>No todas las regiones incluyen una evaluación coste-efectividad</a:t>
            </a:r>
          </a:p>
          <a:p>
            <a:pPr>
              <a:lnSpc>
                <a:spcPct val="150000"/>
              </a:lnSpc>
              <a:buFont typeface="Wingdings" panose="05000000000000000000" pitchFamily="2" charset="2"/>
              <a:buChar char="Ø"/>
            </a:pPr>
            <a:r>
              <a:rPr lang="es-ES" sz="2400" dirty="0">
                <a:sym typeface="Wingdings" panose="05000000000000000000" pitchFamily="2" charset="2"/>
              </a:rPr>
              <a:t>Baja calidad de los estudios clínicos:</a:t>
            </a:r>
          </a:p>
          <a:p>
            <a:pPr lvl="1">
              <a:lnSpc>
                <a:spcPct val="100000"/>
              </a:lnSpc>
            </a:pPr>
            <a:r>
              <a:rPr lang="es-ES" dirty="0"/>
              <a:t>Falta de evidencia a largo plazo</a:t>
            </a:r>
          </a:p>
          <a:p>
            <a:pPr lvl="1">
              <a:lnSpc>
                <a:spcPct val="100000"/>
              </a:lnSpc>
            </a:pPr>
            <a:r>
              <a:rPr lang="es-ES" dirty="0"/>
              <a:t>Cohortes pequeñas</a:t>
            </a:r>
          </a:p>
          <a:p>
            <a:pPr lvl="1">
              <a:lnSpc>
                <a:spcPct val="100000"/>
              </a:lnSpc>
            </a:pPr>
            <a:r>
              <a:rPr lang="es-ES" dirty="0"/>
              <a:t>Puntos finales subrogados </a:t>
            </a:r>
            <a:r>
              <a:rPr lang="es-ES" dirty="0">
                <a:sym typeface="Wingdings" panose="05000000000000000000" pitchFamily="2" charset="2"/>
              </a:rPr>
              <a:t> sobreestiman los efectos de las ATMP</a:t>
            </a:r>
            <a:endParaRPr lang="es-ES" dirty="0"/>
          </a:p>
        </p:txBody>
      </p:sp>
    </p:spTree>
    <p:extLst>
      <p:ext uri="{BB962C8B-B14F-4D97-AF65-F5344CB8AC3E}">
        <p14:creationId xmlns:p14="http://schemas.microsoft.com/office/powerpoint/2010/main" val="2664711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78D31-764E-4649-8CFE-B8365BFD78F6}"/>
              </a:ext>
            </a:extLst>
          </p:cNvPr>
          <p:cNvSpPr>
            <a:spLocks noGrp="1"/>
          </p:cNvSpPr>
          <p:nvPr>
            <p:ph type="title"/>
          </p:nvPr>
        </p:nvSpPr>
        <p:spPr/>
        <p:txBody>
          <a:bodyPr/>
          <a:lstStyle/>
          <a:p>
            <a:pPr algn="ctr"/>
            <a:r>
              <a:rPr lang="es-ES" b="1" dirty="0"/>
              <a:t>¿Por qué es necesario este estudio?</a:t>
            </a:r>
          </a:p>
        </p:txBody>
      </p:sp>
      <p:sp>
        <p:nvSpPr>
          <p:cNvPr id="3" name="Marcador de contenido 2">
            <a:extLst>
              <a:ext uri="{FF2B5EF4-FFF2-40B4-BE49-F238E27FC236}">
                <a16:creationId xmlns:a16="http://schemas.microsoft.com/office/drawing/2014/main" id="{96D2A061-B16C-4B5F-9723-49365D89783D}"/>
              </a:ext>
            </a:extLst>
          </p:cNvPr>
          <p:cNvSpPr>
            <a:spLocks noGrp="1"/>
          </p:cNvSpPr>
          <p:nvPr>
            <p:ph idx="1"/>
          </p:nvPr>
        </p:nvSpPr>
        <p:spPr>
          <a:xfrm>
            <a:off x="1232860" y="1591446"/>
            <a:ext cx="10515600" cy="2233934"/>
          </a:xfrm>
        </p:spPr>
        <p:txBody>
          <a:bodyPr/>
          <a:lstStyle/>
          <a:p>
            <a:pPr marL="0" indent="0" algn="just">
              <a:buNone/>
            </a:pPr>
            <a:r>
              <a:rPr lang="es-ES" dirty="0"/>
              <a:t>17 ATMP han obtenido la autorización de comercialización europea, pero sólo 11 se han trasladado con éxito a la práctica clínica. Este estudio lleva a cabo una revisión general para identificar las principales barreras y facilitadores para la evaluación de los ATMP y su traslación a la práctica clínica a lo largo del ciclo de vida del desarrollo. </a:t>
            </a:r>
          </a:p>
        </p:txBody>
      </p:sp>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graphicFrame>
        <p:nvGraphicFramePr>
          <p:cNvPr id="8" name="Diagrama 7">
            <a:extLst>
              <a:ext uri="{FF2B5EF4-FFF2-40B4-BE49-F238E27FC236}">
                <a16:creationId xmlns:a16="http://schemas.microsoft.com/office/drawing/2014/main" id="{581C5D7F-BA45-4E0E-9F7B-524DDCE24165}"/>
              </a:ext>
            </a:extLst>
          </p:cNvPr>
          <p:cNvGraphicFramePr/>
          <p:nvPr>
            <p:extLst>
              <p:ext uri="{D42A27DB-BD31-4B8C-83A1-F6EECF244321}">
                <p14:modId xmlns:p14="http://schemas.microsoft.com/office/powerpoint/2010/main" val="2278522428"/>
              </p:ext>
            </p:extLst>
          </p:nvPr>
        </p:nvGraphicFramePr>
        <p:xfrm>
          <a:off x="2378075" y="1400963"/>
          <a:ext cx="8128000" cy="62677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Flecha: a la izquierda y derecha 8">
            <a:extLst>
              <a:ext uri="{FF2B5EF4-FFF2-40B4-BE49-F238E27FC236}">
                <a16:creationId xmlns:a16="http://schemas.microsoft.com/office/drawing/2014/main" id="{E90C2F0E-186F-41C4-8B41-A94268BAAC3B}"/>
              </a:ext>
            </a:extLst>
          </p:cNvPr>
          <p:cNvSpPr/>
          <p:nvPr/>
        </p:nvSpPr>
        <p:spPr>
          <a:xfrm>
            <a:off x="3548542" y="4719771"/>
            <a:ext cx="1711355" cy="484632"/>
          </a:xfrm>
          <a:prstGeom prst="leftRightArrow">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Brecha traslación T1</a:t>
            </a:r>
          </a:p>
        </p:txBody>
      </p:sp>
      <p:sp>
        <p:nvSpPr>
          <p:cNvPr id="11" name="Flecha: a la izquierda y derecha 10">
            <a:extLst>
              <a:ext uri="{FF2B5EF4-FFF2-40B4-BE49-F238E27FC236}">
                <a16:creationId xmlns:a16="http://schemas.microsoft.com/office/drawing/2014/main" id="{380FE79D-AFC6-4CDC-BFAD-D29D303EC894}"/>
              </a:ext>
            </a:extLst>
          </p:cNvPr>
          <p:cNvSpPr/>
          <p:nvPr/>
        </p:nvSpPr>
        <p:spPr>
          <a:xfrm>
            <a:off x="7417265" y="4712726"/>
            <a:ext cx="1711355" cy="484632"/>
          </a:xfrm>
          <a:prstGeom prst="leftRightArrow">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Brecha traslaciónT2</a:t>
            </a:r>
          </a:p>
        </p:txBody>
      </p:sp>
    </p:spTree>
    <p:extLst>
      <p:ext uri="{BB962C8B-B14F-4D97-AF65-F5344CB8AC3E}">
        <p14:creationId xmlns:p14="http://schemas.microsoft.com/office/powerpoint/2010/main" val="1766229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8" name="Título 1">
            <a:extLst>
              <a:ext uri="{FF2B5EF4-FFF2-40B4-BE49-F238E27FC236}">
                <a16:creationId xmlns:a16="http://schemas.microsoft.com/office/drawing/2014/main" id="{36166959-FDFF-4892-868E-D781AD9F6710}"/>
              </a:ext>
            </a:extLst>
          </p:cNvPr>
          <p:cNvSpPr>
            <a:spLocks noGrp="1"/>
          </p:cNvSpPr>
          <p:nvPr>
            <p:ph type="title"/>
          </p:nvPr>
        </p:nvSpPr>
        <p:spPr>
          <a:xfrm>
            <a:off x="838200" y="365125"/>
            <a:ext cx="10515600" cy="1325563"/>
          </a:xfrm>
        </p:spPr>
        <p:txBody>
          <a:bodyPr/>
          <a:lstStyle/>
          <a:p>
            <a:pPr algn="ctr"/>
            <a:r>
              <a:rPr lang="es-ES" b="1" dirty="0"/>
              <a:t>Traslación T2: ensayos clínicos </a:t>
            </a:r>
            <a:r>
              <a:rPr lang="es-ES" b="1" dirty="0">
                <a:sym typeface="Wingdings" panose="05000000000000000000" pitchFamily="2" charset="2"/>
              </a:rPr>
              <a:t> incorporación clínica</a:t>
            </a:r>
            <a:r>
              <a:rPr lang="es-ES" b="1" dirty="0"/>
              <a:t> </a:t>
            </a:r>
          </a:p>
        </p:txBody>
      </p:sp>
      <p:sp>
        <p:nvSpPr>
          <p:cNvPr id="9" name="Marcador de contenido 2">
            <a:extLst>
              <a:ext uri="{FF2B5EF4-FFF2-40B4-BE49-F238E27FC236}">
                <a16:creationId xmlns:a16="http://schemas.microsoft.com/office/drawing/2014/main" id="{DD3ABE12-E48D-4590-9CF1-7C57AFD63FEA}"/>
              </a:ext>
            </a:extLst>
          </p:cNvPr>
          <p:cNvSpPr>
            <a:spLocks noGrp="1"/>
          </p:cNvSpPr>
          <p:nvPr>
            <p:ph idx="1"/>
          </p:nvPr>
        </p:nvSpPr>
        <p:spPr>
          <a:xfrm>
            <a:off x="838200" y="1825625"/>
            <a:ext cx="10515600" cy="4351338"/>
          </a:xfrm>
        </p:spPr>
        <p:txBody>
          <a:bodyPr>
            <a:normAutofit/>
          </a:bodyPr>
          <a:lstStyle/>
          <a:p>
            <a:pPr>
              <a:lnSpc>
                <a:spcPct val="150000"/>
              </a:lnSpc>
              <a:buFont typeface="Wingdings" panose="05000000000000000000" pitchFamily="2" charset="2"/>
              <a:buChar char="Ø"/>
            </a:pPr>
            <a:r>
              <a:rPr lang="es-ES" dirty="0"/>
              <a:t>Desarrollo de financiación innovadora </a:t>
            </a:r>
          </a:p>
        </p:txBody>
      </p:sp>
    </p:spTree>
    <p:extLst>
      <p:ext uri="{BB962C8B-B14F-4D97-AF65-F5344CB8AC3E}">
        <p14:creationId xmlns:p14="http://schemas.microsoft.com/office/powerpoint/2010/main" val="18282987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graphicFrame>
        <p:nvGraphicFramePr>
          <p:cNvPr id="7" name="Tabla 6">
            <a:extLst>
              <a:ext uri="{FF2B5EF4-FFF2-40B4-BE49-F238E27FC236}">
                <a16:creationId xmlns:a16="http://schemas.microsoft.com/office/drawing/2014/main" id="{E313D5D3-E14C-4CAB-A412-DBC3CCA9E94A}"/>
              </a:ext>
            </a:extLst>
          </p:cNvPr>
          <p:cNvGraphicFramePr>
            <a:graphicFrameLocks noGrp="1"/>
          </p:cNvGraphicFramePr>
          <p:nvPr>
            <p:extLst>
              <p:ext uri="{D42A27DB-BD31-4B8C-83A1-F6EECF244321}">
                <p14:modId xmlns:p14="http://schemas.microsoft.com/office/powerpoint/2010/main" val="1793372079"/>
              </p:ext>
            </p:extLst>
          </p:nvPr>
        </p:nvGraphicFramePr>
        <p:xfrm>
          <a:off x="1067207" y="46382"/>
          <a:ext cx="10965127" cy="6780670"/>
        </p:xfrm>
        <a:graphic>
          <a:graphicData uri="http://schemas.openxmlformats.org/drawingml/2006/table">
            <a:tbl>
              <a:tblPr firstRow="1" firstCol="1" bandRow="1">
                <a:tableStyleId>{5DA37D80-6434-44D0-A028-1B22A696006F}</a:tableStyleId>
              </a:tblPr>
              <a:tblGrid>
                <a:gridCol w="2216959">
                  <a:extLst>
                    <a:ext uri="{9D8B030D-6E8A-4147-A177-3AD203B41FA5}">
                      <a16:colId xmlns:a16="http://schemas.microsoft.com/office/drawing/2014/main" val="4058362492"/>
                    </a:ext>
                  </a:extLst>
                </a:gridCol>
                <a:gridCol w="8748168">
                  <a:extLst>
                    <a:ext uri="{9D8B030D-6E8A-4147-A177-3AD203B41FA5}">
                      <a16:colId xmlns:a16="http://schemas.microsoft.com/office/drawing/2014/main" val="38401797"/>
                    </a:ext>
                  </a:extLst>
                </a:gridCol>
              </a:tblGrid>
              <a:tr h="215516">
                <a:tc>
                  <a:txBody>
                    <a:bodyPr/>
                    <a:lstStyle/>
                    <a:p>
                      <a:pPr algn="ctr">
                        <a:lnSpc>
                          <a:spcPct val="115000"/>
                        </a:lnSpc>
                        <a:spcAft>
                          <a:spcPts val="0"/>
                        </a:spcAft>
                      </a:pPr>
                      <a:r>
                        <a:rPr lang="es-ES" sz="1400">
                          <a:effectLst/>
                        </a:rPr>
                        <a:t>Posibles modelos de pago</a:t>
                      </a:r>
                      <a:endParaRPr lang="es-E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14" marR="29014" marT="0" marB="0" anchor="ctr"/>
                </a:tc>
                <a:tc>
                  <a:txBody>
                    <a:bodyPr/>
                    <a:lstStyle/>
                    <a:p>
                      <a:pPr algn="ctr">
                        <a:lnSpc>
                          <a:spcPct val="115000"/>
                        </a:lnSpc>
                        <a:spcAft>
                          <a:spcPts val="0"/>
                        </a:spcAft>
                      </a:pPr>
                      <a:r>
                        <a:rPr lang="es-ES" sz="1400" dirty="0">
                          <a:effectLst/>
                        </a:rPr>
                        <a:t>Definición y ventajas</a:t>
                      </a:r>
                      <a:endParaRPr lang="es-E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14" marR="29014" marT="0" marB="0" anchor="ctr"/>
                </a:tc>
                <a:extLst>
                  <a:ext uri="{0D108BD9-81ED-4DB2-BD59-A6C34878D82A}">
                    <a16:rowId xmlns:a16="http://schemas.microsoft.com/office/drawing/2014/main" val="3149396729"/>
                  </a:ext>
                </a:extLst>
              </a:tr>
              <a:tr h="242597">
                <a:tc>
                  <a:txBody>
                    <a:bodyPr/>
                    <a:lstStyle/>
                    <a:p>
                      <a:pPr algn="ctr">
                        <a:lnSpc>
                          <a:spcPct val="115000"/>
                        </a:lnSpc>
                        <a:spcAft>
                          <a:spcPts val="0"/>
                        </a:spcAft>
                      </a:pPr>
                      <a:r>
                        <a:rPr lang="es-ES" sz="1400">
                          <a:effectLst/>
                        </a:rPr>
                        <a:t>Pago de anualidades</a:t>
                      </a:r>
                      <a:endParaRPr lang="es-E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14" marR="29014" marT="0" marB="0" anchor="ctr"/>
                </a:tc>
                <a:tc>
                  <a:txBody>
                    <a:bodyPr/>
                    <a:lstStyle/>
                    <a:p>
                      <a:pPr algn="just">
                        <a:lnSpc>
                          <a:spcPct val="115000"/>
                        </a:lnSpc>
                        <a:spcAft>
                          <a:spcPts val="0"/>
                        </a:spcAft>
                      </a:pPr>
                      <a:r>
                        <a:rPr lang="es-ES" sz="1400" dirty="0">
                          <a:effectLst/>
                        </a:rPr>
                        <a:t>Pagos periódicos a lo largo del tiempo en lugar de un pago único y por adelantado.</a:t>
                      </a:r>
                      <a:endParaRPr lang="es-E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14" marR="29014" marT="0" marB="0" anchor="ctr"/>
                </a:tc>
                <a:extLst>
                  <a:ext uri="{0D108BD9-81ED-4DB2-BD59-A6C34878D82A}">
                    <a16:rowId xmlns:a16="http://schemas.microsoft.com/office/drawing/2014/main" val="79663951"/>
                  </a:ext>
                </a:extLst>
              </a:tr>
              <a:tr h="492522">
                <a:tc>
                  <a:txBody>
                    <a:bodyPr/>
                    <a:lstStyle/>
                    <a:p>
                      <a:pPr algn="ctr">
                        <a:lnSpc>
                          <a:spcPct val="115000"/>
                        </a:lnSpc>
                        <a:spcAft>
                          <a:spcPts val="0"/>
                        </a:spcAft>
                      </a:pPr>
                      <a:r>
                        <a:rPr lang="es-ES" sz="1400">
                          <a:effectLst/>
                        </a:rPr>
                        <a:t>Pago por rendimiento</a:t>
                      </a:r>
                      <a:endParaRPr lang="es-E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14" marR="29014" marT="0" marB="0" anchor="ctr"/>
                </a:tc>
                <a:tc>
                  <a:txBody>
                    <a:bodyPr/>
                    <a:lstStyle/>
                    <a:p>
                      <a:pPr algn="just">
                        <a:lnSpc>
                          <a:spcPct val="115000"/>
                        </a:lnSpc>
                        <a:spcAft>
                          <a:spcPts val="0"/>
                        </a:spcAft>
                      </a:pPr>
                      <a:r>
                        <a:rPr lang="es-ES" sz="1400" dirty="0">
                          <a:effectLst/>
                        </a:rPr>
                        <a:t>El rendimiento en una población definida de pacientes es seguido durante un período de tiempo específico, la cantidad o el nivel de reembolso se basa en los resultados</a:t>
                      </a:r>
                      <a:endParaRPr lang="es-E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14" marR="29014" marT="0" marB="0" anchor="ctr"/>
                </a:tc>
                <a:extLst>
                  <a:ext uri="{0D108BD9-81ED-4DB2-BD59-A6C34878D82A}">
                    <a16:rowId xmlns:a16="http://schemas.microsoft.com/office/drawing/2014/main" val="4091045622"/>
                  </a:ext>
                </a:extLst>
              </a:tr>
              <a:tr h="1117332">
                <a:tc>
                  <a:txBody>
                    <a:bodyPr/>
                    <a:lstStyle/>
                    <a:p>
                      <a:pPr algn="ctr">
                        <a:lnSpc>
                          <a:spcPct val="115000"/>
                        </a:lnSpc>
                        <a:spcAft>
                          <a:spcPts val="0"/>
                        </a:spcAft>
                      </a:pPr>
                      <a:r>
                        <a:rPr lang="es-ES" sz="1400">
                          <a:effectLst/>
                        </a:rPr>
                        <a:t>Control de precios, descuentos</a:t>
                      </a:r>
                      <a:endParaRPr lang="es-E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14" marR="29014" marT="0" marB="0" anchor="ctr"/>
                </a:tc>
                <a:tc>
                  <a:txBody>
                    <a:bodyPr/>
                    <a:lstStyle/>
                    <a:p>
                      <a:pPr algn="just">
                        <a:lnSpc>
                          <a:spcPct val="115000"/>
                        </a:lnSpc>
                        <a:spcAft>
                          <a:spcPts val="0"/>
                        </a:spcAft>
                      </a:pPr>
                      <a:r>
                        <a:rPr lang="es-ES" sz="1400" dirty="0">
                          <a:effectLst/>
                        </a:rPr>
                        <a:t>- Descuentos: Reducciones de precio concedidas a los pagadores, normalmente de forma confidencial, bajo condiciones específicas sin afectar al precio de lista de un medicamento.</a:t>
                      </a:r>
                    </a:p>
                    <a:p>
                      <a:pPr algn="just">
                        <a:lnSpc>
                          <a:spcPct val="115000"/>
                        </a:lnSpc>
                        <a:spcAft>
                          <a:spcPts val="0"/>
                        </a:spcAft>
                      </a:pPr>
                      <a:r>
                        <a:rPr lang="es-ES" sz="1400" dirty="0">
                          <a:effectLst/>
                        </a:rPr>
                        <a:t>- Control de precios: métodos utilizados para controlar y limitar los precios de los productos farmacéuticos y el gasto de los pagadores en un determinado medicamento.</a:t>
                      </a:r>
                      <a:endParaRPr lang="es-E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14" marR="29014" marT="0" marB="0" anchor="ctr"/>
                </a:tc>
                <a:extLst>
                  <a:ext uri="{0D108BD9-81ED-4DB2-BD59-A6C34878D82A}">
                    <a16:rowId xmlns:a16="http://schemas.microsoft.com/office/drawing/2014/main" val="671582236"/>
                  </a:ext>
                </a:extLst>
              </a:tr>
              <a:tr h="367560">
                <a:tc>
                  <a:txBody>
                    <a:bodyPr/>
                    <a:lstStyle/>
                    <a:p>
                      <a:pPr algn="ctr">
                        <a:lnSpc>
                          <a:spcPct val="115000"/>
                        </a:lnSpc>
                        <a:spcAft>
                          <a:spcPts val="0"/>
                        </a:spcAft>
                      </a:pPr>
                      <a:r>
                        <a:rPr lang="es-ES" sz="1400">
                          <a:effectLst/>
                        </a:rPr>
                        <a:t>Acuerdo de precio-volumen</a:t>
                      </a:r>
                      <a:endParaRPr lang="es-E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14" marR="29014" marT="0" marB="0" anchor="ctr"/>
                </a:tc>
                <a:tc>
                  <a:txBody>
                    <a:bodyPr/>
                    <a:lstStyle/>
                    <a:p>
                      <a:pPr algn="just">
                        <a:lnSpc>
                          <a:spcPct val="115000"/>
                        </a:lnSpc>
                        <a:spcAft>
                          <a:spcPts val="0"/>
                        </a:spcAft>
                      </a:pPr>
                      <a:r>
                        <a:rPr lang="es-ES" sz="1400" dirty="0">
                          <a:effectLst/>
                        </a:rPr>
                        <a:t>Acuerdos en los que los precios de los medicamentos se reducen una vez alcanzado un determinado volumen de ventas.</a:t>
                      </a:r>
                      <a:endParaRPr lang="es-E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14" marR="29014" marT="0" marB="0" anchor="ctr"/>
                </a:tc>
                <a:extLst>
                  <a:ext uri="{0D108BD9-81ED-4DB2-BD59-A6C34878D82A}">
                    <a16:rowId xmlns:a16="http://schemas.microsoft.com/office/drawing/2014/main" val="3636442363"/>
                  </a:ext>
                </a:extLst>
              </a:tr>
              <a:tr h="492522">
                <a:tc>
                  <a:txBody>
                    <a:bodyPr/>
                    <a:lstStyle/>
                    <a:p>
                      <a:pPr algn="ctr">
                        <a:lnSpc>
                          <a:spcPct val="115000"/>
                        </a:lnSpc>
                        <a:spcAft>
                          <a:spcPts val="0"/>
                        </a:spcAft>
                      </a:pPr>
                      <a:r>
                        <a:rPr lang="es-ES" sz="1400">
                          <a:effectLst/>
                        </a:rPr>
                        <a:t>Préstamos sanitarios</a:t>
                      </a:r>
                      <a:endParaRPr lang="es-E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14" marR="29014" marT="0" marB="0" anchor="ctr"/>
                </a:tc>
                <a:tc>
                  <a:txBody>
                    <a:bodyPr/>
                    <a:lstStyle/>
                    <a:p>
                      <a:pPr algn="just">
                        <a:lnSpc>
                          <a:spcPct val="115000"/>
                        </a:lnSpc>
                        <a:spcAft>
                          <a:spcPts val="0"/>
                        </a:spcAft>
                      </a:pPr>
                      <a:r>
                        <a:rPr lang="es-ES" sz="1400" dirty="0">
                          <a:effectLst/>
                        </a:rPr>
                        <a:t>Los gobiernos facilitan mejores instrumentos de crédito para los pagadores públicos o acuerdos de contratación entre los pagadores y las empresas farmacéuticas.</a:t>
                      </a:r>
                      <a:endParaRPr lang="es-E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14" marR="29014" marT="0" marB="0" anchor="ctr"/>
                </a:tc>
                <a:extLst>
                  <a:ext uri="{0D108BD9-81ED-4DB2-BD59-A6C34878D82A}">
                    <a16:rowId xmlns:a16="http://schemas.microsoft.com/office/drawing/2014/main" val="322243936"/>
                  </a:ext>
                </a:extLst>
              </a:tr>
              <a:tr h="742445">
                <a:tc>
                  <a:txBody>
                    <a:bodyPr/>
                    <a:lstStyle/>
                    <a:p>
                      <a:pPr algn="ctr">
                        <a:lnSpc>
                          <a:spcPct val="115000"/>
                        </a:lnSpc>
                        <a:spcAft>
                          <a:spcPts val="0"/>
                        </a:spcAft>
                      </a:pPr>
                      <a:r>
                        <a:rPr lang="es-ES" sz="1400">
                          <a:effectLst/>
                        </a:rPr>
                        <a:t>Pago basado en fondos</a:t>
                      </a:r>
                      <a:endParaRPr lang="es-E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14" marR="29014" marT="0" marB="0" anchor="ctr"/>
                </a:tc>
                <a:tc>
                  <a:txBody>
                    <a:bodyPr/>
                    <a:lstStyle/>
                    <a:p>
                      <a:pPr algn="just">
                        <a:lnSpc>
                          <a:spcPct val="115000"/>
                        </a:lnSpc>
                        <a:spcAft>
                          <a:spcPts val="0"/>
                        </a:spcAft>
                      </a:pPr>
                      <a:r>
                        <a:rPr lang="es-ES" sz="1400" dirty="0">
                          <a:effectLst/>
                        </a:rPr>
                        <a:t>Fondos nacionales para condiciones o enfermedades específicas: por ejemplo, el Fondo de Medicamentos para el Cáncer en el Reino Unido que paga los nuevos medicamentos para el cáncer rechazados por el NICE.</a:t>
                      </a:r>
                      <a:endParaRPr lang="es-E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14" marR="29014" marT="0" marB="0" anchor="ctr"/>
                </a:tc>
                <a:extLst>
                  <a:ext uri="{0D108BD9-81ED-4DB2-BD59-A6C34878D82A}">
                    <a16:rowId xmlns:a16="http://schemas.microsoft.com/office/drawing/2014/main" val="3311495619"/>
                  </a:ext>
                </a:extLst>
              </a:tr>
              <a:tr h="867407">
                <a:tc>
                  <a:txBody>
                    <a:bodyPr/>
                    <a:lstStyle/>
                    <a:p>
                      <a:pPr algn="ctr">
                        <a:lnSpc>
                          <a:spcPct val="115000"/>
                        </a:lnSpc>
                        <a:spcAft>
                          <a:spcPts val="0"/>
                        </a:spcAft>
                      </a:pPr>
                      <a:r>
                        <a:rPr lang="es-ES" sz="1400">
                          <a:effectLst/>
                        </a:rPr>
                        <a:t>Financiación mancomunada</a:t>
                      </a:r>
                      <a:endParaRPr lang="es-E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14" marR="29014" marT="0" marB="0" anchor="ctr"/>
                </a:tc>
                <a:tc>
                  <a:txBody>
                    <a:bodyPr/>
                    <a:lstStyle/>
                    <a:p>
                      <a:pPr algn="just">
                        <a:lnSpc>
                          <a:spcPct val="115000"/>
                        </a:lnSpc>
                        <a:spcAft>
                          <a:spcPts val="0"/>
                        </a:spcAft>
                      </a:pPr>
                      <a:r>
                        <a:rPr lang="es-ES" sz="1400" dirty="0">
                          <a:effectLst/>
                        </a:rPr>
                        <a:t>Los elevados costes agregados del tratamiento farmacológico de un paciente individual son asumidos por un grupo de riesgo de múltiples pagadores. Este grupo reembolsa a los pagadores la parte de las reclamaciones realizadas por los pacientes de alto coste.</a:t>
                      </a:r>
                      <a:endParaRPr lang="es-E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14" marR="29014" marT="0" marB="0" anchor="ctr"/>
                </a:tc>
                <a:extLst>
                  <a:ext uri="{0D108BD9-81ED-4DB2-BD59-A6C34878D82A}">
                    <a16:rowId xmlns:a16="http://schemas.microsoft.com/office/drawing/2014/main" val="2972688659"/>
                  </a:ext>
                </a:extLst>
              </a:tr>
              <a:tr h="742445">
                <a:tc>
                  <a:txBody>
                    <a:bodyPr/>
                    <a:lstStyle/>
                    <a:p>
                      <a:pPr algn="ctr">
                        <a:lnSpc>
                          <a:spcPct val="115000"/>
                        </a:lnSpc>
                        <a:spcAft>
                          <a:spcPts val="0"/>
                        </a:spcAft>
                      </a:pPr>
                      <a:r>
                        <a:rPr lang="es-ES" sz="1400">
                          <a:effectLst/>
                        </a:rPr>
                        <a:t>Agrupación</a:t>
                      </a:r>
                      <a:endParaRPr lang="es-E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14" marR="29014" marT="0" marB="0" anchor="ctr"/>
                </a:tc>
                <a:tc>
                  <a:txBody>
                    <a:bodyPr/>
                    <a:lstStyle/>
                    <a:p>
                      <a:pPr algn="just">
                        <a:lnSpc>
                          <a:spcPct val="115000"/>
                        </a:lnSpc>
                        <a:spcAft>
                          <a:spcPts val="0"/>
                        </a:spcAft>
                      </a:pPr>
                      <a:r>
                        <a:rPr lang="es-ES" sz="1400" dirty="0">
                          <a:effectLst/>
                        </a:rPr>
                        <a:t>Un pago global por afiliado para un ámbito definido de servicios, independientemente de la cantidad de atención prestada. Permite una mayor previsibilidad del gasto presupuestario y puede suponer un ahorro para los pagadores.</a:t>
                      </a:r>
                      <a:endParaRPr lang="es-E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14" marR="29014" marT="0" marB="0" anchor="ctr"/>
                </a:tc>
                <a:extLst>
                  <a:ext uri="{0D108BD9-81ED-4DB2-BD59-A6C34878D82A}">
                    <a16:rowId xmlns:a16="http://schemas.microsoft.com/office/drawing/2014/main" val="848258087"/>
                  </a:ext>
                </a:extLst>
              </a:tr>
              <a:tr h="867407">
                <a:tc>
                  <a:txBody>
                    <a:bodyPr/>
                    <a:lstStyle/>
                    <a:p>
                      <a:pPr algn="ctr">
                        <a:lnSpc>
                          <a:spcPct val="115000"/>
                        </a:lnSpc>
                        <a:spcAft>
                          <a:spcPts val="0"/>
                        </a:spcAft>
                      </a:pPr>
                      <a:r>
                        <a:rPr lang="es-ES" sz="1400">
                          <a:effectLst/>
                        </a:rPr>
                        <a:t>Healthcoin</a:t>
                      </a:r>
                      <a:endParaRPr lang="es-E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14" marR="29014" marT="0" marB="0" anchor="ctr"/>
                </a:tc>
                <a:tc>
                  <a:txBody>
                    <a:bodyPr/>
                    <a:lstStyle/>
                    <a:p>
                      <a:pPr algn="just">
                        <a:lnSpc>
                          <a:spcPct val="115000"/>
                        </a:lnSpc>
                        <a:spcAft>
                          <a:spcPts val="0"/>
                        </a:spcAft>
                      </a:pPr>
                      <a:r>
                        <a:rPr lang="es-ES" sz="1400" dirty="0">
                          <a:effectLst/>
                        </a:rPr>
                        <a:t>Convierte los resultados incrementales producidos por los tratamientos curativos en una moneda común, como el equivalente a años de vida. </a:t>
                      </a:r>
                      <a:r>
                        <a:rPr lang="es-ES" sz="1400" dirty="0" err="1">
                          <a:effectLst/>
                        </a:rPr>
                        <a:t>Healthcoin</a:t>
                      </a:r>
                      <a:r>
                        <a:rPr lang="es-ES" sz="1400" dirty="0">
                          <a:effectLst/>
                        </a:rPr>
                        <a:t> puede cambiarse por dólares estadounidenses en el mercado. </a:t>
                      </a:r>
                      <a:r>
                        <a:rPr lang="es-ES" sz="1400" dirty="0" err="1">
                          <a:effectLst/>
                        </a:rPr>
                        <a:t>Healthcoin</a:t>
                      </a:r>
                      <a:r>
                        <a:rPr lang="es-ES" sz="1400" dirty="0">
                          <a:effectLst/>
                        </a:rPr>
                        <a:t> incentiva a los pagadores privados a invertir en tratamientos de vanguardia</a:t>
                      </a:r>
                      <a:endParaRPr lang="es-E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14" marR="29014" marT="0" marB="0" anchor="ctr"/>
                </a:tc>
                <a:extLst>
                  <a:ext uri="{0D108BD9-81ED-4DB2-BD59-A6C34878D82A}">
                    <a16:rowId xmlns:a16="http://schemas.microsoft.com/office/drawing/2014/main" val="835534340"/>
                  </a:ext>
                </a:extLst>
              </a:tr>
              <a:tr h="617483">
                <a:tc>
                  <a:txBody>
                    <a:bodyPr/>
                    <a:lstStyle/>
                    <a:p>
                      <a:pPr algn="ctr">
                        <a:lnSpc>
                          <a:spcPct val="115000"/>
                        </a:lnSpc>
                        <a:spcAft>
                          <a:spcPts val="0"/>
                        </a:spcAft>
                      </a:pPr>
                      <a:r>
                        <a:rPr lang="es-ES" sz="1400">
                          <a:effectLst/>
                        </a:rPr>
                        <a:t>Fondo específico de ATMPs</a:t>
                      </a:r>
                      <a:endParaRPr lang="es-E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14" marR="29014" marT="0" marB="0" anchor="ctr"/>
                </a:tc>
                <a:tc>
                  <a:txBody>
                    <a:bodyPr/>
                    <a:lstStyle/>
                    <a:p>
                      <a:pPr algn="just">
                        <a:lnSpc>
                          <a:spcPct val="115000"/>
                        </a:lnSpc>
                        <a:spcAft>
                          <a:spcPts val="0"/>
                        </a:spcAft>
                      </a:pPr>
                      <a:r>
                        <a:rPr lang="es-ES" sz="1400" dirty="0">
                          <a:effectLst/>
                        </a:rPr>
                        <a:t>Fondo específico de </a:t>
                      </a:r>
                      <a:r>
                        <a:rPr lang="es-ES" sz="1400" dirty="0" err="1">
                          <a:effectLst/>
                        </a:rPr>
                        <a:t>ATMPs</a:t>
                      </a:r>
                      <a:r>
                        <a:rPr lang="es-ES" sz="1400" dirty="0">
                          <a:effectLst/>
                        </a:rPr>
                        <a:t> separado de la vía tradicional de reembolso existente y financiado de forma independiente que garantiza la sostenibilidad de los sistemas sanitarios.</a:t>
                      </a:r>
                      <a:endParaRPr lang="es-E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14" marR="29014" marT="0" marB="0" anchor="ctr"/>
                </a:tc>
                <a:extLst>
                  <a:ext uri="{0D108BD9-81ED-4DB2-BD59-A6C34878D82A}">
                    <a16:rowId xmlns:a16="http://schemas.microsoft.com/office/drawing/2014/main" val="2978118387"/>
                  </a:ext>
                </a:extLst>
              </a:tr>
            </a:tbl>
          </a:graphicData>
        </a:graphic>
      </p:graphicFrame>
    </p:spTree>
    <p:extLst>
      <p:ext uri="{BB962C8B-B14F-4D97-AF65-F5344CB8AC3E}">
        <p14:creationId xmlns:p14="http://schemas.microsoft.com/office/powerpoint/2010/main" val="16465117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8" name="Título 1">
            <a:extLst>
              <a:ext uri="{FF2B5EF4-FFF2-40B4-BE49-F238E27FC236}">
                <a16:creationId xmlns:a16="http://schemas.microsoft.com/office/drawing/2014/main" id="{36166959-FDFF-4892-868E-D781AD9F6710}"/>
              </a:ext>
            </a:extLst>
          </p:cNvPr>
          <p:cNvSpPr>
            <a:spLocks noGrp="1"/>
          </p:cNvSpPr>
          <p:nvPr>
            <p:ph type="title"/>
          </p:nvPr>
        </p:nvSpPr>
        <p:spPr>
          <a:xfrm>
            <a:off x="838200" y="365125"/>
            <a:ext cx="10515600" cy="1325563"/>
          </a:xfrm>
        </p:spPr>
        <p:txBody>
          <a:bodyPr/>
          <a:lstStyle/>
          <a:p>
            <a:pPr algn="ctr"/>
            <a:r>
              <a:rPr lang="es-ES" b="1" dirty="0"/>
              <a:t>Traslación T2: ensayos clínicos </a:t>
            </a:r>
            <a:r>
              <a:rPr lang="es-ES" b="1" dirty="0">
                <a:sym typeface="Wingdings" panose="05000000000000000000" pitchFamily="2" charset="2"/>
              </a:rPr>
              <a:t> incorporación clínica</a:t>
            </a:r>
            <a:r>
              <a:rPr lang="es-ES" b="1" dirty="0"/>
              <a:t> </a:t>
            </a:r>
          </a:p>
        </p:txBody>
      </p:sp>
      <p:sp>
        <p:nvSpPr>
          <p:cNvPr id="9" name="Marcador de contenido 2">
            <a:extLst>
              <a:ext uri="{FF2B5EF4-FFF2-40B4-BE49-F238E27FC236}">
                <a16:creationId xmlns:a16="http://schemas.microsoft.com/office/drawing/2014/main" id="{DD3ABE12-E48D-4590-9CF1-7C57AFD63FEA}"/>
              </a:ext>
            </a:extLst>
          </p:cNvPr>
          <p:cNvSpPr>
            <a:spLocks noGrp="1"/>
          </p:cNvSpPr>
          <p:nvPr>
            <p:ph idx="1"/>
          </p:nvPr>
        </p:nvSpPr>
        <p:spPr>
          <a:xfrm>
            <a:off x="838200" y="1640097"/>
            <a:ext cx="10515600" cy="4351338"/>
          </a:xfrm>
        </p:spPr>
        <p:txBody>
          <a:bodyPr>
            <a:normAutofit/>
          </a:bodyPr>
          <a:lstStyle/>
          <a:p>
            <a:pPr>
              <a:lnSpc>
                <a:spcPct val="150000"/>
              </a:lnSpc>
              <a:buFont typeface="Wingdings" panose="05000000000000000000" pitchFamily="2" charset="2"/>
              <a:buChar char="Ø"/>
            </a:pPr>
            <a:r>
              <a:rPr lang="es-ES" dirty="0"/>
              <a:t>Desarrollo de financiación innovadora </a:t>
            </a:r>
          </a:p>
          <a:p>
            <a:pPr>
              <a:lnSpc>
                <a:spcPct val="150000"/>
              </a:lnSpc>
              <a:buFont typeface="Wingdings" panose="05000000000000000000" pitchFamily="2" charset="2"/>
              <a:buChar char="Ø"/>
            </a:pPr>
            <a:r>
              <a:rPr lang="es-ES" dirty="0"/>
              <a:t>Creación de infraestructuras para los mecanismos de reembolso y la monitorización </a:t>
            </a:r>
            <a:r>
              <a:rPr lang="es-ES" dirty="0" err="1"/>
              <a:t>postautorización</a:t>
            </a:r>
            <a:r>
              <a:rPr lang="es-ES" dirty="0"/>
              <a:t> </a:t>
            </a:r>
            <a:r>
              <a:rPr lang="es-ES" dirty="0">
                <a:sym typeface="Wingdings" panose="05000000000000000000" pitchFamily="2" charset="2"/>
              </a:rPr>
              <a:t> pan-</a:t>
            </a:r>
            <a:r>
              <a:rPr lang="es-ES" dirty="0" err="1">
                <a:sym typeface="Wingdings" panose="05000000000000000000" pitchFamily="2" charset="2"/>
              </a:rPr>
              <a:t>European</a:t>
            </a:r>
            <a:r>
              <a:rPr lang="es-ES" dirty="0">
                <a:sym typeface="Wingdings" panose="05000000000000000000" pitchFamily="2" charset="2"/>
              </a:rPr>
              <a:t> Real </a:t>
            </a:r>
            <a:r>
              <a:rPr lang="es-ES" dirty="0" err="1">
                <a:sym typeface="Wingdings" panose="05000000000000000000" pitchFamily="2" charset="2"/>
              </a:rPr>
              <a:t>World</a:t>
            </a:r>
            <a:r>
              <a:rPr lang="es-ES" dirty="0">
                <a:sym typeface="Wingdings" panose="05000000000000000000" pitchFamily="2" charset="2"/>
              </a:rPr>
              <a:t> </a:t>
            </a:r>
            <a:r>
              <a:rPr lang="es-ES" dirty="0" err="1">
                <a:sym typeface="Wingdings" panose="05000000000000000000" pitchFamily="2" charset="2"/>
              </a:rPr>
              <a:t>Evidence</a:t>
            </a:r>
            <a:r>
              <a:rPr lang="es-ES" dirty="0">
                <a:sym typeface="Wingdings" panose="05000000000000000000" pitchFamily="2" charset="2"/>
              </a:rPr>
              <a:t> (RWE)</a:t>
            </a:r>
          </a:p>
          <a:p>
            <a:pPr>
              <a:lnSpc>
                <a:spcPct val="150000"/>
              </a:lnSpc>
              <a:buFont typeface="Wingdings" panose="05000000000000000000" pitchFamily="2" charset="2"/>
              <a:buChar char="Ø"/>
            </a:pPr>
            <a:r>
              <a:rPr lang="es-ES" dirty="0">
                <a:sym typeface="Wingdings" panose="05000000000000000000" pitchFamily="2" charset="2"/>
              </a:rPr>
              <a:t>Evitar multiplicidades en evaluación</a:t>
            </a:r>
          </a:p>
          <a:p>
            <a:pPr>
              <a:lnSpc>
                <a:spcPct val="150000"/>
              </a:lnSpc>
              <a:buFont typeface="Wingdings" panose="05000000000000000000" pitchFamily="2" charset="2"/>
              <a:buChar char="Ø"/>
            </a:pPr>
            <a:r>
              <a:rPr lang="es-ES" dirty="0">
                <a:sym typeface="Wingdings" panose="05000000000000000000" pitchFamily="2" charset="2"/>
              </a:rPr>
              <a:t>Correcta aplicación del mecanismo de excepción hospitalaria</a:t>
            </a:r>
            <a:endParaRPr lang="es-ES" dirty="0"/>
          </a:p>
        </p:txBody>
      </p:sp>
    </p:spTree>
    <p:extLst>
      <p:ext uri="{BB962C8B-B14F-4D97-AF65-F5344CB8AC3E}">
        <p14:creationId xmlns:p14="http://schemas.microsoft.com/office/powerpoint/2010/main" val="5827647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78D31-764E-4649-8CFE-B8365BFD78F6}"/>
              </a:ext>
            </a:extLst>
          </p:cNvPr>
          <p:cNvSpPr>
            <a:spLocks noGrp="1"/>
          </p:cNvSpPr>
          <p:nvPr>
            <p:ph type="title"/>
          </p:nvPr>
        </p:nvSpPr>
        <p:spPr>
          <a:xfrm>
            <a:off x="-2199467" y="2766218"/>
            <a:ext cx="10515600" cy="1325563"/>
          </a:xfrm>
        </p:spPr>
        <p:txBody>
          <a:bodyPr/>
          <a:lstStyle/>
          <a:p>
            <a:pPr algn="ctr"/>
            <a:r>
              <a:rPr lang="es-ES" b="1" dirty="0"/>
              <a:t>Conclusiones</a:t>
            </a:r>
          </a:p>
        </p:txBody>
      </p:sp>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972642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78D31-764E-4649-8CFE-B8365BFD78F6}"/>
              </a:ext>
            </a:extLst>
          </p:cNvPr>
          <p:cNvSpPr>
            <a:spLocks noGrp="1"/>
          </p:cNvSpPr>
          <p:nvPr>
            <p:ph type="title"/>
          </p:nvPr>
        </p:nvSpPr>
        <p:spPr>
          <a:xfrm>
            <a:off x="1240650" y="-106785"/>
            <a:ext cx="10515600" cy="1325563"/>
          </a:xfrm>
        </p:spPr>
        <p:txBody>
          <a:bodyPr/>
          <a:lstStyle/>
          <a:p>
            <a:pPr algn="ctr"/>
            <a:r>
              <a:rPr lang="es-ES" b="1" dirty="0"/>
              <a:t>Conclusiones</a:t>
            </a:r>
          </a:p>
        </p:txBody>
      </p:sp>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3" name="CuadroTexto 2">
            <a:extLst>
              <a:ext uri="{FF2B5EF4-FFF2-40B4-BE49-F238E27FC236}">
                <a16:creationId xmlns:a16="http://schemas.microsoft.com/office/drawing/2014/main" id="{BABF017B-CE3B-49D2-B4B5-C5CFAB548E5D}"/>
              </a:ext>
            </a:extLst>
          </p:cNvPr>
          <p:cNvSpPr txBox="1"/>
          <p:nvPr/>
        </p:nvSpPr>
        <p:spPr>
          <a:xfrm>
            <a:off x="921017" y="1737309"/>
            <a:ext cx="11154866" cy="4893647"/>
          </a:xfrm>
          <a:prstGeom prst="rect">
            <a:avLst/>
          </a:prstGeom>
          <a:noFill/>
        </p:spPr>
        <p:txBody>
          <a:bodyPr wrap="square" rtlCol="0">
            <a:spAutoFit/>
          </a:bodyPr>
          <a:lstStyle/>
          <a:p>
            <a:pPr marL="285750" indent="-285750" algn="just">
              <a:buFont typeface="Wingdings" panose="05000000000000000000" pitchFamily="2" charset="2"/>
              <a:buChar char="Ø"/>
            </a:pPr>
            <a:r>
              <a:rPr lang="es-ES" sz="2300" dirty="0"/>
              <a:t>Importancia de sinergias entre grupos y equipos multidisciplinares en todas las fases de desarrollo</a:t>
            </a:r>
          </a:p>
          <a:p>
            <a:pPr marL="285750" indent="-285750" algn="just">
              <a:buFont typeface="Wingdings" panose="05000000000000000000" pitchFamily="2" charset="2"/>
              <a:buChar char="Ø"/>
            </a:pPr>
            <a:r>
              <a:rPr lang="es-ES" sz="2300" dirty="0"/>
              <a:t>Incentivar las colaboraciones público-privadas</a:t>
            </a:r>
          </a:p>
          <a:p>
            <a:pPr marL="285750" indent="-285750" algn="just">
              <a:buFont typeface="Wingdings" panose="05000000000000000000" pitchFamily="2" charset="2"/>
              <a:buChar char="Ø"/>
            </a:pPr>
            <a:r>
              <a:rPr lang="es-ES" sz="2300" dirty="0"/>
              <a:t>Homogeneizar los mecanismos de evaluación y eliminar multiplicidades</a:t>
            </a:r>
          </a:p>
          <a:p>
            <a:pPr marL="285750" indent="-285750" algn="just">
              <a:buFont typeface="Wingdings" panose="05000000000000000000" pitchFamily="2" charset="2"/>
              <a:buChar char="Ø"/>
            </a:pPr>
            <a:r>
              <a:rPr lang="es-ES" sz="2300" dirty="0"/>
              <a:t>Inclusión de evaluaciones económicas y nuevos mecanismos de financiación adaptados</a:t>
            </a:r>
          </a:p>
          <a:p>
            <a:pPr marL="285750" indent="-285750" algn="just">
              <a:buFont typeface="Wingdings" panose="05000000000000000000" pitchFamily="2" charset="2"/>
              <a:buChar char="Ø"/>
            </a:pPr>
            <a:r>
              <a:rPr lang="es-ES" sz="2300" dirty="0"/>
              <a:t>Estudios clínicos aleatorizados, siempre que sea posible, y que eviten puntos finales subrogados</a:t>
            </a:r>
          </a:p>
          <a:p>
            <a:pPr marL="285750" indent="-285750" algn="just">
              <a:buFont typeface="Wingdings" panose="05000000000000000000" pitchFamily="2" charset="2"/>
              <a:buChar char="Ø"/>
            </a:pPr>
            <a:r>
              <a:rPr lang="es-ES" sz="2300" dirty="0"/>
              <a:t>Adaptación de los mecanismos de evaluación cuando los RCT no sean posibles</a:t>
            </a:r>
          </a:p>
          <a:p>
            <a:pPr marL="285750" indent="-285750" algn="just">
              <a:buFont typeface="Wingdings" panose="05000000000000000000" pitchFamily="2" charset="2"/>
              <a:buChar char="Ø"/>
            </a:pPr>
            <a:r>
              <a:rPr lang="es-ES" sz="2300" dirty="0"/>
              <a:t>Creación de bases de datos en todos los niveles de desarrollo del producto, desde la investigación básica a la monitorización </a:t>
            </a:r>
            <a:r>
              <a:rPr lang="es-ES" sz="2300" dirty="0" err="1"/>
              <a:t>post-autorización</a:t>
            </a:r>
            <a:endParaRPr lang="es-ES" sz="2300" dirty="0"/>
          </a:p>
          <a:p>
            <a:pPr marL="285750" indent="-285750" algn="just">
              <a:buFont typeface="Wingdings" panose="05000000000000000000" pitchFamily="2" charset="2"/>
              <a:buChar char="Ø"/>
            </a:pPr>
            <a:r>
              <a:rPr lang="es-ES" sz="2300" dirty="0"/>
              <a:t>Monitorización de los ATMP desarrollados en entidades académicas para que su traslación seas posible</a:t>
            </a:r>
          </a:p>
          <a:p>
            <a:pPr marL="285750" indent="-285750">
              <a:buFontTx/>
              <a:buChar char="-"/>
            </a:pPr>
            <a:endParaRPr lang="es-ES" dirty="0"/>
          </a:p>
          <a:p>
            <a:pPr marL="285750" indent="-285750">
              <a:buFontTx/>
              <a:buChar char="-"/>
            </a:pPr>
            <a:endParaRPr lang="es-ES" dirty="0"/>
          </a:p>
        </p:txBody>
      </p:sp>
      <p:sp>
        <p:nvSpPr>
          <p:cNvPr id="7" name="CuadroTexto 6">
            <a:extLst>
              <a:ext uri="{FF2B5EF4-FFF2-40B4-BE49-F238E27FC236}">
                <a16:creationId xmlns:a16="http://schemas.microsoft.com/office/drawing/2014/main" id="{9E3D2C7C-A210-4F55-B9E9-7BB0E48AC295}"/>
              </a:ext>
            </a:extLst>
          </p:cNvPr>
          <p:cNvSpPr txBox="1"/>
          <p:nvPr/>
        </p:nvSpPr>
        <p:spPr>
          <a:xfrm>
            <a:off x="4023764" y="876278"/>
            <a:ext cx="4949371" cy="584775"/>
          </a:xfrm>
          <a:prstGeom prst="rect">
            <a:avLst/>
          </a:prstGeom>
          <a:noFill/>
        </p:spPr>
        <p:txBody>
          <a:bodyPr wrap="square" rtlCol="0">
            <a:spAutoFit/>
          </a:bodyPr>
          <a:lstStyle/>
          <a:p>
            <a:r>
              <a:rPr lang="es-ES" sz="3200" dirty="0"/>
              <a:t>Claves para superar barreras</a:t>
            </a:r>
          </a:p>
        </p:txBody>
      </p:sp>
    </p:spTree>
    <p:extLst>
      <p:ext uri="{BB962C8B-B14F-4D97-AF65-F5344CB8AC3E}">
        <p14:creationId xmlns:p14="http://schemas.microsoft.com/office/powerpoint/2010/main" val="352246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78D31-764E-4649-8CFE-B8365BFD78F6}"/>
              </a:ext>
            </a:extLst>
          </p:cNvPr>
          <p:cNvSpPr>
            <a:spLocks noGrp="1"/>
          </p:cNvSpPr>
          <p:nvPr>
            <p:ph type="title"/>
          </p:nvPr>
        </p:nvSpPr>
        <p:spPr/>
        <p:txBody>
          <a:bodyPr/>
          <a:lstStyle/>
          <a:p>
            <a:pPr algn="ctr"/>
            <a:r>
              <a:rPr lang="es-ES" b="1" dirty="0" err="1"/>
              <a:t>ATMPs</a:t>
            </a:r>
            <a:r>
              <a:rPr lang="es-ES" b="1" dirty="0"/>
              <a:t> retirados del mercado</a:t>
            </a:r>
          </a:p>
        </p:txBody>
      </p:sp>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graphicFrame>
        <p:nvGraphicFramePr>
          <p:cNvPr id="13" name="Tabla 12">
            <a:extLst>
              <a:ext uri="{FF2B5EF4-FFF2-40B4-BE49-F238E27FC236}">
                <a16:creationId xmlns:a16="http://schemas.microsoft.com/office/drawing/2014/main" id="{A4B09568-2810-4243-BF98-F78160B56610}"/>
              </a:ext>
            </a:extLst>
          </p:cNvPr>
          <p:cNvGraphicFramePr>
            <a:graphicFrameLocks noGrp="1"/>
          </p:cNvGraphicFramePr>
          <p:nvPr>
            <p:extLst>
              <p:ext uri="{D42A27DB-BD31-4B8C-83A1-F6EECF244321}">
                <p14:modId xmlns:p14="http://schemas.microsoft.com/office/powerpoint/2010/main" val="2454020842"/>
              </p:ext>
            </p:extLst>
          </p:nvPr>
        </p:nvGraphicFramePr>
        <p:xfrm>
          <a:off x="1134320" y="1593908"/>
          <a:ext cx="10788939" cy="3874341"/>
        </p:xfrm>
        <a:graphic>
          <a:graphicData uri="http://schemas.openxmlformats.org/drawingml/2006/table">
            <a:tbl>
              <a:tblPr firstRow="1" bandRow="1">
                <a:tableStyleId>{5DA37D80-6434-44D0-A028-1B22A696006F}</a:tableStyleId>
              </a:tblPr>
              <a:tblGrid>
                <a:gridCol w="2993064">
                  <a:extLst>
                    <a:ext uri="{9D8B030D-6E8A-4147-A177-3AD203B41FA5}">
                      <a16:colId xmlns:a16="http://schemas.microsoft.com/office/drawing/2014/main" val="4102410983"/>
                    </a:ext>
                  </a:extLst>
                </a:gridCol>
                <a:gridCol w="2080469">
                  <a:extLst>
                    <a:ext uri="{9D8B030D-6E8A-4147-A177-3AD203B41FA5}">
                      <a16:colId xmlns:a16="http://schemas.microsoft.com/office/drawing/2014/main" val="128922718"/>
                    </a:ext>
                  </a:extLst>
                </a:gridCol>
                <a:gridCol w="5715406">
                  <a:extLst>
                    <a:ext uri="{9D8B030D-6E8A-4147-A177-3AD203B41FA5}">
                      <a16:colId xmlns:a16="http://schemas.microsoft.com/office/drawing/2014/main" val="3400569233"/>
                    </a:ext>
                  </a:extLst>
                </a:gridCol>
              </a:tblGrid>
              <a:tr h="362128">
                <a:tc>
                  <a:txBody>
                    <a:bodyPr/>
                    <a:lstStyle/>
                    <a:p>
                      <a:pPr algn="ctr"/>
                      <a:r>
                        <a:rPr lang="es-ES" b="1" dirty="0"/>
                        <a:t>Nombre ATMP</a:t>
                      </a:r>
                      <a:endParaRPr lang="es-ES" b="1" dirty="0">
                        <a:solidFill>
                          <a:schemeClr val="tx1"/>
                        </a:solidFill>
                      </a:endParaRPr>
                    </a:p>
                  </a:txBody>
                  <a:tcPr anchor="ctr"/>
                </a:tc>
                <a:tc>
                  <a:txBody>
                    <a:bodyPr/>
                    <a:lstStyle/>
                    <a:p>
                      <a:pPr algn="ctr"/>
                      <a:r>
                        <a:rPr lang="es-ES" dirty="0"/>
                        <a:t>Estado regulatorio</a:t>
                      </a:r>
                      <a:endParaRPr lang="es-ES" dirty="0">
                        <a:solidFill>
                          <a:schemeClr val="tx1"/>
                        </a:solidFill>
                      </a:endParaRPr>
                    </a:p>
                  </a:txBody>
                  <a:tcPr anchor="ctr"/>
                </a:tc>
                <a:tc>
                  <a:txBody>
                    <a:bodyPr/>
                    <a:lstStyle/>
                    <a:p>
                      <a:pPr algn="ctr"/>
                      <a:r>
                        <a:rPr lang="es-ES" dirty="0"/>
                        <a:t>Razón de retirada</a:t>
                      </a:r>
                      <a:endParaRPr lang="es-ES" dirty="0">
                        <a:solidFill>
                          <a:schemeClr val="tx1"/>
                        </a:solidFill>
                      </a:endParaRPr>
                    </a:p>
                  </a:txBody>
                  <a:tcPr anchor="ctr"/>
                </a:tc>
                <a:extLst>
                  <a:ext uri="{0D108BD9-81ED-4DB2-BD59-A6C34878D82A}">
                    <a16:rowId xmlns:a16="http://schemas.microsoft.com/office/drawing/2014/main" val="3122809551"/>
                  </a:ext>
                </a:extLst>
              </a:tr>
              <a:tr h="498306">
                <a:tc>
                  <a:txBody>
                    <a:bodyPr/>
                    <a:lstStyle/>
                    <a:p>
                      <a:pPr algn="ctr"/>
                      <a:r>
                        <a:rPr lang="es-ES" b="1" dirty="0" err="1"/>
                        <a:t>Zalmoxis</a:t>
                      </a:r>
                      <a:endParaRPr lang="es-ES" b="1" dirty="0"/>
                    </a:p>
                  </a:txBody>
                  <a:tcPr anchor="ctr"/>
                </a:tc>
                <a:tc>
                  <a:txBody>
                    <a:bodyPr/>
                    <a:lstStyle/>
                    <a:p>
                      <a:pPr algn="ctr"/>
                      <a:r>
                        <a:rPr lang="es-ES" dirty="0"/>
                        <a:t>CMA</a:t>
                      </a:r>
                    </a:p>
                  </a:txBody>
                  <a:tcPr anchor="ctr"/>
                </a:tc>
                <a:tc>
                  <a:txBody>
                    <a:bodyPr/>
                    <a:lstStyle/>
                    <a:p>
                      <a:pPr marL="285750" indent="-285750" algn="just">
                        <a:buFont typeface="Wingdings" panose="05000000000000000000" pitchFamily="2" charset="2"/>
                        <a:buChar char="§"/>
                      </a:pPr>
                      <a:r>
                        <a:rPr lang="es-ES" dirty="0"/>
                        <a:t>Resultados ensayo clínico en fase III</a:t>
                      </a:r>
                    </a:p>
                  </a:txBody>
                  <a:tcPr anchor="ctr"/>
                </a:tc>
                <a:extLst>
                  <a:ext uri="{0D108BD9-81ED-4DB2-BD59-A6C34878D82A}">
                    <a16:rowId xmlns:a16="http://schemas.microsoft.com/office/drawing/2014/main" val="2042461145"/>
                  </a:ext>
                </a:extLst>
              </a:tr>
              <a:tr h="997385">
                <a:tc>
                  <a:txBody>
                    <a:bodyPr/>
                    <a:lstStyle/>
                    <a:p>
                      <a:pPr algn="ctr"/>
                      <a:r>
                        <a:rPr lang="es-ES" b="1" dirty="0" err="1"/>
                        <a:t>Provenge</a:t>
                      </a:r>
                      <a:endParaRPr lang="es-ES" b="1" dirty="0"/>
                    </a:p>
                  </a:txBody>
                  <a:tcPr anchor="ctr"/>
                </a:tc>
                <a:tc>
                  <a:txBody>
                    <a:bodyPr/>
                    <a:lstStyle/>
                    <a:p>
                      <a:pPr algn="ctr"/>
                      <a:r>
                        <a:rPr lang="es-ES" dirty="0"/>
                        <a:t>MA</a:t>
                      </a:r>
                    </a:p>
                  </a:txBody>
                  <a:tcPr anchor="ctr"/>
                </a:tc>
                <a:tc>
                  <a:txBody>
                    <a:bodyPr/>
                    <a:lstStyle/>
                    <a:p>
                      <a:pPr marL="285750" indent="-285750" algn="just">
                        <a:buFont typeface="Wingdings" panose="05000000000000000000" pitchFamily="2" charset="2"/>
                        <a:buChar char="§"/>
                      </a:pPr>
                      <a:r>
                        <a:rPr lang="es-ES" dirty="0"/>
                        <a:t>Administración y manufacturas complejas</a:t>
                      </a:r>
                    </a:p>
                    <a:p>
                      <a:pPr marL="285750" indent="-285750" algn="just">
                        <a:buFont typeface="Wingdings" panose="05000000000000000000" pitchFamily="2" charset="2"/>
                        <a:buChar char="§"/>
                      </a:pPr>
                      <a:r>
                        <a:rPr lang="es-ES" dirty="0"/>
                        <a:t>Falta de reembolso en EEUU</a:t>
                      </a:r>
                    </a:p>
                    <a:p>
                      <a:pPr marL="285750" indent="-285750" algn="just">
                        <a:buFont typeface="Wingdings" panose="05000000000000000000" pitchFamily="2" charset="2"/>
                        <a:buChar char="§"/>
                      </a:pPr>
                      <a:r>
                        <a:rPr lang="es-ES" dirty="0"/>
                        <a:t>Competidores con la misma eficacia</a:t>
                      </a:r>
                    </a:p>
                  </a:txBody>
                  <a:tcPr anchor="ctr"/>
                </a:tc>
                <a:extLst>
                  <a:ext uri="{0D108BD9-81ED-4DB2-BD59-A6C34878D82A}">
                    <a16:rowId xmlns:a16="http://schemas.microsoft.com/office/drawing/2014/main" val="795769033"/>
                  </a:ext>
                </a:extLst>
              </a:tr>
              <a:tr h="739136">
                <a:tc>
                  <a:txBody>
                    <a:bodyPr/>
                    <a:lstStyle/>
                    <a:p>
                      <a:pPr algn="ctr"/>
                      <a:r>
                        <a:rPr lang="es-ES" b="1" dirty="0"/>
                        <a:t>MACI</a:t>
                      </a:r>
                    </a:p>
                  </a:txBody>
                  <a:tcPr anchor="ctr"/>
                </a:tc>
                <a:tc>
                  <a:txBody>
                    <a:bodyPr/>
                    <a:lstStyle/>
                    <a:p>
                      <a:pPr algn="ctr"/>
                      <a:r>
                        <a:rPr lang="es-ES" dirty="0"/>
                        <a:t>MA</a:t>
                      </a:r>
                    </a:p>
                  </a:txBody>
                  <a:tcPr anchor="ctr"/>
                </a:tc>
                <a:tc>
                  <a:txBody>
                    <a:bodyPr/>
                    <a:lstStyle/>
                    <a:p>
                      <a:pPr marL="285750" indent="-285750" algn="just">
                        <a:buFont typeface="Wingdings" panose="05000000000000000000" pitchFamily="2" charset="2"/>
                        <a:buChar char="§"/>
                      </a:pPr>
                      <a:r>
                        <a:rPr lang="es-ES" dirty="0"/>
                        <a:t>Cierre de la fábrica</a:t>
                      </a:r>
                    </a:p>
                    <a:p>
                      <a:pPr marL="285750" indent="-285750" algn="just">
                        <a:buFont typeface="Wingdings" panose="05000000000000000000" pitchFamily="2" charset="2"/>
                        <a:buChar char="§"/>
                      </a:pPr>
                      <a:r>
                        <a:rPr lang="es-ES" dirty="0"/>
                        <a:t>Competición con otro ATMP con excepción hospitalaria</a:t>
                      </a:r>
                      <a:endParaRPr lang="es-ES" b="1" dirty="0"/>
                    </a:p>
                  </a:txBody>
                  <a:tcPr anchor="ctr"/>
                </a:tc>
                <a:extLst>
                  <a:ext uri="{0D108BD9-81ED-4DB2-BD59-A6C34878D82A}">
                    <a16:rowId xmlns:a16="http://schemas.microsoft.com/office/drawing/2014/main" val="1838624869"/>
                  </a:ext>
                </a:extLst>
              </a:tr>
              <a:tr h="648710">
                <a:tc>
                  <a:txBody>
                    <a:bodyPr/>
                    <a:lstStyle/>
                    <a:p>
                      <a:pPr algn="ctr"/>
                      <a:r>
                        <a:rPr lang="es-ES" b="1" dirty="0" err="1"/>
                        <a:t>Chondrocelet</a:t>
                      </a:r>
                      <a:endParaRPr lang="es-ES" b="1" dirty="0"/>
                    </a:p>
                  </a:txBody>
                  <a:tcPr anchor="ctr"/>
                </a:tc>
                <a:tc>
                  <a:txBody>
                    <a:bodyPr/>
                    <a:lstStyle/>
                    <a:p>
                      <a:pPr algn="ctr"/>
                      <a:r>
                        <a:rPr lang="es-ES" dirty="0"/>
                        <a:t>MA</a:t>
                      </a:r>
                    </a:p>
                  </a:txBody>
                  <a:tcPr anchor="ctr"/>
                </a:tc>
                <a:tc>
                  <a:txBody>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s-ES" dirty="0"/>
                        <a:t>Competición con otro ATMP con excepción hospitalaria</a:t>
                      </a:r>
                      <a:endParaRPr lang="es-ES" b="1" dirty="0"/>
                    </a:p>
                  </a:txBody>
                  <a:tcPr anchor="ctr"/>
                </a:tc>
                <a:extLst>
                  <a:ext uri="{0D108BD9-81ED-4DB2-BD59-A6C34878D82A}">
                    <a16:rowId xmlns:a16="http://schemas.microsoft.com/office/drawing/2014/main" val="2736405379"/>
                  </a:ext>
                </a:extLst>
              </a:tr>
              <a:tr h="625044">
                <a:tc>
                  <a:txBody>
                    <a:bodyPr/>
                    <a:lstStyle/>
                    <a:p>
                      <a:pPr algn="ctr"/>
                      <a:r>
                        <a:rPr lang="es-ES" b="1" dirty="0" err="1"/>
                        <a:t>Glybera</a:t>
                      </a:r>
                      <a:endParaRPr lang="es-ES" b="1" dirty="0"/>
                    </a:p>
                  </a:txBody>
                  <a:tcPr anchor="ctr"/>
                </a:tc>
                <a:tc>
                  <a:txBody>
                    <a:bodyPr/>
                    <a:lstStyle/>
                    <a:p>
                      <a:pPr algn="ctr"/>
                      <a:r>
                        <a:rPr lang="es-ES" dirty="0"/>
                        <a:t>ECMA</a:t>
                      </a:r>
                    </a:p>
                  </a:txBody>
                  <a:tcPr anchor="ctr"/>
                </a:tc>
                <a:tc>
                  <a:txBody>
                    <a:bodyPr/>
                    <a:lstStyle/>
                    <a:p>
                      <a:pPr marL="285750" indent="-285750" algn="just">
                        <a:buFont typeface="Wingdings" panose="05000000000000000000" pitchFamily="2" charset="2"/>
                        <a:buChar char="§"/>
                      </a:pPr>
                      <a:r>
                        <a:rPr lang="es-ES" dirty="0"/>
                        <a:t>Falta de reembolso en UE</a:t>
                      </a:r>
                    </a:p>
                  </a:txBody>
                  <a:tcPr anchor="ctr"/>
                </a:tc>
                <a:extLst>
                  <a:ext uri="{0D108BD9-81ED-4DB2-BD59-A6C34878D82A}">
                    <a16:rowId xmlns:a16="http://schemas.microsoft.com/office/drawing/2014/main" val="1574184833"/>
                  </a:ext>
                </a:extLst>
              </a:tr>
            </a:tbl>
          </a:graphicData>
        </a:graphic>
      </p:graphicFrame>
    </p:spTree>
    <p:extLst>
      <p:ext uri="{BB962C8B-B14F-4D97-AF65-F5344CB8AC3E}">
        <p14:creationId xmlns:p14="http://schemas.microsoft.com/office/powerpoint/2010/main" val="2131012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78D31-764E-4649-8CFE-B8365BFD78F6}"/>
              </a:ext>
            </a:extLst>
          </p:cNvPr>
          <p:cNvSpPr>
            <a:spLocks noGrp="1"/>
          </p:cNvSpPr>
          <p:nvPr>
            <p:ph type="title"/>
          </p:nvPr>
        </p:nvSpPr>
        <p:spPr>
          <a:xfrm>
            <a:off x="1348532" y="8389"/>
            <a:ext cx="10515600" cy="1325563"/>
          </a:xfrm>
        </p:spPr>
        <p:txBody>
          <a:bodyPr/>
          <a:lstStyle/>
          <a:p>
            <a:pPr algn="ctr"/>
            <a:r>
              <a:rPr lang="es-ES" b="1" dirty="0"/>
              <a:t>Estados regulatorios fabricación industrial</a:t>
            </a:r>
            <a:br>
              <a:rPr lang="es-ES" b="1" dirty="0"/>
            </a:br>
            <a:r>
              <a:rPr lang="es-ES" b="1" dirty="0"/>
              <a:t>EMA </a:t>
            </a:r>
            <a:r>
              <a:rPr lang="es-ES" b="1" dirty="0" err="1"/>
              <a:t>Regulation</a:t>
            </a:r>
            <a:r>
              <a:rPr lang="es-ES" b="1" dirty="0"/>
              <a:t> (EC) No 1394/2007</a:t>
            </a:r>
          </a:p>
        </p:txBody>
      </p:sp>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graphicFrame>
        <p:nvGraphicFramePr>
          <p:cNvPr id="3" name="Tabla 2">
            <a:extLst>
              <a:ext uri="{FF2B5EF4-FFF2-40B4-BE49-F238E27FC236}">
                <a16:creationId xmlns:a16="http://schemas.microsoft.com/office/drawing/2014/main" id="{89CBEF72-24BB-4F7C-B813-83E4EA62E249}"/>
              </a:ext>
            </a:extLst>
          </p:cNvPr>
          <p:cNvGraphicFramePr>
            <a:graphicFrameLocks noGrp="1"/>
          </p:cNvGraphicFramePr>
          <p:nvPr>
            <p:extLst>
              <p:ext uri="{D42A27DB-BD31-4B8C-83A1-F6EECF244321}">
                <p14:modId xmlns:p14="http://schemas.microsoft.com/office/powerpoint/2010/main" val="1336690292"/>
              </p:ext>
            </p:extLst>
          </p:nvPr>
        </p:nvGraphicFramePr>
        <p:xfrm>
          <a:off x="1308687" y="1305877"/>
          <a:ext cx="10595290" cy="4485640"/>
        </p:xfrm>
        <a:graphic>
          <a:graphicData uri="http://schemas.openxmlformats.org/drawingml/2006/table">
            <a:tbl>
              <a:tblPr firstRow="1" bandRow="1">
                <a:tableStyleId>{5DA37D80-6434-44D0-A028-1B22A696006F}</a:tableStyleId>
              </a:tblPr>
              <a:tblGrid>
                <a:gridCol w="3179803">
                  <a:extLst>
                    <a:ext uri="{9D8B030D-6E8A-4147-A177-3AD203B41FA5}">
                      <a16:colId xmlns:a16="http://schemas.microsoft.com/office/drawing/2014/main" val="3800086808"/>
                    </a:ext>
                  </a:extLst>
                </a:gridCol>
                <a:gridCol w="7415487">
                  <a:extLst>
                    <a:ext uri="{9D8B030D-6E8A-4147-A177-3AD203B41FA5}">
                      <a16:colId xmlns:a16="http://schemas.microsoft.com/office/drawing/2014/main" val="425349630"/>
                    </a:ext>
                  </a:extLst>
                </a:gridCol>
              </a:tblGrid>
              <a:tr h="370840">
                <a:tc>
                  <a:txBody>
                    <a:bodyPr/>
                    <a:lstStyle/>
                    <a:p>
                      <a:pPr algn="ctr"/>
                      <a:r>
                        <a:rPr lang="es-ES" b="1" dirty="0"/>
                        <a:t>Estado regulatorio</a:t>
                      </a:r>
                      <a:endParaRPr lang="es-ES" b="1" dirty="0">
                        <a:solidFill>
                          <a:schemeClr val="tx1"/>
                        </a:solidFill>
                      </a:endParaRPr>
                    </a:p>
                  </a:txBody>
                  <a:tcPr/>
                </a:tc>
                <a:tc>
                  <a:txBody>
                    <a:bodyPr/>
                    <a:lstStyle/>
                    <a:p>
                      <a:pPr algn="ctr"/>
                      <a:r>
                        <a:rPr lang="es-ES" dirty="0"/>
                        <a:t>Definición</a:t>
                      </a:r>
                      <a:endParaRPr lang="es-ES" dirty="0">
                        <a:solidFill>
                          <a:schemeClr val="tx1"/>
                        </a:solidFill>
                      </a:endParaRPr>
                    </a:p>
                  </a:txBody>
                  <a:tcPr/>
                </a:tc>
                <a:extLst>
                  <a:ext uri="{0D108BD9-81ED-4DB2-BD59-A6C34878D82A}">
                    <a16:rowId xmlns:a16="http://schemas.microsoft.com/office/drawing/2014/main" val="1694449666"/>
                  </a:ext>
                </a:extLst>
              </a:tr>
              <a:tr h="370840">
                <a:tc>
                  <a:txBody>
                    <a:bodyPr/>
                    <a:lstStyle/>
                    <a:p>
                      <a:pPr algn="l"/>
                      <a:r>
                        <a:rPr lang="es-ES" b="1" dirty="0"/>
                        <a:t>Autorización de comercialización estándar (MA)</a:t>
                      </a:r>
                    </a:p>
                  </a:txBody>
                  <a:tcPr anchor="ctr"/>
                </a:tc>
                <a:tc>
                  <a:txBody>
                    <a:bodyPr/>
                    <a:lstStyle/>
                    <a:p>
                      <a:pPr marL="285750" indent="-285750">
                        <a:buFont typeface="Wingdings" panose="05000000000000000000" pitchFamily="2" charset="2"/>
                        <a:buChar char="§"/>
                      </a:pPr>
                      <a:r>
                        <a:rPr lang="es-ES" sz="1800" kern="1200" dirty="0">
                          <a:effectLst/>
                        </a:rPr>
                        <a:t>Existen datos clínicos completos que aportan un balance positivo entre beneficios y riesgos del medicamento de terapia avanzada en estudio. </a:t>
                      </a:r>
                    </a:p>
                    <a:p>
                      <a:pPr marL="285750" indent="-285750">
                        <a:buFont typeface="Wingdings" panose="05000000000000000000" pitchFamily="2" charset="2"/>
                        <a:buChar char="§"/>
                      </a:pPr>
                      <a:r>
                        <a:rPr lang="es-ES" sz="1800" kern="1200" dirty="0">
                          <a:effectLst/>
                        </a:rPr>
                        <a:t>Inicialmente válida por un periodo de 5 años, tras esa segunda validación pasará a ser válido por un tiempo ilimitado, salvo que el sistema de farmacovigilancia recomiende lo contrario.</a:t>
                      </a:r>
                      <a:endParaRPr lang="es-ES" dirty="0"/>
                    </a:p>
                  </a:txBody>
                  <a:tcPr/>
                </a:tc>
                <a:extLst>
                  <a:ext uri="{0D108BD9-81ED-4DB2-BD59-A6C34878D82A}">
                    <a16:rowId xmlns:a16="http://schemas.microsoft.com/office/drawing/2014/main" val="2825256901"/>
                  </a:ext>
                </a:extLst>
              </a:tr>
              <a:tr h="370840">
                <a:tc>
                  <a:txBody>
                    <a:bodyPr/>
                    <a:lstStyle/>
                    <a:p>
                      <a:pPr algn="l"/>
                      <a:r>
                        <a:rPr lang="es-ES" b="1" dirty="0"/>
                        <a:t>Autorización de comercialización condicional (CMA)</a:t>
                      </a:r>
                    </a:p>
                  </a:txBody>
                  <a:tcPr anchor="ctr"/>
                </a:tc>
                <a:tc>
                  <a:txBody>
                    <a:bodyPr/>
                    <a:lstStyle/>
                    <a:p>
                      <a:pPr marL="285750" indent="-285750">
                        <a:buFont typeface="Wingdings" panose="05000000000000000000" pitchFamily="2" charset="2"/>
                        <a:buChar char="§"/>
                      </a:pPr>
                      <a:r>
                        <a:rPr lang="es-ES" sz="1800" kern="1200" dirty="0">
                          <a:effectLst/>
                        </a:rPr>
                        <a:t>Condiciones médicas urgentes sin otro tratamiento disponible, y cuyos ensayos clínicos muestran una buena eficacia inicial, pero deben de ser complementados.</a:t>
                      </a:r>
                    </a:p>
                    <a:p>
                      <a:pPr marL="285750" indent="-285750">
                        <a:buFont typeface="Wingdings" panose="05000000000000000000" pitchFamily="2" charset="2"/>
                        <a:buChar char="§"/>
                      </a:pPr>
                      <a:r>
                        <a:rPr lang="es-ES" sz="1800" kern="1200" dirty="0">
                          <a:effectLst/>
                        </a:rPr>
                        <a:t>Tiene validez de 1 año, renovable.</a:t>
                      </a:r>
                      <a:endParaRPr lang="es-ES" dirty="0"/>
                    </a:p>
                  </a:txBody>
                  <a:tcPr/>
                </a:tc>
                <a:extLst>
                  <a:ext uri="{0D108BD9-81ED-4DB2-BD59-A6C34878D82A}">
                    <a16:rowId xmlns:a16="http://schemas.microsoft.com/office/drawing/2014/main" val="2115950695"/>
                  </a:ext>
                </a:extLst>
              </a:tr>
              <a:tr h="0">
                <a:tc>
                  <a:txBody>
                    <a:bodyPr/>
                    <a:lstStyle/>
                    <a:p>
                      <a:pPr algn="l"/>
                      <a:r>
                        <a:rPr lang="es-ES" b="1" dirty="0"/>
                        <a:t>Autorización de comercialización bajo circunstancias excepcionales (ECMA)</a:t>
                      </a:r>
                    </a:p>
                  </a:txBody>
                  <a:tcPr anchor="ctr"/>
                </a:tc>
                <a:tc>
                  <a:txBody>
                    <a:bodyPr/>
                    <a:lstStyle/>
                    <a:p>
                      <a:pPr marL="285750" indent="-285750" algn="just">
                        <a:buFont typeface="Wingdings" panose="05000000000000000000" pitchFamily="2" charset="2"/>
                        <a:buChar char="§"/>
                      </a:pPr>
                      <a:r>
                        <a:rPr lang="es-ES" sz="1800" kern="1200" dirty="0">
                          <a:effectLst/>
                        </a:rPr>
                        <a:t>Medicamentos de terapia avanzada que tratan condiciones médicas raras y en las que el punto final del ensayo clínico es difícil de determinar. </a:t>
                      </a:r>
                    </a:p>
                    <a:p>
                      <a:pPr marL="285750" indent="-285750" algn="just">
                        <a:buFont typeface="Wingdings" panose="05000000000000000000" pitchFamily="2" charset="2"/>
                        <a:buChar char="§"/>
                      </a:pPr>
                      <a:r>
                        <a:rPr lang="es-ES" sz="1800" kern="1200" dirty="0">
                          <a:effectLst/>
                        </a:rPr>
                        <a:t>Monitorización de la eficacia y seguridad exhaustiva, existiendo la obligación de informar por parte del equipo científico de cualquier incidente y estando en continua revisión.</a:t>
                      </a:r>
                      <a:endParaRPr lang="es-ES" dirty="0"/>
                    </a:p>
                  </a:txBody>
                  <a:tcPr/>
                </a:tc>
                <a:extLst>
                  <a:ext uri="{0D108BD9-81ED-4DB2-BD59-A6C34878D82A}">
                    <a16:rowId xmlns:a16="http://schemas.microsoft.com/office/drawing/2014/main" val="429831456"/>
                  </a:ext>
                </a:extLst>
              </a:tr>
            </a:tbl>
          </a:graphicData>
        </a:graphic>
      </p:graphicFrame>
    </p:spTree>
    <p:extLst>
      <p:ext uri="{BB962C8B-B14F-4D97-AF65-F5344CB8AC3E}">
        <p14:creationId xmlns:p14="http://schemas.microsoft.com/office/powerpoint/2010/main" val="2716017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78D31-764E-4649-8CFE-B8365BFD78F6}"/>
              </a:ext>
            </a:extLst>
          </p:cNvPr>
          <p:cNvSpPr>
            <a:spLocks noGrp="1"/>
          </p:cNvSpPr>
          <p:nvPr>
            <p:ph type="title"/>
          </p:nvPr>
        </p:nvSpPr>
        <p:spPr>
          <a:xfrm>
            <a:off x="1348532" y="8389"/>
            <a:ext cx="10515600" cy="1325563"/>
          </a:xfrm>
        </p:spPr>
        <p:txBody>
          <a:bodyPr/>
          <a:lstStyle/>
          <a:p>
            <a:pPr algn="ctr"/>
            <a:r>
              <a:rPr lang="es-ES" b="1" dirty="0"/>
              <a:t>Estados regulatorios fabricación no industrial</a:t>
            </a:r>
            <a:br>
              <a:rPr lang="es-ES" b="1" dirty="0"/>
            </a:br>
            <a:r>
              <a:rPr lang="es-ES" b="1" dirty="0"/>
              <a:t>Real Decreto 477/2014</a:t>
            </a:r>
          </a:p>
        </p:txBody>
      </p:sp>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7" name="CuadroTexto 6">
            <a:extLst>
              <a:ext uri="{FF2B5EF4-FFF2-40B4-BE49-F238E27FC236}">
                <a16:creationId xmlns:a16="http://schemas.microsoft.com/office/drawing/2014/main" id="{CDF3A2C6-4739-426C-9439-002B0C298F0F}"/>
              </a:ext>
            </a:extLst>
          </p:cNvPr>
          <p:cNvSpPr txBox="1"/>
          <p:nvPr/>
        </p:nvSpPr>
        <p:spPr>
          <a:xfrm>
            <a:off x="2184196" y="1968436"/>
            <a:ext cx="8321879" cy="3631763"/>
          </a:xfrm>
          <a:prstGeom prst="rect">
            <a:avLst/>
          </a:prstGeom>
          <a:noFill/>
        </p:spPr>
        <p:txBody>
          <a:bodyPr wrap="square" rtlCol="0">
            <a:spAutoFit/>
          </a:bodyPr>
          <a:lstStyle/>
          <a:p>
            <a:pPr algn="ctr"/>
            <a:r>
              <a:rPr lang="es-ES" sz="3200" dirty="0"/>
              <a:t>Excepción hospitalaria (HE)</a:t>
            </a:r>
          </a:p>
          <a:p>
            <a:endParaRPr lang="es-ES" dirty="0"/>
          </a:p>
          <a:p>
            <a:pPr marL="285750" indent="-285750" algn="just">
              <a:buFont typeface="Wingdings" panose="05000000000000000000" pitchFamily="2" charset="2"/>
              <a:buChar char="Ø"/>
            </a:pPr>
            <a:r>
              <a:rPr lang="es-ES" sz="2000" dirty="0"/>
              <a:t>Bajo la supervisión de las autoridades nacionales competentes de cada país, la HE permite el uso no rutinario de un ATMP para pacientes que carecen de alternativas terapéuticas sin necesidad de evaluación por parte de las agencias habituales de la EMA y la HTA nacional. </a:t>
            </a:r>
          </a:p>
          <a:p>
            <a:pPr marL="285750" indent="-285750" algn="just">
              <a:buFont typeface="Wingdings" panose="05000000000000000000" pitchFamily="2" charset="2"/>
              <a:buChar char="Ø"/>
            </a:pPr>
            <a:endParaRPr lang="es-ES" sz="2000" dirty="0"/>
          </a:p>
          <a:p>
            <a:pPr marL="285750" indent="-285750" algn="just">
              <a:buFont typeface="Wingdings" panose="05000000000000000000" pitchFamily="2" charset="2"/>
              <a:buChar char="Ø"/>
            </a:pPr>
            <a:r>
              <a:rPr lang="es-ES" sz="2000" dirty="0"/>
              <a:t>Las normas difieren según los países y, en algunos casos, hay falta de transparencia y algunas terapias suministradas en el marco de la HE pueden estar compitiendo directa y deslealmente con los medicamentos comercializados.</a:t>
            </a:r>
          </a:p>
        </p:txBody>
      </p:sp>
    </p:spTree>
    <p:extLst>
      <p:ext uri="{BB962C8B-B14F-4D97-AF65-F5344CB8AC3E}">
        <p14:creationId xmlns:p14="http://schemas.microsoft.com/office/powerpoint/2010/main" val="1808354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8" name="Título 1">
            <a:extLst>
              <a:ext uri="{FF2B5EF4-FFF2-40B4-BE49-F238E27FC236}">
                <a16:creationId xmlns:a16="http://schemas.microsoft.com/office/drawing/2014/main" id="{6D1E113C-A4D6-4300-B689-89647AB7ADD8}"/>
              </a:ext>
            </a:extLst>
          </p:cNvPr>
          <p:cNvSpPr>
            <a:spLocks noGrp="1"/>
          </p:cNvSpPr>
          <p:nvPr>
            <p:ph type="title"/>
          </p:nvPr>
        </p:nvSpPr>
        <p:spPr>
          <a:xfrm>
            <a:off x="-176868" y="197343"/>
            <a:ext cx="10515600" cy="1325563"/>
          </a:xfrm>
        </p:spPr>
        <p:txBody>
          <a:bodyPr/>
          <a:lstStyle/>
          <a:p>
            <a:pPr algn="ctr"/>
            <a:r>
              <a:rPr lang="es-ES" b="1" dirty="0"/>
              <a:t>¿Qué es una barrera para un ATMP?</a:t>
            </a:r>
          </a:p>
        </p:txBody>
      </p:sp>
      <p:sp>
        <p:nvSpPr>
          <p:cNvPr id="9" name="Marcador de contenido 2">
            <a:extLst>
              <a:ext uri="{FF2B5EF4-FFF2-40B4-BE49-F238E27FC236}">
                <a16:creationId xmlns:a16="http://schemas.microsoft.com/office/drawing/2014/main" id="{00B8E9D4-583A-44E2-A68E-95D4ABD55A52}"/>
              </a:ext>
            </a:extLst>
          </p:cNvPr>
          <p:cNvSpPr>
            <a:spLocks noGrp="1"/>
          </p:cNvSpPr>
          <p:nvPr>
            <p:ph idx="1"/>
          </p:nvPr>
        </p:nvSpPr>
        <p:spPr>
          <a:xfrm>
            <a:off x="1067208" y="2399968"/>
            <a:ext cx="10515600" cy="2662364"/>
          </a:xfrm>
        </p:spPr>
        <p:txBody>
          <a:bodyPr>
            <a:normAutofit/>
          </a:bodyPr>
          <a:lstStyle/>
          <a:p>
            <a:pPr algn="just">
              <a:buFont typeface="Wingdings" panose="05000000000000000000" pitchFamily="2" charset="2"/>
              <a:buChar char="§"/>
            </a:pPr>
            <a:r>
              <a:rPr lang="es-ES" sz="2200" dirty="0"/>
              <a:t>Factor que representa un obstáculo para la concesión de una recomendación positiva por parte de los organismos reguladores o las agencias de HTA y/o para facilitar su traslación a la práctica clínica. </a:t>
            </a:r>
          </a:p>
          <a:p>
            <a:pPr algn="just">
              <a:buFont typeface="Wingdings" panose="05000000000000000000" pitchFamily="2" charset="2"/>
              <a:buChar char="§"/>
            </a:pPr>
            <a:r>
              <a:rPr lang="es-ES" sz="2200" dirty="0"/>
              <a:t>La existencia de un obstáculo no significa necesariamente que deba eliminarse. </a:t>
            </a:r>
          </a:p>
          <a:p>
            <a:pPr algn="just">
              <a:buFont typeface="Wingdings" panose="05000000000000000000" pitchFamily="2" charset="2"/>
              <a:buChar char="§"/>
            </a:pPr>
            <a:r>
              <a:rPr lang="es-ES" sz="2200" dirty="0"/>
              <a:t>Los mecanismos de control protegen a los pacientes de daños innecesarios y garantizan la eficacia de las terapias, pero no deben impedir o ralentizar el acceso a medicamentos con un perfil favorable de beneficio-riesgo y coste-eficacia.</a:t>
            </a:r>
          </a:p>
        </p:txBody>
      </p:sp>
      <p:pic>
        <p:nvPicPr>
          <p:cNvPr id="11" name="Imagen 10">
            <a:extLst>
              <a:ext uri="{FF2B5EF4-FFF2-40B4-BE49-F238E27FC236}">
                <a16:creationId xmlns:a16="http://schemas.microsoft.com/office/drawing/2014/main" id="{6437BEA7-C549-4E59-A488-FEB12E6CE0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153" y="266017"/>
            <a:ext cx="1806823" cy="1806823"/>
          </a:xfrm>
          <a:prstGeom prst="rect">
            <a:avLst/>
          </a:prstGeom>
        </p:spPr>
      </p:pic>
    </p:spTree>
    <p:extLst>
      <p:ext uri="{BB962C8B-B14F-4D97-AF65-F5344CB8AC3E}">
        <p14:creationId xmlns:p14="http://schemas.microsoft.com/office/powerpoint/2010/main" val="1490228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78D31-764E-4649-8CFE-B8365BFD78F6}"/>
              </a:ext>
            </a:extLst>
          </p:cNvPr>
          <p:cNvSpPr>
            <a:spLocks noGrp="1"/>
          </p:cNvSpPr>
          <p:nvPr>
            <p:ph type="title"/>
          </p:nvPr>
        </p:nvSpPr>
        <p:spPr>
          <a:xfrm>
            <a:off x="-2265727" y="2766218"/>
            <a:ext cx="10515600" cy="1325563"/>
          </a:xfrm>
        </p:spPr>
        <p:txBody>
          <a:bodyPr/>
          <a:lstStyle/>
          <a:p>
            <a:pPr algn="ctr"/>
            <a:r>
              <a:rPr lang="es-ES" b="1" dirty="0"/>
              <a:t>Metodología</a:t>
            </a:r>
          </a:p>
        </p:txBody>
      </p:sp>
      <p:pic>
        <p:nvPicPr>
          <p:cNvPr id="4" name="Imagen 3">
            <a:extLst>
              <a:ext uri="{FF2B5EF4-FFF2-40B4-BE49-F238E27FC236}">
                <a16:creationId xmlns:a16="http://schemas.microsoft.com/office/drawing/2014/main" id="{23ED8609-F336-44AD-8EC9-937C19D8BF3F}"/>
              </a:ext>
            </a:extLst>
          </p:cNvPr>
          <p:cNvPicPr>
            <a:picLocks noChangeAspect="1"/>
          </p:cNvPicPr>
          <p:nvPr/>
        </p:nvPicPr>
        <p:blipFill>
          <a:blip r:embed="rId2"/>
          <a:stretch>
            <a:fillRect/>
          </a:stretch>
        </p:blipFill>
        <p:spPr>
          <a:xfrm>
            <a:off x="8820150" y="5716587"/>
            <a:ext cx="3371850" cy="1190625"/>
          </a:xfrm>
          <a:prstGeom prst="rect">
            <a:avLst/>
          </a:prstGeom>
        </p:spPr>
      </p:pic>
      <p:cxnSp>
        <p:nvCxnSpPr>
          <p:cNvPr id="5" name="Conector recto 4">
            <a:extLst>
              <a:ext uri="{FF2B5EF4-FFF2-40B4-BE49-F238E27FC236}">
                <a16:creationId xmlns:a16="http://schemas.microsoft.com/office/drawing/2014/main" id="{C5E8E4F8-4DDC-418E-A215-CD406812E08D}"/>
              </a:ext>
            </a:extLst>
          </p:cNvPr>
          <p:cNvCxnSpPr>
            <a:cxnSpLocks/>
          </p:cNvCxnSpPr>
          <p:nvPr/>
        </p:nvCxnSpPr>
        <p:spPr>
          <a:xfrm>
            <a:off x="755374"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Conector recto 5">
            <a:extLst>
              <a:ext uri="{FF2B5EF4-FFF2-40B4-BE49-F238E27FC236}">
                <a16:creationId xmlns:a16="http://schemas.microsoft.com/office/drawing/2014/main" id="{E2F0F3FB-DA2B-49A5-BB46-F7F6707B4BF2}"/>
              </a:ext>
            </a:extLst>
          </p:cNvPr>
          <p:cNvCxnSpPr>
            <a:cxnSpLocks/>
          </p:cNvCxnSpPr>
          <p:nvPr/>
        </p:nvCxnSpPr>
        <p:spPr>
          <a:xfrm>
            <a:off x="443540" y="0"/>
            <a:ext cx="0" cy="6858000"/>
          </a:xfrm>
          <a:prstGeom prst="line">
            <a:avLst/>
          </a:pr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78881043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TotalTime>
  <Words>2932</Words>
  <Application>Microsoft Office PowerPoint</Application>
  <PresentationFormat>Panorámica</PresentationFormat>
  <Paragraphs>420</Paragraphs>
  <Slides>44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44</vt:i4>
      </vt:variant>
    </vt:vector>
  </HeadingPairs>
  <TitlesOfParts>
    <vt:vector size="50" baseType="lpstr">
      <vt:lpstr>Arial</vt:lpstr>
      <vt:lpstr>Calibri</vt:lpstr>
      <vt:lpstr>Calibri Light</vt:lpstr>
      <vt:lpstr>Times New Roman</vt:lpstr>
      <vt:lpstr>Wingdings</vt:lpstr>
      <vt:lpstr>Tema de Office</vt:lpstr>
      <vt:lpstr>Work package 1: Review of the factors associated with success and failure of ATMP </vt:lpstr>
      <vt:lpstr>Introducción</vt:lpstr>
      <vt:lpstr>Objetivos WP 1.1</vt:lpstr>
      <vt:lpstr>¿Por qué es necesario este estudio?</vt:lpstr>
      <vt:lpstr>ATMPs retirados del mercado</vt:lpstr>
      <vt:lpstr>Estados regulatorios fabricación industrial EMA Regulation (EC) No 1394/2007</vt:lpstr>
      <vt:lpstr>Estados regulatorios fabricación no industrial Real Decreto 477/2014</vt:lpstr>
      <vt:lpstr>¿Qué es una barrera para un ATMP?</vt:lpstr>
      <vt:lpstr>Metodología</vt:lpstr>
      <vt:lpstr>Protocolo de la revisión</vt:lpstr>
      <vt:lpstr>Documentos de referencia</vt:lpstr>
      <vt:lpstr>Documentos de referencia</vt:lpstr>
      <vt:lpstr>1. Estrategia de búsqueda</vt:lpstr>
      <vt:lpstr>2. Criterios de inclusión y exclusión</vt:lpstr>
      <vt:lpstr>3. Filtrado de los estudios</vt:lpstr>
      <vt:lpstr>4. Extracción de datos</vt:lpstr>
      <vt:lpstr>5. Evaluación de la calidad de los estudios incluidos</vt:lpstr>
      <vt:lpstr>5. Evaluación de la calidad de los estudios incluidos</vt:lpstr>
      <vt:lpstr>Resultados</vt:lpstr>
      <vt:lpstr>Presentación de PowerPoint</vt:lpstr>
      <vt:lpstr>Presentación de PowerPoint</vt:lpstr>
      <vt:lpstr>Clasificación RS incluidas por tipo de ATMP</vt:lpstr>
      <vt:lpstr>Clasificación RS incluidas por tipo de patología</vt:lpstr>
      <vt:lpstr>Clasificación RS incluidas por tipo de estudios que contienen</vt:lpstr>
      <vt:lpstr>Clasificación RS incluidas por resultados</vt:lpstr>
      <vt:lpstr>Resumen de barreras detectadas</vt:lpstr>
      <vt:lpstr>Problema de salud y uso actual de la tecnología</vt:lpstr>
      <vt:lpstr>Descripción técnica</vt:lpstr>
      <vt:lpstr>Seguridad</vt:lpstr>
      <vt:lpstr>Efectividad clínica</vt:lpstr>
      <vt:lpstr>Evaluación económica</vt:lpstr>
      <vt:lpstr>Análisis ético</vt:lpstr>
      <vt:lpstr>Aspectos organizacionales</vt:lpstr>
      <vt:lpstr>Aspectos pacientes-sociedad</vt:lpstr>
      <vt:lpstr>Aspectos legales</vt:lpstr>
      <vt:lpstr>Discusión</vt:lpstr>
      <vt:lpstr>Traslación T1: investigación básica  ensayos clínicos </vt:lpstr>
      <vt:lpstr>Aprobación regulatoria</vt:lpstr>
      <vt:lpstr>Evaluación de tecnologías sanitarias (HTA) </vt:lpstr>
      <vt:lpstr>Traslación T2: ensayos clínicos  incorporación clínica </vt:lpstr>
      <vt:lpstr>Presentación de PowerPoint</vt:lpstr>
      <vt:lpstr>Traslación T2: ensayos clínicos  incorporación clínica </vt:lpstr>
      <vt:lpstr>Conclusiones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package 1: Review of the factors associated with success and failure of ATMP</dc:title>
  <dc:creator>AGUILERA COBOS, LORENA</dc:creator>
  <cp:lastModifiedBy>AGUILERA COBOS, LORENA</cp:lastModifiedBy>
  <cp:revision>56</cp:revision>
  <dcterms:created xsi:type="dcterms:W3CDTF">2022-01-21T12:43:56Z</dcterms:created>
  <dcterms:modified xsi:type="dcterms:W3CDTF">2022-01-25T00:07:16Z</dcterms:modified>
</cp:coreProperties>
</file>