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63" r:id="rId3"/>
    <p:sldId id="260" r:id="rId4"/>
    <p:sldId id="262" r:id="rId5"/>
    <p:sldId id="261" r:id="rId6"/>
    <p:sldId id="264" r:id="rId7"/>
    <p:sldId id="256" r:id="rId8"/>
    <p:sldId id="267" r:id="rId9"/>
    <p:sldId id="266" r:id="rId10"/>
    <p:sldId id="275" r:id="rId11"/>
    <p:sldId id="273" r:id="rId12"/>
    <p:sldId id="272" r:id="rId13"/>
    <p:sldId id="274" r:id="rId14"/>
    <p:sldId id="270" r:id="rId15"/>
    <p:sldId id="276" r:id="rId16"/>
    <p:sldId id="277" r:id="rId17"/>
    <p:sldId id="271" r:id="rId18"/>
    <p:sldId id="268" r:id="rId19"/>
    <p:sldId id="269" r:id="rId20"/>
    <p:sldId id="279" r:id="rId21"/>
    <p:sldId id="278" r:id="rId22"/>
    <p:sldId id="26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165" autoAdjust="0"/>
  </p:normalViewPr>
  <p:slideViewPr>
    <p:cSldViewPr snapToGrid="0">
      <p:cViewPr varScale="1">
        <p:scale>
          <a:sx n="88" d="100"/>
          <a:sy n="88" d="100"/>
        </p:scale>
        <p:origin x="2172" y="9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B0248-5B5A-41CF-A217-D30D64AE50F7}" type="datetimeFigureOut">
              <a:rPr lang="es-ES" smtClean="0"/>
              <a:t>25/01/2022</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391BC-E1D5-4474-8BCA-B9300B5C4C82}" type="slidenum">
              <a:rPr lang="es-ES" smtClean="0"/>
              <a:t>‹Nº›</a:t>
            </a:fld>
            <a:endParaRPr lang="es-ES"/>
          </a:p>
        </p:txBody>
      </p:sp>
    </p:spTree>
    <p:extLst>
      <p:ext uri="{BB962C8B-B14F-4D97-AF65-F5344CB8AC3E}">
        <p14:creationId xmlns:p14="http://schemas.microsoft.com/office/powerpoint/2010/main" val="3386794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principales riesgos de sesgo (material complementario) identificados mediante las listas de verificación fueron conflicto de intereses, falta de generalización (precios desconocidos o precios basados en acuerdos confidenciales), adecuación de los datos (tamaño de muestra pequeño), estimación del efecto del tratamiento (posible confusión por indicación entre los grupos de pacientes de intervención y de comparación), y preocupaciones sobre la adecuación de la evidencia y el modelado del beneficio del tratamiento más allá de los datos del ensayo (horizonte de tiempo insuficiente, falta de datos sobre la eficacia y seguridad a largo plazo y opciones de modelado estructural). Estos temas se comentan más adelante en la sección de discusión.</a:t>
            </a:r>
          </a:p>
        </p:txBody>
      </p:sp>
      <p:sp>
        <p:nvSpPr>
          <p:cNvPr id="4" name="Marcador de número de diapositiva 3"/>
          <p:cNvSpPr>
            <a:spLocks noGrp="1"/>
          </p:cNvSpPr>
          <p:nvPr>
            <p:ph type="sldNum" sz="quarter" idx="5"/>
          </p:nvPr>
        </p:nvSpPr>
        <p:spPr/>
        <p:txBody>
          <a:bodyPr/>
          <a:lstStyle/>
          <a:p>
            <a:fld id="{DE7391BC-E1D5-4474-8BCA-B9300B5C4C82}" type="slidenum">
              <a:rPr lang="es-ES" smtClean="0"/>
              <a:t>12</a:t>
            </a:fld>
            <a:endParaRPr lang="es-ES"/>
          </a:p>
        </p:txBody>
      </p:sp>
    </p:spTree>
    <p:extLst>
      <p:ext uri="{BB962C8B-B14F-4D97-AF65-F5344CB8AC3E}">
        <p14:creationId xmlns:p14="http://schemas.microsoft.com/office/powerpoint/2010/main" val="234622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principales riesgos de sesgo (material complementario) identificados mediante las listas de verificación fueron conflicto de intereses, falta de generalización (precios desconocidos o precios basados en acuerdos confidenciales), adecuación de los datos (tamaño de muestra pequeño), estimación del efecto del tratamiento (posible confusión por indicación entre los grupos de pacientes de intervención y de comparación), y preocupaciones sobre la adecuación de la evidencia y el modelado del beneficio del tratamiento más allá de los datos del ensayo (horizonte de tiempo insuficiente, falta de datos sobre la eficacia y seguridad a largo plazo y opciones de modelado estructural). Estos temas se comentan más adelante en la sección de discusión.</a:t>
            </a:r>
          </a:p>
        </p:txBody>
      </p:sp>
      <p:sp>
        <p:nvSpPr>
          <p:cNvPr id="4" name="Marcador de número de diapositiva 3"/>
          <p:cNvSpPr>
            <a:spLocks noGrp="1"/>
          </p:cNvSpPr>
          <p:nvPr>
            <p:ph type="sldNum" sz="quarter" idx="5"/>
          </p:nvPr>
        </p:nvSpPr>
        <p:spPr/>
        <p:txBody>
          <a:bodyPr/>
          <a:lstStyle/>
          <a:p>
            <a:fld id="{DE7391BC-E1D5-4474-8BCA-B9300B5C4C82}" type="slidenum">
              <a:rPr lang="es-ES" smtClean="0"/>
              <a:t>13</a:t>
            </a:fld>
            <a:endParaRPr lang="es-ES"/>
          </a:p>
        </p:txBody>
      </p:sp>
    </p:spTree>
    <p:extLst>
      <p:ext uri="{BB962C8B-B14F-4D97-AF65-F5344CB8AC3E}">
        <p14:creationId xmlns:p14="http://schemas.microsoft.com/office/powerpoint/2010/main" val="61029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D3380E1-44E2-4A4C-9A72-9AB33BE69CC9}" type="datetimeFigureOut">
              <a:rPr lang="es-ES" smtClean="0"/>
              <a:t>25/01/2022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265137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3380E1-44E2-4A4C-9A72-9AB33BE69CC9}" type="datetimeFigureOut">
              <a:rPr lang="es-ES" smtClean="0"/>
              <a:t>25/01/2022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79762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3380E1-44E2-4A4C-9A72-9AB33BE69CC9}" type="datetimeFigureOut">
              <a:rPr lang="es-ES" smtClean="0"/>
              <a:t>25/01/2022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408924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3380E1-44E2-4A4C-9A72-9AB33BE69CC9}" type="datetimeFigureOut">
              <a:rPr lang="es-ES" smtClean="0"/>
              <a:t>25/01/2022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182668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D3380E1-44E2-4A4C-9A72-9AB33BE69CC9}" type="datetimeFigureOut">
              <a:rPr lang="es-ES" smtClean="0"/>
              <a:t>25/01/2022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24230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3380E1-44E2-4A4C-9A72-9AB33BE69CC9}" type="datetimeFigureOut">
              <a:rPr lang="es-ES" smtClean="0"/>
              <a:t>25/01/2022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260286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3380E1-44E2-4A4C-9A72-9AB33BE69CC9}" type="datetimeFigureOut">
              <a:rPr lang="es-ES" smtClean="0"/>
              <a:t>25/01/2022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305555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3380E1-44E2-4A4C-9A72-9AB33BE69CC9}" type="datetimeFigureOut">
              <a:rPr lang="es-ES" smtClean="0"/>
              <a:t>25/01/2022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354844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380E1-44E2-4A4C-9A72-9AB33BE69CC9}" type="datetimeFigureOut">
              <a:rPr lang="es-ES" smtClean="0"/>
              <a:t>25/01/2022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30938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D3380E1-44E2-4A4C-9A72-9AB33BE69CC9}" type="datetimeFigureOut">
              <a:rPr lang="es-ES" smtClean="0"/>
              <a:t>25/01/2022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98562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D3380E1-44E2-4A4C-9A72-9AB33BE69CC9}" type="datetimeFigureOut">
              <a:rPr lang="es-ES" smtClean="0"/>
              <a:t>25/01/2022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4C08BBF-3C09-475C-91AC-B3200878EBFD}" type="slidenum">
              <a:rPr lang="es-ES" smtClean="0"/>
              <a:t>‹Nº›</a:t>
            </a:fld>
            <a:endParaRPr lang="es-ES"/>
          </a:p>
        </p:txBody>
      </p:sp>
    </p:spTree>
    <p:extLst>
      <p:ext uri="{BB962C8B-B14F-4D97-AF65-F5344CB8AC3E}">
        <p14:creationId xmlns:p14="http://schemas.microsoft.com/office/powerpoint/2010/main" val="2033405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380E1-44E2-4A4C-9A72-9AB33BE69CC9}" type="datetimeFigureOut">
              <a:rPr lang="es-ES" smtClean="0"/>
              <a:t>25/01/2022</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08BBF-3C09-475C-91AC-B3200878EBFD}" type="slidenum">
              <a:rPr lang="es-ES" smtClean="0"/>
              <a:t>‹Nº›</a:t>
            </a:fld>
            <a:endParaRPr lang="es-ES"/>
          </a:p>
        </p:txBody>
      </p:sp>
    </p:spTree>
    <p:extLst>
      <p:ext uri="{BB962C8B-B14F-4D97-AF65-F5344CB8AC3E}">
        <p14:creationId xmlns:p14="http://schemas.microsoft.com/office/powerpoint/2010/main" val="3972803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redets.mscbs.gob.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a:t>Desafíos de las evaluaciones económicas de terapias avanzadas</a:t>
            </a:r>
          </a:p>
        </p:txBody>
      </p:sp>
      <p:sp>
        <p:nvSpPr>
          <p:cNvPr id="3" name="Subtítulo 2"/>
          <p:cNvSpPr>
            <a:spLocks noGrp="1"/>
          </p:cNvSpPr>
          <p:nvPr>
            <p:ph type="subTitle" idx="1"/>
          </p:nvPr>
        </p:nvSpPr>
        <p:spPr>
          <a:xfrm>
            <a:off x="1143000" y="4385809"/>
            <a:ext cx="6858000" cy="853848"/>
          </a:xfrm>
        </p:spPr>
        <p:txBody>
          <a:bodyPr/>
          <a:lstStyle/>
          <a:p>
            <a:r>
              <a:rPr lang="es-ES" dirty="0"/>
              <a:t>Tareas 3.1, 3.2, 3.4 - Revisión de la literatura sobre análisis de coste-efectividad y metodologías</a:t>
            </a:r>
          </a:p>
        </p:txBody>
      </p:sp>
    </p:spTree>
    <p:extLst>
      <p:ext uri="{BB962C8B-B14F-4D97-AF65-F5344CB8AC3E}">
        <p14:creationId xmlns:p14="http://schemas.microsoft.com/office/powerpoint/2010/main" val="162863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5884E63-C1FA-4DB0-9269-FEE28215536A}"/>
              </a:ext>
            </a:extLst>
          </p:cNvPr>
          <p:cNvPicPr>
            <a:picLocks noChangeAspect="1"/>
          </p:cNvPicPr>
          <p:nvPr/>
        </p:nvPicPr>
        <p:blipFill>
          <a:blip r:embed="rId2"/>
          <a:stretch>
            <a:fillRect/>
          </a:stretch>
        </p:blipFill>
        <p:spPr>
          <a:xfrm>
            <a:off x="363557" y="1814698"/>
            <a:ext cx="8251634" cy="2730695"/>
          </a:xfrm>
          <a:prstGeom prst="rect">
            <a:avLst/>
          </a:prstGeom>
        </p:spPr>
      </p:pic>
      <p:sp>
        <p:nvSpPr>
          <p:cNvPr id="4" name="Título 1">
            <a:extLst>
              <a:ext uri="{FF2B5EF4-FFF2-40B4-BE49-F238E27FC236}">
                <a16:creationId xmlns:a16="http://schemas.microsoft.com/office/drawing/2014/main" id="{6EAA1578-5628-46D4-AE82-657C12289151}"/>
              </a:ext>
            </a:extLst>
          </p:cNvPr>
          <p:cNvSpPr txBox="1">
            <a:spLocks/>
          </p:cNvSpPr>
          <p:nvPr/>
        </p:nvSpPr>
        <p:spPr>
          <a:xfrm>
            <a:off x="180076" y="209850"/>
            <a:ext cx="7886700" cy="601829"/>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Riesgo a sesgo</a:t>
            </a:r>
          </a:p>
        </p:txBody>
      </p:sp>
      <p:sp>
        <p:nvSpPr>
          <p:cNvPr id="6" name="CuadroTexto 5">
            <a:extLst>
              <a:ext uri="{FF2B5EF4-FFF2-40B4-BE49-F238E27FC236}">
                <a16:creationId xmlns:a16="http://schemas.microsoft.com/office/drawing/2014/main" id="{320454F5-4352-48D9-92DC-9456DF82C4D2}"/>
              </a:ext>
            </a:extLst>
          </p:cNvPr>
          <p:cNvSpPr txBox="1"/>
          <p:nvPr/>
        </p:nvSpPr>
        <p:spPr>
          <a:xfrm>
            <a:off x="286438" y="5814482"/>
            <a:ext cx="8571123" cy="646331"/>
          </a:xfrm>
          <a:prstGeom prst="rect">
            <a:avLst/>
          </a:prstGeom>
          <a:noFill/>
        </p:spPr>
        <p:txBody>
          <a:bodyPr wrap="square">
            <a:spAutoFit/>
          </a:bodyPr>
          <a:lstStyle/>
          <a:p>
            <a:r>
              <a:rPr lang="es-ES" sz="1200" dirty="0"/>
              <a:t>Jaime Caro J, Eddy DM, Kan H, et al. </a:t>
            </a:r>
            <a:r>
              <a:rPr lang="es-ES" sz="1200" dirty="0" err="1"/>
              <a:t>Questionnaire</a:t>
            </a:r>
            <a:r>
              <a:rPr lang="es-ES" sz="1200" dirty="0"/>
              <a:t> </a:t>
            </a:r>
            <a:r>
              <a:rPr lang="es-ES" sz="1200" dirty="0" err="1"/>
              <a:t>to</a:t>
            </a:r>
            <a:r>
              <a:rPr lang="es-ES" sz="1200" dirty="0"/>
              <a:t> </a:t>
            </a:r>
            <a:r>
              <a:rPr lang="es-ES" sz="1200" dirty="0" err="1"/>
              <a:t>Assess</a:t>
            </a:r>
            <a:r>
              <a:rPr lang="es-ES" sz="1200" dirty="0"/>
              <a:t> </a:t>
            </a:r>
            <a:r>
              <a:rPr lang="es-ES" sz="1200" dirty="0" err="1"/>
              <a:t>Relevance</a:t>
            </a:r>
            <a:r>
              <a:rPr lang="es-ES" sz="1200" dirty="0"/>
              <a:t> and </a:t>
            </a:r>
            <a:r>
              <a:rPr lang="es-ES" sz="1200" dirty="0" err="1"/>
              <a:t>Credibility</a:t>
            </a:r>
            <a:r>
              <a:rPr lang="es-ES" sz="1200" dirty="0"/>
              <a:t> </a:t>
            </a:r>
            <a:r>
              <a:rPr lang="es-ES" sz="1200" dirty="0" err="1"/>
              <a:t>of</a:t>
            </a:r>
            <a:r>
              <a:rPr lang="es-ES" sz="1200" dirty="0"/>
              <a:t> </a:t>
            </a:r>
            <a:r>
              <a:rPr lang="es-ES" sz="1200" dirty="0" err="1"/>
              <a:t>Modeling</a:t>
            </a:r>
            <a:r>
              <a:rPr lang="es-ES" sz="1200" dirty="0"/>
              <a:t> </a:t>
            </a:r>
            <a:r>
              <a:rPr lang="es-ES" sz="1200" dirty="0" err="1"/>
              <a:t>Studies</a:t>
            </a:r>
            <a:r>
              <a:rPr lang="es-ES" sz="1200" dirty="0"/>
              <a:t> </a:t>
            </a:r>
            <a:r>
              <a:rPr lang="es-ES" sz="1200" dirty="0" err="1"/>
              <a:t>for</a:t>
            </a:r>
            <a:r>
              <a:rPr lang="es-ES" sz="1200" dirty="0"/>
              <a:t> </a:t>
            </a:r>
            <a:r>
              <a:rPr lang="es-ES" sz="1200" dirty="0" err="1"/>
              <a:t>Informing</a:t>
            </a:r>
            <a:r>
              <a:rPr lang="es-ES" sz="1200" dirty="0"/>
              <a:t> </a:t>
            </a:r>
            <a:r>
              <a:rPr lang="es-ES" sz="1200" dirty="0" err="1"/>
              <a:t>Health</a:t>
            </a:r>
            <a:r>
              <a:rPr lang="es-ES" sz="1200" dirty="0"/>
              <a:t> </a:t>
            </a:r>
            <a:r>
              <a:rPr lang="es-ES" sz="1200" dirty="0" err="1"/>
              <a:t>Care</a:t>
            </a:r>
            <a:r>
              <a:rPr lang="es-ES" sz="1200" dirty="0"/>
              <a:t> </a:t>
            </a:r>
            <a:r>
              <a:rPr lang="es-ES" sz="1200" dirty="0" err="1"/>
              <a:t>Decision</a:t>
            </a:r>
            <a:r>
              <a:rPr lang="es-ES" sz="1200" dirty="0"/>
              <a:t> </a:t>
            </a:r>
            <a:r>
              <a:rPr lang="es-ES" sz="1200" dirty="0" err="1"/>
              <a:t>Making</a:t>
            </a:r>
            <a:r>
              <a:rPr lang="es-ES" sz="1200" dirty="0"/>
              <a:t>: </a:t>
            </a:r>
            <a:r>
              <a:rPr lang="es-ES" sz="1200" dirty="0" err="1"/>
              <a:t>An</a:t>
            </a:r>
            <a:r>
              <a:rPr lang="es-ES" sz="1200" dirty="0"/>
              <a:t> ISPOR-AMCP-NPC Good </a:t>
            </a:r>
            <a:r>
              <a:rPr lang="es-ES" sz="1200" dirty="0" err="1"/>
              <a:t>Practice</a:t>
            </a:r>
            <a:r>
              <a:rPr lang="es-ES" sz="1200" dirty="0"/>
              <a:t> </a:t>
            </a:r>
            <a:r>
              <a:rPr lang="es-ES" sz="1200" dirty="0" err="1"/>
              <a:t>Task</a:t>
            </a:r>
            <a:r>
              <a:rPr lang="es-ES" sz="1200" dirty="0"/>
              <a:t> </a:t>
            </a:r>
            <a:r>
              <a:rPr lang="es-ES" sz="1200" dirty="0" err="1"/>
              <a:t>Force</a:t>
            </a:r>
            <a:r>
              <a:rPr lang="es-ES" sz="1200" dirty="0"/>
              <a:t> </a:t>
            </a:r>
            <a:r>
              <a:rPr lang="es-ES" sz="1200" dirty="0" err="1"/>
              <a:t>Report</a:t>
            </a:r>
            <a:r>
              <a:rPr lang="es-ES" sz="1200" dirty="0"/>
              <a:t>. </a:t>
            </a:r>
            <a:r>
              <a:rPr lang="es-ES" sz="1200" dirty="0" err="1"/>
              <a:t>Value</a:t>
            </a:r>
            <a:r>
              <a:rPr lang="es-ES" sz="1200" dirty="0"/>
              <a:t> in </a:t>
            </a:r>
            <a:r>
              <a:rPr lang="es-ES" sz="1200" dirty="0" err="1"/>
              <a:t>Health</a:t>
            </a:r>
            <a:r>
              <a:rPr lang="es-ES" sz="1200" dirty="0"/>
              <a:t>. 2014;17(2):174-182. doi:10.1016/J.JVAL.2014.01.003</a:t>
            </a:r>
          </a:p>
        </p:txBody>
      </p:sp>
    </p:spTree>
    <p:extLst>
      <p:ext uri="{BB962C8B-B14F-4D97-AF65-F5344CB8AC3E}">
        <p14:creationId xmlns:p14="http://schemas.microsoft.com/office/powerpoint/2010/main" val="427250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6F54A0-31ED-4A63-8010-EDB3F2939AD6}"/>
              </a:ext>
            </a:extLst>
          </p:cNvPr>
          <p:cNvGrpSpPr/>
          <p:nvPr/>
        </p:nvGrpSpPr>
        <p:grpSpPr>
          <a:xfrm>
            <a:off x="121920" y="330803"/>
            <a:ext cx="8778240" cy="6235192"/>
            <a:chOff x="121920" y="330803"/>
            <a:chExt cx="8778240" cy="6235192"/>
          </a:xfrm>
        </p:grpSpPr>
        <p:pic>
          <p:nvPicPr>
            <p:cNvPr id="3" name="Imagen 2">
              <a:extLst>
                <a:ext uri="{FF2B5EF4-FFF2-40B4-BE49-F238E27FC236}">
                  <a16:creationId xmlns:a16="http://schemas.microsoft.com/office/drawing/2014/main" id="{51C70951-FE28-49FD-A116-E6F2FF24574E}"/>
                </a:ext>
              </a:extLst>
            </p:cNvPr>
            <p:cNvPicPr>
              <a:picLocks noChangeAspect="1"/>
            </p:cNvPicPr>
            <p:nvPr/>
          </p:nvPicPr>
          <p:blipFill>
            <a:blip r:embed="rId2"/>
            <a:stretch>
              <a:fillRect/>
            </a:stretch>
          </p:blipFill>
          <p:spPr>
            <a:xfrm>
              <a:off x="121920" y="4837551"/>
              <a:ext cx="8778240" cy="1728444"/>
            </a:xfrm>
            <a:prstGeom prst="rect">
              <a:avLst/>
            </a:prstGeom>
          </p:spPr>
        </p:pic>
        <p:pic>
          <p:nvPicPr>
            <p:cNvPr id="4" name="Imagen 3">
              <a:extLst>
                <a:ext uri="{FF2B5EF4-FFF2-40B4-BE49-F238E27FC236}">
                  <a16:creationId xmlns:a16="http://schemas.microsoft.com/office/drawing/2014/main" id="{562C2494-11AD-472A-84C4-1125C0D95894}"/>
                </a:ext>
              </a:extLst>
            </p:cNvPr>
            <p:cNvPicPr>
              <a:picLocks noChangeAspect="1"/>
            </p:cNvPicPr>
            <p:nvPr/>
          </p:nvPicPr>
          <p:blipFill>
            <a:blip r:embed="rId3"/>
            <a:stretch>
              <a:fillRect/>
            </a:stretch>
          </p:blipFill>
          <p:spPr>
            <a:xfrm>
              <a:off x="121920" y="330803"/>
              <a:ext cx="8778240" cy="4593837"/>
            </a:xfrm>
            <a:prstGeom prst="rect">
              <a:avLst/>
            </a:prstGeom>
          </p:spPr>
        </p:pic>
      </p:grpSp>
      <p:sp>
        <p:nvSpPr>
          <p:cNvPr id="5" name="Rectángulo: esquinas redondeadas 4">
            <a:extLst>
              <a:ext uri="{FF2B5EF4-FFF2-40B4-BE49-F238E27FC236}">
                <a16:creationId xmlns:a16="http://schemas.microsoft.com/office/drawing/2014/main" id="{4326BA3C-7D35-4C95-9697-5AA0BFEDE277}"/>
              </a:ext>
            </a:extLst>
          </p:cNvPr>
          <p:cNvSpPr/>
          <p:nvPr/>
        </p:nvSpPr>
        <p:spPr>
          <a:xfrm>
            <a:off x="7959634" y="522514"/>
            <a:ext cx="940526" cy="64443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AB5D386C-0CFF-44D1-82BB-398FCCC9F392}"/>
              </a:ext>
            </a:extLst>
          </p:cNvPr>
          <p:cNvSpPr txBox="1"/>
          <p:nvPr/>
        </p:nvSpPr>
        <p:spPr>
          <a:xfrm>
            <a:off x="2588963" y="3025962"/>
            <a:ext cx="3525397" cy="1200329"/>
          </a:xfrm>
          <a:prstGeom prst="rect">
            <a:avLst/>
          </a:prstGeom>
          <a:solidFill>
            <a:schemeClr val="bg1"/>
          </a:solidFill>
          <a:ln>
            <a:solidFill>
              <a:srgbClr val="FF0000"/>
            </a:solidFill>
          </a:ln>
        </p:spPr>
        <p:txBody>
          <a:bodyPr wrap="square">
            <a:spAutoFit/>
          </a:bodyPr>
          <a:lstStyle>
            <a:defPPr>
              <a:defRPr lang="en-US"/>
            </a:defPPr>
            <a:lvl1pPr algn="just">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S" dirty="0"/>
              <a:t>precios desconocidos o precios basados en acuerdos confidenciales</a:t>
            </a:r>
          </a:p>
        </p:txBody>
      </p:sp>
      <p:cxnSp>
        <p:nvCxnSpPr>
          <p:cNvPr id="7" name="Conector recto de flecha 6">
            <a:extLst>
              <a:ext uri="{FF2B5EF4-FFF2-40B4-BE49-F238E27FC236}">
                <a16:creationId xmlns:a16="http://schemas.microsoft.com/office/drawing/2014/main" id="{5AB0EF0A-6AA2-4F59-8934-C0597EEE9E74}"/>
              </a:ext>
            </a:extLst>
          </p:cNvPr>
          <p:cNvCxnSpPr/>
          <p:nvPr/>
        </p:nvCxnSpPr>
        <p:spPr>
          <a:xfrm flipV="1">
            <a:off x="4109292" y="1068636"/>
            <a:ext cx="3767768" cy="19279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554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ED774D9B-1C9C-4C2A-9518-13C2C467422C}"/>
              </a:ext>
            </a:extLst>
          </p:cNvPr>
          <p:cNvGrpSpPr/>
          <p:nvPr/>
        </p:nvGrpSpPr>
        <p:grpSpPr>
          <a:xfrm>
            <a:off x="121920" y="330803"/>
            <a:ext cx="8778240" cy="6235192"/>
            <a:chOff x="121920" y="330803"/>
            <a:chExt cx="8778240" cy="6235192"/>
          </a:xfrm>
        </p:grpSpPr>
        <p:pic>
          <p:nvPicPr>
            <p:cNvPr id="5" name="Imagen 4">
              <a:extLst>
                <a:ext uri="{FF2B5EF4-FFF2-40B4-BE49-F238E27FC236}">
                  <a16:creationId xmlns:a16="http://schemas.microsoft.com/office/drawing/2014/main" id="{0711F6A1-95EA-4EF6-B569-0AC659614B40}"/>
                </a:ext>
              </a:extLst>
            </p:cNvPr>
            <p:cNvPicPr>
              <a:picLocks noChangeAspect="1"/>
            </p:cNvPicPr>
            <p:nvPr/>
          </p:nvPicPr>
          <p:blipFill>
            <a:blip r:embed="rId3"/>
            <a:stretch>
              <a:fillRect/>
            </a:stretch>
          </p:blipFill>
          <p:spPr>
            <a:xfrm>
              <a:off x="121920" y="4837551"/>
              <a:ext cx="8778240" cy="1728444"/>
            </a:xfrm>
            <a:prstGeom prst="rect">
              <a:avLst/>
            </a:prstGeom>
          </p:spPr>
        </p:pic>
        <p:pic>
          <p:nvPicPr>
            <p:cNvPr id="3" name="Imagen 2">
              <a:extLst>
                <a:ext uri="{FF2B5EF4-FFF2-40B4-BE49-F238E27FC236}">
                  <a16:creationId xmlns:a16="http://schemas.microsoft.com/office/drawing/2014/main" id="{F67E162F-3871-495B-936D-D54DFDFC7753}"/>
                </a:ext>
              </a:extLst>
            </p:cNvPr>
            <p:cNvPicPr>
              <a:picLocks noChangeAspect="1"/>
            </p:cNvPicPr>
            <p:nvPr/>
          </p:nvPicPr>
          <p:blipFill>
            <a:blip r:embed="rId4"/>
            <a:stretch>
              <a:fillRect/>
            </a:stretch>
          </p:blipFill>
          <p:spPr>
            <a:xfrm>
              <a:off x="121920" y="330803"/>
              <a:ext cx="8778240" cy="4593837"/>
            </a:xfrm>
            <a:prstGeom prst="rect">
              <a:avLst/>
            </a:prstGeom>
          </p:spPr>
        </p:pic>
      </p:grpSp>
      <p:sp>
        <p:nvSpPr>
          <p:cNvPr id="6" name="Rectángulo: esquinas redondeadas 5">
            <a:extLst>
              <a:ext uri="{FF2B5EF4-FFF2-40B4-BE49-F238E27FC236}">
                <a16:creationId xmlns:a16="http://schemas.microsoft.com/office/drawing/2014/main" id="{2FB811C4-6EE4-489F-AD6C-443F1E10FA38}"/>
              </a:ext>
            </a:extLst>
          </p:cNvPr>
          <p:cNvSpPr/>
          <p:nvPr/>
        </p:nvSpPr>
        <p:spPr>
          <a:xfrm>
            <a:off x="6483374" y="577598"/>
            <a:ext cx="633523" cy="64443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01B89142-F2ED-4E16-AA09-1FF46FD06095}"/>
              </a:ext>
            </a:extLst>
          </p:cNvPr>
          <p:cNvSpPr txBox="1"/>
          <p:nvPr/>
        </p:nvSpPr>
        <p:spPr>
          <a:xfrm>
            <a:off x="2599980" y="2996588"/>
            <a:ext cx="4362680" cy="1015663"/>
          </a:xfrm>
          <a:prstGeom prst="rect">
            <a:avLst/>
          </a:prstGeom>
          <a:solidFill>
            <a:schemeClr val="bg1"/>
          </a:solidFill>
          <a:ln>
            <a:solidFill>
              <a:srgbClr val="FF0000"/>
            </a:solidFill>
          </a:ln>
        </p:spPr>
        <p:txBody>
          <a:bodyPr wrap="square">
            <a:spAutoFit/>
          </a:bodyPr>
          <a:lstStyle/>
          <a:p>
            <a:pPr algn="just"/>
            <a:r>
              <a:rPr lang="es-ES" sz="2000" dirty="0"/>
              <a:t>Estimación del efecto del tratamiento posible sesgo de confusión por indicación entre los grupos.</a:t>
            </a:r>
          </a:p>
        </p:txBody>
      </p:sp>
      <p:cxnSp>
        <p:nvCxnSpPr>
          <p:cNvPr id="10" name="Conector recto de flecha 9">
            <a:extLst>
              <a:ext uri="{FF2B5EF4-FFF2-40B4-BE49-F238E27FC236}">
                <a16:creationId xmlns:a16="http://schemas.microsoft.com/office/drawing/2014/main" id="{35FD60A3-E643-4899-8D5F-3314A017CBB3}"/>
              </a:ext>
            </a:extLst>
          </p:cNvPr>
          <p:cNvCxnSpPr>
            <a:cxnSpLocks/>
          </p:cNvCxnSpPr>
          <p:nvPr/>
        </p:nvCxnSpPr>
        <p:spPr>
          <a:xfrm flipV="1">
            <a:off x="4109292" y="1222033"/>
            <a:ext cx="2374082" cy="17745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9607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ED774D9B-1C9C-4C2A-9518-13C2C467422C}"/>
              </a:ext>
            </a:extLst>
          </p:cNvPr>
          <p:cNvGrpSpPr/>
          <p:nvPr/>
        </p:nvGrpSpPr>
        <p:grpSpPr>
          <a:xfrm>
            <a:off x="121920" y="330803"/>
            <a:ext cx="8778240" cy="6235192"/>
            <a:chOff x="121920" y="330803"/>
            <a:chExt cx="8778240" cy="6235192"/>
          </a:xfrm>
        </p:grpSpPr>
        <p:pic>
          <p:nvPicPr>
            <p:cNvPr id="5" name="Imagen 4">
              <a:extLst>
                <a:ext uri="{FF2B5EF4-FFF2-40B4-BE49-F238E27FC236}">
                  <a16:creationId xmlns:a16="http://schemas.microsoft.com/office/drawing/2014/main" id="{0711F6A1-95EA-4EF6-B569-0AC659614B40}"/>
                </a:ext>
              </a:extLst>
            </p:cNvPr>
            <p:cNvPicPr>
              <a:picLocks noChangeAspect="1"/>
            </p:cNvPicPr>
            <p:nvPr/>
          </p:nvPicPr>
          <p:blipFill>
            <a:blip r:embed="rId3"/>
            <a:stretch>
              <a:fillRect/>
            </a:stretch>
          </p:blipFill>
          <p:spPr>
            <a:xfrm>
              <a:off x="121920" y="4837551"/>
              <a:ext cx="8778240" cy="1728444"/>
            </a:xfrm>
            <a:prstGeom prst="rect">
              <a:avLst/>
            </a:prstGeom>
          </p:spPr>
        </p:pic>
        <p:pic>
          <p:nvPicPr>
            <p:cNvPr id="3" name="Imagen 2">
              <a:extLst>
                <a:ext uri="{FF2B5EF4-FFF2-40B4-BE49-F238E27FC236}">
                  <a16:creationId xmlns:a16="http://schemas.microsoft.com/office/drawing/2014/main" id="{F67E162F-3871-495B-936D-D54DFDFC7753}"/>
                </a:ext>
              </a:extLst>
            </p:cNvPr>
            <p:cNvPicPr>
              <a:picLocks noChangeAspect="1"/>
            </p:cNvPicPr>
            <p:nvPr/>
          </p:nvPicPr>
          <p:blipFill>
            <a:blip r:embed="rId4"/>
            <a:stretch>
              <a:fillRect/>
            </a:stretch>
          </p:blipFill>
          <p:spPr>
            <a:xfrm>
              <a:off x="121920" y="330803"/>
              <a:ext cx="8778240" cy="4593837"/>
            </a:xfrm>
            <a:prstGeom prst="rect">
              <a:avLst/>
            </a:prstGeom>
          </p:spPr>
        </p:pic>
      </p:grpSp>
      <p:sp>
        <p:nvSpPr>
          <p:cNvPr id="6" name="Rectángulo: esquinas redondeadas 5">
            <a:extLst>
              <a:ext uri="{FF2B5EF4-FFF2-40B4-BE49-F238E27FC236}">
                <a16:creationId xmlns:a16="http://schemas.microsoft.com/office/drawing/2014/main" id="{2FB811C4-6EE4-489F-AD6C-443F1E10FA38}"/>
              </a:ext>
            </a:extLst>
          </p:cNvPr>
          <p:cNvSpPr/>
          <p:nvPr/>
        </p:nvSpPr>
        <p:spPr>
          <a:xfrm>
            <a:off x="2809301" y="508446"/>
            <a:ext cx="1156771" cy="64443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01B89142-F2ED-4E16-AA09-1FF46FD06095}"/>
              </a:ext>
            </a:extLst>
          </p:cNvPr>
          <p:cNvSpPr txBox="1"/>
          <p:nvPr/>
        </p:nvSpPr>
        <p:spPr>
          <a:xfrm>
            <a:off x="2599980" y="2996588"/>
            <a:ext cx="4362680" cy="1015663"/>
          </a:xfrm>
          <a:prstGeom prst="rect">
            <a:avLst/>
          </a:prstGeom>
          <a:solidFill>
            <a:schemeClr val="bg1"/>
          </a:solidFill>
          <a:ln>
            <a:solidFill>
              <a:srgbClr val="FF0000"/>
            </a:solidFill>
          </a:ln>
        </p:spPr>
        <p:txBody>
          <a:bodyPr wrap="square">
            <a:spAutoFit/>
          </a:bodyPr>
          <a:lstStyle/>
          <a:p>
            <a:pPr algn="just"/>
            <a:r>
              <a:rPr lang="es-ES" sz="2000" dirty="0"/>
              <a:t>Horizonte de tiempo insuficiente, falta de datos sobre la eficacia y seguridad a largo plazo y modelización</a:t>
            </a:r>
          </a:p>
        </p:txBody>
      </p:sp>
      <p:cxnSp>
        <p:nvCxnSpPr>
          <p:cNvPr id="10" name="Conector recto de flecha 9">
            <a:extLst>
              <a:ext uri="{FF2B5EF4-FFF2-40B4-BE49-F238E27FC236}">
                <a16:creationId xmlns:a16="http://schemas.microsoft.com/office/drawing/2014/main" id="{35FD60A3-E643-4899-8D5F-3314A017CBB3}"/>
              </a:ext>
            </a:extLst>
          </p:cNvPr>
          <p:cNvCxnSpPr>
            <a:cxnSpLocks/>
          </p:cNvCxnSpPr>
          <p:nvPr/>
        </p:nvCxnSpPr>
        <p:spPr>
          <a:xfrm flipH="1" flipV="1">
            <a:off x="3398703" y="1330524"/>
            <a:ext cx="710589" cy="16660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0570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C510E9C8-F0F8-4807-98B8-0355F8D4750B}"/>
              </a:ext>
            </a:extLst>
          </p:cNvPr>
          <p:cNvPicPr>
            <a:picLocks noChangeAspect="1"/>
          </p:cNvPicPr>
          <p:nvPr/>
        </p:nvPicPr>
        <p:blipFill>
          <a:blip r:embed="rId2"/>
          <a:stretch>
            <a:fillRect/>
          </a:stretch>
        </p:blipFill>
        <p:spPr>
          <a:xfrm>
            <a:off x="687170" y="180926"/>
            <a:ext cx="7697274" cy="4753638"/>
          </a:xfrm>
          <a:prstGeom prst="rect">
            <a:avLst/>
          </a:prstGeom>
        </p:spPr>
      </p:pic>
      <p:sp>
        <p:nvSpPr>
          <p:cNvPr id="6" name="Rectángulo: esquinas redondeadas 5">
            <a:extLst>
              <a:ext uri="{FF2B5EF4-FFF2-40B4-BE49-F238E27FC236}">
                <a16:creationId xmlns:a16="http://schemas.microsoft.com/office/drawing/2014/main" id="{85EC7DA0-F333-4EC8-83ED-6295784253E1}"/>
              </a:ext>
            </a:extLst>
          </p:cNvPr>
          <p:cNvSpPr/>
          <p:nvPr/>
        </p:nvSpPr>
        <p:spPr>
          <a:xfrm>
            <a:off x="687170" y="4241074"/>
            <a:ext cx="2883344" cy="4478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611578E6-4470-49F7-9DE3-9B562B1B7B59}"/>
              </a:ext>
            </a:extLst>
          </p:cNvPr>
          <p:cNvSpPr txBox="1"/>
          <p:nvPr/>
        </p:nvSpPr>
        <p:spPr>
          <a:xfrm>
            <a:off x="243840" y="4826675"/>
            <a:ext cx="8656320" cy="2031325"/>
          </a:xfrm>
          <a:prstGeom prst="rect">
            <a:avLst/>
          </a:prstGeom>
          <a:noFill/>
        </p:spPr>
        <p:txBody>
          <a:bodyPr wrap="square">
            <a:spAutoFit/>
          </a:bodyPr>
          <a:lstStyle/>
          <a:p>
            <a:r>
              <a:rPr lang="en-US" dirty="0"/>
              <a:t>Las </a:t>
            </a:r>
            <a:r>
              <a:rPr lang="en-US" dirty="0" err="1"/>
              <a:t>evaluaciones</a:t>
            </a:r>
            <a:r>
              <a:rPr lang="en-US" dirty="0"/>
              <a:t> </a:t>
            </a:r>
            <a:r>
              <a:rPr lang="en-US" dirty="0" err="1"/>
              <a:t>económicas</a:t>
            </a:r>
            <a:r>
              <a:rPr lang="en-US" dirty="0"/>
              <a:t> </a:t>
            </a:r>
            <a:r>
              <a:rPr lang="en-US" dirty="0" err="1"/>
              <a:t>suelen</a:t>
            </a:r>
            <a:r>
              <a:rPr lang="en-US" dirty="0"/>
              <a:t> </a:t>
            </a:r>
            <a:r>
              <a:rPr lang="en-US" dirty="0" err="1"/>
              <a:t>estar</a:t>
            </a:r>
            <a:r>
              <a:rPr lang="en-US" dirty="0"/>
              <a:t> </a:t>
            </a:r>
            <a:r>
              <a:rPr lang="en-US" dirty="0" err="1"/>
              <a:t>sustentadas</a:t>
            </a:r>
            <a:r>
              <a:rPr lang="en-US" dirty="0"/>
              <a:t> </a:t>
            </a:r>
            <a:r>
              <a:rPr lang="en-US" dirty="0" err="1"/>
              <a:t>en</a:t>
            </a:r>
            <a:r>
              <a:rPr lang="en-US" dirty="0"/>
              <a:t> </a:t>
            </a:r>
            <a:r>
              <a:rPr lang="en-US" dirty="0" err="1"/>
              <a:t>evidencia</a:t>
            </a:r>
            <a:r>
              <a:rPr lang="en-US" dirty="0"/>
              <a:t> de </a:t>
            </a:r>
            <a:r>
              <a:rPr lang="en-US" dirty="0" err="1"/>
              <a:t>estudios</a:t>
            </a:r>
            <a:r>
              <a:rPr lang="en-US" dirty="0"/>
              <a:t> </a:t>
            </a:r>
            <a:r>
              <a:rPr lang="en-US" dirty="0" err="1"/>
              <a:t>clínicos</a:t>
            </a:r>
            <a:r>
              <a:rPr lang="en-US" dirty="0"/>
              <a:t>.</a:t>
            </a:r>
          </a:p>
          <a:p>
            <a:endParaRPr lang="es-ES" dirty="0"/>
          </a:p>
          <a:p>
            <a:r>
              <a:rPr lang="es-ES" dirty="0"/>
              <a:t>Los datos del ensayo utilizados para la rama control oscilaron entre 1 y 28 años de seguimiento, mientras que el rango de la rama intervención fue de 1 a 13 años.</a:t>
            </a:r>
          </a:p>
          <a:p>
            <a:endParaRPr lang="es-ES" dirty="0"/>
          </a:p>
          <a:p>
            <a:r>
              <a:rPr lang="es-ES" dirty="0"/>
              <a:t>Tres series de casos con gran diferencias entre ellos. </a:t>
            </a:r>
          </a:p>
          <a:p>
            <a:endParaRPr lang="es-ES" dirty="0"/>
          </a:p>
        </p:txBody>
      </p:sp>
      <p:cxnSp>
        <p:nvCxnSpPr>
          <p:cNvPr id="5" name="Conector recto 4">
            <a:extLst>
              <a:ext uri="{FF2B5EF4-FFF2-40B4-BE49-F238E27FC236}">
                <a16:creationId xmlns:a16="http://schemas.microsoft.com/office/drawing/2014/main" id="{B4ED70E1-C3EA-4551-B0C5-750DCAB5DACA}"/>
              </a:ext>
            </a:extLst>
          </p:cNvPr>
          <p:cNvCxnSpPr>
            <a:cxnSpLocks/>
          </p:cNvCxnSpPr>
          <p:nvPr/>
        </p:nvCxnSpPr>
        <p:spPr>
          <a:xfrm>
            <a:off x="687170" y="3257006"/>
            <a:ext cx="2804967" cy="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pic>
        <p:nvPicPr>
          <p:cNvPr id="13" name="Imagen 12">
            <a:extLst>
              <a:ext uri="{FF2B5EF4-FFF2-40B4-BE49-F238E27FC236}">
                <a16:creationId xmlns:a16="http://schemas.microsoft.com/office/drawing/2014/main" id="{F58BFB2B-1420-4638-BF8A-51F79029C08E}"/>
              </a:ext>
            </a:extLst>
          </p:cNvPr>
          <p:cNvPicPr>
            <a:picLocks noChangeAspect="1"/>
          </p:cNvPicPr>
          <p:nvPr/>
        </p:nvPicPr>
        <p:blipFill>
          <a:blip r:embed="rId3"/>
          <a:stretch>
            <a:fillRect/>
          </a:stretch>
        </p:blipFill>
        <p:spPr>
          <a:xfrm>
            <a:off x="7937710" y="3988532"/>
            <a:ext cx="105621" cy="108000"/>
          </a:xfrm>
          <a:prstGeom prst="rect">
            <a:avLst/>
          </a:prstGeom>
        </p:spPr>
      </p:pic>
      <p:pic>
        <p:nvPicPr>
          <p:cNvPr id="15" name="Imagen 14">
            <a:extLst>
              <a:ext uri="{FF2B5EF4-FFF2-40B4-BE49-F238E27FC236}">
                <a16:creationId xmlns:a16="http://schemas.microsoft.com/office/drawing/2014/main" id="{B332AA77-C4D7-4950-8602-6A071600A189}"/>
              </a:ext>
            </a:extLst>
          </p:cNvPr>
          <p:cNvPicPr>
            <a:picLocks noChangeAspect="1"/>
          </p:cNvPicPr>
          <p:nvPr/>
        </p:nvPicPr>
        <p:blipFill>
          <a:blip r:embed="rId3"/>
          <a:stretch>
            <a:fillRect/>
          </a:stretch>
        </p:blipFill>
        <p:spPr>
          <a:xfrm>
            <a:off x="173426" y="6250027"/>
            <a:ext cx="140828" cy="144000"/>
          </a:xfrm>
          <a:prstGeom prst="rect">
            <a:avLst/>
          </a:prstGeom>
        </p:spPr>
      </p:pic>
    </p:spTree>
    <p:extLst>
      <p:ext uri="{BB962C8B-B14F-4D97-AF65-F5344CB8AC3E}">
        <p14:creationId xmlns:p14="http://schemas.microsoft.com/office/powerpoint/2010/main" val="415611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43EE5FF-1646-4B43-A7D7-CF00BACE5469}"/>
              </a:ext>
            </a:extLst>
          </p:cNvPr>
          <p:cNvSpPr txBox="1"/>
          <p:nvPr/>
        </p:nvSpPr>
        <p:spPr>
          <a:xfrm>
            <a:off x="126692" y="867529"/>
            <a:ext cx="8799723" cy="5122941"/>
          </a:xfrm>
          <a:prstGeom prst="rect">
            <a:avLst/>
          </a:prstGeom>
          <a:noFill/>
        </p:spPr>
        <p:txBody>
          <a:bodyPr wrap="square">
            <a:spAutoFit/>
          </a:bodyPr>
          <a:lstStyle/>
          <a:p>
            <a:pPr algn="just">
              <a:lnSpc>
                <a:spcPct val="150000"/>
              </a:lnSpc>
            </a:pPr>
            <a:r>
              <a:rPr lang="es-ES" sz="2000" dirty="0"/>
              <a:t>	La “calidad” de los datos puede ser un elemento clave, tanto para estudios con datos primarios (</a:t>
            </a:r>
            <a:r>
              <a:rPr lang="es-ES" sz="2000" dirty="0" err="1"/>
              <a:t>valoctocogene</a:t>
            </a:r>
            <a:r>
              <a:rPr lang="es-ES" sz="2000" dirty="0"/>
              <a:t> </a:t>
            </a:r>
            <a:r>
              <a:rPr lang="es-ES" sz="2000" dirty="0" err="1"/>
              <a:t>roxaparvovec</a:t>
            </a:r>
            <a:r>
              <a:rPr lang="es-ES" sz="2000" dirty="0"/>
              <a:t>: Fase III con 6 meses de seguimiento) como aquellos que utilizan datos de </a:t>
            </a:r>
            <a:r>
              <a:rPr lang="es-ES" sz="2000" dirty="0" err="1"/>
              <a:t>metanálisis</a:t>
            </a:r>
            <a:r>
              <a:rPr lang="es-ES" sz="2000" dirty="0"/>
              <a:t>. </a:t>
            </a:r>
          </a:p>
          <a:p>
            <a:pPr algn="just">
              <a:lnSpc>
                <a:spcPct val="150000"/>
              </a:lnSpc>
            </a:pPr>
            <a:r>
              <a:rPr lang="es-ES" sz="2000" dirty="0"/>
              <a:t>	</a:t>
            </a:r>
          </a:p>
          <a:p>
            <a:pPr algn="just">
              <a:lnSpc>
                <a:spcPct val="150000"/>
              </a:lnSpc>
            </a:pPr>
            <a:r>
              <a:rPr lang="es-ES" sz="2000" dirty="0"/>
              <a:t>	En aquellos con </a:t>
            </a:r>
            <a:r>
              <a:rPr lang="es-ES" sz="2000" dirty="0" err="1"/>
              <a:t>metanálisis</a:t>
            </a:r>
            <a:r>
              <a:rPr lang="es-ES" sz="2000" dirty="0"/>
              <a:t> resulta de utilidad evaluar las diferencias entre los estudios puede ser más útil que estimar el efecto promedio mediante la combinación acrítica de los estudios primarios. </a:t>
            </a:r>
          </a:p>
          <a:p>
            <a:pPr algn="just">
              <a:lnSpc>
                <a:spcPct val="150000"/>
              </a:lnSpc>
            </a:pPr>
            <a:endParaRPr lang="es-ES" sz="2000" dirty="0"/>
          </a:p>
          <a:p>
            <a:pPr algn="just">
              <a:lnSpc>
                <a:spcPct val="150000"/>
              </a:lnSpc>
            </a:pPr>
            <a:r>
              <a:rPr lang="es-ES" sz="2000" dirty="0"/>
              <a:t>	Estos ejemplos muestran que incluso cuando hay un bajo número de pacientes, la evidencia puede contar con la aprobación de los tomadores de decisiones siempre que otros aspectos del diseño del estudio sean apropiados.</a:t>
            </a:r>
          </a:p>
        </p:txBody>
      </p:sp>
      <p:sp>
        <p:nvSpPr>
          <p:cNvPr id="5" name="CuadroTexto 4">
            <a:extLst>
              <a:ext uri="{FF2B5EF4-FFF2-40B4-BE49-F238E27FC236}">
                <a16:creationId xmlns:a16="http://schemas.microsoft.com/office/drawing/2014/main" id="{77039555-5038-4021-999D-E7ADFD04E4E9}"/>
              </a:ext>
            </a:extLst>
          </p:cNvPr>
          <p:cNvSpPr txBox="1"/>
          <p:nvPr/>
        </p:nvSpPr>
        <p:spPr>
          <a:xfrm>
            <a:off x="8262" y="6396335"/>
            <a:ext cx="8918154" cy="461665"/>
          </a:xfrm>
          <a:prstGeom prst="rect">
            <a:avLst/>
          </a:prstGeom>
          <a:noFill/>
        </p:spPr>
        <p:txBody>
          <a:bodyPr wrap="square">
            <a:spAutoFit/>
          </a:bodyPr>
          <a:lstStyle/>
          <a:p>
            <a:r>
              <a:rPr lang="es-ES" sz="1200" dirty="0" err="1"/>
              <a:t>Song</a:t>
            </a:r>
            <a:r>
              <a:rPr lang="es-ES" sz="1200" dirty="0"/>
              <a:t> F, Sheldon TA, Sutton AJ, Abrams KR, Jones DR. </a:t>
            </a:r>
            <a:r>
              <a:rPr lang="es-ES" sz="1200" dirty="0" err="1"/>
              <a:t>Methods</a:t>
            </a:r>
            <a:r>
              <a:rPr lang="es-ES" sz="1200" dirty="0"/>
              <a:t> </a:t>
            </a:r>
            <a:r>
              <a:rPr lang="es-ES" sz="1200" dirty="0" err="1"/>
              <a:t>for</a:t>
            </a:r>
            <a:r>
              <a:rPr lang="es-ES" sz="1200" dirty="0"/>
              <a:t> </a:t>
            </a:r>
            <a:r>
              <a:rPr lang="es-ES" sz="1200" dirty="0" err="1"/>
              <a:t>exploring</a:t>
            </a:r>
            <a:r>
              <a:rPr lang="es-ES" sz="1200" dirty="0"/>
              <a:t> </a:t>
            </a:r>
            <a:r>
              <a:rPr lang="es-ES" sz="1200" dirty="0" err="1"/>
              <a:t>heterogeneity</a:t>
            </a:r>
            <a:endParaRPr lang="es-ES" sz="1200" dirty="0"/>
          </a:p>
          <a:p>
            <a:r>
              <a:rPr lang="es-ES" sz="1200" dirty="0"/>
              <a:t>in meta-</a:t>
            </a:r>
            <a:r>
              <a:rPr lang="es-ES" sz="1200" dirty="0" err="1"/>
              <a:t>analysis</a:t>
            </a:r>
            <a:r>
              <a:rPr lang="es-ES" sz="1200" dirty="0"/>
              <a:t>. </a:t>
            </a:r>
            <a:r>
              <a:rPr lang="es-ES" sz="1200" dirty="0" err="1"/>
              <a:t>Evaluation</a:t>
            </a:r>
            <a:r>
              <a:rPr lang="es-ES" sz="1200" dirty="0"/>
              <a:t> &amp; </a:t>
            </a:r>
            <a:r>
              <a:rPr lang="es-ES" sz="1200" dirty="0" err="1"/>
              <a:t>the</a:t>
            </a:r>
            <a:r>
              <a:rPr lang="es-ES" sz="1200" dirty="0"/>
              <a:t> </a:t>
            </a:r>
            <a:r>
              <a:rPr lang="es-ES" sz="1200" dirty="0" err="1"/>
              <a:t>health</a:t>
            </a:r>
            <a:r>
              <a:rPr lang="es-ES" sz="1200" dirty="0"/>
              <a:t> </a:t>
            </a:r>
            <a:r>
              <a:rPr lang="es-ES" sz="1200" dirty="0" err="1"/>
              <a:t>professions</a:t>
            </a:r>
            <a:r>
              <a:rPr lang="es-ES" sz="1200" dirty="0"/>
              <a:t>. 2001;24(2):126-151.  doi:10.1177/016327870102400203</a:t>
            </a:r>
          </a:p>
        </p:txBody>
      </p:sp>
      <p:sp>
        <p:nvSpPr>
          <p:cNvPr id="7" name="CuadroTexto 6">
            <a:extLst>
              <a:ext uri="{FF2B5EF4-FFF2-40B4-BE49-F238E27FC236}">
                <a16:creationId xmlns:a16="http://schemas.microsoft.com/office/drawing/2014/main" id="{16983942-8CCF-4354-B413-3797E6C8405B}"/>
              </a:ext>
            </a:extLst>
          </p:cNvPr>
          <p:cNvSpPr txBox="1"/>
          <p:nvPr/>
        </p:nvSpPr>
        <p:spPr>
          <a:xfrm>
            <a:off x="126693" y="161582"/>
            <a:ext cx="4572000" cy="600164"/>
          </a:xfrm>
          <a:prstGeom prst="rect">
            <a:avLst/>
          </a:prstGeom>
          <a:noFill/>
        </p:spPr>
        <p:txBody>
          <a:bodyPr wrap="square">
            <a:spAutoFit/>
          </a:bodyPr>
          <a:lstStyle/>
          <a:p>
            <a:r>
              <a:rPr lang="es-ES" sz="3300" dirty="0">
                <a:latin typeface="+mj-lt"/>
                <a:ea typeface="+mj-ea"/>
                <a:cs typeface="+mj-cs"/>
              </a:rPr>
              <a:t>Datos sobre la eficacia </a:t>
            </a:r>
          </a:p>
        </p:txBody>
      </p:sp>
    </p:spTree>
    <p:extLst>
      <p:ext uri="{BB962C8B-B14F-4D97-AF65-F5344CB8AC3E}">
        <p14:creationId xmlns:p14="http://schemas.microsoft.com/office/powerpoint/2010/main" val="180808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43EE5FF-1646-4B43-A7D7-CF00BACE5469}"/>
              </a:ext>
            </a:extLst>
          </p:cNvPr>
          <p:cNvSpPr txBox="1"/>
          <p:nvPr/>
        </p:nvSpPr>
        <p:spPr>
          <a:xfrm>
            <a:off x="223091" y="1187018"/>
            <a:ext cx="8488496" cy="967957"/>
          </a:xfrm>
          <a:prstGeom prst="rect">
            <a:avLst/>
          </a:prstGeom>
          <a:noFill/>
        </p:spPr>
        <p:txBody>
          <a:bodyPr wrap="square">
            <a:spAutoFit/>
          </a:bodyPr>
          <a:lstStyle/>
          <a:p>
            <a:pPr algn="just">
              <a:lnSpc>
                <a:spcPct val="150000"/>
              </a:lnSpc>
            </a:pPr>
            <a:r>
              <a:rPr lang="es-ES" sz="2000" dirty="0"/>
              <a:t>	Resulta recomendable utilizar métodos apropiados para garantizar que los grupos de intervención y de control sean comparables. Ejem: </a:t>
            </a:r>
            <a:r>
              <a:rPr lang="es-ES" sz="2000" dirty="0" err="1"/>
              <a:t>matching</a:t>
            </a:r>
            <a:r>
              <a:rPr lang="es-ES" sz="2000" dirty="0"/>
              <a:t>,</a:t>
            </a:r>
          </a:p>
        </p:txBody>
      </p:sp>
      <p:sp>
        <p:nvSpPr>
          <p:cNvPr id="5" name="CuadroTexto 4">
            <a:extLst>
              <a:ext uri="{FF2B5EF4-FFF2-40B4-BE49-F238E27FC236}">
                <a16:creationId xmlns:a16="http://schemas.microsoft.com/office/drawing/2014/main" id="{77039555-5038-4021-999D-E7ADFD04E4E9}"/>
              </a:ext>
            </a:extLst>
          </p:cNvPr>
          <p:cNvSpPr txBox="1"/>
          <p:nvPr/>
        </p:nvSpPr>
        <p:spPr>
          <a:xfrm>
            <a:off x="8262" y="6396335"/>
            <a:ext cx="8918154" cy="461665"/>
          </a:xfrm>
          <a:prstGeom prst="rect">
            <a:avLst/>
          </a:prstGeom>
          <a:noFill/>
        </p:spPr>
        <p:txBody>
          <a:bodyPr wrap="square">
            <a:spAutoFit/>
          </a:bodyPr>
          <a:lstStyle/>
          <a:p>
            <a:r>
              <a:rPr lang="es-ES" sz="1200" dirty="0"/>
              <a:t>Lin JK, </a:t>
            </a:r>
            <a:r>
              <a:rPr lang="es-ES" sz="1200" dirty="0" err="1"/>
              <a:t>Muffly</a:t>
            </a:r>
            <a:r>
              <a:rPr lang="es-ES" sz="1200" dirty="0"/>
              <a:t> LS, </a:t>
            </a:r>
            <a:r>
              <a:rPr lang="es-ES" sz="1200" dirty="0" err="1"/>
              <a:t>Spinner</a:t>
            </a:r>
            <a:r>
              <a:rPr lang="es-ES" sz="1200" dirty="0"/>
              <a:t> MA, </a:t>
            </a:r>
            <a:r>
              <a:rPr lang="es-ES" sz="1200" dirty="0" err="1"/>
              <a:t>Bames</a:t>
            </a:r>
            <a:r>
              <a:rPr lang="es-ES" sz="1200" dirty="0"/>
              <a:t> JI, Owens DK, </a:t>
            </a:r>
            <a:r>
              <a:rPr lang="es-ES" sz="1200" dirty="0" err="1"/>
              <a:t>Goldhaber-Fiebert</a:t>
            </a:r>
            <a:r>
              <a:rPr lang="es-ES" sz="1200" dirty="0"/>
              <a:t> J. </a:t>
            </a:r>
            <a:r>
              <a:rPr lang="es-ES" sz="1200" dirty="0" err="1"/>
              <a:t>Cost-Effectiveness</a:t>
            </a:r>
            <a:r>
              <a:rPr lang="es-ES" sz="1200" dirty="0"/>
              <a:t> </a:t>
            </a:r>
            <a:r>
              <a:rPr lang="es-ES" sz="1200" dirty="0" err="1"/>
              <a:t>of</a:t>
            </a:r>
            <a:r>
              <a:rPr lang="es-ES" sz="1200" dirty="0"/>
              <a:t> </a:t>
            </a:r>
            <a:r>
              <a:rPr lang="es-ES" sz="1200" dirty="0" err="1"/>
              <a:t>Chimeric</a:t>
            </a:r>
            <a:r>
              <a:rPr lang="es-ES" sz="1200" dirty="0"/>
              <a:t> </a:t>
            </a:r>
            <a:r>
              <a:rPr lang="es-ES" sz="1200" dirty="0" err="1"/>
              <a:t>Antigen</a:t>
            </a:r>
            <a:r>
              <a:rPr lang="es-ES" sz="1200" dirty="0"/>
              <a:t> Receptor T-Cell </a:t>
            </a:r>
            <a:r>
              <a:rPr lang="es-ES" sz="1200" dirty="0" err="1"/>
              <a:t>Therapy</a:t>
            </a:r>
            <a:r>
              <a:rPr lang="es-ES" sz="1200" dirty="0"/>
              <a:t> in </a:t>
            </a:r>
            <a:r>
              <a:rPr lang="es-ES" sz="1200" dirty="0" err="1"/>
              <a:t>Relapsed</a:t>
            </a:r>
            <a:r>
              <a:rPr lang="es-ES" sz="1200" dirty="0"/>
              <a:t> </a:t>
            </a:r>
            <a:r>
              <a:rPr lang="es-ES" sz="1200" dirty="0" err="1"/>
              <a:t>or</a:t>
            </a:r>
            <a:r>
              <a:rPr lang="es-ES" sz="1200" dirty="0"/>
              <a:t> </a:t>
            </a:r>
            <a:r>
              <a:rPr lang="es-ES" sz="1200" dirty="0" err="1"/>
              <a:t>Refractory</a:t>
            </a:r>
            <a:r>
              <a:rPr lang="es-ES" sz="1200" dirty="0"/>
              <a:t> </a:t>
            </a:r>
            <a:r>
              <a:rPr lang="es-ES" sz="1200" dirty="0" err="1"/>
              <a:t>Large</a:t>
            </a:r>
            <a:r>
              <a:rPr lang="es-ES" sz="1200" dirty="0"/>
              <a:t> B-Cell </a:t>
            </a:r>
            <a:r>
              <a:rPr lang="es-ES" sz="1200" dirty="0" err="1"/>
              <a:t>Lymphoma</a:t>
            </a:r>
            <a:r>
              <a:rPr lang="es-ES" sz="1200" dirty="0"/>
              <a:t>. </a:t>
            </a:r>
            <a:r>
              <a:rPr lang="es-ES" sz="1200" dirty="0" err="1"/>
              <a:t>Journal</a:t>
            </a:r>
            <a:r>
              <a:rPr lang="es-ES" sz="1200" dirty="0"/>
              <a:t> </a:t>
            </a:r>
            <a:r>
              <a:rPr lang="es-ES" sz="1200" dirty="0" err="1"/>
              <a:t>of</a:t>
            </a:r>
            <a:r>
              <a:rPr lang="es-ES" sz="1200" dirty="0"/>
              <a:t> </a:t>
            </a:r>
            <a:r>
              <a:rPr lang="es-ES" sz="1200" dirty="0" err="1"/>
              <a:t>Clinical</a:t>
            </a:r>
            <a:r>
              <a:rPr lang="es-ES" sz="1200" dirty="0"/>
              <a:t> </a:t>
            </a:r>
            <a:r>
              <a:rPr lang="es-ES" sz="1200" dirty="0" err="1"/>
              <a:t>Oncology</a:t>
            </a:r>
            <a:r>
              <a:rPr lang="es-ES" sz="1200" dirty="0"/>
              <a:t>. 2019;37(24):2105-2119.</a:t>
            </a:r>
          </a:p>
        </p:txBody>
      </p:sp>
      <p:sp>
        <p:nvSpPr>
          <p:cNvPr id="7" name="CuadroTexto 6">
            <a:extLst>
              <a:ext uri="{FF2B5EF4-FFF2-40B4-BE49-F238E27FC236}">
                <a16:creationId xmlns:a16="http://schemas.microsoft.com/office/drawing/2014/main" id="{16983942-8CCF-4354-B413-3797E6C8405B}"/>
              </a:ext>
            </a:extLst>
          </p:cNvPr>
          <p:cNvSpPr txBox="1"/>
          <p:nvPr/>
        </p:nvSpPr>
        <p:spPr>
          <a:xfrm>
            <a:off x="126693" y="161582"/>
            <a:ext cx="4572000" cy="600164"/>
          </a:xfrm>
          <a:prstGeom prst="rect">
            <a:avLst/>
          </a:prstGeom>
          <a:noFill/>
        </p:spPr>
        <p:txBody>
          <a:bodyPr wrap="square">
            <a:spAutoFit/>
          </a:bodyPr>
          <a:lstStyle/>
          <a:p>
            <a:r>
              <a:rPr lang="es-ES" sz="3300" dirty="0">
                <a:latin typeface="+mj-lt"/>
                <a:ea typeface="+mj-ea"/>
                <a:cs typeface="+mj-cs"/>
              </a:rPr>
              <a:t>Datos sobre efectividad</a:t>
            </a:r>
          </a:p>
        </p:txBody>
      </p:sp>
      <p:sp>
        <p:nvSpPr>
          <p:cNvPr id="6" name="CuadroTexto 5">
            <a:extLst>
              <a:ext uri="{FF2B5EF4-FFF2-40B4-BE49-F238E27FC236}">
                <a16:creationId xmlns:a16="http://schemas.microsoft.com/office/drawing/2014/main" id="{1464ED7F-3930-4C3D-B5F0-5DA694A8C85B}"/>
              </a:ext>
            </a:extLst>
          </p:cNvPr>
          <p:cNvSpPr txBox="1"/>
          <p:nvPr/>
        </p:nvSpPr>
        <p:spPr>
          <a:xfrm>
            <a:off x="115676" y="2506386"/>
            <a:ext cx="8703325" cy="600164"/>
          </a:xfrm>
          <a:prstGeom prst="rect">
            <a:avLst/>
          </a:prstGeom>
          <a:noFill/>
        </p:spPr>
        <p:txBody>
          <a:bodyPr wrap="square">
            <a:spAutoFit/>
          </a:bodyPr>
          <a:lstStyle/>
          <a:p>
            <a:r>
              <a:rPr lang="es-ES" sz="3300" dirty="0">
                <a:latin typeface="+mj-lt"/>
                <a:ea typeface="+mj-ea"/>
                <a:cs typeface="+mj-cs"/>
              </a:rPr>
              <a:t>Métodos de modelización a largo plazo</a:t>
            </a:r>
          </a:p>
        </p:txBody>
      </p:sp>
      <p:sp>
        <p:nvSpPr>
          <p:cNvPr id="8" name="CuadroTexto 7">
            <a:extLst>
              <a:ext uri="{FF2B5EF4-FFF2-40B4-BE49-F238E27FC236}">
                <a16:creationId xmlns:a16="http://schemas.microsoft.com/office/drawing/2014/main" id="{0B93B658-EB6E-4AAD-8C1E-36C840D0C6BC}"/>
              </a:ext>
            </a:extLst>
          </p:cNvPr>
          <p:cNvSpPr txBox="1"/>
          <p:nvPr/>
        </p:nvSpPr>
        <p:spPr>
          <a:xfrm>
            <a:off x="126693" y="3457961"/>
            <a:ext cx="8488496" cy="2352952"/>
          </a:xfrm>
          <a:prstGeom prst="rect">
            <a:avLst/>
          </a:prstGeom>
          <a:noFill/>
        </p:spPr>
        <p:txBody>
          <a:bodyPr wrap="square">
            <a:spAutoFit/>
          </a:bodyPr>
          <a:lstStyle/>
          <a:p>
            <a:pPr algn="just">
              <a:lnSpc>
                <a:spcPct val="150000"/>
              </a:lnSpc>
            </a:pPr>
            <a:r>
              <a:rPr lang="es-ES" sz="2000" dirty="0"/>
              <a:t>	Uso de medida de efectividad primaria puede condicionar la modelización. Diferencias entre cura y respuesta.</a:t>
            </a:r>
          </a:p>
          <a:p>
            <a:pPr algn="just">
              <a:lnSpc>
                <a:spcPct val="150000"/>
              </a:lnSpc>
            </a:pPr>
            <a:r>
              <a:rPr lang="es-ES" sz="2000" dirty="0"/>
              <a:t>	Efectividad del tratamiento a largo plazo: funciones paramétricas, escenario optimista vs pesimista, asunciones, etc. </a:t>
            </a:r>
          </a:p>
          <a:p>
            <a:pPr algn="just">
              <a:lnSpc>
                <a:spcPct val="150000"/>
              </a:lnSpc>
            </a:pPr>
            <a:r>
              <a:rPr lang="es-ES" sz="2000" dirty="0"/>
              <a:t>	Lin (2019) COI y mejores asunciones. </a:t>
            </a:r>
          </a:p>
        </p:txBody>
      </p:sp>
    </p:spTree>
    <p:extLst>
      <p:ext uri="{BB962C8B-B14F-4D97-AF65-F5344CB8AC3E}">
        <p14:creationId xmlns:p14="http://schemas.microsoft.com/office/powerpoint/2010/main" val="299768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97A418-1E2E-4CAD-AA8C-61FEE38CB282}"/>
              </a:ext>
            </a:extLst>
          </p:cNvPr>
          <p:cNvSpPr txBox="1">
            <a:spLocks/>
          </p:cNvSpPr>
          <p:nvPr/>
        </p:nvSpPr>
        <p:spPr>
          <a:xfrm>
            <a:off x="223619" y="340479"/>
            <a:ext cx="7886700" cy="60182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Coste del tratamiento ATMP en los 34 ACU</a:t>
            </a:r>
          </a:p>
        </p:txBody>
      </p:sp>
      <p:sp>
        <p:nvSpPr>
          <p:cNvPr id="3" name="CuadroTexto 2">
            <a:extLst>
              <a:ext uri="{FF2B5EF4-FFF2-40B4-BE49-F238E27FC236}">
                <a16:creationId xmlns:a16="http://schemas.microsoft.com/office/drawing/2014/main" id="{C9BE0AA1-5955-4CC4-AC01-8D95D70655BB}"/>
              </a:ext>
            </a:extLst>
          </p:cNvPr>
          <p:cNvSpPr txBox="1"/>
          <p:nvPr/>
        </p:nvSpPr>
        <p:spPr>
          <a:xfrm>
            <a:off x="223619" y="942308"/>
            <a:ext cx="8685250" cy="3359061"/>
          </a:xfrm>
          <a:prstGeom prst="rect">
            <a:avLst/>
          </a:prstGeom>
          <a:noFill/>
        </p:spPr>
        <p:txBody>
          <a:bodyPr wrap="square" rtlCol="0">
            <a:spAutoFit/>
          </a:bodyPr>
          <a:lstStyle/>
          <a:p>
            <a:pPr marL="285750" indent="-285750">
              <a:lnSpc>
                <a:spcPct val="150000"/>
              </a:lnSpc>
              <a:buFontTx/>
              <a:buChar char="-"/>
            </a:pPr>
            <a:r>
              <a:rPr lang="es-ES" sz="2400" dirty="0"/>
              <a:t>En algunos artículos el precio del medicamento era desconocido para los autores. </a:t>
            </a:r>
            <a:r>
              <a:rPr lang="es-ES" sz="2400" b="1" dirty="0"/>
              <a:t>Lo cual dificulta la generalización de los resultados</a:t>
            </a:r>
            <a:r>
              <a:rPr lang="es-ES" sz="2400" dirty="0"/>
              <a:t>.</a:t>
            </a:r>
          </a:p>
          <a:p>
            <a:pPr marL="285750" indent="-285750">
              <a:lnSpc>
                <a:spcPct val="150000"/>
              </a:lnSpc>
              <a:buFontTx/>
              <a:buChar char="-"/>
            </a:pPr>
            <a:r>
              <a:rPr lang="es-ES" sz="2400" dirty="0"/>
              <a:t>Se especifica la existencia de acuerdos de riesgo compartido. </a:t>
            </a:r>
          </a:p>
          <a:p>
            <a:pPr marL="285750" indent="-285750">
              <a:lnSpc>
                <a:spcPct val="150000"/>
              </a:lnSpc>
              <a:buFontTx/>
              <a:buChar char="-"/>
            </a:pPr>
            <a:r>
              <a:rPr lang="es-ES" sz="2400" dirty="0"/>
              <a:t>UK (Inglaterra y Escocia) </a:t>
            </a:r>
            <a:r>
              <a:rPr lang="es-ES" sz="2400" i="1" dirty="0" err="1"/>
              <a:t>Patient</a:t>
            </a:r>
            <a:r>
              <a:rPr lang="es-ES" sz="2400" i="1" dirty="0"/>
              <a:t> Access </a:t>
            </a:r>
            <a:r>
              <a:rPr lang="es-ES" sz="2400" i="1" dirty="0" err="1"/>
              <a:t>Schemes</a:t>
            </a:r>
            <a:r>
              <a:rPr lang="es-ES" sz="2400" dirty="0"/>
              <a:t>: negocian descuentos y otros acuerdos. </a:t>
            </a:r>
          </a:p>
        </p:txBody>
      </p:sp>
    </p:spTree>
    <p:extLst>
      <p:ext uri="{BB962C8B-B14F-4D97-AF65-F5344CB8AC3E}">
        <p14:creationId xmlns:p14="http://schemas.microsoft.com/office/powerpoint/2010/main" val="306027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519CA69-E3D9-4B2A-AA4D-72F495518A5E}"/>
              </a:ext>
            </a:extLst>
          </p:cNvPr>
          <p:cNvPicPr>
            <a:picLocks noChangeAspect="1"/>
          </p:cNvPicPr>
          <p:nvPr/>
        </p:nvPicPr>
        <p:blipFill rotWithShape="1">
          <a:blip r:embed="rId2"/>
          <a:srcRect r="255"/>
          <a:stretch/>
        </p:blipFill>
        <p:spPr>
          <a:xfrm>
            <a:off x="627248" y="297029"/>
            <a:ext cx="7886700" cy="2181529"/>
          </a:xfrm>
          <a:prstGeom prst="rect">
            <a:avLst/>
          </a:prstGeom>
        </p:spPr>
      </p:pic>
      <p:sp>
        <p:nvSpPr>
          <p:cNvPr id="6" name="CuadroTexto 5">
            <a:extLst>
              <a:ext uri="{FF2B5EF4-FFF2-40B4-BE49-F238E27FC236}">
                <a16:creationId xmlns:a16="http://schemas.microsoft.com/office/drawing/2014/main" id="{EE94FF38-1DC5-4C5D-A210-6D7D0A1FDA21}"/>
              </a:ext>
            </a:extLst>
          </p:cNvPr>
          <p:cNvSpPr txBox="1"/>
          <p:nvPr/>
        </p:nvSpPr>
        <p:spPr>
          <a:xfrm>
            <a:off x="180076" y="2644170"/>
            <a:ext cx="8781044" cy="1569660"/>
          </a:xfrm>
          <a:prstGeom prst="rect">
            <a:avLst/>
          </a:prstGeom>
          <a:noFill/>
        </p:spPr>
        <p:txBody>
          <a:bodyPr wrap="square">
            <a:spAutoFit/>
          </a:bodyPr>
          <a:lstStyle/>
          <a:p>
            <a:pPr algn="just"/>
            <a:r>
              <a:rPr lang="es-ES" sz="2400" dirty="0"/>
              <a:t>Ni los mioblastos expandidos in vitro ni las </a:t>
            </a:r>
            <a:r>
              <a:rPr lang="es-ES" sz="2400" dirty="0" err="1"/>
              <a:t>miofibras</a:t>
            </a:r>
            <a:r>
              <a:rPr lang="es-ES" sz="2400" dirty="0"/>
              <a:t> trituradas ofrecieron mejores resultados en términos de QALY para la incontinencia urinaria de esfuerzo en comparación con el tratamiento habitual (cabestrillo uretral medio).</a:t>
            </a:r>
          </a:p>
        </p:txBody>
      </p:sp>
      <p:pic>
        <p:nvPicPr>
          <p:cNvPr id="5" name="Imagen 4">
            <a:extLst>
              <a:ext uri="{FF2B5EF4-FFF2-40B4-BE49-F238E27FC236}">
                <a16:creationId xmlns:a16="http://schemas.microsoft.com/office/drawing/2014/main" id="{0C6530D1-2516-4915-B70E-FEC0701596B6}"/>
              </a:ext>
            </a:extLst>
          </p:cNvPr>
          <p:cNvPicPr>
            <a:picLocks noChangeAspect="1"/>
          </p:cNvPicPr>
          <p:nvPr/>
        </p:nvPicPr>
        <p:blipFill>
          <a:blip r:embed="rId3"/>
          <a:stretch>
            <a:fillRect/>
          </a:stretch>
        </p:blipFill>
        <p:spPr>
          <a:xfrm>
            <a:off x="6025687" y="4230477"/>
            <a:ext cx="2771981" cy="2406656"/>
          </a:xfrm>
          <a:prstGeom prst="rect">
            <a:avLst/>
          </a:prstGeom>
        </p:spPr>
      </p:pic>
    </p:spTree>
    <p:extLst>
      <p:ext uri="{BB962C8B-B14F-4D97-AF65-F5344CB8AC3E}">
        <p14:creationId xmlns:p14="http://schemas.microsoft.com/office/powerpoint/2010/main" val="141623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410F487-8E3E-4ACB-9C32-5A3CF05ADF1B}"/>
              </a:ext>
            </a:extLst>
          </p:cNvPr>
          <p:cNvPicPr>
            <a:picLocks noChangeAspect="1"/>
          </p:cNvPicPr>
          <p:nvPr/>
        </p:nvPicPr>
        <p:blipFill rotWithShape="1">
          <a:blip r:embed="rId2"/>
          <a:srcRect l="51285" t="47108"/>
          <a:stretch/>
        </p:blipFill>
        <p:spPr>
          <a:xfrm>
            <a:off x="287805" y="60850"/>
            <a:ext cx="3770390" cy="2692878"/>
          </a:xfrm>
          <a:prstGeom prst="rect">
            <a:avLst/>
          </a:prstGeom>
        </p:spPr>
      </p:pic>
      <p:pic>
        <p:nvPicPr>
          <p:cNvPr id="9" name="Imagen 8">
            <a:extLst>
              <a:ext uri="{FF2B5EF4-FFF2-40B4-BE49-F238E27FC236}">
                <a16:creationId xmlns:a16="http://schemas.microsoft.com/office/drawing/2014/main" id="{D4FEEEB2-75F8-4B85-9F0B-9F6A0108C32C}"/>
              </a:ext>
            </a:extLst>
          </p:cNvPr>
          <p:cNvPicPr>
            <a:picLocks noChangeAspect="1"/>
          </p:cNvPicPr>
          <p:nvPr/>
        </p:nvPicPr>
        <p:blipFill>
          <a:blip r:embed="rId3"/>
          <a:stretch>
            <a:fillRect/>
          </a:stretch>
        </p:blipFill>
        <p:spPr>
          <a:xfrm>
            <a:off x="96638" y="95685"/>
            <a:ext cx="382333" cy="344100"/>
          </a:xfrm>
          <a:prstGeom prst="rect">
            <a:avLst/>
          </a:prstGeom>
        </p:spPr>
      </p:pic>
      <p:pic>
        <p:nvPicPr>
          <p:cNvPr id="19" name="Imagen 18">
            <a:extLst>
              <a:ext uri="{FF2B5EF4-FFF2-40B4-BE49-F238E27FC236}">
                <a16:creationId xmlns:a16="http://schemas.microsoft.com/office/drawing/2014/main" id="{8484D490-F23C-4FDC-84C5-D1766A7DD45C}"/>
              </a:ext>
            </a:extLst>
          </p:cNvPr>
          <p:cNvPicPr>
            <a:picLocks noChangeAspect="1"/>
          </p:cNvPicPr>
          <p:nvPr/>
        </p:nvPicPr>
        <p:blipFill>
          <a:blip r:embed="rId4"/>
          <a:stretch>
            <a:fillRect/>
          </a:stretch>
        </p:blipFill>
        <p:spPr>
          <a:xfrm>
            <a:off x="2107474" y="2818238"/>
            <a:ext cx="6966914" cy="3686246"/>
          </a:xfrm>
          <a:prstGeom prst="rect">
            <a:avLst/>
          </a:prstGeom>
        </p:spPr>
      </p:pic>
      <p:sp>
        <p:nvSpPr>
          <p:cNvPr id="17" name="Rectángulo: esquinas redondeadas 16">
            <a:extLst>
              <a:ext uri="{FF2B5EF4-FFF2-40B4-BE49-F238E27FC236}">
                <a16:creationId xmlns:a16="http://schemas.microsoft.com/office/drawing/2014/main" id="{F874F65E-BF38-41BF-ADF1-E49B2843FD2D}"/>
              </a:ext>
            </a:extLst>
          </p:cNvPr>
          <p:cNvSpPr/>
          <p:nvPr/>
        </p:nvSpPr>
        <p:spPr>
          <a:xfrm>
            <a:off x="6261463" y="3429000"/>
            <a:ext cx="775063" cy="574766"/>
          </a:xfrm>
          <a:prstGeom prst="round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1F66600F-BE2E-44F7-8BB3-88FAF9065597}"/>
              </a:ext>
            </a:extLst>
          </p:cNvPr>
          <p:cNvSpPr txBox="1"/>
          <p:nvPr/>
        </p:nvSpPr>
        <p:spPr>
          <a:xfrm>
            <a:off x="0" y="6515727"/>
            <a:ext cx="3583822" cy="369332"/>
          </a:xfrm>
          <a:prstGeom prst="rect">
            <a:avLst/>
          </a:prstGeom>
          <a:noFill/>
        </p:spPr>
        <p:txBody>
          <a:bodyPr wrap="square" rtlCol="0">
            <a:spAutoFit/>
          </a:bodyPr>
          <a:lstStyle/>
          <a:p>
            <a:r>
              <a:rPr lang="es-ES" sz="900" dirty="0"/>
              <a:t>B-ALL: Leucemia linfoblástica aguda (LLA) de células B</a:t>
            </a:r>
          </a:p>
          <a:p>
            <a:r>
              <a:rPr lang="es-ES" sz="900" dirty="0" err="1"/>
              <a:t>Kymriah</a:t>
            </a:r>
            <a:r>
              <a:rPr lang="es-ES" sz="900" dirty="0"/>
              <a:t>: </a:t>
            </a:r>
            <a:r>
              <a:rPr lang="es-ES" sz="900" dirty="0" err="1"/>
              <a:t>tisagenlecleucel</a:t>
            </a:r>
            <a:endParaRPr lang="es-ES" sz="900" dirty="0"/>
          </a:p>
        </p:txBody>
      </p:sp>
    </p:spTree>
    <p:extLst>
      <p:ext uri="{BB962C8B-B14F-4D97-AF65-F5344CB8AC3E}">
        <p14:creationId xmlns:p14="http://schemas.microsoft.com/office/powerpoint/2010/main" val="26567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2D009B9-15B0-4287-88CB-011150036226}"/>
              </a:ext>
            </a:extLst>
          </p:cNvPr>
          <p:cNvSpPr txBox="1">
            <a:spLocks/>
          </p:cNvSpPr>
          <p:nvPr/>
        </p:nvSpPr>
        <p:spPr>
          <a:xfrm>
            <a:off x="180076" y="209850"/>
            <a:ext cx="7886700" cy="7045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Introducción</a:t>
            </a:r>
          </a:p>
          <a:p>
            <a:endParaRPr lang="es-ES" dirty="0"/>
          </a:p>
        </p:txBody>
      </p:sp>
      <p:sp>
        <p:nvSpPr>
          <p:cNvPr id="10" name="CuadroTexto 9">
            <a:extLst>
              <a:ext uri="{FF2B5EF4-FFF2-40B4-BE49-F238E27FC236}">
                <a16:creationId xmlns:a16="http://schemas.microsoft.com/office/drawing/2014/main" id="{46EC5D4E-B623-4FAE-8E4B-7D50CB470863}"/>
              </a:ext>
            </a:extLst>
          </p:cNvPr>
          <p:cNvSpPr txBox="1"/>
          <p:nvPr/>
        </p:nvSpPr>
        <p:spPr>
          <a:xfrm>
            <a:off x="322217" y="1282231"/>
            <a:ext cx="8499566" cy="4420890"/>
          </a:xfrm>
          <a:prstGeom prst="rect">
            <a:avLst/>
          </a:prstGeom>
          <a:noFill/>
        </p:spPr>
        <p:txBody>
          <a:bodyPr wrap="square">
            <a:spAutoFit/>
          </a:bodyPr>
          <a:lstStyle/>
          <a:p>
            <a:pPr algn="just" defTabSz="444500">
              <a:lnSpc>
                <a:spcPct val="200000"/>
              </a:lnSpc>
            </a:pPr>
            <a:r>
              <a:rPr lang="es-ES" sz="2400" dirty="0"/>
              <a:t>	Los medicamentos de terapia avanzada (ATMP) son fármacos de uso humano que se basan en genes, tejidos o células.</a:t>
            </a:r>
          </a:p>
          <a:p>
            <a:pPr algn="just" defTabSz="444500">
              <a:lnSpc>
                <a:spcPct val="200000"/>
              </a:lnSpc>
            </a:pPr>
            <a:r>
              <a:rPr lang="es-ES" sz="2400" dirty="0"/>
              <a:t>	Actualmente, &gt;1.000 </a:t>
            </a:r>
            <a:r>
              <a:rPr lang="es-ES" sz="2400" dirty="0" err="1"/>
              <a:t>ECAs</a:t>
            </a:r>
            <a:r>
              <a:rPr lang="es-ES" sz="2400" dirty="0"/>
              <a:t> sobre ATMP. </a:t>
            </a:r>
          </a:p>
          <a:p>
            <a:pPr algn="just" defTabSz="444500">
              <a:lnSpc>
                <a:spcPct val="200000"/>
              </a:lnSpc>
            </a:pPr>
            <a:r>
              <a:rPr lang="es-ES" sz="2400" dirty="0"/>
              <a:t>	Indicaciones muy específicas (raras), pero otras terapias tienen aplicación amplia (ej. reparación del cartílago de la rodilla o la incontinencia urinaria de esfuerzo).</a:t>
            </a:r>
          </a:p>
        </p:txBody>
      </p:sp>
    </p:spTree>
    <p:extLst>
      <p:ext uri="{BB962C8B-B14F-4D97-AF65-F5344CB8AC3E}">
        <p14:creationId xmlns:p14="http://schemas.microsoft.com/office/powerpoint/2010/main" val="136685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4BDA5C-054E-4FFE-8763-B19DEFBC6E72}"/>
              </a:ext>
            </a:extLst>
          </p:cNvPr>
          <p:cNvPicPr>
            <a:picLocks noChangeAspect="1"/>
          </p:cNvPicPr>
          <p:nvPr/>
        </p:nvPicPr>
        <p:blipFill>
          <a:blip r:embed="rId2"/>
          <a:stretch>
            <a:fillRect/>
          </a:stretch>
        </p:blipFill>
        <p:spPr>
          <a:xfrm>
            <a:off x="647185" y="1625444"/>
            <a:ext cx="8202170" cy="2505425"/>
          </a:xfrm>
          <a:prstGeom prst="rect">
            <a:avLst/>
          </a:prstGeom>
        </p:spPr>
      </p:pic>
    </p:spTree>
    <p:extLst>
      <p:ext uri="{BB962C8B-B14F-4D97-AF65-F5344CB8AC3E}">
        <p14:creationId xmlns:p14="http://schemas.microsoft.com/office/powerpoint/2010/main" val="328639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22425AA-1A68-4DC9-95BD-E40902BD3490}"/>
              </a:ext>
            </a:extLst>
          </p:cNvPr>
          <p:cNvSpPr txBox="1"/>
          <p:nvPr/>
        </p:nvSpPr>
        <p:spPr>
          <a:xfrm>
            <a:off x="385589" y="1125517"/>
            <a:ext cx="8615192" cy="5021055"/>
          </a:xfrm>
          <a:prstGeom prst="rect">
            <a:avLst/>
          </a:prstGeom>
          <a:noFill/>
        </p:spPr>
        <p:txBody>
          <a:bodyPr wrap="square">
            <a:spAutoFit/>
          </a:bodyPr>
          <a:lstStyle/>
          <a:p>
            <a:pPr algn="just">
              <a:lnSpc>
                <a:spcPct val="150000"/>
              </a:lnSpc>
            </a:pPr>
            <a:r>
              <a:rPr lang="es-ES" dirty="0"/>
              <a:t>	</a:t>
            </a:r>
            <a:r>
              <a:rPr lang="es-ES" sz="2400" dirty="0"/>
              <a:t>¿Deben utilizarse criterios para las ATMP diferentes? </a:t>
            </a:r>
          </a:p>
          <a:p>
            <a:pPr algn="just">
              <a:lnSpc>
                <a:spcPct val="150000"/>
              </a:lnSpc>
            </a:pPr>
            <a:r>
              <a:rPr lang="es-ES" sz="2400" dirty="0"/>
              <a:t>Potencialmente grandes beneficios, pero alta incertidumbre y altos costes. </a:t>
            </a:r>
          </a:p>
          <a:p>
            <a:pPr algn="just">
              <a:lnSpc>
                <a:spcPct val="150000"/>
              </a:lnSpc>
            </a:pPr>
            <a:r>
              <a:rPr lang="es-ES" sz="2400" dirty="0"/>
              <a:t>	Los pagadores han mostrado disposición a adoptar estas terapias a pesar de ICUR muy altas, a menudo con acuerdos de reembolso basados en resultados. Con los precios más altos jamás vistos. Ejem </a:t>
            </a:r>
            <a:r>
              <a:rPr lang="es-ES" sz="2400" dirty="0" err="1"/>
              <a:t>Zolgensma</a:t>
            </a:r>
            <a:r>
              <a:rPr lang="es-ES" sz="2400" dirty="0"/>
              <a:t> $2,56 millones.</a:t>
            </a:r>
          </a:p>
          <a:p>
            <a:pPr algn="just">
              <a:lnSpc>
                <a:spcPct val="150000"/>
              </a:lnSpc>
            </a:pPr>
            <a:r>
              <a:rPr lang="es-ES" sz="2400" dirty="0"/>
              <a:t>	Las agencias reguladoras otorgan cada vez más la aprobación condicionada a posteriores estudios de seguridad y eficacia.</a:t>
            </a:r>
          </a:p>
        </p:txBody>
      </p:sp>
      <p:sp>
        <p:nvSpPr>
          <p:cNvPr id="5" name="CuadroTexto 4">
            <a:extLst>
              <a:ext uri="{FF2B5EF4-FFF2-40B4-BE49-F238E27FC236}">
                <a16:creationId xmlns:a16="http://schemas.microsoft.com/office/drawing/2014/main" id="{7E9E79C3-201D-4CFF-BD17-149A3B95EB16}"/>
              </a:ext>
            </a:extLst>
          </p:cNvPr>
          <p:cNvSpPr txBox="1"/>
          <p:nvPr/>
        </p:nvSpPr>
        <p:spPr>
          <a:xfrm>
            <a:off x="382836" y="4266456"/>
            <a:ext cx="8378328" cy="589072"/>
          </a:xfrm>
          <a:prstGeom prst="rect">
            <a:avLst/>
          </a:prstGeom>
          <a:noFill/>
        </p:spPr>
        <p:txBody>
          <a:bodyPr wrap="square">
            <a:spAutoFit/>
          </a:bodyPr>
          <a:lstStyle/>
          <a:p>
            <a:pPr algn="just">
              <a:lnSpc>
                <a:spcPct val="150000"/>
              </a:lnSpc>
            </a:pPr>
            <a:r>
              <a:rPr lang="es-ES" sz="2400" dirty="0"/>
              <a:t>	</a:t>
            </a:r>
          </a:p>
        </p:txBody>
      </p:sp>
      <p:sp>
        <p:nvSpPr>
          <p:cNvPr id="6" name="Título 1">
            <a:extLst>
              <a:ext uri="{FF2B5EF4-FFF2-40B4-BE49-F238E27FC236}">
                <a16:creationId xmlns:a16="http://schemas.microsoft.com/office/drawing/2014/main" id="{1D581A0F-3DE6-4187-90CD-13665F0DFFDD}"/>
              </a:ext>
            </a:extLst>
          </p:cNvPr>
          <p:cNvSpPr txBox="1">
            <a:spLocks/>
          </p:cNvSpPr>
          <p:nvPr/>
        </p:nvSpPr>
        <p:spPr>
          <a:xfrm>
            <a:off x="223619" y="340479"/>
            <a:ext cx="7886700" cy="601829"/>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Debate</a:t>
            </a:r>
          </a:p>
        </p:txBody>
      </p:sp>
    </p:spTree>
    <p:extLst>
      <p:ext uri="{BB962C8B-B14F-4D97-AF65-F5344CB8AC3E}">
        <p14:creationId xmlns:p14="http://schemas.microsoft.com/office/powerpoint/2010/main" val="28966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522D520-7DD8-4CF6-9737-8B8152405037}"/>
              </a:ext>
            </a:extLst>
          </p:cNvPr>
          <p:cNvPicPr>
            <a:picLocks noChangeAspect="1"/>
          </p:cNvPicPr>
          <p:nvPr/>
        </p:nvPicPr>
        <p:blipFill rotWithShape="1">
          <a:blip r:embed="rId2"/>
          <a:srcRect l="11143" r="13429"/>
          <a:stretch/>
        </p:blipFill>
        <p:spPr>
          <a:xfrm>
            <a:off x="1018903" y="2124739"/>
            <a:ext cx="6897188" cy="2608521"/>
          </a:xfrm>
          <a:prstGeom prst="rect">
            <a:avLst/>
          </a:prstGeom>
        </p:spPr>
      </p:pic>
    </p:spTree>
    <p:extLst>
      <p:ext uri="{BB962C8B-B14F-4D97-AF65-F5344CB8AC3E}">
        <p14:creationId xmlns:p14="http://schemas.microsoft.com/office/powerpoint/2010/main" val="287923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076" y="209850"/>
            <a:ext cx="7886700" cy="601829"/>
          </a:xfrm>
        </p:spPr>
        <p:txBody>
          <a:bodyPr>
            <a:normAutofit fontScale="90000"/>
          </a:bodyPr>
          <a:lstStyle/>
          <a:p>
            <a:r>
              <a:rPr lang="es-ES" dirty="0"/>
              <a:t>Objetivo</a:t>
            </a:r>
          </a:p>
        </p:txBody>
      </p:sp>
      <p:sp>
        <p:nvSpPr>
          <p:cNvPr id="3" name="Marcador de contenido 2"/>
          <p:cNvSpPr>
            <a:spLocks noGrp="1"/>
          </p:cNvSpPr>
          <p:nvPr>
            <p:ph idx="1"/>
          </p:nvPr>
        </p:nvSpPr>
        <p:spPr>
          <a:xfrm>
            <a:off x="155352" y="1052029"/>
            <a:ext cx="8833295" cy="2376971"/>
          </a:xfrm>
        </p:spPr>
        <p:txBody>
          <a:bodyPr>
            <a:normAutofit/>
          </a:bodyPr>
          <a:lstStyle/>
          <a:p>
            <a:pPr marL="0" indent="0" algn="just">
              <a:buNone/>
            </a:pPr>
            <a:r>
              <a:rPr lang="es-ES" dirty="0">
                <a:latin typeface="+mj-lt"/>
              </a:rPr>
              <a:t>Identificar y revisar críticamente las evaluaciones económicas publicadas de los ATMP. </a:t>
            </a:r>
          </a:p>
          <a:p>
            <a:pPr marL="0" indent="0" algn="just">
              <a:buNone/>
            </a:pPr>
            <a:endParaRPr lang="es-ES" dirty="0">
              <a:latin typeface="+mj-lt"/>
            </a:endParaRPr>
          </a:p>
          <a:p>
            <a:pPr marL="0" indent="0" algn="just">
              <a:buNone/>
            </a:pPr>
            <a:r>
              <a:rPr lang="es-ES" sz="1800" dirty="0">
                <a:latin typeface="+mj-lt"/>
              </a:rPr>
              <a:t>El objetivo es comprender las fortalezas y debilidades de las evaluaciones realizadas para estas terapias, y extraer las implicaciones para HTA para la adopción, fijación de precios y reembolso.</a:t>
            </a:r>
          </a:p>
        </p:txBody>
      </p:sp>
      <p:sp>
        <p:nvSpPr>
          <p:cNvPr id="4" name="Título 1"/>
          <p:cNvSpPr txBox="1">
            <a:spLocks/>
          </p:cNvSpPr>
          <p:nvPr/>
        </p:nvSpPr>
        <p:spPr>
          <a:xfrm>
            <a:off x="138174" y="3497143"/>
            <a:ext cx="7886700" cy="67867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dirty="0"/>
              <a:t>Metodología</a:t>
            </a:r>
            <a:endParaRPr lang="es-ES" dirty="0"/>
          </a:p>
        </p:txBody>
      </p:sp>
      <p:sp>
        <p:nvSpPr>
          <p:cNvPr id="5" name="Marcador de contenido 2"/>
          <p:cNvSpPr txBox="1">
            <a:spLocks/>
          </p:cNvSpPr>
          <p:nvPr/>
        </p:nvSpPr>
        <p:spPr>
          <a:xfrm>
            <a:off x="138174" y="4243956"/>
            <a:ext cx="8713757" cy="23739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_tradnl" dirty="0">
                <a:latin typeface="+mj-lt"/>
              </a:rPr>
              <a:t>Bases de datos consultadas </a:t>
            </a:r>
            <a:r>
              <a:rPr lang="es-ES" sz="2000" dirty="0">
                <a:latin typeface="+mj-lt"/>
              </a:rPr>
              <a:t>(11 septiembre 2020)</a:t>
            </a:r>
            <a:r>
              <a:rPr lang="es-ES_tradnl" dirty="0">
                <a:latin typeface="+mj-lt"/>
              </a:rPr>
              <a:t>: </a:t>
            </a:r>
            <a:r>
              <a:rPr lang="es-ES" dirty="0">
                <a:latin typeface="+mj-lt"/>
              </a:rPr>
              <a:t>PubMed, </a:t>
            </a:r>
            <a:r>
              <a:rPr lang="es-ES" dirty="0" err="1">
                <a:latin typeface="+mj-lt"/>
              </a:rPr>
              <a:t>Embase</a:t>
            </a:r>
            <a:r>
              <a:rPr lang="es-ES" dirty="0">
                <a:latin typeface="+mj-lt"/>
              </a:rPr>
              <a:t>, Web of </a:t>
            </a:r>
            <a:r>
              <a:rPr lang="es-ES" dirty="0" err="1">
                <a:latin typeface="+mj-lt"/>
              </a:rPr>
              <a:t>Science</a:t>
            </a:r>
            <a:r>
              <a:rPr lang="es-ES" dirty="0">
                <a:latin typeface="+mj-lt"/>
              </a:rPr>
              <a:t> (WOS), </a:t>
            </a:r>
            <a:r>
              <a:rPr lang="es-ES" dirty="0" err="1">
                <a:latin typeface="+mj-lt"/>
              </a:rPr>
              <a:t>The</a:t>
            </a:r>
            <a:r>
              <a:rPr lang="es-ES" dirty="0">
                <a:latin typeface="+mj-lt"/>
              </a:rPr>
              <a:t> Cochrane Library, Google académico y la Red de Agencias de Evaluación de Tecnología de Salud (</a:t>
            </a:r>
            <a:r>
              <a:rPr lang="es-ES" u="sng" dirty="0">
                <a:latin typeface="+mj-lt"/>
                <a:hlinkClick r:id="rId2"/>
              </a:rPr>
              <a:t>https://redets.mscbs.gob.es/</a:t>
            </a:r>
            <a:r>
              <a:rPr lang="es-ES" dirty="0">
                <a:latin typeface="+mj-lt"/>
              </a:rPr>
              <a:t>). </a:t>
            </a:r>
            <a:r>
              <a:rPr lang="en-US" dirty="0">
                <a:latin typeface="+mj-lt"/>
              </a:rPr>
              <a:t>ICER group, NICE, SMA and</a:t>
            </a:r>
          </a:p>
          <a:p>
            <a:pPr marL="0" indent="0">
              <a:buNone/>
            </a:pPr>
            <a:r>
              <a:rPr lang="en-US" dirty="0">
                <a:latin typeface="+mj-lt"/>
              </a:rPr>
              <a:t>GENESIS</a:t>
            </a:r>
            <a:endParaRPr lang="es-ES" dirty="0">
              <a:latin typeface="+mj-lt"/>
            </a:endParaRPr>
          </a:p>
        </p:txBody>
      </p:sp>
    </p:spTree>
    <p:extLst>
      <p:ext uri="{BB962C8B-B14F-4D97-AF65-F5344CB8AC3E}">
        <p14:creationId xmlns:p14="http://schemas.microsoft.com/office/powerpoint/2010/main" val="288523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59009" y="464457"/>
            <a:ext cx="8425982" cy="4340120"/>
          </a:xfrm>
          <a:prstGeom prst="rect">
            <a:avLst/>
          </a:prstGeom>
        </p:spPr>
      </p:pic>
      <p:sp>
        <p:nvSpPr>
          <p:cNvPr id="3" name="Rectángulo: esquinas redondeadas 2">
            <a:extLst>
              <a:ext uri="{FF2B5EF4-FFF2-40B4-BE49-F238E27FC236}">
                <a16:creationId xmlns:a16="http://schemas.microsoft.com/office/drawing/2014/main" id="{2C072948-D56D-46BE-96FD-02967A36DE88}"/>
              </a:ext>
            </a:extLst>
          </p:cNvPr>
          <p:cNvSpPr/>
          <p:nvPr/>
        </p:nvSpPr>
        <p:spPr>
          <a:xfrm>
            <a:off x="235131" y="374469"/>
            <a:ext cx="1672046" cy="304800"/>
          </a:xfrm>
          <a:prstGeom prst="roundRect">
            <a:avLst/>
          </a:prstGeom>
          <a:noFill/>
          <a:ln w="603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n w="22225">
                <a:solidFill>
                  <a:schemeClr val="accent2"/>
                </a:solidFill>
                <a:prstDash val="solid"/>
              </a:ln>
              <a:solidFill>
                <a:schemeClr val="accent2">
                  <a:lumMod val="40000"/>
                  <a:lumOff val="60000"/>
                </a:schemeClr>
              </a:solidFill>
            </a:endParaRPr>
          </a:p>
        </p:txBody>
      </p:sp>
      <p:pic>
        <p:nvPicPr>
          <p:cNvPr id="5" name="Imagen 4">
            <a:extLst>
              <a:ext uri="{FF2B5EF4-FFF2-40B4-BE49-F238E27FC236}">
                <a16:creationId xmlns:a16="http://schemas.microsoft.com/office/drawing/2014/main" id="{3398756E-EAD5-4CC5-84DB-8D27600C471E}"/>
              </a:ext>
            </a:extLst>
          </p:cNvPr>
          <p:cNvPicPr>
            <a:picLocks noChangeAspect="1"/>
          </p:cNvPicPr>
          <p:nvPr/>
        </p:nvPicPr>
        <p:blipFill>
          <a:blip r:embed="rId3"/>
          <a:stretch>
            <a:fillRect/>
          </a:stretch>
        </p:blipFill>
        <p:spPr>
          <a:xfrm>
            <a:off x="600912" y="5141227"/>
            <a:ext cx="2943478" cy="1411973"/>
          </a:xfrm>
          <a:prstGeom prst="rect">
            <a:avLst/>
          </a:prstGeom>
        </p:spPr>
      </p:pic>
    </p:spTree>
    <p:extLst>
      <p:ext uri="{BB962C8B-B14F-4D97-AF65-F5344CB8AC3E}">
        <p14:creationId xmlns:p14="http://schemas.microsoft.com/office/powerpoint/2010/main" val="298168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3518" y="179880"/>
            <a:ext cx="8945591" cy="6370975"/>
          </a:xfrm>
          <a:prstGeom prst="rect">
            <a:avLst/>
          </a:prstGeom>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US" sz="1700" dirty="0"/>
              <a:t>Search: (((cost[Title/Abstract] OR costs[Title/Abstract] OR cost-effective*[Title/Abstract] OR cost-benefit[Title/Abstract] OR cost utility[Title/Abstract] OR cost-utilities[Title/Abstract] OR cost analysis[Title/Abstract] OR cost analyses[Title/Abstract] OR economic[Title/Abstract] OR economics[Title/Abstract]))) </a:t>
            </a:r>
          </a:p>
          <a:p>
            <a:pPr algn="just"/>
            <a:endParaRPr lang="en-US" sz="1700" dirty="0"/>
          </a:p>
          <a:p>
            <a:pPr algn="just"/>
            <a:r>
              <a:rPr lang="en-US" sz="1700" dirty="0"/>
              <a:t>AND ((</a:t>
            </a:r>
            <a:r>
              <a:rPr lang="en-US" sz="1700" dirty="0" err="1"/>
              <a:t>Chondrocelect</a:t>
            </a:r>
            <a:r>
              <a:rPr lang="en-US" sz="1700" dirty="0"/>
              <a:t>[Text Word] OR </a:t>
            </a:r>
            <a:r>
              <a:rPr lang="en-US" sz="1700" dirty="0" err="1"/>
              <a:t>Glybera</a:t>
            </a:r>
            <a:r>
              <a:rPr lang="en-US" sz="1700" dirty="0"/>
              <a:t>[Text Word] OR MACI [Text Word] OR </a:t>
            </a:r>
            <a:r>
              <a:rPr lang="en-US" sz="1700" dirty="0" err="1"/>
              <a:t>Provenge</a:t>
            </a:r>
            <a:r>
              <a:rPr lang="en-US" sz="1700" dirty="0"/>
              <a:t>[Text Word] OR </a:t>
            </a:r>
            <a:r>
              <a:rPr lang="en-US" sz="1700" dirty="0" err="1"/>
              <a:t>Holoclar</a:t>
            </a:r>
            <a:r>
              <a:rPr lang="en-US" sz="1700" dirty="0"/>
              <a:t>[Text Word] OR </a:t>
            </a:r>
            <a:r>
              <a:rPr lang="en-US" sz="1700" dirty="0" err="1"/>
              <a:t>Imlygic</a:t>
            </a:r>
            <a:r>
              <a:rPr lang="en-US" sz="1700" dirty="0"/>
              <a:t>[Text Word] OR </a:t>
            </a:r>
            <a:r>
              <a:rPr lang="en-US" sz="1700" dirty="0" err="1"/>
              <a:t>Strimvelis</a:t>
            </a:r>
            <a:r>
              <a:rPr lang="en-US" sz="1700" dirty="0"/>
              <a:t>[Text Word] OR </a:t>
            </a:r>
            <a:r>
              <a:rPr lang="en-US" sz="1700" dirty="0" err="1"/>
              <a:t>Zalmoxis</a:t>
            </a:r>
            <a:r>
              <a:rPr lang="en-US" sz="1700" dirty="0"/>
              <a:t>[Text Word] OR </a:t>
            </a:r>
            <a:r>
              <a:rPr lang="en-US" sz="1700" dirty="0" err="1"/>
              <a:t>Spherox</a:t>
            </a:r>
            <a:r>
              <a:rPr lang="en-US" sz="1700" dirty="0"/>
              <a:t>[Text Word] OR </a:t>
            </a:r>
            <a:r>
              <a:rPr lang="en-US" sz="1700" dirty="0" err="1"/>
              <a:t>Alofisel</a:t>
            </a:r>
            <a:r>
              <a:rPr lang="en-US" sz="1700" dirty="0"/>
              <a:t>[Text Word] OR </a:t>
            </a:r>
            <a:r>
              <a:rPr lang="en-US" sz="1700" dirty="0" err="1"/>
              <a:t>Kymriah</a:t>
            </a:r>
            <a:r>
              <a:rPr lang="en-US" sz="1700" dirty="0"/>
              <a:t>[Text Word] OR </a:t>
            </a:r>
            <a:r>
              <a:rPr lang="en-US" sz="1700" dirty="0" err="1"/>
              <a:t>Yescarta</a:t>
            </a:r>
            <a:r>
              <a:rPr lang="en-US" sz="1700" dirty="0"/>
              <a:t>[Text Word] OR </a:t>
            </a:r>
            <a:r>
              <a:rPr lang="en-US" sz="1700" dirty="0" err="1"/>
              <a:t>Luxturna</a:t>
            </a:r>
            <a:r>
              <a:rPr lang="en-US" sz="1700" dirty="0"/>
              <a:t>[Text Word] OR </a:t>
            </a:r>
            <a:r>
              <a:rPr lang="en-US" sz="1700" dirty="0" err="1"/>
              <a:t>Zynteglo</a:t>
            </a:r>
            <a:r>
              <a:rPr lang="en-US" sz="1700" dirty="0"/>
              <a:t>[Text Word] OR </a:t>
            </a:r>
            <a:r>
              <a:rPr lang="en-US" sz="1700" dirty="0" err="1"/>
              <a:t>Zolgensma</a:t>
            </a:r>
            <a:r>
              <a:rPr lang="en-US" sz="1700" dirty="0"/>
              <a:t>[Text Word] OR JACE [Text Word] OR JACC [Text Word] OR </a:t>
            </a:r>
            <a:r>
              <a:rPr lang="en-US" sz="1700" dirty="0" err="1"/>
              <a:t>Heartsheet</a:t>
            </a:r>
            <a:r>
              <a:rPr lang="en-US" sz="1700" dirty="0"/>
              <a:t>[Text Word] OR </a:t>
            </a:r>
            <a:r>
              <a:rPr lang="en-US" sz="1700" dirty="0" err="1"/>
              <a:t>Temcell</a:t>
            </a:r>
            <a:r>
              <a:rPr lang="en-US" sz="1700" dirty="0"/>
              <a:t>[Text Word] OR </a:t>
            </a:r>
            <a:r>
              <a:rPr lang="en-US" sz="1700" dirty="0" err="1"/>
              <a:t>Stemirac</a:t>
            </a:r>
            <a:r>
              <a:rPr lang="en-US" sz="1700" dirty="0"/>
              <a:t>[Text Word] OR </a:t>
            </a:r>
            <a:r>
              <a:rPr lang="en-US" sz="1700" dirty="0" err="1"/>
              <a:t>Kymriah</a:t>
            </a:r>
            <a:r>
              <a:rPr lang="en-US" sz="1700" dirty="0"/>
              <a:t>[Text Word] OR "</a:t>
            </a:r>
            <a:r>
              <a:rPr lang="en-US" sz="1700" dirty="0" err="1"/>
              <a:t>Collategene</a:t>
            </a:r>
            <a:r>
              <a:rPr lang="en-US" sz="1700" dirty="0"/>
              <a:t> Intramuscular Injection 4 mg"[Text Word] OR </a:t>
            </a:r>
            <a:r>
              <a:rPr lang="en-US" sz="1700" dirty="0" err="1"/>
              <a:t>Zolgensma</a:t>
            </a:r>
            <a:r>
              <a:rPr lang="en-US" sz="1700" dirty="0"/>
              <a:t>[Text Word] OR </a:t>
            </a:r>
            <a:r>
              <a:rPr lang="en-US" sz="1700" dirty="0" err="1"/>
              <a:t>Nepic</a:t>
            </a:r>
            <a:r>
              <a:rPr lang="en-US" sz="1700" dirty="0"/>
              <a:t>[Text Word] OR </a:t>
            </a:r>
            <a:r>
              <a:rPr lang="en-US" sz="1700" dirty="0" err="1"/>
              <a:t>Chondron</a:t>
            </a:r>
            <a:r>
              <a:rPr lang="en-US" sz="1700" dirty="0"/>
              <a:t>[Text Word] OR </a:t>
            </a:r>
            <a:r>
              <a:rPr lang="en-US" sz="1700" dirty="0" err="1"/>
              <a:t>Holoderm</a:t>
            </a:r>
            <a:r>
              <a:rPr lang="en-US" sz="1700" dirty="0"/>
              <a:t>[Text Word] OR </a:t>
            </a:r>
            <a:r>
              <a:rPr lang="en-US" sz="1700" dirty="0" err="1"/>
              <a:t>Kaloderm</a:t>
            </a:r>
            <a:r>
              <a:rPr lang="en-US" sz="1700" dirty="0"/>
              <a:t>[Text Word] OR </a:t>
            </a:r>
            <a:r>
              <a:rPr lang="en-US" sz="1700" dirty="0" err="1"/>
              <a:t>Keraheal</a:t>
            </a:r>
            <a:r>
              <a:rPr lang="en-US" sz="1700" dirty="0"/>
              <a:t>[Text Word] OR "</a:t>
            </a:r>
            <a:r>
              <a:rPr lang="en-US" sz="1700" dirty="0" err="1"/>
              <a:t>CreaVax</a:t>
            </a:r>
            <a:r>
              <a:rPr lang="en-US" sz="1700" dirty="0"/>
              <a:t>-RCC Inj."[Text Word] OR </a:t>
            </a:r>
            <a:r>
              <a:rPr lang="en-US" sz="1700" dirty="0" err="1"/>
              <a:t>Immuncell</a:t>
            </a:r>
            <a:r>
              <a:rPr lang="en-US" sz="1700" dirty="0"/>
              <a:t>-LC[Text Word] OR "RMS </a:t>
            </a:r>
            <a:r>
              <a:rPr lang="en-US" sz="1700" dirty="0" err="1"/>
              <a:t>Ossron</a:t>
            </a:r>
            <a:r>
              <a:rPr lang="en-US" sz="1700" dirty="0"/>
              <a:t>"[Text Word] OR </a:t>
            </a:r>
            <a:r>
              <a:rPr lang="en-US" sz="1700" dirty="0" err="1"/>
              <a:t>Queencell</a:t>
            </a:r>
            <a:r>
              <a:rPr lang="en-US" sz="1700" dirty="0"/>
              <a:t>[Text Word] OR </a:t>
            </a:r>
            <a:r>
              <a:rPr lang="en-US" sz="1700" dirty="0" err="1"/>
              <a:t>CureSkin</a:t>
            </a:r>
            <a:r>
              <a:rPr lang="en-US" sz="1700" dirty="0"/>
              <a:t>[Text Word] OR </a:t>
            </a:r>
            <a:r>
              <a:rPr lang="en-US" sz="1700" dirty="0" err="1"/>
              <a:t>HeartiCellgram</a:t>
            </a:r>
            <a:r>
              <a:rPr lang="en-US" sz="1700" dirty="0"/>
              <a:t>[Text Word] OR </a:t>
            </a:r>
            <a:r>
              <a:rPr lang="en-US" sz="1700" dirty="0" err="1"/>
              <a:t>Cupistem</a:t>
            </a:r>
            <a:r>
              <a:rPr lang="en-US" sz="1700" dirty="0"/>
              <a:t>[Text Word] OR </a:t>
            </a:r>
            <a:r>
              <a:rPr lang="en-US" sz="1700" dirty="0" err="1"/>
              <a:t>Cartistem</a:t>
            </a:r>
            <a:r>
              <a:rPr lang="en-US" sz="1700" dirty="0"/>
              <a:t>[Text Word] OR </a:t>
            </a:r>
            <a:r>
              <a:rPr lang="en-US" sz="1700" dirty="0" err="1"/>
              <a:t>Neuronata</a:t>
            </a:r>
            <a:r>
              <a:rPr lang="en-US" sz="1700" dirty="0"/>
              <a:t>-R[Text Word] OR </a:t>
            </a:r>
            <a:r>
              <a:rPr lang="en-US" sz="1700" dirty="0" err="1"/>
              <a:t>Keraheal-Allo</a:t>
            </a:r>
            <a:r>
              <a:rPr lang="en-US" sz="1700" dirty="0"/>
              <a:t>[Text Word] OR </a:t>
            </a:r>
            <a:r>
              <a:rPr lang="en-US" sz="1700" dirty="0" err="1"/>
              <a:t>Rosmir</a:t>
            </a:r>
            <a:r>
              <a:rPr lang="en-US" sz="1700" dirty="0"/>
              <a:t>[Text Word] OR </a:t>
            </a:r>
            <a:r>
              <a:rPr lang="en-US" sz="1700" dirty="0" err="1"/>
              <a:t>Invossa</a:t>
            </a:r>
            <a:r>
              <a:rPr lang="en-US" sz="1700" dirty="0"/>
              <a:t>[Text Word] OR </a:t>
            </a:r>
            <a:r>
              <a:rPr lang="en-US" sz="1700" dirty="0" err="1"/>
              <a:t>Cartilife</a:t>
            </a:r>
            <a:r>
              <a:rPr lang="en-US" sz="1700" dirty="0"/>
              <a:t>[Text Word] OR </a:t>
            </a:r>
            <a:r>
              <a:rPr lang="en-US" sz="1700" dirty="0" err="1"/>
              <a:t>Carticel</a:t>
            </a:r>
            <a:r>
              <a:rPr lang="en-US" sz="1700" dirty="0"/>
              <a:t>[Text Word] OR </a:t>
            </a:r>
            <a:r>
              <a:rPr lang="en-US" sz="1700" dirty="0" err="1"/>
              <a:t>Provenge</a:t>
            </a:r>
            <a:r>
              <a:rPr lang="en-US" sz="1700" dirty="0"/>
              <a:t>[Text Word] OR </a:t>
            </a:r>
            <a:r>
              <a:rPr lang="en-US" sz="1700" dirty="0" err="1"/>
              <a:t>Hemacord</a:t>
            </a:r>
            <a:r>
              <a:rPr lang="en-US" sz="1700" dirty="0"/>
              <a:t>[Text Word] OR </a:t>
            </a:r>
            <a:r>
              <a:rPr lang="en-US" sz="1700" dirty="0" err="1"/>
              <a:t>Laviv</a:t>
            </a:r>
            <a:r>
              <a:rPr lang="en-US" sz="1700" dirty="0"/>
              <a:t>[Text Word] OR </a:t>
            </a:r>
            <a:r>
              <a:rPr lang="en-US" sz="1700" dirty="0" err="1"/>
              <a:t>Ducord</a:t>
            </a:r>
            <a:r>
              <a:rPr lang="en-US" sz="1700" dirty="0"/>
              <a:t>[Text Word] OR </a:t>
            </a:r>
            <a:r>
              <a:rPr lang="en-US" sz="1700" dirty="0" err="1"/>
              <a:t>Gintuit</a:t>
            </a:r>
            <a:r>
              <a:rPr lang="en-US" sz="1700" dirty="0"/>
              <a:t>[Text Word] OR ALLOCORD[Text Word] OR </a:t>
            </a:r>
            <a:r>
              <a:rPr lang="en-US" sz="1700" dirty="0" err="1"/>
              <a:t>Imlygic</a:t>
            </a:r>
            <a:r>
              <a:rPr lang="en-US" sz="1700" dirty="0"/>
              <a:t>[Text Word] OR </a:t>
            </a:r>
            <a:r>
              <a:rPr lang="en-US" sz="1700" dirty="0" err="1"/>
              <a:t>Clevecord</a:t>
            </a:r>
            <a:r>
              <a:rPr lang="en-US" sz="1700" dirty="0"/>
              <a:t>[Text Word] OR MACI[Text Word] OR </a:t>
            </a:r>
            <a:r>
              <a:rPr lang="en-US" sz="1700" dirty="0" err="1"/>
              <a:t>Kymriah</a:t>
            </a:r>
            <a:r>
              <a:rPr lang="en-US" sz="1700" dirty="0"/>
              <a:t>[Text Word] OR </a:t>
            </a:r>
            <a:r>
              <a:rPr lang="en-US" sz="1700" dirty="0" err="1"/>
              <a:t>Yescarta</a:t>
            </a:r>
            <a:r>
              <a:rPr lang="en-US" sz="1700" dirty="0"/>
              <a:t>[Text Word] OR </a:t>
            </a:r>
            <a:r>
              <a:rPr lang="en-US" sz="1700" dirty="0" err="1"/>
              <a:t>Luxturna</a:t>
            </a:r>
            <a:r>
              <a:rPr lang="en-US" sz="1700" dirty="0"/>
              <a:t>[Text Word] OR </a:t>
            </a:r>
            <a:r>
              <a:rPr lang="en-US" sz="1700" dirty="0" err="1"/>
              <a:t>Zolgensma</a:t>
            </a:r>
            <a:r>
              <a:rPr lang="en-US" sz="1700" dirty="0"/>
              <a:t>[Text Word] OR TECARTUS[Text Word] OR Cell- and Tissue-Based Therapy[Text Word] OR Advanced therapy medicinal products[Text Word] OR CAR-T[Text Word] OR "matrix applied </a:t>
            </a:r>
            <a:r>
              <a:rPr lang="en-US" sz="1700" dirty="0" err="1"/>
              <a:t>characterised</a:t>
            </a:r>
            <a:r>
              <a:rPr lang="en-US" sz="1700" dirty="0"/>
              <a:t> autologous cultured chondrocyte*"[Text Word] OR "Cultured Cartilage"[Text Word] OR "tissue-engineered *"[Text Word] OR "somatic-cell therapy" [Text Word] OR "gene therapy" [Text Word] OR "cultured epithelial cell*"[Text Word]))</a:t>
            </a:r>
            <a:endParaRPr lang="es-ES" sz="1700" dirty="0"/>
          </a:p>
        </p:txBody>
      </p:sp>
      <p:sp>
        <p:nvSpPr>
          <p:cNvPr id="5" name="Rectángulo redondeado 4"/>
          <p:cNvSpPr/>
          <p:nvPr/>
        </p:nvSpPr>
        <p:spPr>
          <a:xfrm>
            <a:off x="77638" y="179880"/>
            <a:ext cx="8971471" cy="1104181"/>
          </a:xfrm>
          <a:prstGeom prst="roundRect">
            <a:avLst/>
          </a:prstGeom>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6" name="Rectángulo redondeado 5"/>
          <p:cNvSpPr/>
          <p:nvPr/>
        </p:nvSpPr>
        <p:spPr>
          <a:xfrm>
            <a:off x="103518" y="1515374"/>
            <a:ext cx="8971471" cy="5035481"/>
          </a:xfrm>
          <a:prstGeom prst="roundRect">
            <a:avLst>
              <a:gd name="adj" fmla="val 3981"/>
            </a:avLst>
          </a:prstGeom>
          <a:no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7" name="Rectángulo redondeado 6"/>
          <p:cNvSpPr/>
          <p:nvPr/>
        </p:nvSpPr>
        <p:spPr>
          <a:xfrm>
            <a:off x="1958195" y="4977442"/>
            <a:ext cx="3838755" cy="73324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000" dirty="0"/>
              <a:t>Nombres comerciales, términos controlados, Términos libres</a:t>
            </a:r>
            <a:endParaRPr lang="es-ES" sz="2000" dirty="0"/>
          </a:p>
        </p:txBody>
      </p:sp>
    </p:spTree>
    <p:extLst>
      <p:ext uri="{BB962C8B-B14F-4D97-AF65-F5344CB8AC3E}">
        <p14:creationId xmlns:p14="http://schemas.microsoft.com/office/powerpoint/2010/main" val="46612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EF21B41-A0CD-43C4-88C0-D840B8E1CA0C}"/>
              </a:ext>
            </a:extLst>
          </p:cNvPr>
          <p:cNvPicPr>
            <a:picLocks noChangeAspect="1"/>
          </p:cNvPicPr>
          <p:nvPr/>
        </p:nvPicPr>
        <p:blipFill>
          <a:blip r:embed="rId2"/>
          <a:stretch>
            <a:fillRect/>
          </a:stretch>
        </p:blipFill>
        <p:spPr>
          <a:xfrm>
            <a:off x="313729" y="1555972"/>
            <a:ext cx="8516539" cy="3972479"/>
          </a:xfrm>
          <a:prstGeom prst="rect">
            <a:avLst/>
          </a:prstGeom>
        </p:spPr>
      </p:pic>
      <p:pic>
        <p:nvPicPr>
          <p:cNvPr id="7" name="Imagen 6">
            <a:extLst>
              <a:ext uri="{FF2B5EF4-FFF2-40B4-BE49-F238E27FC236}">
                <a16:creationId xmlns:a16="http://schemas.microsoft.com/office/drawing/2014/main" id="{4CF82209-DC29-4D2D-80B5-DECCE94402E0}"/>
              </a:ext>
            </a:extLst>
          </p:cNvPr>
          <p:cNvPicPr>
            <a:picLocks noChangeAspect="1"/>
          </p:cNvPicPr>
          <p:nvPr/>
        </p:nvPicPr>
        <p:blipFill>
          <a:blip r:embed="rId3"/>
          <a:stretch>
            <a:fillRect/>
          </a:stretch>
        </p:blipFill>
        <p:spPr>
          <a:xfrm>
            <a:off x="65314" y="219051"/>
            <a:ext cx="9013371" cy="823511"/>
          </a:xfrm>
          <a:prstGeom prst="rect">
            <a:avLst/>
          </a:prstGeom>
        </p:spPr>
      </p:pic>
    </p:spTree>
    <p:extLst>
      <p:ext uri="{BB962C8B-B14F-4D97-AF65-F5344CB8AC3E}">
        <p14:creationId xmlns:p14="http://schemas.microsoft.com/office/powerpoint/2010/main" val="1818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22985" y="327807"/>
            <a:ext cx="1765540" cy="836762"/>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err="1">
                <a:solidFill>
                  <a:schemeClr val="tx1"/>
                </a:solidFill>
              </a:rPr>
              <a:t>PubMed</a:t>
            </a:r>
            <a:endParaRPr lang="es-ES_tradnl" sz="1600" dirty="0">
              <a:solidFill>
                <a:schemeClr val="tx1"/>
              </a:solidFill>
            </a:endParaRPr>
          </a:p>
          <a:p>
            <a:pPr algn="ctr"/>
            <a:r>
              <a:rPr lang="es-ES_tradnl" sz="1600" dirty="0">
                <a:solidFill>
                  <a:schemeClr val="tx1"/>
                </a:solidFill>
              </a:rPr>
              <a:t>479 </a:t>
            </a:r>
            <a:r>
              <a:rPr lang="es-ES_tradnl" sz="1600" dirty="0" err="1">
                <a:solidFill>
                  <a:schemeClr val="tx1"/>
                </a:solidFill>
              </a:rPr>
              <a:t>references</a:t>
            </a:r>
            <a:endParaRPr lang="es-ES" sz="1600" dirty="0">
              <a:solidFill>
                <a:schemeClr val="tx1"/>
              </a:solidFill>
            </a:endParaRPr>
          </a:p>
        </p:txBody>
      </p:sp>
      <p:sp>
        <p:nvSpPr>
          <p:cNvPr id="5" name="Rectángulo redondeado 4"/>
          <p:cNvSpPr/>
          <p:nvPr/>
        </p:nvSpPr>
        <p:spPr>
          <a:xfrm>
            <a:off x="4407437" y="327807"/>
            <a:ext cx="1765540" cy="836762"/>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solidFill>
                  <a:schemeClr val="tx1"/>
                </a:solidFill>
              </a:rPr>
              <a:t>WOS</a:t>
            </a:r>
          </a:p>
          <a:p>
            <a:pPr algn="ctr"/>
            <a:r>
              <a:rPr lang="es-ES_tradnl" sz="1600" dirty="0">
                <a:solidFill>
                  <a:schemeClr val="tx1"/>
                </a:solidFill>
              </a:rPr>
              <a:t>739 </a:t>
            </a:r>
            <a:r>
              <a:rPr lang="es-ES_tradnl" sz="1600" dirty="0" err="1">
                <a:solidFill>
                  <a:schemeClr val="tx1"/>
                </a:solidFill>
              </a:rPr>
              <a:t>references</a:t>
            </a:r>
            <a:endParaRPr lang="es-ES" sz="1600" dirty="0">
              <a:solidFill>
                <a:schemeClr val="tx1"/>
              </a:solidFill>
            </a:endParaRPr>
          </a:p>
        </p:txBody>
      </p:sp>
      <p:sp>
        <p:nvSpPr>
          <p:cNvPr id="6" name="Rectángulo redondeado 5"/>
          <p:cNvSpPr/>
          <p:nvPr/>
        </p:nvSpPr>
        <p:spPr>
          <a:xfrm>
            <a:off x="2265211" y="327807"/>
            <a:ext cx="1765540" cy="836762"/>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err="1">
                <a:solidFill>
                  <a:schemeClr val="tx1"/>
                </a:solidFill>
              </a:rPr>
              <a:t>Embase</a:t>
            </a:r>
            <a:endParaRPr lang="es-ES_tradnl" sz="1600" dirty="0">
              <a:solidFill>
                <a:schemeClr val="tx1"/>
              </a:solidFill>
            </a:endParaRPr>
          </a:p>
          <a:p>
            <a:pPr algn="ctr"/>
            <a:r>
              <a:rPr lang="es-ES_tradnl" sz="1600" dirty="0">
                <a:solidFill>
                  <a:schemeClr val="tx1"/>
                </a:solidFill>
              </a:rPr>
              <a:t>587 </a:t>
            </a:r>
            <a:r>
              <a:rPr lang="es-ES_tradnl" sz="1600" dirty="0" err="1">
                <a:solidFill>
                  <a:schemeClr val="tx1"/>
                </a:solidFill>
              </a:rPr>
              <a:t>references</a:t>
            </a:r>
            <a:endParaRPr lang="es-ES" sz="1600" dirty="0">
              <a:solidFill>
                <a:schemeClr val="tx1"/>
              </a:solidFill>
            </a:endParaRPr>
          </a:p>
        </p:txBody>
      </p:sp>
      <p:sp>
        <p:nvSpPr>
          <p:cNvPr id="7" name="Rectángulo redondeado 6"/>
          <p:cNvSpPr/>
          <p:nvPr/>
        </p:nvSpPr>
        <p:spPr>
          <a:xfrm>
            <a:off x="2265211" y="1972581"/>
            <a:ext cx="1765540" cy="836762"/>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solidFill>
                  <a:schemeClr val="tx1"/>
                </a:solidFill>
              </a:rPr>
              <a:t> 1522 </a:t>
            </a:r>
            <a:r>
              <a:rPr lang="es-ES_tradnl" sz="1600" dirty="0" err="1">
                <a:solidFill>
                  <a:schemeClr val="tx1"/>
                </a:solidFill>
              </a:rPr>
              <a:t>references</a:t>
            </a:r>
            <a:endParaRPr lang="es-ES" sz="1600" dirty="0">
              <a:solidFill>
                <a:schemeClr val="tx1"/>
              </a:solidFill>
            </a:endParaRPr>
          </a:p>
        </p:txBody>
      </p:sp>
      <p:sp>
        <p:nvSpPr>
          <p:cNvPr id="8" name="Rectángulo redondeado 7"/>
          <p:cNvSpPr/>
          <p:nvPr/>
        </p:nvSpPr>
        <p:spPr>
          <a:xfrm>
            <a:off x="2279590" y="3651859"/>
            <a:ext cx="1765540" cy="836762"/>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solidFill>
                  <a:schemeClr val="tx1"/>
                </a:solidFill>
              </a:rPr>
              <a:t>160 </a:t>
            </a:r>
            <a:r>
              <a:rPr lang="es-ES_tradnl" sz="1600" dirty="0" err="1">
                <a:solidFill>
                  <a:schemeClr val="tx1"/>
                </a:solidFill>
              </a:rPr>
              <a:t>references</a:t>
            </a:r>
            <a:endParaRPr lang="es-ES" sz="1600" dirty="0">
              <a:solidFill>
                <a:schemeClr val="tx1"/>
              </a:solidFill>
            </a:endParaRPr>
          </a:p>
        </p:txBody>
      </p:sp>
      <p:sp>
        <p:nvSpPr>
          <p:cNvPr id="9" name="Flecha abajo 8"/>
          <p:cNvSpPr/>
          <p:nvPr/>
        </p:nvSpPr>
        <p:spPr>
          <a:xfrm>
            <a:off x="3127854" y="1219205"/>
            <a:ext cx="69011" cy="6987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Flecha abajo 9"/>
          <p:cNvSpPr/>
          <p:nvPr/>
        </p:nvSpPr>
        <p:spPr>
          <a:xfrm>
            <a:off x="3116355" y="2881225"/>
            <a:ext cx="69011" cy="6987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p:cNvCxnSpPr/>
          <p:nvPr/>
        </p:nvCxnSpPr>
        <p:spPr>
          <a:xfrm>
            <a:off x="3196865" y="1611705"/>
            <a:ext cx="963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3195428" y="3165897"/>
            <a:ext cx="963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redondeado 13"/>
          <p:cNvSpPr/>
          <p:nvPr/>
        </p:nvSpPr>
        <p:spPr>
          <a:xfrm>
            <a:off x="4407437" y="1391010"/>
            <a:ext cx="1932316" cy="468706"/>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err="1">
                <a:solidFill>
                  <a:schemeClr val="tx1"/>
                </a:solidFill>
              </a:rPr>
              <a:t>Duplicated</a:t>
            </a:r>
            <a:r>
              <a:rPr lang="es-ES_tradnl" sz="1600" dirty="0">
                <a:solidFill>
                  <a:schemeClr val="tx1"/>
                </a:solidFill>
              </a:rPr>
              <a:t>: 283 ref.</a:t>
            </a:r>
            <a:endParaRPr lang="es-ES" sz="1600" dirty="0">
              <a:solidFill>
                <a:schemeClr val="tx1"/>
              </a:solidFill>
            </a:endParaRPr>
          </a:p>
        </p:txBody>
      </p:sp>
      <p:sp>
        <p:nvSpPr>
          <p:cNvPr id="15" name="Rectángulo redondeado 14"/>
          <p:cNvSpPr/>
          <p:nvPr/>
        </p:nvSpPr>
        <p:spPr>
          <a:xfrm>
            <a:off x="4407436" y="2931544"/>
            <a:ext cx="2168105" cy="468706"/>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err="1">
                <a:solidFill>
                  <a:schemeClr val="tx1"/>
                </a:solidFill>
              </a:rPr>
              <a:t>Eliminated</a:t>
            </a:r>
            <a:r>
              <a:rPr lang="es-ES_tradnl" sz="1600" dirty="0">
                <a:solidFill>
                  <a:schemeClr val="tx1"/>
                </a:solidFill>
              </a:rPr>
              <a:t>: 1362 ref.</a:t>
            </a:r>
            <a:endParaRPr lang="es-ES" sz="1600" dirty="0">
              <a:solidFill>
                <a:schemeClr val="tx1"/>
              </a:solidFill>
            </a:endParaRPr>
          </a:p>
        </p:txBody>
      </p:sp>
      <p:sp>
        <p:nvSpPr>
          <p:cNvPr id="16" name="Rectángulo redondeado 15"/>
          <p:cNvSpPr/>
          <p:nvPr/>
        </p:nvSpPr>
        <p:spPr>
          <a:xfrm>
            <a:off x="312851" y="1299716"/>
            <a:ext cx="1851716" cy="960406"/>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err="1">
                <a:solidFill>
                  <a:schemeClr val="tx1"/>
                </a:solidFill>
              </a:rPr>
              <a:t>The</a:t>
            </a:r>
            <a:r>
              <a:rPr lang="es-ES_tradnl" sz="1600" dirty="0">
                <a:solidFill>
                  <a:schemeClr val="tx1"/>
                </a:solidFill>
              </a:rPr>
              <a:t> Cochrane Library, Google </a:t>
            </a:r>
            <a:r>
              <a:rPr lang="es-ES_tradnl" sz="1600" dirty="0" err="1">
                <a:solidFill>
                  <a:schemeClr val="tx1"/>
                </a:solidFill>
              </a:rPr>
              <a:t>Scholar</a:t>
            </a:r>
            <a:r>
              <a:rPr lang="es-ES_tradnl" sz="1600" dirty="0">
                <a:solidFill>
                  <a:schemeClr val="tx1"/>
                </a:solidFill>
              </a:rPr>
              <a:t>,</a:t>
            </a:r>
            <a:endParaRPr lang="es-ES" sz="1600" dirty="0">
              <a:solidFill>
                <a:schemeClr val="tx1"/>
              </a:solidFill>
            </a:endParaRPr>
          </a:p>
        </p:txBody>
      </p:sp>
      <p:cxnSp>
        <p:nvCxnSpPr>
          <p:cNvPr id="17" name="Conector recto de flecha 16"/>
          <p:cNvCxnSpPr/>
          <p:nvPr/>
        </p:nvCxnSpPr>
        <p:spPr>
          <a:xfrm>
            <a:off x="2164567" y="1611705"/>
            <a:ext cx="871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ángulo redondeado 17"/>
          <p:cNvSpPr/>
          <p:nvPr/>
        </p:nvSpPr>
        <p:spPr>
          <a:xfrm>
            <a:off x="2262338" y="5323929"/>
            <a:ext cx="1765540" cy="836762"/>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solidFill>
                  <a:schemeClr val="tx1"/>
                </a:solidFill>
              </a:rPr>
              <a:t>38 </a:t>
            </a:r>
            <a:r>
              <a:rPr lang="es-ES_tradnl" sz="1600" dirty="0" err="1">
                <a:solidFill>
                  <a:schemeClr val="tx1"/>
                </a:solidFill>
              </a:rPr>
              <a:t>papers</a:t>
            </a:r>
            <a:r>
              <a:rPr lang="es-ES_tradnl" sz="1600" dirty="0">
                <a:solidFill>
                  <a:schemeClr val="tx1"/>
                </a:solidFill>
              </a:rPr>
              <a:t> </a:t>
            </a:r>
            <a:r>
              <a:rPr lang="es-ES_tradnl" sz="1600" dirty="0" err="1">
                <a:solidFill>
                  <a:schemeClr val="tx1"/>
                </a:solidFill>
              </a:rPr>
              <a:t>included</a:t>
            </a:r>
            <a:endParaRPr lang="es-ES" sz="1600" dirty="0">
              <a:solidFill>
                <a:schemeClr val="tx1"/>
              </a:solidFill>
            </a:endParaRPr>
          </a:p>
        </p:txBody>
      </p:sp>
      <p:sp>
        <p:nvSpPr>
          <p:cNvPr id="19" name="Flecha abajo 18"/>
          <p:cNvSpPr/>
          <p:nvPr/>
        </p:nvSpPr>
        <p:spPr>
          <a:xfrm>
            <a:off x="3116355" y="4561921"/>
            <a:ext cx="69011" cy="6987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recto de flecha 19"/>
          <p:cNvCxnSpPr/>
          <p:nvPr/>
        </p:nvCxnSpPr>
        <p:spPr>
          <a:xfrm>
            <a:off x="3195428" y="4896931"/>
            <a:ext cx="963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ángulo redondeado 20"/>
          <p:cNvSpPr/>
          <p:nvPr/>
        </p:nvSpPr>
        <p:spPr>
          <a:xfrm>
            <a:off x="4318918" y="4533889"/>
            <a:ext cx="2823713" cy="754803"/>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sz="1400" dirty="0" err="1">
                <a:solidFill>
                  <a:schemeClr val="tx1"/>
                </a:solidFill>
              </a:rPr>
              <a:t>Not</a:t>
            </a:r>
            <a:r>
              <a:rPr lang="es-ES_tradnl" sz="1400" dirty="0">
                <a:solidFill>
                  <a:schemeClr val="tx1"/>
                </a:solidFill>
              </a:rPr>
              <a:t> </a:t>
            </a:r>
            <a:r>
              <a:rPr lang="es-ES_tradnl" sz="1400" dirty="0" err="1">
                <a:solidFill>
                  <a:schemeClr val="tx1"/>
                </a:solidFill>
              </a:rPr>
              <a:t>advanced</a:t>
            </a:r>
            <a:r>
              <a:rPr lang="es-ES_tradnl" sz="1400" dirty="0">
                <a:solidFill>
                  <a:schemeClr val="tx1"/>
                </a:solidFill>
              </a:rPr>
              <a:t> </a:t>
            </a:r>
            <a:r>
              <a:rPr lang="es-ES_tradnl" sz="1400" dirty="0" err="1">
                <a:solidFill>
                  <a:schemeClr val="tx1"/>
                </a:solidFill>
              </a:rPr>
              <a:t>therapies</a:t>
            </a:r>
            <a:r>
              <a:rPr lang="es-ES_tradnl" sz="1400" dirty="0">
                <a:solidFill>
                  <a:schemeClr val="tx1"/>
                </a:solidFill>
              </a:rPr>
              <a:t>: 10 ref. </a:t>
            </a:r>
          </a:p>
          <a:p>
            <a:r>
              <a:rPr lang="es-ES_tradnl" sz="1400" dirty="0" err="1">
                <a:solidFill>
                  <a:schemeClr val="tx1"/>
                </a:solidFill>
              </a:rPr>
              <a:t>Not</a:t>
            </a:r>
            <a:r>
              <a:rPr lang="es-ES_tradnl" sz="1400" dirty="0">
                <a:solidFill>
                  <a:schemeClr val="tx1"/>
                </a:solidFill>
              </a:rPr>
              <a:t> </a:t>
            </a:r>
            <a:r>
              <a:rPr lang="es-ES_tradnl" sz="1400" dirty="0" err="1">
                <a:solidFill>
                  <a:schemeClr val="tx1"/>
                </a:solidFill>
              </a:rPr>
              <a:t>related</a:t>
            </a:r>
            <a:r>
              <a:rPr lang="es-ES_tradnl" sz="1400" dirty="0">
                <a:solidFill>
                  <a:schemeClr val="tx1"/>
                </a:solidFill>
              </a:rPr>
              <a:t> </a:t>
            </a:r>
            <a:r>
              <a:rPr lang="es-ES_tradnl" sz="1400" dirty="0" err="1">
                <a:solidFill>
                  <a:schemeClr val="tx1"/>
                </a:solidFill>
              </a:rPr>
              <a:t>with</a:t>
            </a:r>
            <a:r>
              <a:rPr lang="es-ES_tradnl" sz="1400" dirty="0">
                <a:solidFill>
                  <a:schemeClr val="tx1"/>
                </a:solidFill>
              </a:rPr>
              <a:t> </a:t>
            </a:r>
            <a:r>
              <a:rPr lang="es-ES_tradnl" sz="1400" dirty="0" err="1">
                <a:solidFill>
                  <a:schemeClr val="tx1"/>
                </a:solidFill>
              </a:rPr>
              <a:t>objectives</a:t>
            </a:r>
            <a:r>
              <a:rPr lang="es-ES_tradnl" sz="1400" dirty="0">
                <a:solidFill>
                  <a:schemeClr val="tx1"/>
                </a:solidFill>
              </a:rPr>
              <a:t> </a:t>
            </a:r>
            <a:r>
              <a:rPr lang="es-ES_tradnl" sz="1400" dirty="0" err="1">
                <a:solidFill>
                  <a:schemeClr val="tx1"/>
                </a:solidFill>
              </a:rPr>
              <a:t>or</a:t>
            </a:r>
            <a:r>
              <a:rPr lang="es-ES_tradnl" sz="1400" dirty="0">
                <a:solidFill>
                  <a:schemeClr val="tx1"/>
                </a:solidFill>
              </a:rPr>
              <a:t> no </a:t>
            </a:r>
            <a:r>
              <a:rPr lang="es-ES_tradnl" sz="1400" dirty="0" err="1">
                <a:solidFill>
                  <a:schemeClr val="tx1"/>
                </a:solidFill>
              </a:rPr>
              <a:t>empiral</a:t>
            </a:r>
            <a:r>
              <a:rPr lang="es-ES_tradnl" sz="1400" dirty="0">
                <a:solidFill>
                  <a:schemeClr val="tx1"/>
                </a:solidFill>
              </a:rPr>
              <a:t> data: 123</a:t>
            </a:r>
          </a:p>
        </p:txBody>
      </p:sp>
      <p:sp>
        <p:nvSpPr>
          <p:cNvPr id="22" name="Rectángulo redondeado 15">
            <a:extLst>
              <a:ext uri="{FF2B5EF4-FFF2-40B4-BE49-F238E27FC236}">
                <a16:creationId xmlns:a16="http://schemas.microsoft.com/office/drawing/2014/main" id="{26B60DC7-A6C1-4ACF-B221-85847088182B}"/>
              </a:ext>
            </a:extLst>
          </p:cNvPr>
          <p:cNvSpPr/>
          <p:nvPr/>
        </p:nvSpPr>
        <p:spPr>
          <a:xfrm>
            <a:off x="4737997" y="5804130"/>
            <a:ext cx="4231832" cy="836763"/>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err="1">
                <a:solidFill>
                  <a:schemeClr val="tx1"/>
                </a:solidFill>
              </a:rPr>
              <a:t>Other</a:t>
            </a:r>
            <a:r>
              <a:rPr lang="es-ES_tradnl" sz="1600" dirty="0">
                <a:solidFill>
                  <a:schemeClr val="tx1"/>
                </a:solidFill>
              </a:rPr>
              <a:t> </a:t>
            </a:r>
            <a:r>
              <a:rPr lang="es-ES_tradnl" sz="1600" dirty="0" err="1">
                <a:solidFill>
                  <a:schemeClr val="tx1"/>
                </a:solidFill>
              </a:rPr>
              <a:t>resources</a:t>
            </a:r>
            <a:r>
              <a:rPr lang="es-ES_tradnl" sz="1600" dirty="0">
                <a:solidFill>
                  <a:schemeClr val="tx1"/>
                </a:solidFill>
              </a:rPr>
              <a:t>: </a:t>
            </a:r>
            <a:r>
              <a:rPr lang="en-US" sz="1600" dirty="0">
                <a:solidFill>
                  <a:schemeClr val="tx1"/>
                </a:solidFill>
              </a:rPr>
              <a:t>ICER group, NICE, SMA and</a:t>
            </a:r>
          </a:p>
          <a:p>
            <a:pPr algn="ctr"/>
            <a:r>
              <a:rPr lang="en-US" sz="1600" dirty="0">
                <a:solidFill>
                  <a:schemeClr val="tx1"/>
                </a:solidFill>
              </a:rPr>
              <a:t>GENESIS.</a:t>
            </a:r>
            <a:endParaRPr lang="es-ES" sz="1600" dirty="0">
              <a:solidFill>
                <a:schemeClr val="tx1"/>
              </a:solidFill>
            </a:endParaRPr>
          </a:p>
        </p:txBody>
      </p:sp>
      <p:pic>
        <p:nvPicPr>
          <p:cNvPr id="3" name="Imagen 2">
            <a:extLst>
              <a:ext uri="{FF2B5EF4-FFF2-40B4-BE49-F238E27FC236}">
                <a16:creationId xmlns:a16="http://schemas.microsoft.com/office/drawing/2014/main" id="{120D5436-00DF-4A3D-AB07-70D54B20D27F}"/>
              </a:ext>
            </a:extLst>
          </p:cNvPr>
          <p:cNvPicPr>
            <a:picLocks noChangeAspect="1"/>
          </p:cNvPicPr>
          <p:nvPr/>
        </p:nvPicPr>
        <p:blipFill>
          <a:blip r:embed="rId2"/>
          <a:stretch>
            <a:fillRect/>
          </a:stretch>
        </p:blipFill>
        <p:spPr>
          <a:xfrm>
            <a:off x="174171" y="4990371"/>
            <a:ext cx="1492862" cy="1380232"/>
          </a:xfrm>
          <a:prstGeom prst="rect">
            <a:avLst/>
          </a:prstGeom>
        </p:spPr>
      </p:pic>
      <p:sp>
        <p:nvSpPr>
          <p:cNvPr id="2" name="CuadroTexto 1">
            <a:extLst>
              <a:ext uri="{FF2B5EF4-FFF2-40B4-BE49-F238E27FC236}">
                <a16:creationId xmlns:a16="http://schemas.microsoft.com/office/drawing/2014/main" id="{45E471C9-C974-4BAD-85A5-0F94BBC9B86F}"/>
              </a:ext>
            </a:extLst>
          </p:cNvPr>
          <p:cNvSpPr txBox="1"/>
          <p:nvPr/>
        </p:nvSpPr>
        <p:spPr>
          <a:xfrm>
            <a:off x="163691" y="6370603"/>
            <a:ext cx="1851716" cy="369332"/>
          </a:xfrm>
          <a:prstGeom prst="rect">
            <a:avLst/>
          </a:prstGeom>
          <a:noFill/>
        </p:spPr>
        <p:txBody>
          <a:bodyPr wrap="square" rtlCol="0">
            <a:spAutoFit/>
          </a:bodyPr>
          <a:lstStyle/>
          <a:p>
            <a:r>
              <a:rPr lang="es-ES" dirty="0"/>
              <a:t>n=23 vs n=38</a:t>
            </a:r>
          </a:p>
        </p:txBody>
      </p:sp>
    </p:spTree>
    <p:extLst>
      <p:ext uri="{BB962C8B-B14F-4D97-AF65-F5344CB8AC3E}">
        <p14:creationId xmlns:p14="http://schemas.microsoft.com/office/powerpoint/2010/main" val="276837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C76EC88-22E9-4E47-8B32-DA44C161BA96}"/>
              </a:ext>
            </a:extLst>
          </p:cNvPr>
          <p:cNvPicPr>
            <a:picLocks noChangeAspect="1"/>
          </p:cNvPicPr>
          <p:nvPr/>
        </p:nvPicPr>
        <p:blipFill rotWithShape="1">
          <a:blip r:embed="rId2"/>
          <a:srcRect l="9074" t="3004" r="1288" b="8922"/>
          <a:stretch/>
        </p:blipFill>
        <p:spPr>
          <a:xfrm>
            <a:off x="113212" y="506896"/>
            <a:ext cx="8926286" cy="5266887"/>
          </a:xfrm>
          <a:prstGeom prst="rect">
            <a:avLst/>
          </a:prstGeom>
        </p:spPr>
      </p:pic>
      <p:pic>
        <p:nvPicPr>
          <p:cNvPr id="4" name="Imagen 3">
            <a:extLst>
              <a:ext uri="{FF2B5EF4-FFF2-40B4-BE49-F238E27FC236}">
                <a16:creationId xmlns:a16="http://schemas.microsoft.com/office/drawing/2014/main" id="{923C24AC-4DA1-4A85-AEE1-D39558A39A75}"/>
              </a:ext>
            </a:extLst>
          </p:cNvPr>
          <p:cNvPicPr>
            <a:picLocks noChangeAspect="1"/>
          </p:cNvPicPr>
          <p:nvPr/>
        </p:nvPicPr>
        <p:blipFill>
          <a:blip r:embed="rId3"/>
          <a:stretch>
            <a:fillRect/>
          </a:stretch>
        </p:blipFill>
        <p:spPr>
          <a:xfrm>
            <a:off x="104502" y="5434147"/>
            <a:ext cx="1191421" cy="1338509"/>
          </a:xfrm>
          <a:prstGeom prst="rect">
            <a:avLst/>
          </a:prstGeom>
        </p:spPr>
      </p:pic>
    </p:spTree>
    <p:extLst>
      <p:ext uri="{BB962C8B-B14F-4D97-AF65-F5344CB8AC3E}">
        <p14:creationId xmlns:p14="http://schemas.microsoft.com/office/powerpoint/2010/main" val="239671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2961A41-81ED-4BAC-95FA-714E64D506C8}"/>
              </a:ext>
            </a:extLst>
          </p:cNvPr>
          <p:cNvSpPr txBox="1">
            <a:spLocks/>
          </p:cNvSpPr>
          <p:nvPr/>
        </p:nvSpPr>
        <p:spPr>
          <a:xfrm>
            <a:off x="180076" y="209850"/>
            <a:ext cx="7886700" cy="601829"/>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Resultados</a:t>
            </a:r>
          </a:p>
        </p:txBody>
      </p:sp>
      <p:sp>
        <p:nvSpPr>
          <p:cNvPr id="5" name="CuadroTexto 4">
            <a:extLst>
              <a:ext uri="{FF2B5EF4-FFF2-40B4-BE49-F238E27FC236}">
                <a16:creationId xmlns:a16="http://schemas.microsoft.com/office/drawing/2014/main" id="{8F7BEFD2-D5B2-4876-BF3C-368226FF7A47}"/>
              </a:ext>
            </a:extLst>
          </p:cNvPr>
          <p:cNvSpPr txBox="1"/>
          <p:nvPr/>
        </p:nvSpPr>
        <p:spPr>
          <a:xfrm>
            <a:off x="304799" y="4180508"/>
            <a:ext cx="5721531" cy="1754326"/>
          </a:xfrm>
          <a:prstGeom prst="rect">
            <a:avLst/>
          </a:prstGeom>
          <a:noFill/>
        </p:spPr>
        <p:txBody>
          <a:bodyPr wrap="square" rtlCol="0">
            <a:spAutoFit/>
          </a:bodyPr>
          <a:lstStyle/>
          <a:p>
            <a:r>
              <a:rPr lang="es-ES" dirty="0"/>
              <a:t>Características: </a:t>
            </a:r>
          </a:p>
          <a:p>
            <a:pPr marL="285750" indent="-285750">
              <a:buFontTx/>
              <a:buChar char="-"/>
            </a:pPr>
            <a:r>
              <a:rPr lang="es-ES" dirty="0" err="1"/>
              <a:t>Autológo</a:t>
            </a:r>
            <a:r>
              <a:rPr lang="es-ES" dirty="0"/>
              <a:t>: 92%.</a:t>
            </a:r>
          </a:p>
          <a:p>
            <a:pPr marL="285750" indent="-285750">
              <a:buFontTx/>
              <a:buChar char="-"/>
            </a:pPr>
            <a:r>
              <a:rPr lang="es-ES" dirty="0"/>
              <a:t>65% con aprobación (Europa, EEUU, Corea o Japón).</a:t>
            </a:r>
          </a:p>
          <a:p>
            <a:pPr marL="285750" indent="-285750">
              <a:buFontTx/>
              <a:buChar char="-"/>
            </a:pPr>
            <a:r>
              <a:rPr lang="es-ES" dirty="0"/>
              <a:t>Tipo de EE: 32 ACU*, 2 ACE y 4 costes. </a:t>
            </a:r>
          </a:p>
          <a:p>
            <a:pPr marL="285750" indent="-285750">
              <a:buFontTx/>
              <a:buChar char="-"/>
            </a:pPr>
            <a:endParaRPr lang="es-ES" dirty="0"/>
          </a:p>
          <a:p>
            <a:pPr marL="285750" indent="-285750">
              <a:buFontTx/>
              <a:buChar char="-"/>
            </a:pPr>
            <a:endParaRPr lang="es-ES" dirty="0"/>
          </a:p>
        </p:txBody>
      </p:sp>
      <p:pic>
        <p:nvPicPr>
          <p:cNvPr id="7" name="Imagen 6">
            <a:extLst>
              <a:ext uri="{FF2B5EF4-FFF2-40B4-BE49-F238E27FC236}">
                <a16:creationId xmlns:a16="http://schemas.microsoft.com/office/drawing/2014/main" id="{B1C4A180-B8FA-4A34-B14D-43D9D1335BDC}"/>
              </a:ext>
            </a:extLst>
          </p:cNvPr>
          <p:cNvPicPr>
            <a:picLocks noChangeAspect="1"/>
          </p:cNvPicPr>
          <p:nvPr/>
        </p:nvPicPr>
        <p:blipFill>
          <a:blip r:embed="rId2"/>
          <a:stretch>
            <a:fillRect/>
          </a:stretch>
        </p:blipFill>
        <p:spPr>
          <a:xfrm>
            <a:off x="7940109" y="209851"/>
            <a:ext cx="1023815" cy="803702"/>
          </a:xfrm>
          <a:prstGeom prst="rect">
            <a:avLst/>
          </a:prstGeom>
        </p:spPr>
      </p:pic>
      <p:pic>
        <p:nvPicPr>
          <p:cNvPr id="9" name="Imagen 8">
            <a:extLst>
              <a:ext uri="{FF2B5EF4-FFF2-40B4-BE49-F238E27FC236}">
                <a16:creationId xmlns:a16="http://schemas.microsoft.com/office/drawing/2014/main" id="{1D7372F3-6E8C-4CC4-936C-C12F36F564E0}"/>
              </a:ext>
            </a:extLst>
          </p:cNvPr>
          <p:cNvPicPr>
            <a:picLocks noChangeAspect="1"/>
          </p:cNvPicPr>
          <p:nvPr/>
        </p:nvPicPr>
        <p:blipFill>
          <a:blip r:embed="rId3"/>
          <a:stretch>
            <a:fillRect/>
          </a:stretch>
        </p:blipFill>
        <p:spPr>
          <a:xfrm>
            <a:off x="368892" y="811679"/>
            <a:ext cx="7042102" cy="3013096"/>
          </a:xfrm>
          <a:prstGeom prst="rect">
            <a:avLst/>
          </a:prstGeom>
        </p:spPr>
      </p:pic>
      <p:sp>
        <p:nvSpPr>
          <p:cNvPr id="10" name="CuadroTexto 9">
            <a:extLst>
              <a:ext uri="{FF2B5EF4-FFF2-40B4-BE49-F238E27FC236}">
                <a16:creationId xmlns:a16="http://schemas.microsoft.com/office/drawing/2014/main" id="{0D385D0B-409B-45EF-B25B-155B504F923D}"/>
              </a:ext>
            </a:extLst>
          </p:cNvPr>
          <p:cNvSpPr txBox="1"/>
          <p:nvPr/>
        </p:nvSpPr>
        <p:spPr>
          <a:xfrm>
            <a:off x="180076" y="6494261"/>
            <a:ext cx="5094514" cy="307777"/>
          </a:xfrm>
          <a:prstGeom prst="rect">
            <a:avLst/>
          </a:prstGeom>
          <a:noFill/>
        </p:spPr>
        <p:txBody>
          <a:bodyPr wrap="square" rtlCol="0">
            <a:spAutoFit/>
          </a:bodyPr>
          <a:lstStyle/>
          <a:p>
            <a:r>
              <a:rPr lang="es-ES" sz="1400" dirty="0"/>
              <a:t>* 1 estudio ocultó información sobre los costes. </a:t>
            </a:r>
          </a:p>
        </p:txBody>
      </p:sp>
    </p:spTree>
    <p:extLst>
      <p:ext uri="{BB962C8B-B14F-4D97-AF65-F5344CB8AC3E}">
        <p14:creationId xmlns:p14="http://schemas.microsoft.com/office/powerpoint/2010/main" val="57434019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1497</TotalTime>
  <Words>1175</Words>
  <Application>Microsoft Office PowerPoint</Application>
  <PresentationFormat>Presentación en pantalla (4:3)</PresentationFormat>
  <Paragraphs>82</Paragraphs>
  <Slides>22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Desafíos de las evaluaciones económicas de terapias avanzadas</vt:lpstr>
      <vt:lpstr>Presentación de PowerPoint</vt:lpstr>
      <vt:lpstr>Objetivo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 Olry de Labry Lima</dc:creator>
  <cp:lastModifiedBy>Antonio Olry de Labry Lima</cp:lastModifiedBy>
  <cp:revision>70</cp:revision>
  <dcterms:created xsi:type="dcterms:W3CDTF">2016-10-13T07:27:56Z</dcterms:created>
  <dcterms:modified xsi:type="dcterms:W3CDTF">2022-01-25T09:15:39Z</dcterms:modified>
</cp:coreProperties>
</file>