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0" r:id="rId8"/>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1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35" d="100"/>
          <a:sy n="35" d="100"/>
        </p:scale>
        <p:origin x="1572" y="10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3103C5B-6AC6-4EE0-99AE-A6E30EB5F70F}" type="datetimeFigureOut">
              <a:rPr lang="pt-BR" smtClean="0"/>
              <a:t>14/12/2024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10819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3103C5B-6AC6-4EE0-99AE-A6E30EB5F70F}" type="datetimeFigureOut">
              <a:rPr lang="pt-BR" smtClean="0"/>
              <a:t>14/12/2024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2466419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3103C5B-6AC6-4EE0-99AE-A6E30EB5F70F}" type="datetimeFigureOut">
              <a:rPr lang="pt-BR" smtClean="0"/>
              <a:t>14/12/2024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280414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3103C5B-6AC6-4EE0-99AE-A6E30EB5F70F}" type="datetimeFigureOut">
              <a:rPr lang="pt-BR" smtClean="0"/>
              <a:t>14/12/2024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219516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3103C5B-6AC6-4EE0-99AE-A6E30EB5F70F}" type="datetimeFigureOut">
              <a:rPr lang="pt-BR" smtClean="0"/>
              <a:t>14/12/2024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139094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3103C5B-6AC6-4EE0-99AE-A6E30EB5F70F}" type="datetimeFigureOut">
              <a:rPr lang="pt-BR" smtClean="0"/>
              <a:t>14/12/2024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286227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3103C5B-6AC6-4EE0-99AE-A6E30EB5F70F}" type="datetimeFigureOut">
              <a:rPr lang="pt-BR" smtClean="0"/>
              <a:t>14/12/2024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681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3103C5B-6AC6-4EE0-99AE-A6E30EB5F70F}" type="datetimeFigureOut">
              <a:rPr lang="pt-BR" smtClean="0"/>
              <a:t>14/12/2024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10243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03C5B-6AC6-4EE0-99AE-A6E30EB5F70F}" type="datetimeFigureOut">
              <a:rPr lang="pt-BR" smtClean="0"/>
              <a:t>14/12/2024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311199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3103C5B-6AC6-4EE0-99AE-A6E30EB5F70F}" type="datetimeFigureOut">
              <a:rPr lang="pt-BR" smtClean="0"/>
              <a:t>14/12/2024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199592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3103C5B-6AC6-4EE0-99AE-A6E30EB5F70F}" type="datetimeFigureOut">
              <a:rPr lang="pt-BR" smtClean="0"/>
              <a:t>14/12/2024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A5EAD6D-4ACD-4CA0-A370-1AC611817E8A}" type="slidenum">
              <a:rPr lang="pt-BR" smtClean="0"/>
              <a:t>‹nº›</a:t>
            </a:fld>
            <a:endParaRPr lang="pt-BR"/>
          </a:p>
        </p:txBody>
      </p:sp>
    </p:spTree>
    <p:extLst>
      <p:ext uri="{BB962C8B-B14F-4D97-AF65-F5344CB8AC3E}">
        <p14:creationId xmlns:p14="http://schemas.microsoft.com/office/powerpoint/2010/main" val="339918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63103C5B-6AC6-4EE0-99AE-A6E30EB5F70F}" type="datetimeFigureOut">
              <a:rPr lang="pt-BR" smtClean="0"/>
              <a:t>14/12/2024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CA5EAD6D-4ACD-4CA0-A370-1AC611817E8A}" type="slidenum">
              <a:rPr lang="pt-BR" smtClean="0"/>
              <a:t>‹nº›</a:t>
            </a:fld>
            <a:endParaRPr lang="pt-BR"/>
          </a:p>
        </p:txBody>
      </p:sp>
    </p:spTree>
    <p:extLst>
      <p:ext uri="{BB962C8B-B14F-4D97-AF65-F5344CB8AC3E}">
        <p14:creationId xmlns:p14="http://schemas.microsoft.com/office/powerpoint/2010/main" val="365712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ebp"/><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97B93DA-0C66-C2DD-4AC3-85506AA89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4775200"/>
            <a:ext cx="3251200" cy="3251200"/>
          </a:xfrm>
          <a:prstGeom prst="rect">
            <a:avLst/>
          </a:prstGeom>
        </p:spPr>
      </p:pic>
    </p:spTree>
    <p:extLst>
      <p:ext uri="{BB962C8B-B14F-4D97-AF65-F5344CB8AC3E}">
        <p14:creationId xmlns:p14="http://schemas.microsoft.com/office/powerpoint/2010/main" val="49084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30BD3-F1B3-34E4-617D-738F70A621DD}"/>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E5938365-51AB-00E7-B4B0-403B75A65159}"/>
              </a:ext>
            </a:extLst>
          </p:cNvPr>
          <p:cNvSpPr/>
          <p:nvPr/>
        </p:nvSpPr>
        <p:spPr>
          <a:xfrm>
            <a:off x="0" y="0"/>
            <a:ext cx="9601200" cy="12801600"/>
          </a:xfrm>
          <a:prstGeom prst="rect">
            <a:avLst/>
          </a:prstGeom>
          <a:solidFill>
            <a:srgbClr val="2D1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CC0FEFA2-37BE-AD26-6DD0-79CF08B64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709" y="2152073"/>
            <a:ext cx="7767782" cy="7767782"/>
          </a:xfrm>
          <a:prstGeom prst="rect">
            <a:avLst/>
          </a:prstGeom>
        </p:spPr>
      </p:pic>
      <p:pic>
        <p:nvPicPr>
          <p:cNvPr id="7" name="Imagem 6">
            <a:extLst>
              <a:ext uri="{FF2B5EF4-FFF2-40B4-BE49-F238E27FC236}">
                <a16:creationId xmlns:a16="http://schemas.microsoft.com/office/drawing/2014/main" id="{323AD70B-9E6D-078E-CD5B-D1827877F31B}"/>
              </a:ext>
            </a:extLst>
          </p:cNvPr>
          <p:cNvPicPr>
            <a:picLocks noChangeAspect="1"/>
          </p:cNvPicPr>
          <p:nvPr/>
        </p:nvPicPr>
        <p:blipFill>
          <a:blip r:embed="rId3">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rcRect t="16530"/>
          <a:stretch/>
        </p:blipFill>
        <p:spPr>
          <a:xfrm>
            <a:off x="3755736" y="10139008"/>
            <a:ext cx="2089727" cy="2443438"/>
          </a:xfrm>
          <a:prstGeom prst="rect">
            <a:avLst/>
          </a:prstGeom>
        </p:spPr>
      </p:pic>
      <p:pic>
        <p:nvPicPr>
          <p:cNvPr id="8" name="Imagem 7">
            <a:extLst>
              <a:ext uri="{FF2B5EF4-FFF2-40B4-BE49-F238E27FC236}">
                <a16:creationId xmlns:a16="http://schemas.microsoft.com/office/drawing/2014/main" id="{1EEECC00-B9D2-7366-1F01-2C6CF0DC881E}"/>
              </a:ext>
            </a:extLst>
          </p:cNvPr>
          <p:cNvPicPr>
            <a:picLocks noChangeAspect="1"/>
          </p:cNvPicPr>
          <p:nvPr/>
        </p:nvPicPr>
        <p:blipFill>
          <a:blip r:embed="rId5">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b="84260"/>
          <a:stretch/>
        </p:blipFill>
        <p:spPr>
          <a:xfrm>
            <a:off x="2350079" y="9058355"/>
            <a:ext cx="4901041" cy="1080653"/>
          </a:xfrm>
          <a:prstGeom prst="rect">
            <a:avLst/>
          </a:prstGeom>
        </p:spPr>
      </p:pic>
      <p:sp>
        <p:nvSpPr>
          <p:cNvPr id="9" name="CaixaDeTexto 8">
            <a:extLst>
              <a:ext uri="{FF2B5EF4-FFF2-40B4-BE49-F238E27FC236}">
                <a16:creationId xmlns:a16="http://schemas.microsoft.com/office/drawing/2014/main" id="{DCAB6A39-95DB-7C67-F3FE-CB8187FDA7DE}"/>
              </a:ext>
            </a:extLst>
          </p:cNvPr>
          <p:cNvSpPr txBox="1"/>
          <p:nvPr/>
        </p:nvSpPr>
        <p:spPr>
          <a:xfrm>
            <a:off x="3026930" y="219154"/>
            <a:ext cx="4011179" cy="1055464"/>
          </a:xfrm>
          <a:prstGeom prst="rect">
            <a:avLst/>
          </a:prstGeom>
          <a:noFill/>
        </p:spPr>
        <p:txBody>
          <a:bodyPr wrap="square" rtlCol="0">
            <a:spAutoFit/>
          </a:bodyPr>
          <a:lstStyle/>
          <a:p>
            <a:r>
              <a:rPr lang="pt-BR" sz="6000" dirty="0" err="1">
                <a:solidFill>
                  <a:schemeClr val="bg1">
                    <a:lumMod val="75000"/>
                  </a:schemeClr>
                </a:solidFill>
                <a:latin typeface="Impact" panose="020B0806030902050204" pitchFamily="34" charset="0"/>
              </a:rPr>
              <a:t>Storytelling</a:t>
            </a:r>
            <a:endParaRPr lang="pt-BR" sz="6000" dirty="0">
              <a:solidFill>
                <a:schemeClr val="bg1">
                  <a:lumMod val="75000"/>
                </a:schemeClr>
              </a:solidFill>
              <a:latin typeface="Impact" panose="020B0806030902050204" pitchFamily="34" charset="0"/>
            </a:endParaRPr>
          </a:p>
        </p:txBody>
      </p:sp>
      <p:sp>
        <p:nvSpPr>
          <p:cNvPr id="10" name="CaixaDeTexto 9">
            <a:extLst>
              <a:ext uri="{FF2B5EF4-FFF2-40B4-BE49-F238E27FC236}">
                <a16:creationId xmlns:a16="http://schemas.microsoft.com/office/drawing/2014/main" id="{3782F661-B3B0-1D13-2CC3-1128E5DE8541}"/>
              </a:ext>
            </a:extLst>
          </p:cNvPr>
          <p:cNvSpPr txBox="1"/>
          <p:nvPr/>
        </p:nvSpPr>
        <p:spPr>
          <a:xfrm>
            <a:off x="2087345" y="1563666"/>
            <a:ext cx="5426509" cy="1077218"/>
          </a:xfrm>
          <a:prstGeom prst="rect">
            <a:avLst/>
          </a:prstGeom>
          <a:noFill/>
        </p:spPr>
        <p:txBody>
          <a:bodyPr wrap="square" rtlCol="0">
            <a:spAutoFit/>
          </a:bodyPr>
          <a:lstStyle/>
          <a:p>
            <a:pPr algn="ctr"/>
            <a:r>
              <a:rPr lang="pt-BR" sz="3200" dirty="0">
                <a:solidFill>
                  <a:schemeClr val="bg1">
                    <a:lumMod val="75000"/>
                  </a:schemeClr>
                </a:solidFill>
                <a:latin typeface="Impact" panose="020B0806030902050204" pitchFamily="34" charset="0"/>
              </a:rPr>
              <a:t>Como usar histórias para   influenciar e engajar</a:t>
            </a:r>
          </a:p>
        </p:txBody>
      </p:sp>
    </p:spTree>
    <p:extLst>
      <p:ext uri="{BB962C8B-B14F-4D97-AF65-F5344CB8AC3E}">
        <p14:creationId xmlns:p14="http://schemas.microsoft.com/office/powerpoint/2010/main" val="211688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AF92C234-3D32-811C-8058-B19EDFA5B02D}"/>
              </a:ext>
            </a:extLst>
          </p:cNvPr>
          <p:cNvSpPr txBox="1"/>
          <p:nvPr/>
        </p:nvSpPr>
        <p:spPr>
          <a:xfrm>
            <a:off x="1524000" y="1995055"/>
            <a:ext cx="7010400" cy="3170099"/>
          </a:xfrm>
          <a:prstGeom prst="rect">
            <a:avLst/>
          </a:prstGeom>
          <a:noFill/>
        </p:spPr>
        <p:txBody>
          <a:bodyPr wrap="square" rtlCol="0">
            <a:spAutoFit/>
          </a:bodyPr>
          <a:lstStyle/>
          <a:p>
            <a:r>
              <a:rPr lang="pt-BR" sz="6400" dirty="0"/>
              <a:t>Lorem ipsum dolor sit amet, </a:t>
            </a:r>
          </a:p>
          <a:p>
            <a:endParaRPr lang="pt-BR" sz="5400" dirty="0"/>
          </a:p>
          <a:p>
            <a:endParaRPr lang="pt-BR" dirty="0"/>
          </a:p>
        </p:txBody>
      </p:sp>
      <p:sp>
        <p:nvSpPr>
          <p:cNvPr id="7" name="CaixaDeTexto 6">
            <a:extLst>
              <a:ext uri="{FF2B5EF4-FFF2-40B4-BE49-F238E27FC236}">
                <a16:creationId xmlns:a16="http://schemas.microsoft.com/office/drawing/2014/main" id="{0461C7F5-0831-C337-21B4-7A524B36A3B3}"/>
              </a:ext>
            </a:extLst>
          </p:cNvPr>
          <p:cNvSpPr txBox="1"/>
          <p:nvPr/>
        </p:nvSpPr>
        <p:spPr>
          <a:xfrm>
            <a:off x="1524000" y="7245928"/>
            <a:ext cx="7010400" cy="4154984"/>
          </a:xfrm>
          <a:prstGeom prst="rect">
            <a:avLst/>
          </a:prstGeom>
          <a:noFill/>
        </p:spPr>
        <p:txBody>
          <a:bodyPr wrap="square" rtlCol="0">
            <a:spAutoFit/>
          </a:bodyPr>
          <a:lstStyle/>
          <a:p>
            <a:r>
              <a:rPr lang="pt-BR" sz="3200" dirty="0"/>
              <a:t>Lorem ipsum dolor sit amet, consectetuer adipiscing elit. Maecenas porttitor congue massa. Fusce posuere, magna sed pulvinar ultricies, purus lectus malesuada libero, sit amet commodo magna eros quis urna.</a:t>
            </a:r>
          </a:p>
          <a:p>
            <a:endParaRPr lang="pt-BR" sz="5400" dirty="0"/>
          </a:p>
          <a:p>
            <a:endParaRPr lang="pt-BR" dirty="0"/>
          </a:p>
        </p:txBody>
      </p:sp>
    </p:spTree>
    <p:extLst>
      <p:ext uri="{BB962C8B-B14F-4D97-AF65-F5344CB8AC3E}">
        <p14:creationId xmlns:p14="http://schemas.microsoft.com/office/powerpoint/2010/main" val="263588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AA26B-B1D0-5E13-7C82-AD1FBE6D6BF5}"/>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F44669ED-E126-AD85-8069-607670B41A25}"/>
              </a:ext>
            </a:extLst>
          </p:cNvPr>
          <p:cNvSpPr/>
          <p:nvPr/>
        </p:nvSpPr>
        <p:spPr>
          <a:xfrm>
            <a:off x="0" y="0"/>
            <a:ext cx="9601200" cy="1280160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CD17A293-D071-A2C9-5E96-FD7E2B4DF31A}"/>
              </a:ext>
            </a:extLst>
          </p:cNvPr>
          <p:cNvSpPr txBox="1"/>
          <p:nvPr/>
        </p:nvSpPr>
        <p:spPr>
          <a:xfrm>
            <a:off x="1551709" y="6899564"/>
            <a:ext cx="7010400" cy="2339102"/>
          </a:xfrm>
          <a:prstGeom prst="rect">
            <a:avLst/>
          </a:prstGeom>
          <a:noFill/>
        </p:spPr>
        <p:txBody>
          <a:bodyPr wrap="square" rtlCol="0">
            <a:spAutoFit/>
          </a:bodyPr>
          <a:lstStyle/>
          <a:p>
            <a:pPr algn="ctr"/>
            <a:r>
              <a:rPr lang="pt-BR" sz="6400" b="1" dirty="0" err="1"/>
              <a:t>Storytelling</a:t>
            </a:r>
            <a:r>
              <a:rPr lang="pt-BR" sz="6400" b="1" dirty="0"/>
              <a:t> para vender ideias</a:t>
            </a:r>
            <a:endParaRPr lang="pt-BR" sz="5400" dirty="0"/>
          </a:p>
          <a:p>
            <a:pPr algn="just"/>
            <a:endParaRPr lang="pt-BR" dirty="0"/>
          </a:p>
        </p:txBody>
      </p:sp>
      <p:sp>
        <p:nvSpPr>
          <p:cNvPr id="6" name="CaixaDeTexto 5">
            <a:extLst>
              <a:ext uri="{FF2B5EF4-FFF2-40B4-BE49-F238E27FC236}">
                <a16:creationId xmlns:a16="http://schemas.microsoft.com/office/drawing/2014/main" id="{804A7DB5-A51D-A364-87E6-C2BF43765D95}"/>
              </a:ext>
            </a:extLst>
          </p:cNvPr>
          <p:cNvSpPr txBox="1"/>
          <p:nvPr/>
        </p:nvSpPr>
        <p:spPr>
          <a:xfrm>
            <a:off x="325582" y="95017"/>
            <a:ext cx="2452254" cy="3354765"/>
          </a:xfrm>
          <a:prstGeom prst="rect">
            <a:avLst/>
          </a:prstGeom>
          <a:noFill/>
          <a:ln>
            <a:noFill/>
          </a:ln>
        </p:spPr>
        <p:txBody>
          <a:bodyPr wrap="square" rtlCol="0">
            <a:spAutoFit/>
          </a:bodyPr>
          <a:lstStyle/>
          <a:p>
            <a:pPr algn="just"/>
            <a:r>
              <a:rPr lang="pt-BR" sz="14000" b="1" dirty="0">
                <a:solidFill>
                  <a:schemeClr val="bg1"/>
                </a:solidFill>
              </a:rPr>
              <a:t>01</a:t>
            </a:r>
          </a:p>
          <a:p>
            <a:pPr algn="just"/>
            <a:endParaRPr lang="pt-BR" sz="5400" dirty="0"/>
          </a:p>
          <a:p>
            <a:pPr algn="just"/>
            <a:endParaRPr lang="pt-BR" dirty="0"/>
          </a:p>
        </p:txBody>
      </p:sp>
      <p:sp>
        <p:nvSpPr>
          <p:cNvPr id="7" name="Retângulo 6">
            <a:extLst>
              <a:ext uri="{FF2B5EF4-FFF2-40B4-BE49-F238E27FC236}">
                <a16:creationId xmlns:a16="http://schemas.microsoft.com/office/drawing/2014/main" id="{531495C5-6E11-2DED-4F73-CDD06F671D78}"/>
              </a:ext>
            </a:extLst>
          </p:cNvPr>
          <p:cNvSpPr/>
          <p:nvPr/>
        </p:nvSpPr>
        <p:spPr>
          <a:xfrm>
            <a:off x="1080655" y="10069663"/>
            <a:ext cx="7758545" cy="27968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0849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DC04-6DFC-2E73-10AF-B4BEB7C71063}"/>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EDC374AE-D71F-45B3-4363-20DDF6C607FE}"/>
              </a:ext>
            </a:extLst>
          </p:cNvPr>
          <p:cNvSpPr txBox="1"/>
          <p:nvPr/>
        </p:nvSpPr>
        <p:spPr>
          <a:xfrm>
            <a:off x="1295400" y="914401"/>
            <a:ext cx="7010400" cy="3170099"/>
          </a:xfrm>
          <a:prstGeom prst="rect">
            <a:avLst/>
          </a:prstGeom>
          <a:noFill/>
        </p:spPr>
        <p:txBody>
          <a:bodyPr wrap="square" rtlCol="0">
            <a:spAutoFit/>
          </a:bodyPr>
          <a:lstStyle/>
          <a:p>
            <a:r>
              <a:rPr lang="pt-BR" sz="6400" dirty="0"/>
              <a:t>Comercializando emoções</a:t>
            </a:r>
          </a:p>
          <a:p>
            <a:endParaRPr lang="pt-BR" sz="5400" dirty="0"/>
          </a:p>
          <a:p>
            <a:endParaRPr lang="pt-BR" dirty="0"/>
          </a:p>
        </p:txBody>
      </p:sp>
      <p:sp>
        <p:nvSpPr>
          <p:cNvPr id="6" name="CaixaDeTexto 5">
            <a:extLst>
              <a:ext uri="{FF2B5EF4-FFF2-40B4-BE49-F238E27FC236}">
                <a16:creationId xmlns:a16="http://schemas.microsoft.com/office/drawing/2014/main" id="{B400D46B-F6B0-73C6-A55D-BF5F29FDB6F0}"/>
              </a:ext>
            </a:extLst>
          </p:cNvPr>
          <p:cNvSpPr txBox="1"/>
          <p:nvPr/>
        </p:nvSpPr>
        <p:spPr>
          <a:xfrm>
            <a:off x="1295400" y="3338423"/>
            <a:ext cx="7010400" cy="6124754"/>
          </a:xfrm>
          <a:prstGeom prst="rect">
            <a:avLst/>
          </a:prstGeom>
          <a:noFill/>
        </p:spPr>
        <p:txBody>
          <a:bodyPr wrap="square" rtlCol="0">
            <a:spAutoFit/>
          </a:bodyPr>
          <a:lstStyle/>
          <a:p>
            <a:pPr algn="just"/>
            <a:r>
              <a:rPr lang="pt-BR" sz="3200" dirty="0"/>
              <a:t>Quando você precisa vender uma ideia, contar uma boa história pode ser muito mais eficaz do que simplesmente apresentar dados. As pessoas se conectam com emoções, não com fatos frios. Ao construir uma narrativa, você cria um ambiente onde sua ideia faz sentido e desperta o interesse de quem ouve.</a:t>
            </a:r>
          </a:p>
          <a:p>
            <a:endParaRPr lang="pt-BR" sz="3200" dirty="0"/>
          </a:p>
          <a:p>
            <a:endParaRPr lang="pt-BR" sz="5400" dirty="0"/>
          </a:p>
          <a:p>
            <a:endParaRPr lang="pt-BR" dirty="0"/>
          </a:p>
        </p:txBody>
      </p:sp>
    </p:spTree>
    <p:extLst>
      <p:ext uri="{BB962C8B-B14F-4D97-AF65-F5344CB8AC3E}">
        <p14:creationId xmlns:p14="http://schemas.microsoft.com/office/powerpoint/2010/main" val="98711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06773-D6E4-D2C0-A550-A7DA8D9CA17F}"/>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F8478435-77A9-3002-520E-1CEC915D4A8E}"/>
              </a:ext>
            </a:extLst>
          </p:cNvPr>
          <p:cNvSpPr/>
          <p:nvPr/>
        </p:nvSpPr>
        <p:spPr>
          <a:xfrm>
            <a:off x="0" y="0"/>
            <a:ext cx="9601200" cy="1280160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507AA923-8F39-311D-1DB1-1E22F52C0478}"/>
              </a:ext>
            </a:extLst>
          </p:cNvPr>
          <p:cNvSpPr txBox="1"/>
          <p:nvPr/>
        </p:nvSpPr>
        <p:spPr>
          <a:xfrm>
            <a:off x="1551709" y="6899564"/>
            <a:ext cx="7010400" cy="2339102"/>
          </a:xfrm>
          <a:prstGeom prst="rect">
            <a:avLst/>
          </a:prstGeom>
          <a:noFill/>
        </p:spPr>
        <p:txBody>
          <a:bodyPr wrap="square" rtlCol="0">
            <a:spAutoFit/>
          </a:bodyPr>
          <a:lstStyle/>
          <a:p>
            <a:pPr algn="ctr"/>
            <a:r>
              <a:rPr lang="pt-BR" sz="6400" b="1" dirty="0"/>
              <a:t>O segredo do </a:t>
            </a:r>
            <a:r>
              <a:rPr lang="pt-BR" sz="6400" b="1" dirty="0" err="1"/>
              <a:t>storytelling</a:t>
            </a:r>
            <a:endParaRPr lang="pt-BR" sz="5400" dirty="0"/>
          </a:p>
          <a:p>
            <a:pPr algn="just"/>
            <a:endParaRPr lang="pt-BR" dirty="0"/>
          </a:p>
        </p:txBody>
      </p:sp>
      <p:sp>
        <p:nvSpPr>
          <p:cNvPr id="6" name="CaixaDeTexto 5">
            <a:extLst>
              <a:ext uri="{FF2B5EF4-FFF2-40B4-BE49-F238E27FC236}">
                <a16:creationId xmlns:a16="http://schemas.microsoft.com/office/drawing/2014/main" id="{67F8E119-1CDF-7CBD-886F-FA91032A968C}"/>
              </a:ext>
            </a:extLst>
          </p:cNvPr>
          <p:cNvSpPr txBox="1"/>
          <p:nvPr/>
        </p:nvSpPr>
        <p:spPr>
          <a:xfrm>
            <a:off x="325582" y="95017"/>
            <a:ext cx="2452254" cy="3354765"/>
          </a:xfrm>
          <a:prstGeom prst="rect">
            <a:avLst/>
          </a:prstGeom>
          <a:noFill/>
          <a:ln>
            <a:noFill/>
          </a:ln>
        </p:spPr>
        <p:txBody>
          <a:bodyPr wrap="square" rtlCol="0">
            <a:spAutoFit/>
          </a:bodyPr>
          <a:lstStyle/>
          <a:p>
            <a:pPr algn="just"/>
            <a:r>
              <a:rPr lang="pt-BR" sz="14000" b="1" dirty="0">
                <a:solidFill>
                  <a:schemeClr val="bg1"/>
                </a:solidFill>
              </a:rPr>
              <a:t>02</a:t>
            </a:r>
          </a:p>
          <a:p>
            <a:pPr algn="just"/>
            <a:endParaRPr lang="pt-BR" sz="5400" dirty="0"/>
          </a:p>
          <a:p>
            <a:pPr algn="just"/>
            <a:endParaRPr lang="pt-BR" dirty="0"/>
          </a:p>
        </p:txBody>
      </p:sp>
      <p:sp>
        <p:nvSpPr>
          <p:cNvPr id="7" name="Retângulo 6">
            <a:extLst>
              <a:ext uri="{FF2B5EF4-FFF2-40B4-BE49-F238E27FC236}">
                <a16:creationId xmlns:a16="http://schemas.microsoft.com/office/drawing/2014/main" id="{749CDEB4-1D52-A647-3EBF-B050052B63BC}"/>
              </a:ext>
            </a:extLst>
          </p:cNvPr>
          <p:cNvSpPr/>
          <p:nvPr/>
        </p:nvSpPr>
        <p:spPr>
          <a:xfrm>
            <a:off x="1080655" y="10069663"/>
            <a:ext cx="7758545" cy="27968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0040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389C0-1AED-301A-D967-695CC8AA15EE}"/>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0B9C7C0A-E60A-4E1C-83A0-49E9BC3B3720}"/>
              </a:ext>
            </a:extLst>
          </p:cNvPr>
          <p:cNvSpPr txBox="1"/>
          <p:nvPr/>
        </p:nvSpPr>
        <p:spPr>
          <a:xfrm>
            <a:off x="1295400" y="914401"/>
            <a:ext cx="7010400" cy="3170099"/>
          </a:xfrm>
          <a:prstGeom prst="rect">
            <a:avLst/>
          </a:prstGeom>
          <a:noFill/>
        </p:spPr>
        <p:txBody>
          <a:bodyPr wrap="square" rtlCol="0">
            <a:spAutoFit/>
          </a:bodyPr>
          <a:lstStyle/>
          <a:p>
            <a:r>
              <a:rPr lang="pt-BR" sz="6400" dirty="0"/>
              <a:t>Ideia como uma jornada </a:t>
            </a:r>
          </a:p>
          <a:p>
            <a:endParaRPr lang="pt-BR" sz="5400" dirty="0"/>
          </a:p>
          <a:p>
            <a:endParaRPr lang="pt-BR" dirty="0"/>
          </a:p>
        </p:txBody>
      </p:sp>
      <p:sp>
        <p:nvSpPr>
          <p:cNvPr id="6" name="CaixaDeTexto 5">
            <a:extLst>
              <a:ext uri="{FF2B5EF4-FFF2-40B4-BE49-F238E27FC236}">
                <a16:creationId xmlns:a16="http://schemas.microsoft.com/office/drawing/2014/main" id="{3CFB3D76-59C9-52CE-740C-9F8631A21EAF}"/>
              </a:ext>
            </a:extLst>
          </p:cNvPr>
          <p:cNvSpPr txBox="1"/>
          <p:nvPr/>
        </p:nvSpPr>
        <p:spPr>
          <a:xfrm>
            <a:off x="1295400" y="3422073"/>
            <a:ext cx="7010400" cy="9079409"/>
          </a:xfrm>
          <a:prstGeom prst="rect">
            <a:avLst/>
          </a:prstGeom>
          <a:noFill/>
        </p:spPr>
        <p:txBody>
          <a:bodyPr wrap="square" rtlCol="0">
            <a:spAutoFit/>
          </a:bodyPr>
          <a:lstStyle/>
          <a:p>
            <a:pPr algn="just"/>
            <a:r>
              <a:rPr lang="pt-BR" sz="3200" dirty="0"/>
              <a:t>O segredo está em transformar sua ideia em uma jornada. Comece com um desafio, mostre como sua proposta pode solucioná-lo e termine com um resultado positivo. Dessa forma, sua ideia não é apenas uma proposta, mas uma solução que resolve um problema real.</a:t>
            </a:r>
          </a:p>
          <a:p>
            <a:pPr algn="just"/>
            <a:endParaRPr lang="pt-BR" sz="3200" dirty="0"/>
          </a:p>
          <a:p>
            <a:pPr algn="just"/>
            <a:r>
              <a:rPr lang="pt-BR" sz="3200" dirty="0"/>
              <a:t>Boa parte do sucesso do </a:t>
            </a:r>
            <a:r>
              <a:rPr lang="pt-BR" sz="3200" dirty="0" err="1"/>
              <a:t>storytelling</a:t>
            </a:r>
            <a:r>
              <a:rPr lang="pt-BR" sz="3200" dirty="0"/>
              <a:t> está na capacidade de gerar identificação. Quando a audiência se vê na história, a ideia ganha relevância. Isso torna a mensagem mais poderosa e difícil de ignorar. O impacto emocional cria um vínculo, tornando a ideia não apenas interessante, mas essencial.</a:t>
            </a:r>
          </a:p>
          <a:p>
            <a:endParaRPr lang="pt-BR" sz="5400" dirty="0"/>
          </a:p>
          <a:p>
            <a:endParaRPr lang="pt-BR" dirty="0"/>
          </a:p>
        </p:txBody>
      </p:sp>
    </p:spTree>
    <p:extLst>
      <p:ext uri="{BB962C8B-B14F-4D97-AF65-F5344CB8AC3E}">
        <p14:creationId xmlns:p14="http://schemas.microsoft.com/office/powerpoint/2010/main" val="412321678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79</TotalTime>
  <Words>225</Words>
  <Application>Microsoft Office PowerPoint</Application>
  <PresentationFormat>Papel A3 (297 x 420 mm)</PresentationFormat>
  <Paragraphs>15</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Camilla Bacellar</dc:creator>
  <cp:lastModifiedBy>Camilla Bacellar</cp:lastModifiedBy>
  <cp:revision>11</cp:revision>
  <dcterms:created xsi:type="dcterms:W3CDTF">2024-12-14T21:13:32Z</dcterms:created>
  <dcterms:modified xsi:type="dcterms:W3CDTF">2024-12-14T22:32:44Z</dcterms:modified>
</cp:coreProperties>
</file>