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0" r:id="rId4"/>
    <p:sldId id="267" r:id="rId5"/>
    <p:sldId id="275" r:id="rId6"/>
    <p:sldId id="286" r:id="rId7"/>
    <p:sldId id="284" r:id="rId8"/>
    <p:sldId id="273" r:id="rId9"/>
    <p:sldId id="276" r:id="rId10"/>
    <p:sldId id="274" r:id="rId11"/>
    <p:sldId id="271" r:id="rId12"/>
    <p:sldId id="272" r:id="rId13"/>
    <p:sldId id="258" r:id="rId14"/>
    <p:sldId id="259" r:id="rId15"/>
    <p:sldId id="278" r:id="rId16"/>
    <p:sldId id="279" r:id="rId17"/>
    <p:sldId id="280" r:id="rId18"/>
    <p:sldId id="28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8"/>
  </p:normalViewPr>
  <p:slideViewPr>
    <p:cSldViewPr snapToGrid="0" snapToObjects="1">
      <p:cViewPr varScale="1">
        <p:scale>
          <a:sx n="136" d="100"/>
          <a:sy n="136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F9F-4AE2-7E48-974F-8806684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Premature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29A-FF86-0449-8764-7413A5A2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tempting to optimize your code prematurely. </a:t>
            </a:r>
          </a:p>
          <a:p>
            <a:pPr lvl="1"/>
            <a:r>
              <a:rPr lang="en-US" dirty="0"/>
              <a:t>Your code will be less clear to others.</a:t>
            </a:r>
          </a:p>
          <a:p>
            <a:pPr lvl="1"/>
            <a:r>
              <a:rPr lang="en-US" dirty="0"/>
              <a:t>You will spend time on a problem that likely doesn’t exist.</a:t>
            </a:r>
          </a:p>
          <a:p>
            <a:r>
              <a:rPr lang="en-US" dirty="0"/>
              <a:t>Premature optimization adds complexity and in many cases is unjustified.</a:t>
            </a:r>
          </a:p>
          <a:p>
            <a:r>
              <a:rPr lang="en-US" dirty="0"/>
              <a:t>Make complexity earn its way into the source code.</a:t>
            </a:r>
          </a:p>
          <a:p>
            <a:r>
              <a:rPr lang="en-US" dirty="0"/>
              <a:t>You cannot quantify how your code will perform until you run it. </a:t>
            </a:r>
          </a:p>
          <a:p>
            <a:pPr lvl="1"/>
            <a:r>
              <a:rPr lang="en-US" dirty="0"/>
              <a:t>Do not spend time optimizing it until there is an actual problem.</a:t>
            </a:r>
          </a:p>
          <a:p>
            <a:r>
              <a:rPr lang="en-US" i="1" dirty="0"/>
              <a:t>Keep it stupid simple</a:t>
            </a:r>
            <a:r>
              <a:rPr lang="en-US" dirty="0"/>
              <a:t> (the new KISS)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 feedback loop that occurs within seconds. </a:t>
            </a:r>
          </a:p>
          <a:p>
            <a:r>
              <a:rPr lang="en-US" dirty="0"/>
              <a:t>Quick execution of a unit test provides us with information.</a:t>
            </a:r>
          </a:p>
          <a:p>
            <a:r>
              <a:rPr lang="en-US" dirty="0"/>
              <a:t>Constant testing can catch regression errors.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mantra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Write a test that doesn't work or perhaps doesn't even compile.</a:t>
            </a:r>
          </a:p>
          <a:p>
            <a:r>
              <a:rPr lang="en-US" dirty="0"/>
              <a:t>Green: Make the test pass!</a:t>
            </a:r>
          </a:p>
          <a:p>
            <a:pPr lvl="1"/>
            <a:r>
              <a:rPr lang="en-US" dirty="0"/>
              <a:t>Don't worry about code duplication or other code smells at this point.</a:t>
            </a:r>
          </a:p>
          <a:p>
            <a:r>
              <a:rPr lang="en-US" dirty="0"/>
              <a:t>Refactor: Eliminate code smells and make source code more communicative. </a:t>
            </a:r>
          </a:p>
          <a:p>
            <a:pPr lvl="1"/>
            <a:r>
              <a:rPr lang="en-US" dirty="0"/>
              <a:t>All tests in the test suite must continue to pass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569-43D6-9B49-99FC-7E9C883B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Modularity and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35-78A2-834A-8238-8E82AC85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problems up into small, manageable components. 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Ability to update parts of a system in isolation is an effective method for increasing developer agility and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175920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dependencies</a:t>
            </a:r>
          </a:p>
          <a:p>
            <a:r>
              <a:rPr lang="en-US" dirty="0"/>
              <a:t>Tests execute quickly</a:t>
            </a:r>
          </a:p>
          <a:p>
            <a:r>
              <a:rPr lang="en-US" dirty="0"/>
              <a:t>Easy to test exceptional scenarios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</a:t>
            </a:r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our ideas on code intent.</a:t>
            </a:r>
          </a:p>
          <a:p>
            <a:r>
              <a:rPr lang="en-US" dirty="0"/>
              <a:t>Forces you to think carefully about what behavior is needed for a method or function to satisfy the acceptance criteria.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act as executable documentation.</a:t>
            </a:r>
          </a:p>
          <a:p>
            <a:r>
              <a:rPr lang="en-US" dirty="0"/>
              <a:t>Protect against regressions.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fear during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makes you…</a:t>
            </a:r>
          </a:p>
          <a:p>
            <a:pPr lvl="1"/>
            <a:r>
              <a:rPr lang="en-US" dirty="0"/>
              <a:t>Tentative</a:t>
            </a:r>
          </a:p>
          <a:p>
            <a:pPr lvl="1"/>
            <a:r>
              <a:rPr lang="en-US" dirty="0"/>
              <a:t>Communicate less</a:t>
            </a:r>
          </a:p>
          <a:p>
            <a:pPr lvl="1"/>
            <a:r>
              <a:rPr lang="en-US" dirty="0"/>
              <a:t>Avoid feedback</a:t>
            </a:r>
          </a:p>
          <a:p>
            <a:r>
              <a:rPr lang="en-US" dirty="0"/>
              <a:t>Test-driven development provides us with courage to</a:t>
            </a:r>
          </a:p>
          <a:p>
            <a:pPr lvl="1"/>
            <a:r>
              <a:rPr lang="en-US" dirty="0"/>
              <a:t>Begin learning as quickly as possible</a:t>
            </a:r>
          </a:p>
          <a:p>
            <a:pPr lvl="1"/>
            <a:r>
              <a:rPr lang="en-US" dirty="0"/>
              <a:t>Communicate clearly</a:t>
            </a:r>
          </a:p>
          <a:p>
            <a:pPr lvl="1"/>
            <a:r>
              <a:rPr lang="en-US" dirty="0"/>
              <a:t>Search out concrete, helpful feedback</a:t>
            </a:r>
          </a:p>
        </p:txBody>
      </p:sp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with fewer bugs.</a:t>
            </a:r>
          </a:p>
          <a:p>
            <a:r>
              <a:rPr lang="en-US" dirty="0"/>
              <a:t>Flexible code that is adaptive to change.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  <a:p>
            <a:r>
              <a:rPr lang="en-US" dirty="0"/>
              <a:t>Think twice before adding new features. 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CAC-6277-124D-AB33-8288E45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E44-37C7-8E48-AA25-73DDC196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Cost of Ownership (TCO) of enterprise software is the sum of all direct and indirect costs incurred by that software.</a:t>
            </a:r>
          </a:p>
          <a:p>
            <a:pPr lvl="1"/>
            <a:r>
              <a:rPr lang="en-US" dirty="0"/>
              <a:t>Software development is the biggest contributor.</a:t>
            </a:r>
          </a:p>
          <a:p>
            <a:r>
              <a:rPr lang="en-US" dirty="0"/>
              <a:t>TDD can significantly reduce the Total Cost of Ownership (TCO) of software development projects.</a:t>
            </a:r>
          </a:p>
          <a:p>
            <a:pPr lvl="1"/>
            <a:r>
              <a:rPr lang="en-US" dirty="0"/>
              <a:t>Consider long-term maintenance and evolution.</a:t>
            </a:r>
          </a:p>
          <a:p>
            <a:pPr lvl="1"/>
            <a:r>
              <a:rPr lang="en-US" dirty="0"/>
              <a:t>Technical debt can negatively impact TCO. </a:t>
            </a:r>
          </a:p>
          <a:p>
            <a:pPr lvl="1"/>
            <a:r>
              <a:rPr lang="en-US" dirty="0"/>
              <a:t>Understanding and forecasting the TCO and is a critical part of the Return on Investment (ROI) calculation.</a:t>
            </a:r>
          </a:p>
        </p:txBody>
      </p:sp>
    </p:spTree>
    <p:extLst>
      <p:ext uri="{BB962C8B-B14F-4D97-AF65-F5344CB8AC3E}">
        <p14:creationId xmlns:p14="http://schemas.microsoft.com/office/powerpoint/2010/main" val="403939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1189</Words>
  <Application>Microsoft Macintosh PowerPoint</Application>
  <PresentationFormat>Widescreen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Managing fear during programming</vt:lpstr>
      <vt:lpstr>Benefits of test-driven development</vt:lpstr>
      <vt:lpstr>Total Cost of Ownership (TCO)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Premature optimization</vt:lpstr>
      <vt:lpstr>Unit testing as a feedback loop</vt:lpstr>
      <vt:lpstr>Test-driven development mantra</vt:lpstr>
      <vt:lpstr>Minimal APIs</vt:lpstr>
      <vt:lpstr>Modularity and decoupling</vt:lpstr>
      <vt:lpstr>Refactoring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Christopher Bartling</cp:lastModifiedBy>
  <cp:revision>37</cp:revision>
  <dcterms:created xsi:type="dcterms:W3CDTF">2021-07-25T01:55:08Z</dcterms:created>
  <dcterms:modified xsi:type="dcterms:W3CDTF">2021-07-27T12:10:35Z</dcterms:modified>
</cp:coreProperties>
</file>