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60" r:id="rId4"/>
    <p:sldId id="275" r:id="rId5"/>
    <p:sldId id="258" r:id="rId6"/>
    <p:sldId id="267" r:id="rId7"/>
    <p:sldId id="289" r:id="rId8"/>
    <p:sldId id="292" r:id="rId9"/>
    <p:sldId id="293" r:id="rId10"/>
    <p:sldId id="290" r:id="rId11"/>
    <p:sldId id="291" r:id="rId12"/>
    <p:sldId id="284" r:id="rId13"/>
    <p:sldId id="273" r:id="rId14"/>
    <p:sldId id="276" r:id="rId15"/>
    <p:sldId id="274" r:id="rId16"/>
    <p:sldId id="271" r:id="rId17"/>
    <p:sldId id="278" r:id="rId18"/>
    <p:sldId id="280" r:id="rId19"/>
    <p:sldId id="28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4690"/>
  </p:normalViewPr>
  <p:slideViewPr>
    <p:cSldViewPr snapToGrid="0" snapToObjects="1">
      <p:cViewPr varScale="1">
        <p:scale>
          <a:sx n="170" d="100"/>
          <a:sy n="170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28AA-01EF-FC4E-9902-F717EB4A0D2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E3D5-8E41-E549-B83C-41040DF7A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EE3D5-8E41-E549-B83C-41040DF7A7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273D-2455-1941-ACDB-848365E2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0918-49E4-E54D-A1EE-BB4F7972D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EDDD-86CF-CD43-A5BA-C3440977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B64F-8473-584D-836A-ACCCFC9C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CDEA-497F-3D4D-BC7D-E882E4F5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E4D-4B44-7647-AAF8-B37C6978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EBA1E-D115-DB42-9B90-4773BB4E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851C-841D-D941-9BB9-5413FA4C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98CF-98B5-0140-9730-0EDD5C56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B5BB-E8B5-894C-897F-6AE36429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01548-4CE0-4944-96FD-74FF729A8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CA49-0272-D34D-B2E0-876002912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7FFF-342A-224C-8CC8-52A360B6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18E5-43FC-2649-BDE0-86883FFE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515D-F956-7D4D-9DB9-F69FAB01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A2C7-AA83-2A44-9ED9-4EBCAC38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E00F-FE91-F442-92E3-6D8CED83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2FFF-FD98-5241-B04A-79EE7346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5FFB-AC6D-6345-93C8-015BDBDA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E6FA-94C4-6643-BC58-D6251CE3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E670-6143-334B-AEA2-01E5BAF6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D72C-D459-9C47-AB6E-189A8E53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2A6E-DF26-0047-9244-B55D5D92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297B-EB82-6545-8929-9454FDE1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5B02-D1C7-7947-92E9-E4595AEB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ADA3-CBBA-5045-93F9-B8FD6D40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0A33-52E8-3A42-BD87-7D4D73A2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BE83-CB72-DA44-BE67-0913E08E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A41E-B15C-564D-A299-025FE7F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92F78-B441-4941-A229-FFC6B99B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0ED6-2BE9-C148-90F7-B43D5FB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F174-74C0-E44F-852F-7F7E0C3F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736F-7996-3D4C-A308-D1DF97CB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BCE2-CE38-D94C-812D-03F9C020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B5A57-A679-154A-BDE3-4834D978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CA6C1-F64F-4443-8D84-BA1DBF799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92FDC-FC95-A44B-893B-F8200665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F296E-1E58-5745-85EA-3A071EEE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42543-1BE5-8341-9971-FD0263C8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D2AA-01E3-CB41-AB5E-B3208CB3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4B93C-8A41-2745-9F6E-503552B2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4845-3CE8-2948-BD11-BEAF2B1C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8B031-B9F1-5543-B6DD-97CE94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52403-FBDA-024D-B553-50B10E3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FE61-3583-EB46-B92E-228ACEA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30FE9-4262-2740-ACFE-4E89BCDE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81A2-C7A2-6D45-BAD0-B10776D8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A498-A439-A947-B1BB-2EC55E21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EC66-F796-FB41-94DA-FFEB08712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0CC3-F164-9348-978C-35698DFD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3469-1A57-4F4C-BBCB-82F7E816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652F-9214-0D40-8B07-4C73C528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56A5-7711-0E43-9ECC-9AF74421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30961-E1B0-EC45-A492-A674FD12B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F28DA-7D45-3E41-9CD0-D5823BA09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5D04-C8BC-2141-B283-8F984E23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75F4-46BA-8443-B0D0-BC1CECE4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01EAE-4BB4-B946-924A-A580B3B0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25067-5006-6741-9CB5-AEA2558D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D9187-0CD6-2849-9DEF-2C08A6F3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9D91-B63A-AC4E-A9F4-9713DC113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7C40-6713-314B-838F-8D2398CB0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0E44-DF76-B344-A223-EA58B16B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90FE-75E9-0F4C-88C9-D4BD975FB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Test-Driven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6A48-63A2-7448-A4FA-79184D3BA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Christopher Bartling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75CCE-2363-A348-B945-4991B121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2323069"/>
            <a:ext cx="3377183" cy="199898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Test-Driven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Development Cadence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0B3ABC-ACE3-B541-8208-D06AC329E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4753" y="640080"/>
            <a:ext cx="6037866" cy="55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CD1F-11A2-1C4E-B0F4-F62FEF83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Test-Driven Development Cadence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65F4-68FD-7345-B6A5-E2ECD125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failing, high value test.</a:t>
            </a:r>
          </a:p>
          <a:p>
            <a:pPr lvl="1"/>
            <a:r>
              <a:rPr lang="en-US" dirty="0"/>
              <a:t>Demonstrate that it communicates its failure well.</a:t>
            </a:r>
          </a:p>
          <a:p>
            <a:r>
              <a:rPr lang="en-US" dirty="0"/>
              <a:t>Make the high value test pass by providing implementation code. </a:t>
            </a:r>
          </a:p>
          <a:p>
            <a:pPr lvl="1"/>
            <a:r>
              <a:rPr lang="en-US" dirty="0"/>
              <a:t>The implementation code may be messy at this point.</a:t>
            </a:r>
          </a:p>
          <a:p>
            <a:r>
              <a:rPr lang="en-US" dirty="0"/>
              <a:t>Run the entire test suite to ensure all tests pass. </a:t>
            </a:r>
          </a:p>
          <a:p>
            <a:pPr lvl="1"/>
            <a:r>
              <a:rPr lang="en-US" dirty="0"/>
              <a:t>Refactor your code, running the test suite after each change.</a:t>
            </a:r>
          </a:p>
          <a:p>
            <a:r>
              <a:rPr lang="en-US" dirty="0"/>
              <a:t>Determine your next most valuable test, repeating the cycle.</a:t>
            </a:r>
          </a:p>
        </p:txBody>
      </p:sp>
    </p:spTree>
    <p:extLst>
      <p:ext uri="{BB962C8B-B14F-4D97-AF65-F5344CB8AC3E}">
        <p14:creationId xmlns:p14="http://schemas.microsoft.com/office/powerpoint/2010/main" val="101970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1DBB-24A4-CC42-B6F9-77BFFCE2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makes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95AF-BD19-484B-B3AA-AB4A57AC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should be…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Written at the right level of abstraction</a:t>
            </a:r>
          </a:p>
          <a:p>
            <a:pPr lvl="1"/>
            <a:r>
              <a:rPr lang="en-US" dirty="0"/>
              <a:t>Expressive</a:t>
            </a:r>
          </a:p>
          <a:p>
            <a:pPr lvl="1"/>
            <a:r>
              <a:rPr lang="en-US" dirty="0"/>
              <a:t>Based on acceptance criteria</a:t>
            </a:r>
          </a:p>
          <a:p>
            <a:pPr lvl="1"/>
            <a:r>
              <a:rPr lang="en-US" dirty="0"/>
              <a:t>Implementation independent</a:t>
            </a:r>
          </a:p>
          <a:p>
            <a:r>
              <a:rPr lang="en-US" dirty="0"/>
              <a:t>Knowing how to write a good test is paramount to being successful with TDD. </a:t>
            </a:r>
          </a:p>
        </p:txBody>
      </p:sp>
    </p:spTree>
    <p:extLst>
      <p:ext uri="{BB962C8B-B14F-4D97-AF65-F5344CB8AC3E}">
        <p14:creationId xmlns:p14="http://schemas.microsoft.com/office/powerpoint/2010/main" val="38088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4367-1A80-F749-9BE9-4F7E1DF5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be clever!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CE45-F8A1-4742-BD1A-81A4DE26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clarity over cleverness.</a:t>
            </a:r>
          </a:p>
          <a:p>
            <a:r>
              <a:rPr lang="en-US" dirty="0"/>
              <a:t>Developers spend much more time reading code than writing code. </a:t>
            </a:r>
          </a:p>
          <a:p>
            <a:pPr lvl="1"/>
            <a:r>
              <a:rPr lang="en-US" dirty="0"/>
              <a:t>Optimize your source code for reading.</a:t>
            </a:r>
          </a:p>
          <a:p>
            <a:r>
              <a:rPr lang="en-US" dirty="0"/>
              <a:t>Make your code as easy to understand as you possibly can. </a:t>
            </a:r>
          </a:p>
          <a:p>
            <a:r>
              <a:rPr lang="en-US" dirty="0"/>
              <a:t>If you encounter code that is not easy to understand, take a little time to refactor it.</a:t>
            </a:r>
          </a:p>
          <a:p>
            <a:r>
              <a:rPr lang="en-US" dirty="0"/>
              <a:t>“Maintainable code is more important than clever code.” – Guido van Rossum, inventor of the Python language</a:t>
            </a:r>
          </a:p>
          <a:p>
            <a:r>
              <a:rPr lang="en-US" dirty="0"/>
              <a:t>“Simplicity is a prerequisite for reliability.”- </a:t>
            </a:r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</p:spTree>
    <p:extLst>
      <p:ext uri="{BB962C8B-B14F-4D97-AF65-F5344CB8AC3E}">
        <p14:creationId xmlns:p14="http://schemas.microsoft.com/office/powerpoint/2010/main" val="125971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B37C-020B-E749-B234-CB1BC31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Accidental vs. essential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1E5E-0FAF-D144-B905-6A8F86A6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should behave predictably and accomplish its goals without too many surprises (that is, outages in production). </a:t>
            </a:r>
          </a:p>
          <a:p>
            <a:r>
              <a:rPr lang="en-US" dirty="0"/>
              <a:t>The number of surprises directly correlates with the amount of unnecessary complexity found in a project.</a:t>
            </a:r>
          </a:p>
          <a:p>
            <a:r>
              <a:rPr lang="en-US" i="1" dirty="0"/>
              <a:t>Accidental complexity relates to problems which engineers create and can fix, [whereas] essential complexity is caused by the problem to be solved, and nothing can remove it – Fred Brooks in his seminal “No Silver Bullet” essay</a:t>
            </a:r>
          </a:p>
          <a:p>
            <a:r>
              <a:rPr lang="en-US" dirty="0"/>
              <a:t>Push back when accidental complexity is introduced. </a:t>
            </a:r>
          </a:p>
        </p:txBody>
      </p:sp>
    </p:spTree>
    <p:extLst>
      <p:ext uri="{BB962C8B-B14F-4D97-AF65-F5344CB8AC3E}">
        <p14:creationId xmlns:p14="http://schemas.microsoft.com/office/powerpoint/2010/main" val="2109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179F-6441-5945-BF98-562B2926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Repeat Yourself (DRY)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A8DD-DF6C-1246-97B7-04913A9B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Copy-pasta coding</a:t>
            </a:r>
          </a:p>
          <a:p>
            <a:pPr lvl="1"/>
            <a:r>
              <a:rPr lang="en-US" dirty="0"/>
              <a:t>Doing the same or almost the same things in multiple places in the code.</a:t>
            </a:r>
          </a:p>
          <a:p>
            <a:r>
              <a:rPr lang="en-US" dirty="0"/>
              <a:t>DRY things up! Refactor to reusable behavior.</a:t>
            </a:r>
          </a:p>
          <a:p>
            <a:r>
              <a:rPr lang="en-US" dirty="0"/>
              <a:t>Less code is easier to maintain and debug.</a:t>
            </a:r>
          </a:p>
          <a:p>
            <a:r>
              <a:rPr lang="en-US" dirty="0"/>
              <a:t>Small functions are easy to test.</a:t>
            </a:r>
          </a:p>
          <a:p>
            <a:r>
              <a:rPr lang="en-US" dirty="0"/>
              <a:t>Some development tools detect duplicate code and warn you about it, and some even help you extract methods or functions from the duplications.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43B7-0D7C-2749-8138-678A249E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YAGNI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417B-BAE5-324F-925C-103B45A7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Tempting to write some extra code because you think you will need it later on. </a:t>
            </a:r>
          </a:p>
          <a:p>
            <a:pPr lvl="1"/>
            <a:r>
              <a:rPr lang="en-US" dirty="0"/>
              <a:t>This can happen when design simplicity is not followed.</a:t>
            </a:r>
          </a:p>
          <a:p>
            <a:pPr lvl="1"/>
            <a:r>
              <a:rPr lang="en-US" dirty="0"/>
              <a:t>Nobody dares to remove it because who knows what will break if they do.</a:t>
            </a:r>
          </a:p>
          <a:p>
            <a:pPr lvl="1"/>
            <a:r>
              <a:rPr lang="en-US" dirty="0"/>
              <a:t>Unused code does not get updated. </a:t>
            </a:r>
          </a:p>
          <a:p>
            <a:pPr lvl="1"/>
            <a:r>
              <a:rPr lang="en-US" dirty="0"/>
              <a:t>It can introduce bugs and security vulnerabilities that didn’t have to be there in the first place.</a:t>
            </a:r>
          </a:p>
          <a:p>
            <a:r>
              <a:rPr lang="en-US" dirty="0"/>
              <a:t>Don’t write code that you don’t need right now.</a:t>
            </a:r>
          </a:p>
          <a:p>
            <a:pPr lvl="1"/>
            <a:r>
              <a:rPr lang="en-US" dirty="0"/>
              <a:t>Unit testing ensures that you are solving the problem at hand.</a:t>
            </a:r>
          </a:p>
        </p:txBody>
      </p:sp>
    </p:spTree>
    <p:extLst>
      <p:ext uri="{BB962C8B-B14F-4D97-AF65-F5344CB8AC3E}">
        <p14:creationId xmlns:p14="http://schemas.microsoft.com/office/powerpoint/2010/main" val="6136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4E4-65F2-9646-807D-615D3E02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8801-4054-EA4D-B3F1-2E9391D6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clear, minimal APIs is key to managing simplicity in software systems. </a:t>
            </a:r>
          </a:p>
          <a:p>
            <a:r>
              <a:rPr lang="en-US" dirty="0"/>
              <a:t>Smaller APIs with fewer methods and arguments are easier to understand and test.</a:t>
            </a:r>
          </a:p>
          <a:p>
            <a:pPr lvl="1"/>
            <a:r>
              <a:rPr lang="en-US" dirty="0"/>
              <a:t>Allow us to put more effort into comprehending the actual problem we set out to solve.</a:t>
            </a:r>
          </a:p>
          <a:p>
            <a:r>
              <a:rPr lang="en-US" dirty="0"/>
              <a:t>Less is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C75-A734-7545-A109-5967E3B6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B17B-265B-6441-A2EA-415E9DE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Restructuring your code </a:t>
            </a:r>
            <a:r>
              <a:rPr lang="en-US" i="1" dirty="0"/>
              <a:t>without</a:t>
            </a:r>
            <a:r>
              <a:rPr lang="en-US" dirty="0"/>
              <a:t> changing its behavior.</a:t>
            </a:r>
          </a:p>
          <a:p>
            <a:r>
              <a:rPr lang="en-US" dirty="0"/>
              <a:t>Software is rarely perfect on the first attempt. </a:t>
            </a:r>
          </a:p>
          <a:p>
            <a:pPr lvl="1"/>
            <a:r>
              <a:rPr lang="en-US" dirty="0"/>
              <a:t>It may work, but it will be messy, and there will be code smells.</a:t>
            </a:r>
          </a:p>
          <a:p>
            <a:r>
              <a:rPr lang="en-US" dirty="0"/>
              <a:t>Software is continuously evolving.</a:t>
            </a:r>
          </a:p>
          <a:p>
            <a:pPr lvl="1"/>
            <a:r>
              <a:rPr lang="en-US" dirty="0"/>
              <a:t>Work to continuously improve it. </a:t>
            </a:r>
          </a:p>
          <a:p>
            <a:pPr lvl="1"/>
            <a:r>
              <a:rPr lang="en-US" dirty="0"/>
              <a:t>Even if you start with a perfect code base, it can get messy very quickly.</a:t>
            </a:r>
          </a:p>
          <a:p>
            <a:r>
              <a:rPr lang="en-US" dirty="0"/>
              <a:t>Leave a piece of code better than you found it, every time.</a:t>
            </a:r>
          </a:p>
          <a:p>
            <a:r>
              <a:rPr lang="en-US" dirty="0"/>
              <a:t>Small improvements over time add up to a codebase that is easy to read and maintain.</a:t>
            </a:r>
          </a:p>
        </p:txBody>
      </p:sp>
    </p:spTree>
    <p:extLst>
      <p:ext uri="{BB962C8B-B14F-4D97-AF65-F5344CB8AC3E}">
        <p14:creationId xmlns:p14="http://schemas.microsoft.com/office/powerpoint/2010/main" val="222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6EC-DC28-B84C-BAD9-0BA9EF88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TDD vs ATDD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ADF17-AC72-6346-AA0D-72A00C4F0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6791A-D6E9-0D4E-8E5B-D56FC0B41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individual methods and functions</a:t>
            </a:r>
          </a:p>
          <a:p>
            <a:r>
              <a:rPr lang="en-US" dirty="0"/>
              <a:t>Written by developers</a:t>
            </a:r>
          </a:p>
          <a:p>
            <a:r>
              <a:rPr lang="en-US" dirty="0"/>
              <a:t>Tests are isolated and use test doubles for dependency isolation</a:t>
            </a:r>
          </a:p>
          <a:p>
            <a:r>
              <a:rPr lang="en-US" dirty="0"/>
              <a:t>Tests execute quickly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Easy to test exceptional pathways through the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F6699-AB89-B84F-9EA3-6A672E67E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ATDD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82218-035A-E44D-A680-706A9D785C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scenarios</a:t>
            </a:r>
          </a:p>
          <a:p>
            <a:r>
              <a:rPr lang="en-US" dirty="0"/>
              <a:t>Written by quality assurance and potentially developers</a:t>
            </a:r>
          </a:p>
          <a:p>
            <a:r>
              <a:rPr lang="en-US" dirty="0"/>
              <a:t>Tests integrate the entire stack of components together</a:t>
            </a:r>
          </a:p>
          <a:p>
            <a:r>
              <a:rPr lang="en-US" dirty="0"/>
              <a:t>Tests require setup and can be slower to execute </a:t>
            </a:r>
            <a:r>
              <a:rPr lang="en-US"/>
              <a:t>(seconds)</a:t>
            </a:r>
            <a:endParaRPr lang="en-US" dirty="0"/>
          </a:p>
          <a:p>
            <a:r>
              <a:rPr lang="en-US" dirty="0"/>
              <a:t>More difficult to simulate exceptional scenarios</a:t>
            </a:r>
          </a:p>
        </p:txBody>
      </p:sp>
    </p:spTree>
    <p:extLst>
      <p:ext uri="{BB962C8B-B14F-4D97-AF65-F5344CB8AC3E}">
        <p14:creationId xmlns:p14="http://schemas.microsoft.com/office/powerpoint/2010/main" val="21713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20AF-C8D6-8F4A-8259-3387A92C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is the art of telling </a:t>
            </a:r>
            <a:r>
              <a:rPr lang="en-US" i="1" dirty="0"/>
              <a:t>another human </a:t>
            </a:r>
            <a:r>
              <a:rPr lang="en-US" dirty="0"/>
              <a:t>what one wants the computer to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9B64-D584-0342-A129-54D3DEE16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Donald Knuth, Stanford University Professor Emeritus </a:t>
            </a:r>
          </a:p>
        </p:txBody>
      </p:sp>
    </p:spTree>
    <p:extLst>
      <p:ext uri="{BB962C8B-B14F-4D97-AF65-F5344CB8AC3E}">
        <p14:creationId xmlns:p14="http://schemas.microsoft.com/office/powerpoint/2010/main" val="151278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Test-Driven Development: By Example</a:t>
            </a:r>
            <a:r>
              <a:rPr lang="en-US" dirty="0"/>
              <a:t> by Kent Beck</a:t>
            </a:r>
          </a:p>
          <a:p>
            <a:r>
              <a:rPr lang="en-US" u="sng" dirty="0"/>
              <a:t>Working Effectively with Legacy Code</a:t>
            </a:r>
            <a:r>
              <a:rPr lang="en-US" dirty="0"/>
              <a:t> by Michael C. Feathers</a:t>
            </a:r>
          </a:p>
          <a:p>
            <a:r>
              <a:rPr lang="en-US" u="sng" dirty="0"/>
              <a:t>Growing Object-Oriented Software, Guided by Tests</a:t>
            </a:r>
            <a:r>
              <a:rPr lang="en-US" dirty="0"/>
              <a:t> by Steve Freeman and Nat Pryce</a:t>
            </a:r>
          </a:p>
          <a:p>
            <a:r>
              <a:rPr lang="en-US" u="sng" dirty="0"/>
              <a:t>Beyond Legacy Code</a:t>
            </a:r>
            <a:r>
              <a:rPr lang="en-US" dirty="0"/>
              <a:t> by David Scott Bernstein</a:t>
            </a:r>
          </a:p>
        </p:txBody>
      </p:sp>
    </p:spTree>
    <p:extLst>
      <p:ext uri="{BB962C8B-B14F-4D97-AF65-F5344CB8AC3E}">
        <p14:creationId xmlns:p14="http://schemas.microsoft.com/office/powerpoint/2010/main" val="2698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Test-Driven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Unit testing is a </a:t>
            </a:r>
            <a:r>
              <a:rPr lang="en-US" i="1" dirty="0"/>
              <a:t>design activity</a:t>
            </a:r>
            <a:r>
              <a:rPr lang="en-US" dirty="0"/>
              <a:t> of software development.</a:t>
            </a:r>
          </a:p>
          <a:p>
            <a:pPr lvl="1"/>
            <a:r>
              <a:rPr lang="en-US" dirty="0"/>
              <a:t>Clarifies the </a:t>
            </a:r>
            <a:r>
              <a:rPr lang="en-US" i="1" dirty="0"/>
              <a:t>intent</a:t>
            </a:r>
            <a:r>
              <a:rPr lang="en-US" dirty="0"/>
              <a:t> of our code.</a:t>
            </a:r>
          </a:p>
          <a:p>
            <a:pPr lvl="1"/>
            <a:r>
              <a:rPr lang="en-US" dirty="0"/>
              <a:t>Forces you to concentrate on the </a:t>
            </a:r>
            <a:r>
              <a:rPr lang="en-US" i="1" dirty="0"/>
              <a:t>responsibility</a:t>
            </a:r>
            <a:r>
              <a:rPr lang="en-US" dirty="0"/>
              <a:t> assigned to a method or function.</a:t>
            </a:r>
          </a:p>
          <a:p>
            <a:pPr lvl="1"/>
            <a:r>
              <a:rPr lang="en-US" dirty="0"/>
              <a:t>Forces you to solidify </a:t>
            </a:r>
            <a:r>
              <a:rPr lang="en-US" i="1" dirty="0"/>
              <a:t>contracts</a:t>
            </a:r>
            <a:r>
              <a:rPr lang="en-US" dirty="0"/>
              <a:t> between dependencies.</a:t>
            </a:r>
          </a:p>
          <a:p>
            <a:r>
              <a:rPr lang="en-US" dirty="0"/>
              <a:t>Unit testing exerts cognitive pressure on the developer to abide by a set of design principles (SOLID, GRASP, others).</a:t>
            </a:r>
          </a:p>
          <a:p>
            <a:pPr lvl="1"/>
            <a:r>
              <a:rPr lang="en-US" dirty="0"/>
              <a:t>A unit of code that is testable typically coincides with these design principles.</a:t>
            </a:r>
          </a:p>
          <a:p>
            <a:r>
              <a:rPr lang="en-US"/>
              <a:t>Unit </a:t>
            </a:r>
            <a:r>
              <a:rPr lang="en-US" dirty="0"/>
              <a:t>tests communicate the soundness of design decisions.</a:t>
            </a:r>
          </a:p>
          <a:p>
            <a:r>
              <a:rPr lang="en-US" dirty="0"/>
              <a:t>Unit tests help us prove basic correctness of our solution.</a:t>
            </a:r>
          </a:p>
          <a:p>
            <a:r>
              <a:rPr lang="en-US" dirty="0"/>
              <a:t>Unit tests act as executable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405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5A27-3BB2-E549-AD6F-8C304B69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2C72-73F8-5040-909F-7CFA079D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Constantly asking yourself what it is you want to accomplish.</a:t>
            </a:r>
          </a:p>
          <a:p>
            <a:r>
              <a:rPr lang="en-US" dirty="0"/>
              <a:t>Forces you to deeply contemplate the problem domain as new functionality is added to the system.</a:t>
            </a:r>
          </a:p>
          <a:p>
            <a:r>
              <a:rPr lang="en-US" dirty="0"/>
              <a:t>Make code changes with confidence. </a:t>
            </a:r>
          </a:p>
          <a:p>
            <a:r>
              <a:rPr lang="en-US" dirty="0"/>
              <a:t>Write better designed code that is adaptive to change and has fewer bugs.</a:t>
            </a:r>
          </a:p>
          <a:p>
            <a:r>
              <a:rPr lang="en-US" dirty="0"/>
              <a:t>Force you to create smaller functions that do one thing.</a:t>
            </a:r>
          </a:p>
          <a:p>
            <a:r>
              <a:rPr lang="en-US" dirty="0"/>
              <a:t>Document your code by giving usage examples.</a:t>
            </a:r>
          </a:p>
        </p:txBody>
      </p:sp>
    </p:spTree>
    <p:extLst>
      <p:ext uri="{BB962C8B-B14F-4D97-AF65-F5344CB8AC3E}">
        <p14:creationId xmlns:p14="http://schemas.microsoft.com/office/powerpoint/2010/main" val="41941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 as a feedback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feedback loops to every level of our development. </a:t>
            </a:r>
          </a:p>
          <a:p>
            <a:r>
              <a:rPr lang="en-US" dirty="0"/>
              <a:t>Unit testing is an excellent feedback loop that occurs within seconds. </a:t>
            </a:r>
          </a:p>
          <a:p>
            <a:pPr lvl="1"/>
            <a:r>
              <a:rPr lang="en-US" dirty="0"/>
              <a:t>Quick execution of a unit test suite provides us with update-to-date information about our codebase.</a:t>
            </a:r>
          </a:p>
          <a:p>
            <a:r>
              <a:rPr lang="en-US" dirty="0"/>
              <a:t>Constant testing automation (CI build) with a test suite with good test code coverage can catch regression errors during development.</a:t>
            </a:r>
          </a:p>
          <a:p>
            <a:r>
              <a:rPr lang="en-US" dirty="0"/>
              <a:t>Test-driven development gives us feedback on...</a:t>
            </a:r>
          </a:p>
          <a:p>
            <a:pPr lvl="1"/>
            <a:r>
              <a:rPr lang="en-US" dirty="0"/>
              <a:t>Quality of the implementation (does it work)</a:t>
            </a:r>
          </a:p>
          <a:p>
            <a:pPr lvl="1"/>
            <a:r>
              <a:rPr lang="en-US" dirty="0"/>
              <a:t>Quality of the code design (is it well structured)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esting Pyramid</a:t>
            </a:r>
          </a:p>
        </p:txBody>
      </p:sp>
      <p:pic>
        <p:nvPicPr>
          <p:cNvPr id="9" name="Picture 4" descr="The original test pyramid">
            <a:extLst>
              <a:ext uri="{FF2B5EF4-FFF2-40B4-BE49-F238E27FC236}">
                <a16:creationId xmlns:a16="http://schemas.microsoft.com/office/drawing/2014/main" id="{8B9A2F53-9AE3-F84A-9835-88705CCBCD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454" y="1474387"/>
            <a:ext cx="6356465" cy="390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B807-0881-FD4A-9B6E-D1C034DD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vs.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5BEF-EBDE-404D-90EE-74526E3FF9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Isolated methods or functions.</a:t>
            </a:r>
          </a:p>
          <a:p>
            <a:r>
              <a:rPr lang="en-US" dirty="0"/>
              <a:t>Focus on allocating responsibility and proving basic correctness.</a:t>
            </a:r>
          </a:p>
          <a:p>
            <a:r>
              <a:rPr lang="en-US" dirty="0"/>
              <a:t>Execute quickly.</a:t>
            </a:r>
          </a:p>
          <a:p>
            <a:r>
              <a:rPr lang="en-US" dirty="0"/>
              <a:t>Test doubles usage.</a:t>
            </a:r>
          </a:p>
          <a:p>
            <a:r>
              <a:rPr lang="en-US" dirty="0"/>
              <a:t>Written along with code, hopefully test-first.</a:t>
            </a:r>
          </a:p>
          <a:p>
            <a:r>
              <a:rPr lang="en-US" dirty="0"/>
              <a:t>Created and maintained by developers.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73A1D-D53B-4741-8567-F644D4ABF2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Integrate components together.</a:t>
            </a:r>
          </a:p>
          <a:p>
            <a:r>
              <a:rPr lang="en-US" dirty="0"/>
              <a:t>Connect to databases, caches, messaging systems, external APIs, and other dependencies.</a:t>
            </a:r>
          </a:p>
          <a:p>
            <a:r>
              <a:rPr lang="en-US" dirty="0"/>
              <a:t>Execution can be slower.</a:t>
            </a:r>
          </a:p>
          <a:p>
            <a:r>
              <a:rPr lang="en-US" dirty="0"/>
              <a:t>External dependencies can be difficult to control.</a:t>
            </a:r>
          </a:p>
          <a:p>
            <a:r>
              <a:rPr lang="en-US" dirty="0"/>
              <a:t>Focus on verifying component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C2DFAA-F0DA-2743-931C-1BFF5CF8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 focus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406EC-25CE-DF44-8CEB-C30CD59F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unit tests as you write your code for each component of your system.</a:t>
            </a:r>
          </a:p>
          <a:p>
            <a:r>
              <a:rPr lang="en-US" dirty="0"/>
              <a:t>Contracts specified as interfaces.</a:t>
            </a:r>
          </a:p>
          <a:p>
            <a:pPr lvl="1"/>
            <a:r>
              <a:rPr lang="en-US" dirty="0"/>
              <a:t>Collaboration tests </a:t>
            </a:r>
          </a:p>
          <a:p>
            <a:pPr lvl="1"/>
            <a:r>
              <a:rPr lang="en-US" dirty="0"/>
              <a:t>Contract tests</a:t>
            </a:r>
          </a:p>
          <a:p>
            <a:r>
              <a:rPr lang="en-US" dirty="0"/>
              <a:t>Use unit tests to refactor your code.</a:t>
            </a:r>
          </a:p>
          <a:p>
            <a:r>
              <a:rPr lang="en-US" dirty="0"/>
              <a:t>Not much planning needed to start unit testing.</a:t>
            </a:r>
          </a:p>
          <a:p>
            <a:pPr lvl="1"/>
            <a:r>
              <a:rPr lang="en-US" dirty="0"/>
              <a:t>Unit tests are isolated from external dependencies.</a:t>
            </a:r>
          </a:p>
          <a:p>
            <a:pPr lvl="1"/>
            <a:r>
              <a:rPr lang="en-US" dirty="0"/>
              <a:t>Just Do It!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0169-002A-674B-9A16-6C9EB2CF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testing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6893-80A7-A746-912D-8F713080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happens after you have written your components. </a:t>
            </a:r>
          </a:p>
          <a:p>
            <a:r>
              <a:rPr lang="en-US" dirty="0"/>
              <a:t>Ensures that the newly created components can be wired together with real dependencies to provide functionality.</a:t>
            </a:r>
          </a:p>
          <a:p>
            <a:r>
              <a:rPr lang="en-US" dirty="0"/>
              <a:t>Any deviations detected from integration testing can be used to add test coverage at the unit test level and to influence code design decisions.</a:t>
            </a:r>
          </a:p>
          <a:p>
            <a:r>
              <a:rPr lang="en-US" dirty="0"/>
              <a:t>Integration testing requires significant planning.</a:t>
            </a:r>
          </a:p>
          <a:p>
            <a:pPr lvl="1"/>
            <a:r>
              <a:rPr lang="en-US" dirty="0"/>
              <a:t>How will dependencies be managed for the integration test suite?</a:t>
            </a:r>
          </a:p>
          <a:p>
            <a:pPr lvl="1"/>
            <a:r>
              <a:rPr lang="en-US" dirty="0"/>
              <a:t>How will state be managed between tests?</a:t>
            </a:r>
          </a:p>
          <a:p>
            <a:pPr lvl="1"/>
            <a:r>
              <a:rPr lang="en-US" dirty="0"/>
              <a:t>How do we test with external dependencies that we cannot control?</a:t>
            </a:r>
          </a:p>
        </p:txBody>
      </p:sp>
    </p:spTree>
    <p:extLst>
      <p:ext uri="{BB962C8B-B14F-4D97-AF65-F5344CB8AC3E}">
        <p14:creationId xmlns:p14="http://schemas.microsoft.com/office/powerpoint/2010/main" val="42561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1256</Words>
  <Application>Microsoft Macintosh PowerPoint</Application>
  <PresentationFormat>Widescreen</PresentationFormat>
  <Paragraphs>137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Introduction to  Test-Driven Development </vt:lpstr>
      <vt:lpstr>Programming is the art of telling another human what one wants the computer to do.</vt:lpstr>
      <vt:lpstr>Why Test-Driven Development?</vt:lpstr>
      <vt:lpstr>Benefits of test-driven development</vt:lpstr>
      <vt:lpstr>Unit testing as a feedback loop</vt:lpstr>
      <vt:lpstr>Testing Pyramid</vt:lpstr>
      <vt:lpstr>Unit vs. Integration Tests</vt:lpstr>
      <vt:lpstr>Unit testing focus</vt:lpstr>
      <vt:lpstr>Integration testing focus</vt:lpstr>
      <vt:lpstr>Test-Driven Development Cadence</vt:lpstr>
      <vt:lpstr>Test-Driven Development Cadence</vt:lpstr>
      <vt:lpstr>What makes a good unit test</vt:lpstr>
      <vt:lpstr>Don’t be clever!</vt:lpstr>
      <vt:lpstr>Accidental vs. essential complexity</vt:lpstr>
      <vt:lpstr>Don’t Repeat Yourself (DRY)</vt:lpstr>
      <vt:lpstr>YAGNI</vt:lpstr>
      <vt:lpstr>Minimal APIs</vt:lpstr>
      <vt:lpstr>Refactoring</vt:lpstr>
      <vt:lpstr>TDD vs ATDD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Test-Driven Development </dc:title>
  <dc:creator>Christopher Bartling</dc:creator>
  <cp:lastModifiedBy>Bartling, Christopher</cp:lastModifiedBy>
  <cp:revision>52</cp:revision>
  <dcterms:created xsi:type="dcterms:W3CDTF">2021-07-25T01:55:08Z</dcterms:created>
  <dcterms:modified xsi:type="dcterms:W3CDTF">2022-01-25T15:25:23Z</dcterms:modified>
</cp:coreProperties>
</file>