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0" r:id="rId5"/>
    <p:sldId id="271" r:id="rId6"/>
    <p:sldId id="275" r:id="rId7"/>
    <p:sldId id="272" r:id="rId8"/>
    <p:sldId id="27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ling, Christopher" initials="BC" lastIdx="1" clrIdx="0">
    <p:extLst>
      <p:ext uri="{19B8F6BF-5375-455C-9EA6-DF929625EA0E}">
        <p15:presenceInfo xmlns:p15="http://schemas.microsoft.com/office/powerpoint/2012/main" userId="S::christopher_bartling@optum.com::ce699388-1e48-434d-b0fe-15bbad6106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317-C8C2-0346-AB98-D1AD4FB9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7FD3-4128-6047-9927-772A7940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64C7-7BF8-634A-8229-2A3DEA0F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DB70-BC2C-D34D-BEFA-F249B74C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8-BF2C-2F45-B909-0613FBD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D141-F24B-9445-9DE8-220663A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D085-D146-0F45-AF4F-16FAADCE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439-F9C0-FA41-830F-ADA5A83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7186-6CDC-9F4E-92AE-086B63A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8BCB-5E07-4844-A438-FFCF8D4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F1A1-3BD8-9744-AD1C-BD13F9FF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63E17-182D-AD40-B62A-DC771980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3DB-432C-244F-88EB-E612DFE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B840-79E0-514F-A78C-4C4D76D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ED9-E9C7-E248-B6D7-9A667B5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C4DF-6D38-DB4F-872E-D8310BE2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8423-D417-7B4C-AF4B-3DA28828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F0B-FD80-1E4C-BD77-F156B9B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538F-6E32-9447-9967-5EB50B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018-0910-3946-A584-7F0149F8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4FF-128A-6442-8F6F-265E03B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19ED-5ECE-DE49-9EED-FC00A7E7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1656-B84B-5A40-847B-E7AED2D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8F8D-1890-9143-83D9-66947037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613-0B11-6743-93EC-6FEA8F6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BF9B-5D28-9540-8D2E-A4FB9AA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AE7-3169-2445-A000-88DA0302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BF9C-E954-2947-84CA-4A6BAF8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D9AB-3F41-DF4D-AC17-EC9158C0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427D-BA24-2549-B85F-EAE3E3E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F9EB-ED31-B546-A4B6-3ACC8E86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D96-279F-814B-A7CC-F4E3EFE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24C0-8A92-5040-A7B9-937002BE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E7AA-B2B7-0F40-8600-156C145F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84AB-E48B-C642-9E0A-C3B75192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CC116-45A7-F845-A52D-1118F069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ED782-DF73-9D43-8833-681859D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E5F6-C254-1744-AB82-6F96619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64D0-2E49-0F41-A3E1-2B1F12A2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865D-4C29-944E-85F8-7D29A7E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3891-CB85-A646-ACC0-8BAE43A7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0C09-5521-5941-B053-E7DF28CC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3F726-F7C2-D54F-A9A6-BCC197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B8486-D7DB-1B46-B647-B3C74CA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66DE-D249-A647-ADB8-CF6282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AE8B-6686-1441-B568-6F3EC213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295-D05C-EA4D-BCAC-4DADF96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AF4C-466B-9D40-B8C1-7707ECFD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3CD-60FF-234C-A0C0-A68AB325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5D48-6657-5546-947E-8F964DC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2801-288C-7B4E-8617-B211EF53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4541-0EE2-D644-B958-E9FE648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2589-750B-E643-9122-DA590697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F402-C81B-5C41-95FF-843062749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FA4-C40D-4B44-8A3C-5C49969D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794-191D-C844-B56E-7F9D8DF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104E-8CD3-5A47-8DEE-76B715C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1399-8387-4844-8491-68602E4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25F7F-4C99-6F4A-8ADC-D5DEE1E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F359-EA10-6740-9AC4-7E4FE495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B0F0-FE86-F949-BEA9-6629EC8C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EA8C-136F-6147-AC30-887E45998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50E4-3C64-BB45-BF07-FD60ED0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hyperlink" Target="http://www.xunitpatter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estjs.io/docs/mock-functions" TargetMode="External"/><Relationship Id="rId4" Type="http://schemas.openxmlformats.org/officeDocument/2006/relationships/hyperlink" Target="https://jasmine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C70-7430-4A4E-8705-EB8EDAF5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Testcontainers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A674-F45F-4844-8B6D-CB61B39A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241866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Testcontainers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library that provides lightweight, throwaway Docker containers for integrated tests.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 err="1"/>
              <a:t>Elastisearch</a:t>
            </a:r>
            <a:endParaRPr lang="en-US" dirty="0"/>
          </a:p>
          <a:p>
            <a:pPr lvl="1"/>
            <a:r>
              <a:rPr lang="en-US" dirty="0"/>
              <a:t>Kafka, Apache Pulsar, RabbitMQ</a:t>
            </a:r>
          </a:p>
          <a:p>
            <a:pPr lvl="1"/>
            <a:r>
              <a:rPr lang="en-US" dirty="0"/>
              <a:t>Azure, GCP, </a:t>
            </a:r>
            <a:r>
              <a:rPr lang="en-US" dirty="0" err="1"/>
              <a:t>Localstack</a:t>
            </a:r>
            <a:r>
              <a:rPr lang="en-US" dirty="0"/>
              <a:t> (AWS)</a:t>
            </a:r>
          </a:p>
          <a:p>
            <a:pPr lvl="1"/>
            <a:r>
              <a:rPr lang="en-US" dirty="0" err="1"/>
              <a:t>Keycloak</a:t>
            </a:r>
            <a:endParaRPr lang="en-US" dirty="0"/>
          </a:p>
          <a:p>
            <a:pPr lvl="1"/>
            <a:r>
              <a:rPr lang="en-US" dirty="0"/>
              <a:t>Many others</a:t>
            </a:r>
          </a:p>
          <a:p>
            <a:r>
              <a:rPr lang="en-US" dirty="0"/>
              <a:t>Integrates with JUnit 5, JUnit 4 and Spock Framework.</a:t>
            </a:r>
          </a:p>
          <a:p>
            <a:r>
              <a:rPr lang="en-US" dirty="0"/>
              <a:t>Integration tests control the Docker container.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a container during a JUnit 5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Annotate your JUnit 5 Jupiter test class with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@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Testcontainers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annotation.</a:t>
            </a:r>
          </a:p>
          <a:p>
            <a:r>
              <a:rPr lang="en-US" dirty="0"/>
              <a:t>Add field to test class to get access to the container.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accent2"/>
                </a:solidFill>
                <a:latin typeface="Courier" pitchFamily="2" charset="0"/>
              </a:rPr>
              <a:t>@Container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latin typeface="Courier" pitchFamily="2" charset="0"/>
              </a:rPr>
              <a:t>public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 err="1">
                <a:latin typeface="Courier" pitchFamily="2" charset="0"/>
              </a:rPr>
              <a:t>GenericContainer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 err="1">
                <a:latin typeface="Courier" pitchFamily="2" charset="0"/>
              </a:rPr>
              <a:t>redis</a:t>
            </a:r>
            <a:r>
              <a:rPr lang="en-US" sz="2200" dirty="0">
                <a:latin typeface="Courier" pitchFamily="2" charset="0"/>
              </a:rPr>
              <a:t> = 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accent1"/>
                </a:solidFill>
                <a:latin typeface="Courier" pitchFamily="2" charset="0"/>
              </a:rPr>
              <a:t>new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 err="1">
                <a:latin typeface="Courier" pitchFamily="2" charset="0"/>
              </a:rPr>
              <a:t>GenericContainer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DockerImageName.parse</a:t>
            </a:r>
            <a:r>
              <a:rPr lang="en-US" sz="2200" dirty="0">
                <a:latin typeface="Courier" pitchFamily="2" charset="0"/>
              </a:rPr>
              <a:t>(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    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"redis:5.0.3-alpine"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     )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 ).</a:t>
            </a:r>
            <a:r>
              <a:rPr lang="en-US" sz="2200" dirty="0" err="1">
                <a:latin typeface="Courier" pitchFamily="2" charset="0"/>
              </a:rPr>
              <a:t>withExposedPorts</a:t>
            </a:r>
            <a:r>
              <a:rPr lang="en-US" sz="2200" dirty="0">
                <a:latin typeface="Courier" pitchFamily="2" charset="0"/>
              </a:rPr>
              <a:t>(6379);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Interacting with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Testcontainers</a:t>
            </a:r>
            <a:r>
              <a:rPr lang="en-US" dirty="0"/>
              <a:t> uses </a:t>
            </a:r>
            <a:r>
              <a:rPr lang="en-US" i="1" dirty="0"/>
              <a:t>randomized</a:t>
            </a:r>
            <a:r>
              <a:rPr lang="en-US" dirty="0"/>
              <a:t> ports for each container it starts.</a:t>
            </a:r>
          </a:p>
          <a:p>
            <a:pPr lvl="1"/>
            <a:r>
              <a:rPr lang="en-US" dirty="0"/>
              <a:t>Easy to obtain the actual port at runtime in our test set up: 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String</a:t>
            </a:r>
            <a:r>
              <a:rPr lang="en-US" sz="2000" dirty="0">
                <a:latin typeface="Courier" pitchFamily="2" charset="0"/>
              </a:rPr>
              <a:t> address = </a:t>
            </a:r>
            <a:r>
              <a:rPr lang="en-US" sz="2000" dirty="0" err="1">
                <a:latin typeface="Courier" pitchFamily="2" charset="0"/>
              </a:rPr>
              <a:t>redis.getHost</a:t>
            </a:r>
            <a:r>
              <a:rPr lang="en-US" sz="2000" dirty="0">
                <a:latin typeface="Courier" pitchFamily="2" charset="0"/>
              </a:rPr>
              <a:t>(); 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Integer</a:t>
            </a:r>
            <a:r>
              <a:rPr lang="en-US" sz="2000" dirty="0">
                <a:latin typeface="Courier" pitchFamily="2" charset="0"/>
              </a:rPr>
              <a:t> port = </a:t>
            </a:r>
            <a:r>
              <a:rPr lang="en-US" sz="2000" dirty="0" err="1">
                <a:latin typeface="Courier" pitchFamily="2" charset="0"/>
              </a:rPr>
              <a:t>redis.getFirstMappedPort</a:t>
            </a:r>
            <a:r>
              <a:rPr lang="en-US" sz="2000" dirty="0">
                <a:latin typeface="Courier" pitchFamily="2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426442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images used by </a:t>
            </a:r>
            <a:r>
              <a:rPr lang="en-US" b="1" dirty="0" err="1"/>
              <a:t>Testcontainers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testcontainers</a:t>
            </a:r>
            <a:r>
              <a:rPr lang="en-US" dirty="0"/>
              <a:t>/</a:t>
            </a:r>
            <a:r>
              <a:rPr lang="en-US" dirty="0" err="1"/>
              <a:t>ryuk</a:t>
            </a:r>
            <a:endParaRPr lang="en-US" dirty="0"/>
          </a:p>
          <a:p>
            <a:pPr lvl="1"/>
            <a:r>
              <a:rPr lang="en-US" dirty="0"/>
              <a:t>Performs fail-safe cleanup of containers.</a:t>
            </a:r>
          </a:p>
          <a:p>
            <a:pPr lvl="1"/>
            <a:r>
              <a:rPr lang="en-US" dirty="0"/>
              <a:t>Always required unless </a:t>
            </a:r>
            <a:r>
              <a:rPr lang="en-US" dirty="0" err="1"/>
              <a:t>Ryuk</a:t>
            </a:r>
            <a:r>
              <a:rPr lang="en-US" dirty="0"/>
              <a:t> is disabled.</a:t>
            </a:r>
          </a:p>
          <a:p>
            <a:r>
              <a:rPr lang="en-US" dirty="0"/>
              <a:t>alpine</a:t>
            </a:r>
          </a:p>
          <a:p>
            <a:pPr lvl="1"/>
            <a:r>
              <a:rPr lang="en-US" dirty="0"/>
              <a:t>Used to check whether images can be pulled at startup.</a:t>
            </a:r>
          </a:p>
          <a:p>
            <a:pPr lvl="1"/>
            <a:r>
              <a:rPr lang="en-US" dirty="0"/>
              <a:t>Always required unless startup checks are disabled.</a:t>
            </a:r>
          </a:p>
          <a:p>
            <a:r>
              <a:rPr lang="en-US" dirty="0" err="1"/>
              <a:t>testcontainers</a:t>
            </a:r>
            <a:r>
              <a:rPr lang="en-US" dirty="0"/>
              <a:t>/</a:t>
            </a:r>
            <a:r>
              <a:rPr lang="en-US" dirty="0" err="1"/>
              <a:t>sshd</a:t>
            </a:r>
            <a:endParaRPr lang="en-US" dirty="0"/>
          </a:p>
          <a:p>
            <a:pPr lvl="1"/>
            <a:r>
              <a:rPr lang="en-US" dirty="0"/>
              <a:t>Required if exposing host ports to containers.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images used by </a:t>
            </a:r>
            <a:r>
              <a:rPr lang="en-US" b="1" dirty="0" err="1"/>
              <a:t>Testcontainers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testcontainers</a:t>
            </a:r>
            <a:r>
              <a:rPr lang="en-US" dirty="0"/>
              <a:t>/</a:t>
            </a:r>
            <a:r>
              <a:rPr lang="en-US" dirty="0" err="1"/>
              <a:t>vnc</a:t>
            </a:r>
            <a:r>
              <a:rPr lang="en-US" dirty="0"/>
              <a:t>-recorder</a:t>
            </a:r>
          </a:p>
          <a:p>
            <a:pPr lvl="1"/>
            <a:r>
              <a:rPr lang="en-US" dirty="0"/>
              <a:t>Required if using </a:t>
            </a:r>
            <a:r>
              <a:rPr lang="en-US" dirty="0" err="1"/>
              <a:t>Webdriver</a:t>
            </a:r>
            <a:r>
              <a:rPr lang="en-US" dirty="0"/>
              <a:t> containers and using the screen recording feature.</a:t>
            </a:r>
          </a:p>
          <a:p>
            <a:r>
              <a:rPr lang="en-US" dirty="0"/>
              <a:t>docker/compose</a:t>
            </a:r>
          </a:p>
          <a:p>
            <a:pPr lvl="1"/>
            <a:r>
              <a:rPr lang="en-US" dirty="0"/>
              <a:t>Required if using Docker Compose.</a:t>
            </a:r>
          </a:p>
          <a:p>
            <a:r>
              <a:rPr lang="en-US" dirty="0"/>
              <a:t>alpine/</a:t>
            </a:r>
            <a:r>
              <a:rPr lang="en-US" dirty="0" err="1"/>
              <a:t>socat</a:t>
            </a:r>
            <a:endParaRPr lang="en-US" dirty="0"/>
          </a:p>
          <a:p>
            <a:pPr lvl="1"/>
            <a:r>
              <a:rPr lang="en-US"/>
              <a:t>Required </a:t>
            </a:r>
            <a:r>
              <a:rPr lang="en-US" dirty="0"/>
              <a:t>if using </a:t>
            </a:r>
            <a:r>
              <a:rPr lang="en-US"/>
              <a:t>Docker Compose.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4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1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9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63F7-7F0C-F34B-B334-FF832474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B556-19CD-224F-9DDE-0007BD24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Patterns: </a:t>
            </a:r>
            <a:r>
              <a:rPr lang="en-US" dirty="0">
                <a:hlinkClick r:id="rId2"/>
              </a:rPr>
              <a:t>http://www.xunitpatterns.com</a:t>
            </a:r>
            <a:endParaRPr lang="en-US" dirty="0"/>
          </a:p>
          <a:p>
            <a:r>
              <a:rPr lang="en-US" dirty="0"/>
              <a:t>Mockito: </a:t>
            </a:r>
            <a:r>
              <a:rPr lang="en-US" dirty="0">
                <a:hlinkClick r:id="rId3"/>
              </a:rPr>
              <a:t>https://site.mockito.org</a:t>
            </a:r>
            <a:endParaRPr lang="en-US" dirty="0"/>
          </a:p>
          <a:p>
            <a:r>
              <a:rPr lang="en-US" dirty="0"/>
              <a:t>Jasmine: </a:t>
            </a:r>
            <a:r>
              <a:rPr lang="en-US" dirty="0">
                <a:hlinkClick r:id="rId4"/>
              </a:rPr>
              <a:t>https://jasmine.github.io</a:t>
            </a:r>
            <a:endParaRPr lang="en-US" dirty="0"/>
          </a:p>
          <a:p>
            <a:r>
              <a:rPr lang="en-US" dirty="0"/>
              <a:t>Jest: </a:t>
            </a:r>
            <a:r>
              <a:rPr lang="en-US" dirty="0">
                <a:hlinkClick r:id="rId5"/>
              </a:rPr>
              <a:t>https://jestjs.io/docs/mock-functions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302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Introduction to Testcontainers</vt:lpstr>
      <vt:lpstr>What is Testcontainers?</vt:lpstr>
      <vt:lpstr>Running a container during a JUnit 5 test</vt:lpstr>
      <vt:lpstr>Interacting with the container</vt:lpstr>
      <vt:lpstr>Docker images used by Testcontainers</vt:lpstr>
      <vt:lpstr>Docker images used by Testcontainers</vt:lpstr>
      <vt:lpstr>Title</vt:lpstr>
      <vt:lpstr>Title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Bartling</dc:creator>
  <cp:lastModifiedBy>Christopher Bartling</cp:lastModifiedBy>
  <cp:revision>13</cp:revision>
  <dcterms:created xsi:type="dcterms:W3CDTF">2021-08-07T21:06:36Z</dcterms:created>
  <dcterms:modified xsi:type="dcterms:W3CDTF">2021-12-14T19:50:31Z</dcterms:modified>
</cp:coreProperties>
</file>