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9" r:id="rId4"/>
    <p:sldId id="257" r:id="rId5"/>
    <p:sldId id="258" r:id="rId6"/>
    <p:sldId id="259" r:id="rId7"/>
    <p:sldId id="260" r:id="rId8"/>
    <p:sldId id="270" r:id="rId9"/>
    <p:sldId id="261" r:id="rId10"/>
    <p:sldId id="262" r:id="rId11"/>
    <p:sldId id="266" r:id="rId12"/>
    <p:sldId id="278" r:id="rId13"/>
    <p:sldId id="267" r:id="rId14"/>
    <p:sldId id="271" r:id="rId15"/>
    <p:sldId id="272" r:id="rId16"/>
    <p:sldId id="279" r:id="rId17"/>
    <p:sldId id="273" r:id="rId18"/>
    <p:sldId id="274" r:id="rId19"/>
    <p:sldId id="275" r:id="rId20"/>
    <p:sldId id="276" r:id="rId21"/>
    <p:sldId id="277" r:id="rId22"/>
    <p:sldId id="268"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6"/>
    <p:restoredTop sz="96327"/>
  </p:normalViewPr>
  <p:slideViewPr>
    <p:cSldViewPr snapToGrid="0" snapToObjects="1">
      <p:cViewPr varScale="1">
        <p:scale>
          <a:sx n="184" d="100"/>
          <a:sy n="184" d="100"/>
        </p:scale>
        <p:origin x="1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10/31/21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10/31/21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pring.io/spring-framework/docs/current/reference/html/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lstStyle/>
          <a:p>
            <a:r>
              <a:rPr lang="en-US" dirty="0"/>
              <a:t>Introduction to Spring Testing Support</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In order for the mock response to properly implement the write contract and return a write completion handle (that is, Mono&lt;Void&gt;), it by default uses a Flux with cache().then(), which buffers the data and makes it available for assertions in tests</a:t>
            </a:r>
            <a:r>
              <a:rPr lang="en-US"/>
              <a:t>. </a:t>
            </a:r>
          </a:p>
          <a:p>
            <a:pPr lvl="1"/>
            <a:r>
              <a:rPr lang="en-US"/>
              <a:t>Applications </a:t>
            </a:r>
            <a:r>
              <a:rPr lang="en-US" dirty="0"/>
              <a:t>can set a custom write function (for example, to test an infinite stream).</a:t>
            </a:r>
          </a:p>
          <a:p>
            <a:r>
              <a:rPr lang="en-US" dirty="0"/>
              <a:t>The </a:t>
            </a:r>
            <a:r>
              <a:rPr lang="en-US" dirty="0" err="1">
                <a:latin typeface="Courier" pitchFamily="2" charset="0"/>
              </a:rPr>
              <a:t>WebTestClient</a:t>
            </a:r>
            <a:r>
              <a:rPr lang="en-US" dirty="0"/>
              <a:t> builds on the mock request and response to provide support for testing </a:t>
            </a:r>
            <a:r>
              <a:rPr lang="en-US" dirty="0" err="1"/>
              <a:t>WebFlux</a:t>
            </a:r>
            <a:r>
              <a:rPr lang="en-US" dirty="0"/>
              <a:t> applications without an HTTP server. </a:t>
            </a:r>
          </a:p>
          <a:p>
            <a:pPr lvl="1"/>
            <a:r>
              <a:rPr lang="en-US" dirty="0"/>
              <a:t>The client can also be used for end-to-end tests with a running server.</a:t>
            </a:r>
          </a:p>
          <a:p>
            <a:endParaRPr lang="en-US" dirty="0"/>
          </a:p>
          <a:p>
            <a:endParaRPr lang="en-US" dirty="0"/>
          </a:p>
        </p:txBody>
      </p:sp>
    </p:spTree>
    <p:extLst>
      <p:ext uri="{BB962C8B-B14F-4D97-AF65-F5344CB8AC3E}">
        <p14:creationId xmlns:p14="http://schemas.microsoft.com/office/powerpoint/2010/main" val="38515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Important to be able to perform some integration testing without requiring deployment to your application server or connecting to other enterprise infrastructure. </a:t>
            </a:r>
          </a:p>
          <a:p>
            <a:r>
              <a:rPr lang="en-US" dirty="0"/>
              <a:t>Verify correct wiring of your Spring IoC container contexts.</a:t>
            </a:r>
          </a:p>
          <a:p>
            <a:r>
              <a:rPr lang="en-US" dirty="0"/>
              <a:t>Verify data access using JDBC or an ORM tool. </a:t>
            </a:r>
          </a:p>
          <a:p>
            <a:pPr lvl="1"/>
            <a:r>
              <a:rPr lang="en-US" dirty="0"/>
              <a:t>This can include such things as the correctness of SQL statements, Hibernate queries, JPA entity mappings, and so forth.</a:t>
            </a:r>
          </a:p>
        </p:txBody>
      </p:sp>
    </p:spTree>
    <p:extLst>
      <p:ext uri="{BB962C8B-B14F-4D97-AF65-F5344CB8AC3E}">
        <p14:creationId xmlns:p14="http://schemas.microsoft.com/office/powerpoint/2010/main" val="133720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with </a:t>
            </a:r>
            <a:r>
              <a:rPr lang="en-US" b="1" dirty="0"/>
              <a:t>spring-test</a:t>
            </a:r>
            <a:r>
              <a:rPr lang="en-US" dirty="0"/>
              <a:t> module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Unit and integration testing support is provided in the form of the annotation-driven Spring </a:t>
            </a:r>
            <a:r>
              <a:rPr lang="en-US" dirty="0" err="1"/>
              <a:t>TestContext</a:t>
            </a:r>
            <a:r>
              <a:rPr lang="en-US" dirty="0"/>
              <a:t> Framework. </a:t>
            </a:r>
          </a:p>
          <a:p>
            <a:r>
              <a:rPr lang="en-US" dirty="0"/>
              <a:t>This library includes the </a:t>
            </a:r>
            <a:r>
              <a:rPr lang="en-US" dirty="0" err="1">
                <a:latin typeface="Courier" pitchFamily="2" charset="0"/>
              </a:rPr>
              <a:t>org.springframework.test</a:t>
            </a:r>
            <a:r>
              <a:rPr lang="en-US" dirty="0">
                <a:latin typeface="Courier" pitchFamily="2" charset="0"/>
              </a:rPr>
              <a:t> </a:t>
            </a:r>
            <a:r>
              <a:rPr lang="en-US" dirty="0"/>
              <a:t>package, which contains valuable classes for integration testing with a Spring container. </a:t>
            </a:r>
          </a:p>
          <a:p>
            <a:pPr lvl="1"/>
            <a:r>
              <a:rPr lang="en-US" dirty="0"/>
              <a:t>This testing does not rely on an application server or other deployment environment. </a:t>
            </a:r>
          </a:p>
          <a:p>
            <a:pPr lvl="1"/>
            <a:r>
              <a:rPr lang="en-US" dirty="0"/>
              <a:t>Such tests are slower to run than unit tests, but faster than Selenium-based integration tests.</a:t>
            </a:r>
          </a:p>
          <a:p>
            <a:endParaRPr lang="en-US" dirty="0"/>
          </a:p>
          <a:p>
            <a:endParaRPr lang="en-US" dirty="0"/>
          </a:p>
        </p:txBody>
      </p:sp>
    </p:spTree>
    <p:extLst>
      <p:ext uri="{BB962C8B-B14F-4D97-AF65-F5344CB8AC3E}">
        <p14:creationId xmlns:p14="http://schemas.microsoft.com/office/powerpoint/2010/main" val="160986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context caching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lnSpcReduction="10000"/>
          </a:bodyPr>
          <a:lstStyle/>
          <a:p>
            <a:r>
              <a:rPr lang="en-US" dirty="0"/>
              <a:t>The Spring </a:t>
            </a:r>
            <a:r>
              <a:rPr lang="en-US" dirty="0" err="1"/>
              <a:t>TestContext</a:t>
            </a:r>
            <a:r>
              <a:rPr lang="en-US" dirty="0"/>
              <a:t> Framework provides consistent loading of Spring </a:t>
            </a:r>
            <a:r>
              <a:rPr lang="en-US" dirty="0" err="1"/>
              <a:t>ApplicationContext</a:t>
            </a:r>
            <a:r>
              <a:rPr lang="en-US" dirty="0"/>
              <a:t> instances and </a:t>
            </a:r>
            <a:r>
              <a:rPr lang="en-US" dirty="0" err="1"/>
              <a:t>WebApplicationContext</a:t>
            </a:r>
            <a:r>
              <a:rPr lang="en-US" dirty="0"/>
              <a:t> instances as well as caching of those contexts. </a:t>
            </a:r>
          </a:p>
          <a:p>
            <a:r>
              <a:rPr lang="en-US" dirty="0"/>
              <a:t>Support for the caching of loaded contexts is important</a:t>
            </a:r>
          </a:p>
          <a:p>
            <a:pPr lvl="1"/>
            <a:r>
              <a:rPr lang="en-US" dirty="0"/>
              <a:t>Startup time can become an issue, not because of the overhead of Spring itself, but because the objects instantiated by the Spring container take time to instantiate. </a:t>
            </a:r>
          </a:p>
          <a:p>
            <a:r>
              <a:rPr lang="en-US" dirty="0"/>
              <a:t>By default, once loaded, the configured </a:t>
            </a:r>
            <a:r>
              <a:rPr lang="en-US" dirty="0" err="1"/>
              <a:t>ApplicationContext</a:t>
            </a:r>
            <a:r>
              <a:rPr lang="en-US" dirty="0"/>
              <a:t> is reused for each test. </a:t>
            </a:r>
          </a:p>
          <a:p>
            <a:pPr lvl="1"/>
            <a:r>
              <a:rPr lang="en-US" dirty="0"/>
              <a:t>Thus, the setup cost is incurred only once per test suite, and subsequent test execution is much faster. </a:t>
            </a:r>
          </a:p>
        </p:txBody>
      </p:sp>
    </p:spTree>
    <p:extLst>
      <p:ext uri="{BB962C8B-B14F-4D97-AF65-F5344CB8AC3E}">
        <p14:creationId xmlns:p14="http://schemas.microsoft.com/office/powerpoint/2010/main" val="822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of test fixtures</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When the </a:t>
            </a:r>
            <a:r>
              <a:rPr lang="en-US" dirty="0" err="1"/>
              <a:t>TestContext</a:t>
            </a:r>
            <a:r>
              <a:rPr lang="en-US" dirty="0"/>
              <a:t> framework loads your application context, it can optionally configure instances of your test classes by using Dependency Injection. </a:t>
            </a:r>
          </a:p>
          <a:p>
            <a:r>
              <a:rPr lang="en-US" dirty="0"/>
              <a:t>This provides a convenient mechanism for setting up test fixtures by using preconfigured beans from your application context. </a:t>
            </a:r>
          </a:p>
          <a:p>
            <a:r>
              <a:rPr lang="en-US" dirty="0"/>
              <a:t>A strong benefit here is that you can reuse application contexts across various testing scenarios (for example, for configuring Spring-managed object graphs, transactional proxies, </a:t>
            </a:r>
            <a:r>
              <a:rPr lang="en-US" dirty="0" err="1"/>
              <a:t>DataSource</a:t>
            </a:r>
            <a:r>
              <a:rPr lang="en-US" dirty="0"/>
              <a:t> instances, and others), thus avoiding the need to duplicate complex test fixture setup for individual test cases.</a:t>
            </a:r>
          </a:p>
        </p:txBody>
      </p:sp>
    </p:spTree>
    <p:extLst>
      <p:ext uri="{BB962C8B-B14F-4D97-AF65-F5344CB8AC3E}">
        <p14:creationId xmlns:p14="http://schemas.microsoft.com/office/powerpoint/2010/main" val="21967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Transaction management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One common issue in tests that access a real database is their effect on the state of the persistence store. </a:t>
            </a:r>
          </a:p>
          <a:p>
            <a:r>
              <a:rPr lang="en-US" dirty="0"/>
              <a:t>Even when you use a development database, changes to the state may affect future tests. </a:t>
            </a:r>
          </a:p>
          <a:p>
            <a:r>
              <a:rPr lang="en-US" dirty="0"/>
              <a:t>Many operations, such as inserting or modifying persistent data, cannot be performed (or verified) outside of a transaction.</a:t>
            </a:r>
          </a:p>
        </p:txBody>
      </p:sp>
    </p:spTree>
    <p:extLst>
      <p:ext uri="{BB962C8B-B14F-4D97-AF65-F5344CB8AC3E}">
        <p14:creationId xmlns:p14="http://schemas.microsoft.com/office/powerpoint/2010/main" val="374959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E1B8-4390-5649-B3BA-9545BA1CF476}"/>
              </a:ext>
            </a:extLst>
          </p:cNvPr>
          <p:cNvSpPr>
            <a:spLocks noGrp="1"/>
          </p:cNvSpPr>
          <p:nvPr>
            <p:ph type="title"/>
          </p:nvPr>
        </p:nvSpPr>
        <p:spPr/>
        <p:txBody>
          <a:bodyPr/>
          <a:lstStyle/>
          <a:p>
            <a:r>
              <a:rPr lang="en-US" dirty="0" err="1"/>
              <a:t>TestContext</a:t>
            </a:r>
            <a:r>
              <a:rPr lang="en-US" dirty="0"/>
              <a:t> transaction management</a:t>
            </a:r>
          </a:p>
        </p:txBody>
      </p:sp>
      <p:sp>
        <p:nvSpPr>
          <p:cNvPr id="3" name="Content Placeholder 2">
            <a:extLst>
              <a:ext uri="{FF2B5EF4-FFF2-40B4-BE49-F238E27FC236}">
                <a16:creationId xmlns:a16="http://schemas.microsoft.com/office/drawing/2014/main" id="{EA98A55B-0340-CE42-ABB6-1316562E03BE}"/>
              </a:ext>
            </a:extLst>
          </p:cNvPr>
          <p:cNvSpPr>
            <a:spLocks noGrp="1"/>
          </p:cNvSpPr>
          <p:nvPr>
            <p:ph idx="1"/>
          </p:nvPr>
        </p:nvSpPr>
        <p:spPr/>
        <p:txBody>
          <a:bodyPr>
            <a:normAutofit fontScale="92500"/>
          </a:bodyPr>
          <a:lstStyle/>
          <a:p>
            <a:r>
              <a:rPr lang="en-US" dirty="0"/>
              <a:t>The </a:t>
            </a:r>
            <a:r>
              <a:rPr lang="en-US" dirty="0" err="1"/>
              <a:t>TestContext</a:t>
            </a:r>
            <a:r>
              <a:rPr lang="en-US" dirty="0"/>
              <a:t> framework, by default, the framework creates and rolls back a transaction for each test. </a:t>
            </a:r>
          </a:p>
          <a:p>
            <a:r>
              <a:rPr lang="en-US" dirty="0"/>
              <a:t>You can write code that can assume the existence of a transaction. </a:t>
            </a:r>
          </a:p>
          <a:p>
            <a:pPr lvl="1"/>
            <a:r>
              <a:rPr lang="en-US" dirty="0"/>
              <a:t>If you call transactionally proxied objects in your tests, they behave correctly, according to their configured transactional semantics. </a:t>
            </a:r>
          </a:p>
          <a:p>
            <a:pPr lvl="1"/>
            <a:r>
              <a:rPr lang="en-US" dirty="0"/>
              <a:t>In addition, if a test method deletes the contents of selected tables while running within the transaction managed for the test, the transaction rolls back by default, and the database returns to its state prior to execution of the test. </a:t>
            </a:r>
          </a:p>
          <a:p>
            <a:r>
              <a:rPr lang="en-US" dirty="0"/>
              <a:t>Transactional support is provided to a test by using a </a:t>
            </a:r>
            <a:r>
              <a:rPr lang="en-US" dirty="0" err="1"/>
              <a:t>PlatformTransactionManager</a:t>
            </a:r>
            <a:r>
              <a:rPr lang="en-US" dirty="0"/>
              <a:t> bean defined in the test’s application context.</a:t>
            </a:r>
          </a:p>
          <a:p>
            <a:r>
              <a:rPr lang="en-US" dirty="0"/>
              <a:t>If you want a transaction to commit, use the @Commit annotation.</a:t>
            </a:r>
          </a:p>
        </p:txBody>
      </p:sp>
    </p:spTree>
    <p:extLst>
      <p:ext uri="{BB962C8B-B14F-4D97-AF65-F5344CB8AC3E}">
        <p14:creationId xmlns:p14="http://schemas.microsoft.com/office/powerpoint/2010/main" val="26206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support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fontScale="85000" lnSpcReduction="20000"/>
          </a:bodyPr>
          <a:lstStyle/>
          <a:p>
            <a:r>
              <a:rPr lang="en-US" dirty="0"/>
              <a:t>The Spring </a:t>
            </a:r>
            <a:r>
              <a:rPr lang="en-US" dirty="0" err="1"/>
              <a:t>TestContext</a:t>
            </a:r>
            <a:r>
              <a:rPr lang="en-US" dirty="0"/>
              <a:t> Framework provides several abstract support classes that simplify the writing of integration tests. </a:t>
            </a:r>
          </a:p>
          <a:p>
            <a:r>
              <a:rPr lang="en-US" dirty="0"/>
              <a:t>These base test classes provide well-defined hooks into the testing framework as well as convenient instance variables and methods, which let you access:</a:t>
            </a:r>
          </a:p>
          <a:p>
            <a:r>
              <a:rPr lang="en-US" dirty="0"/>
              <a:t>The </a:t>
            </a:r>
            <a:r>
              <a:rPr lang="en-US" dirty="0" err="1"/>
              <a:t>ApplicationContext</a:t>
            </a:r>
            <a:r>
              <a:rPr lang="en-US" dirty="0"/>
              <a:t>, for performing explicit bean lookups or testing the state of the context as a whole.</a:t>
            </a:r>
          </a:p>
          <a:p>
            <a:r>
              <a:rPr lang="en-US" dirty="0"/>
              <a:t>A </a:t>
            </a:r>
            <a:r>
              <a:rPr lang="en-US" dirty="0" err="1"/>
              <a:t>JdbcTemplate</a:t>
            </a:r>
            <a:r>
              <a:rPr lang="en-US" dirty="0"/>
              <a:t>, for executing SQL statements to query the database. You can use such queries to confirm database state both before and after execution of database-related application code, and Spring ensures that such queries run in the scope of the same transaction as the application code. When used in conjunction with an ORM tool, be sure to avoid false positives.</a:t>
            </a:r>
          </a:p>
          <a:p>
            <a:r>
              <a:rPr lang="en-US" dirty="0"/>
              <a:t>In addition, you may want to create your own custom, application-wide superclass with instance variables and methods specific to your project.</a:t>
            </a:r>
          </a:p>
        </p:txBody>
      </p:sp>
    </p:spTree>
    <p:extLst>
      <p:ext uri="{BB962C8B-B14F-4D97-AF65-F5344CB8AC3E}">
        <p14:creationId xmlns:p14="http://schemas.microsoft.com/office/powerpoint/2010/main" val="285611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SpringExtension</a:t>
            </a:r>
            <a:r>
              <a:rPr lang="en-US" dirty="0"/>
              <a:t> for JUnit Jupiter</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The Spring </a:t>
            </a:r>
            <a:r>
              <a:rPr lang="en-US" dirty="0" err="1"/>
              <a:t>TestContext</a:t>
            </a:r>
            <a:r>
              <a:rPr lang="en-US" dirty="0"/>
              <a:t> Framework offers full integration with the JUnit Jupiter testing framework, introduced in JUnit 5. </a:t>
            </a:r>
          </a:p>
          <a:p>
            <a:r>
              <a:rPr lang="en-US" dirty="0"/>
              <a:t>Annotate test classes with </a:t>
            </a:r>
            <a:r>
              <a:rPr lang="en-US" dirty="0">
                <a:latin typeface="Courier" pitchFamily="2" charset="0"/>
              </a:rPr>
              <a:t>@</a:t>
            </a:r>
            <a:r>
              <a:rPr lang="en-US" dirty="0" err="1">
                <a:latin typeface="Courier" pitchFamily="2" charset="0"/>
              </a:rPr>
              <a:t>ExtendWith</a:t>
            </a:r>
            <a:r>
              <a:rPr lang="en-US" dirty="0">
                <a:latin typeface="Courier" pitchFamily="2" charset="0"/>
              </a:rPr>
              <a:t>(</a:t>
            </a:r>
            <a:r>
              <a:rPr lang="en-US" dirty="0" err="1">
                <a:latin typeface="Courier" pitchFamily="2" charset="0"/>
              </a:rPr>
              <a:t>SpringExtension.class</a:t>
            </a:r>
            <a:r>
              <a:rPr lang="en-US" dirty="0">
                <a:latin typeface="Courier" pitchFamily="2" charset="0"/>
              </a:rPr>
              <a:t>)</a:t>
            </a:r>
          </a:p>
          <a:p>
            <a:pPr lvl="1"/>
            <a:r>
              <a:rPr lang="en-US" dirty="0"/>
              <a:t>Allows implement standard JUnit Jupiter-based unit and integration tests and simultaneously reap the benefits of the </a:t>
            </a:r>
            <a:r>
              <a:rPr lang="en-US" dirty="0" err="1"/>
              <a:t>TestContext</a:t>
            </a:r>
            <a:r>
              <a:rPr lang="en-US" dirty="0"/>
              <a:t> framework, such as support for loading application contexts, dependency injection of test instances, transactional test method execution, and so on.</a:t>
            </a:r>
          </a:p>
        </p:txBody>
      </p:sp>
    </p:spTree>
    <p:extLst>
      <p:ext uri="{BB962C8B-B14F-4D97-AF65-F5344CB8AC3E}">
        <p14:creationId xmlns:p14="http://schemas.microsoft.com/office/powerpoint/2010/main" val="25641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with </a:t>
            </a:r>
            <a:r>
              <a:rPr lang="en-US" dirty="0" err="1"/>
              <a:t>SpringExtension</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t>SpringExtension</a:t>
            </a:r>
            <a:r>
              <a:rPr lang="en-US" dirty="0"/>
              <a:t> implements the </a:t>
            </a:r>
            <a:r>
              <a:rPr lang="en-US" dirty="0" err="1"/>
              <a:t>ParameterResolver</a:t>
            </a:r>
            <a:r>
              <a:rPr lang="en-US" dirty="0"/>
              <a:t> extension API from JUnit Jupiter.</a:t>
            </a:r>
          </a:p>
          <a:p>
            <a:pPr lvl="1"/>
            <a:r>
              <a:rPr lang="en-US" dirty="0"/>
              <a:t>Allows Spring provide dependency injection for test constructors, test methods, and test lifecycle callback methods.</a:t>
            </a:r>
          </a:p>
          <a:p>
            <a:pPr lvl="1"/>
            <a:r>
              <a:rPr lang="en-US" dirty="0"/>
              <a:t>Specifically, </a:t>
            </a:r>
            <a:r>
              <a:rPr lang="en-US" dirty="0" err="1"/>
              <a:t>SpringExtension</a:t>
            </a:r>
            <a:r>
              <a:rPr lang="en-US" dirty="0"/>
              <a:t> can inject dependencies from the test’s </a:t>
            </a:r>
            <a:r>
              <a:rPr lang="en-US" dirty="0" err="1"/>
              <a:t>ApplicationContext</a:t>
            </a:r>
            <a:r>
              <a:rPr lang="en-US" dirty="0"/>
              <a:t> into test constructors and methods that are annotated with @</a:t>
            </a:r>
            <a:r>
              <a:rPr lang="en-US" dirty="0" err="1"/>
              <a:t>BeforeAll</a:t>
            </a:r>
            <a:r>
              <a:rPr lang="en-US" dirty="0"/>
              <a:t>, @</a:t>
            </a:r>
            <a:r>
              <a:rPr lang="en-US" dirty="0" err="1"/>
              <a:t>AfterAll</a:t>
            </a:r>
            <a:r>
              <a:rPr lang="en-US" dirty="0"/>
              <a:t>, @</a:t>
            </a:r>
            <a:r>
              <a:rPr lang="en-US" dirty="0" err="1"/>
              <a:t>BeforeEach</a:t>
            </a:r>
            <a:r>
              <a:rPr lang="en-US" dirty="0"/>
              <a:t>, @</a:t>
            </a:r>
            <a:r>
              <a:rPr lang="en-US" dirty="0" err="1"/>
              <a:t>AfterEach</a:t>
            </a:r>
            <a:r>
              <a:rPr lang="en-US" dirty="0"/>
              <a:t>, @Test, @</a:t>
            </a:r>
            <a:r>
              <a:rPr lang="en-US" dirty="0" err="1"/>
              <a:t>RepeatedTest</a:t>
            </a:r>
            <a:r>
              <a:rPr lang="en-US" dirty="0"/>
              <a:t>, @</a:t>
            </a:r>
            <a:r>
              <a:rPr lang="en-US" dirty="0" err="1"/>
              <a:t>ParameterizedTest</a:t>
            </a:r>
            <a:r>
              <a:rPr lang="en-US" dirty="0"/>
              <a:t>, and others.</a:t>
            </a:r>
          </a:p>
          <a:p>
            <a:r>
              <a:rPr lang="en-US" dirty="0"/>
              <a:t>@</a:t>
            </a:r>
            <a:r>
              <a:rPr lang="en-US" dirty="0" err="1"/>
              <a:t>TestConstructor</a:t>
            </a:r>
            <a:r>
              <a:rPr lang="en-US" dirty="0"/>
              <a:t> is a type-level annotation that is used to configure how the parameters of a test class constructor are </a:t>
            </a:r>
            <a:r>
              <a:rPr lang="en-US" dirty="0" err="1"/>
              <a:t>autowired</a:t>
            </a:r>
            <a:r>
              <a:rPr lang="en-US" dirty="0"/>
              <a:t> from components in the test’s </a:t>
            </a:r>
            <a:r>
              <a:rPr lang="en-US" dirty="0" err="1"/>
              <a:t>ApplicationContext</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613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ReflectionTestUtils</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latin typeface="Courier" pitchFamily="2" charset="0"/>
              </a:rPr>
              <a:t>ReflectionTestUtils</a:t>
            </a:r>
            <a:r>
              <a:rPr lang="en-US" dirty="0"/>
              <a:t> is a collection of reflection-based utility methods. </a:t>
            </a:r>
          </a:p>
          <a:p>
            <a:r>
              <a:rPr lang="en-US" dirty="0"/>
              <a:t>Use these methods in testing scenarios where you need to </a:t>
            </a:r>
          </a:p>
          <a:p>
            <a:pPr lvl="1"/>
            <a:r>
              <a:rPr lang="en-US" dirty="0"/>
              <a:t>change the value of a constant, </a:t>
            </a:r>
          </a:p>
          <a:p>
            <a:pPr lvl="1"/>
            <a:r>
              <a:rPr lang="en-US" dirty="0"/>
              <a:t>set a non-public field, </a:t>
            </a:r>
          </a:p>
          <a:p>
            <a:pPr lvl="1"/>
            <a:r>
              <a:rPr lang="en-US" dirty="0"/>
              <a:t>invoke a non-public setter method, </a:t>
            </a:r>
          </a:p>
          <a:p>
            <a:pPr lvl="1"/>
            <a:r>
              <a:rPr lang="en-US" dirty="0"/>
              <a:t>or invoke a non-public configuration or lifecycle callback method </a:t>
            </a:r>
          </a:p>
          <a:p>
            <a:endParaRPr lang="en-US" dirty="0"/>
          </a:p>
          <a:p>
            <a:endParaRPr lang="en-US" dirty="0"/>
          </a:p>
        </p:txBody>
      </p:sp>
    </p:spTree>
    <p:extLst>
      <p:ext uri="{BB962C8B-B14F-4D97-AF65-F5344CB8AC3E}">
        <p14:creationId xmlns:p14="http://schemas.microsoft.com/office/powerpoint/2010/main" val="1308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008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3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427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8607-3D0E-F34C-A71C-E1FCD8484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3A4D-ADD3-FE47-A802-7E1E339807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291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8449-51E6-9148-82F6-455F26533FA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3F127E-461D-714F-B0A3-A39A056EAE55}"/>
              </a:ext>
            </a:extLst>
          </p:cNvPr>
          <p:cNvSpPr>
            <a:spLocks noGrp="1"/>
          </p:cNvSpPr>
          <p:nvPr>
            <p:ph idx="1"/>
          </p:nvPr>
        </p:nvSpPr>
        <p:spPr/>
        <p:txBody>
          <a:bodyPr/>
          <a:lstStyle/>
          <a:p>
            <a:r>
              <a:rPr lang="en-US" dirty="0">
                <a:hlinkClick r:id="rId2"/>
              </a:rPr>
              <a:t>https://docs.spring.io/spring-framework/docs/current/reference/html/testing.html</a:t>
            </a:r>
            <a:endParaRPr lang="en-US" dirty="0"/>
          </a:p>
          <a:p>
            <a:endParaRPr lang="en-US" dirty="0"/>
          </a:p>
        </p:txBody>
      </p:sp>
    </p:spTree>
    <p:extLst>
      <p:ext uri="{BB962C8B-B14F-4D97-AF65-F5344CB8AC3E}">
        <p14:creationId xmlns:p14="http://schemas.microsoft.com/office/powerpoint/2010/main" val="32251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AD8-965B-D247-BD6A-0A9D5FB06A6E}"/>
              </a:ext>
            </a:extLst>
          </p:cNvPr>
          <p:cNvSpPr>
            <a:spLocks noGrp="1"/>
          </p:cNvSpPr>
          <p:nvPr>
            <p:ph type="title"/>
          </p:nvPr>
        </p:nvSpPr>
        <p:spPr/>
        <p:txBody>
          <a:bodyPr/>
          <a:lstStyle/>
          <a:p>
            <a:r>
              <a:rPr lang="en-US" dirty="0" err="1"/>
              <a:t>AopTestUtils</a:t>
            </a:r>
            <a:endParaRPr lang="en-US" dirty="0"/>
          </a:p>
        </p:txBody>
      </p:sp>
      <p:sp>
        <p:nvSpPr>
          <p:cNvPr id="3" name="Content Placeholder 2">
            <a:extLst>
              <a:ext uri="{FF2B5EF4-FFF2-40B4-BE49-F238E27FC236}">
                <a16:creationId xmlns:a16="http://schemas.microsoft.com/office/drawing/2014/main" id="{60197950-7A54-D944-9B08-E27A20E34FFD}"/>
              </a:ext>
            </a:extLst>
          </p:cNvPr>
          <p:cNvSpPr>
            <a:spLocks noGrp="1"/>
          </p:cNvSpPr>
          <p:nvPr>
            <p:ph idx="1"/>
          </p:nvPr>
        </p:nvSpPr>
        <p:spPr/>
        <p:txBody>
          <a:bodyPr/>
          <a:lstStyle/>
          <a:p>
            <a:r>
              <a:rPr lang="en-US" dirty="0" err="1">
                <a:latin typeface="Courier" pitchFamily="2" charset="0"/>
              </a:rPr>
              <a:t>AopTestUtils</a:t>
            </a:r>
            <a:r>
              <a:rPr lang="en-US" dirty="0"/>
              <a:t> is a collection of AOP-related utility methods. </a:t>
            </a:r>
          </a:p>
          <a:p>
            <a:r>
              <a:rPr lang="en-US" dirty="0"/>
              <a:t>You can use these methods to obtain a reference to the underlying target object hidden behind one or more Spring proxies. </a:t>
            </a:r>
          </a:p>
          <a:p>
            <a:pPr lvl="1"/>
            <a:r>
              <a:rPr lang="en-US" dirty="0"/>
              <a:t>For example, if you have configured a bean as a dynamic mock by using a library such as </a:t>
            </a:r>
            <a:r>
              <a:rPr lang="en-US" dirty="0" err="1"/>
              <a:t>EasyMock</a:t>
            </a:r>
            <a:r>
              <a:rPr lang="en-US" dirty="0"/>
              <a:t> or Mockito, and the mock is wrapped in a Spring proxy, you may need direct access to the underlying mock to configure expectations on it and perform verifications. </a:t>
            </a:r>
          </a:p>
          <a:p>
            <a:r>
              <a:rPr lang="en-US" dirty="0"/>
              <a:t>For Spring’s core AOP utilities, see </a:t>
            </a:r>
            <a:r>
              <a:rPr lang="en-US" dirty="0" err="1">
                <a:latin typeface="Courier" pitchFamily="2" charset="0"/>
              </a:rPr>
              <a:t>AopUtils</a:t>
            </a:r>
            <a:r>
              <a:rPr lang="en-US" dirty="0"/>
              <a:t> and </a:t>
            </a:r>
            <a:r>
              <a:rPr lang="en-US" dirty="0" err="1">
                <a:latin typeface="Courier" pitchFamily="2" charset="0"/>
              </a:rPr>
              <a:t>AopProxyUtils</a:t>
            </a:r>
            <a:r>
              <a:rPr lang="en-US" dirty="0"/>
              <a:t>.</a:t>
            </a:r>
          </a:p>
          <a:p>
            <a:endParaRPr lang="en-US" dirty="0"/>
          </a:p>
          <a:p>
            <a:endParaRPr lang="en-US" dirty="0"/>
          </a:p>
        </p:txBody>
      </p:sp>
    </p:spTree>
    <p:extLst>
      <p:ext uri="{BB962C8B-B14F-4D97-AF65-F5344CB8AC3E}">
        <p14:creationId xmlns:p14="http://schemas.microsoft.com/office/powerpoint/2010/main" val="171727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9C70-14DB-9048-BAEE-8FCD59575F8F}"/>
              </a:ext>
            </a:extLst>
          </p:cNvPr>
          <p:cNvSpPr>
            <a:spLocks noGrp="1"/>
          </p:cNvSpPr>
          <p:nvPr>
            <p:ph type="title"/>
          </p:nvPr>
        </p:nvSpPr>
        <p:spPr/>
        <p:txBody>
          <a:bodyPr/>
          <a:lstStyle/>
          <a:p>
            <a:r>
              <a:rPr lang="en-US" dirty="0"/>
              <a:t>Mock Environment support</a:t>
            </a:r>
          </a:p>
        </p:txBody>
      </p:sp>
      <p:sp>
        <p:nvSpPr>
          <p:cNvPr id="3" name="Content Placeholder 2">
            <a:extLst>
              <a:ext uri="{FF2B5EF4-FFF2-40B4-BE49-F238E27FC236}">
                <a16:creationId xmlns:a16="http://schemas.microsoft.com/office/drawing/2014/main" id="{528D3533-DB35-7C4B-A917-E784845190A3}"/>
              </a:ext>
            </a:extLst>
          </p:cNvPr>
          <p:cNvSpPr>
            <a:spLocks noGrp="1"/>
          </p:cNvSpPr>
          <p:nvPr>
            <p:ph idx="1"/>
          </p:nvPr>
        </p:nvSpPr>
        <p:spPr/>
        <p:txBody>
          <a:bodyPr/>
          <a:lstStyle/>
          <a:p>
            <a:r>
              <a:rPr lang="en-US" dirty="0"/>
              <a:t>The </a:t>
            </a:r>
            <a:r>
              <a:rPr lang="en-US" dirty="0" err="1">
                <a:latin typeface="Courier" pitchFamily="2" charset="0"/>
              </a:rPr>
              <a:t>org.springframework.mock.env</a:t>
            </a:r>
            <a:r>
              <a:rPr lang="en-US" dirty="0">
                <a:latin typeface="Courier" pitchFamily="2" charset="0"/>
              </a:rPr>
              <a:t> </a:t>
            </a:r>
            <a:r>
              <a:rPr lang="en-US" dirty="0"/>
              <a:t>package contains mock implementations of the </a:t>
            </a:r>
            <a:r>
              <a:rPr lang="en-US" dirty="0">
                <a:latin typeface="Courier" pitchFamily="2" charset="0"/>
              </a:rPr>
              <a:t>Environment</a:t>
            </a:r>
            <a:r>
              <a:rPr lang="en-US" dirty="0"/>
              <a:t> and </a:t>
            </a:r>
            <a:r>
              <a:rPr lang="en-US" dirty="0" err="1">
                <a:latin typeface="Courier" pitchFamily="2" charset="0"/>
              </a:rPr>
              <a:t>PropertySource</a:t>
            </a:r>
            <a:r>
              <a:rPr lang="en-US" dirty="0"/>
              <a:t> abstractions. </a:t>
            </a:r>
          </a:p>
          <a:p>
            <a:pPr lvl="1"/>
            <a:r>
              <a:rPr lang="en-US" dirty="0" err="1">
                <a:latin typeface="Courier" pitchFamily="2" charset="0"/>
              </a:rPr>
              <a:t>MockEnvironment</a:t>
            </a:r>
            <a:r>
              <a:rPr lang="en-US" dirty="0"/>
              <a:t> and </a:t>
            </a:r>
            <a:r>
              <a:rPr lang="en-US" dirty="0" err="1">
                <a:latin typeface="Courier" pitchFamily="2" charset="0"/>
              </a:rPr>
              <a:t>MockPropertySource</a:t>
            </a:r>
            <a:r>
              <a:rPr lang="en-US" dirty="0"/>
              <a:t> are useful for developing out-of-container tests for code that depends on environment-specific properties.</a:t>
            </a:r>
          </a:p>
        </p:txBody>
      </p:sp>
    </p:spTree>
    <p:extLst>
      <p:ext uri="{BB962C8B-B14F-4D97-AF65-F5344CB8AC3E}">
        <p14:creationId xmlns:p14="http://schemas.microsoft.com/office/powerpoint/2010/main" val="3250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E06-8907-5D47-AEE0-EFE4022FF600}"/>
              </a:ext>
            </a:extLst>
          </p:cNvPr>
          <p:cNvSpPr>
            <a:spLocks noGrp="1"/>
          </p:cNvSpPr>
          <p:nvPr>
            <p:ph type="title"/>
          </p:nvPr>
        </p:nvSpPr>
        <p:spPr/>
        <p:txBody>
          <a:bodyPr/>
          <a:lstStyle/>
          <a:p>
            <a:r>
              <a:rPr lang="en-US" dirty="0"/>
              <a:t>Mock Servlet API support</a:t>
            </a:r>
          </a:p>
        </p:txBody>
      </p:sp>
      <p:sp>
        <p:nvSpPr>
          <p:cNvPr id="3" name="Content Placeholder 2">
            <a:extLst>
              <a:ext uri="{FF2B5EF4-FFF2-40B4-BE49-F238E27FC236}">
                <a16:creationId xmlns:a16="http://schemas.microsoft.com/office/drawing/2014/main" id="{F51E78BE-4CA6-1A43-834B-CDBC31501506}"/>
              </a:ext>
            </a:extLst>
          </p:cNvPr>
          <p:cNvSpPr>
            <a:spLocks noGrp="1"/>
          </p:cNvSpPr>
          <p:nvPr>
            <p:ph idx="1"/>
          </p:nvPr>
        </p:nvSpPr>
        <p:spPr/>
        <p:txBody>
          <a:bodyPr>
            <a:normAutofit/>
          </a:bodyPr>
          <a:lstStyle/>
          <a:p>
            <a:r>
              <a:rPr lang="en-US" dirty="0"/>
              <a:t>The </a:t>
            </a:r>
            <a:r>
              <a:rPr lang="en-US" dirty="0" err="1">
                <a:latin typeface="Courier" pitchFamily="2" charset="0"/>
              </a:rPr>
              <a:t>org.springframework.mock.web</a:t>
            </a:r>
            <a:r>
              <a:rPr lang="en-US" dirty="0">
                <a:latin typeface="Courier" pitchFamily="2" charset="0"/>
              </a:rPr>
              <a:t> </a:t>
            </a:r>
            <a:r>
              <a:rPr lang="en-US" dirty="0"/>
              <a:t>package contains a comprehensive set of Servlet API mock objects.</a:t>
            </a:r>
          </a:p>
          <a:p>
            <a:pPr lvl="1"/>
            <a:r>
              <a:rPr lang="en-US" dirty="0"/>
              <a:t>Useful for testing web contexts, controllers and filters. </a:t>
            </a:r>
          </a:p>
          <a:p>
            <a:pPr lvl="1"/>
            <a:r>
              <a:rPr lang="en-US" dirty="0"/>
              <a:t>These mock objects are targeted at usage with Spring’s Web MVC framework.</a:t>
            </a:r>
          </a:p>
          <a:p>
            <a:r>
              <a:rPr lang="en-US" dirty="0"/>
              <a:t>Since Spring Framework 5.0, these mock objects are based on the Servlet 4.0 API.</a:t>
            </a:r>
          </a:p>
          <a:p>
            <a:r>
              <a:rPr lang="en-US" dirty="0"/>
              <a:t>The Spring MVC Test Framework (</a:t>
            </a:r>
            <a:r>
              <a:rPr lang="en-US" i="1" dirty="0"/>
              <a:t>aka</a:t>
            </a:r>
            <a:r>
              <a:rPr lang="en-US" dirty="0"/>
              <a:t> </a:t>
            </a:r>
            <a:r>
              <a:rPr lang="en-US" dirty="0" err="1"/>
              <a:t>MockMvc</a:t>
            </a:r>
            <a:r>
              <a:rPr lang="en-US" dirty="0"/>
              <a:t>) builds on the mock Servlet API objects to provide an integration testing framework for Spring MVC.</a:t>
            </a:r>
          </a:p>
        </p:txBody>
      </p:sp>
    </p:spTree>
    <p:extLst>
      <p:ext uri="{BB962C8B-B14F-4D97-AF65-F5344CB8AC3E}">
        <p14:creationId xmlns:p14="http://schemas.microsoft.com/office/powerpoint/2010/main" val="69006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1337-375E-2245-A7F2-5ADAEF06D81E}"/>
              </a:ext>
            </a:extLst>
          </p:cNvPr>
          <p:cNvSpPr>
            <a:spLocks noGrp="1"/>
          </p:cNvSpPr>
          <p:nvPr>
            <p:ph type="title"/>
          </p:nvPr>
        </p:nvSpPr>
        <p:spPr/>
        <p:txBody>
          <a:bodyPr/>
          <a:lstStyle/>
          <a:p>
            <a:r>
              <a:rPr lang="en-US" dirty="0"/>
              <a:t>Spring MVC testing (aka </a:t>
            </a:r>
            <a:r>
              <a:rPr lang="en-US" dirty="0" err="1"/>
              <a:t>MockMvc</a:t>
            </a:r>
            <a:r>
              <a:rPr lang="en-US" dirty="0"/>
              <a:t>)</a:t>
            </a:r>
          </a:p>
        </p:txBody>
      </p:sp>
      <p:sp>
        <p:nvSpPr>
          <p:cNvPr id="3" name="Content Placeholder 2">
            <a:extLst>
              <a:ext uri="{FF2B5EF4-FFF2-40B4-BE49-F238E27FC236}">
                <a16:creationId xmlns:a16="http://schemas.microsoft.com/office/drawing/2014/main" id="{01CB3B59-9643-F348-A490-6422BCB91D84}"/>
              </a:ext>
            </a:extLst>
          </p:cNvPr>
          <p:cNvSpPr>
            <a:spLocks noGrp="1"/>
          </p:cNvSpPr>
          <p:nvPr>
            <p:ph idx="1"/>
          </p:nvPr>
        </p:nvSpPr>
        <p:spPr/>
        <p:txBody>
          <a:bodyPr>
            <a:normAutofit/>
          </a:bodyPr>
          <a:lstStyle/>
          <a:p>
            <a:r>
              <a:rPr lang="en-US" dirty="0"/>
              <a:t>Provides support for testing Spring MVC applications. </a:t>
            </a:r>
          </a:p>
          <a:p>
            <a:pPr lvl="1"/>
            <a:r>
              <a:rPr lang="en-US" dirty="0"/>
              <a:t>It performs full Spring MVC request handling but via mock request and response objects instead of a running server.</a:t>
            </a:r>
          </a:p>
          <a:p>
            <a:r>
              <a:rPr lang="en-US" dirty="0" err="1"/>
              <a:t>MockMvc</a:t>
            </a:r>
            <a:r>
              <a:rPr lang="en-US" dirty="0"/>
              <a:t> can be used on its own to perform requests and verify responses. </a:t>
            </a:r>
          </a:p>
          <a:p>
            <a:r>
              <a:rPr lang="en-US" dirty="0"/>
              <a:t>It can also be used through the </a:t>
            </a:r>
            <a:r>
              <a:rPr lang="en-US" dirty="0" err="1"/>
              <a:t>WebTestClient</a:t>
            </a:r>
            <a:r>
              <a:rPr lang="en-US" dirty="0"/>
              <a:t> where </a:t>
            </a:r>
            <a:r>
              <a:rPr lang="en-US" dirty="0" err="1"/>
              <a:t>MockMvc</a:t>
            </a:r>
            <a:r>
              <a:rPr lang="en-US" dirty="0"/>
              <a:t> is plugged in as the server to handle requests with. </a:t>
            </a:r>
          </a:p>
          <a:p>
            <a:pPr lvl="1"/>
            <a:r>
              <a:rPr lang="en-US" dirty="0"/>
              <a:t>Advantage: The option to work with higher level objects instead of raw data.</a:t>
            </a:r>
          </a:p>
          <a:p>
            <a:pPr lvl="1"/>
            <a:r>
              <a:rPr lang="en-US" dirty="0"/>
              <a:t>Advantage: Use full, end-to-end HTTP tests against a live server and use the same test API.</a:t>
            </a:r>
          </a:p>
          <a:p>
            <a:endParaRPr lang="en-US" dirty="0"/>
          </a:p>
          <a:p>
            <a:endParaRPr lang="en-US" dirty="0"/>
          </a:p>
        </p:txBody>
      </p:sp>
    </p:spTree>
    <p:extLst>
      <p:ext uri="{BB962C8B-B14F-4D97-AF65-F5344CB8AC3E}">
        <p14:creationId xmlns:p14="http://schemas.microsoft.com/office/powerpoint/2010/main" val="343108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D980-BEFA-BA45-BA79-2E3EE8AA0ECF}"/>
              </a:ext>
            </a:extLst>
          </p:cNvPr>
          <p:cNvSpPr>
            <a:spLocks noGrp="1"/>
          </p:cNvSpPr>
          <p:nvPr>
            <p:ph type="title"/>
          </p:nvPr>
        </p:nvSpPr>
        <p:spPr/>
        <p:txBody>
          <a:bodyPr/>
          <a:lstStyle/>
          <a:p>
            <a:r>
              <a:rPr lang="en-US" dirty="0" err="1"/>
              <a:t>MockMvc</a:t>
            </a:r>
            <a:r>
              <a:rPr lang="en-US" dirty="0"/>
              <a:t> Details</a:t>
            </a:r>
          </a:p>
        </p:txBody>
      </p:sp>
      <p:sp>
        <p:nvSpPr>
          <p:cNvPr id="3" name="Content Placeholder 2">
            <a:extLst>
              <a:ext uri="{FF2B5EF4-FFF2-40B4-BE49-F238E27FC236}">
                <a16:creationId xmlns:a16="http://schemas.microsoft.com/office/drawing/2014/main" id="{EFC440CD-5D93-D246-BC4D-08A4EE439B45}"/>
              </a:ext>
            </a:extLst>
          </p:cNvPr>
          <p:cNvSpPr>
            <a:spLocks noGrp="1"/>
          </p:cNvSpPr>
          <p:nvPr>
            <p:ph idx="1"/>
          </p:nvPr>
        </p:nvSpPr>
        <p:spPr/>
        <p:txBody>
          <a:bodyPr/>
          <a:lstStyle/>
          <a:p>
            <a:r>
              <a:rPr lang="en-US" dirty="0"/>
              <a:t>Invokes the </a:t>
            </a:r>
            <a:r>
              <a:rPr lang="en-US" dirty="0" err="1">
                <a:latin typeface="Courier" pitchFamily="2" charset="0"/>
              </a:rPr>
              <a:t>DispacherServlet</a:t>
            </a:r>
            <a:r>
              <a:rPr lang="en-US" dirty="0"/>
              <a:t>, passing mock implementations of the Servlet API from the spring-test module.</a:t>
            </a:r>
          </a:p>
          <a:p>
            <a:pPr lvl="1"/>
            <a:r>
              <a:rPr lang="en-US" dirty="0"/>
              <a:t>Replicates the full Spring MVC request handling without a running server.</a:t>
            </a:r>
          </a:p>
          <a:p>
            <a:r>
              <a:rPr lang="en-US" dirty="0" err="1"/>
              <a:t>MockMvc</a:t>
            </a:r>
            <a:r>
              <a:rPr lang="en-US" dirty="0"/>
              <a:t> is a server-side test framework that lets you verify most of the functionality of a Spring MVC application using lightweight and targeted tests. </a:t>
            </a:r>
          </a:p>
          <a:p>
            <a:endParaRPr lang="en-US" dirty="0"/>
          </a:p>
        </p:txBody>
      </p:sp>
    </p:spTree>
    <p:extLst>
      <p:ext uri="{BB962C8B-B14F-4D97-AF65-F5344CB8AC3E}">
        <p14:creationId xmlns:p14="http://schemas.microsoft.com/office/powerpoint/2010/main" val="303322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8CE5-FF41-8F4C-B4D8-3369360AA74C}"/>
              </a:ext>
            </a:extLst>
          </p:cNvPr>
          <p:cNvSpPr>
            <a:spLocks noGrp="1"/>
          </p:cNvSpPr>
          <p:nvPr>
            <p:ph type="title"/>
          </p:nvPr>
        </p:nvSpPr>
        <p:spPr/>
        <p:txBody>
          <a:bodyPr/>
          <a:lstStyle/>
          <a:p>
            <a:r>
              <a:rPr lang="en-US" dirty="0" err="1"/>
              <a:t>ModelAndViewAssert</a:t>
            </a:r>
            <a:endParaRPr lang="en-US" dirty="0"/>
          </a:p>
        </p:txBody>
      </p:sp>
      <p:sp>
        <p:nvSpPr>
          <p:cNvPr id="3" name="Content Placeholder 2">
            <a:extLst>
              <a:ext uri="{FF2B5EF4-FFF2-40B4-BE49-F238E27FC236}">
                <a16:creationId xmlns:a16="http://schemas.microsoft.com/office/drawing/2014/main" id="{9B09F3D5-1FC0-CB47-A155-95418F5FAC50}"/>
              </a:ext>
            </a:extLst>
          </p:cNvPr>
          <p:cNvSpPr>
            <a:spLocks noGrp="1"/>
          </p:cNvSpPr>
          <p:nvPr>
            <p:ph idx="1"/>
          </p:nvPr>
        </p:nvSpPr>
        <p:spPr/>
        <p:txBody>
          <a:bodyPr/>
          <a:lstStyle/>
          <a:p>
            <a:r>
              <a:rPr lang="en-US" dirty="0"/>
              <a:t>Use in combination with JUnit testing framework for unit tests that deal with Spring MVC </a:t>
            </a:r>
            <a:r>
              <a:rPr lang="en-US" dirty="0" err="1">
                <a:latin typeface="Courier" pitchFamily="2" charset="0"/>
              </a:rPr>
              <a:t>ModelAndView</a:t>
            </a:r>
            <a:r>
              <a:rPr lang="en-US" dirty="0"/>
              <a:t> objects.</a:t>
            </a:r>
          </a:p>
          <a:p>
            <a:r>
              <a:rPr lang="en-US" dirty="0"/>
              <a:t>A collection of assertions intended to simplify testing scenarios dealing with Spring Web MVC </a:t>
            </a:r>
            <a:r>
              <a:rPr lang="en-US" dirty="0" err="1"/>
              <a:t>ModelAndView</a:t>
            </a:r>
            <a:r>
              <a:rPr lang="en-US" dirty="0"/>
              <a:t> objects.</a:t>
            </a:r>
          </a:p>
          <a:p>
            <a:r>
              <a:rPr lang="en-US" dirty="0"/>
              <a:t>Part of the </a:t>
            </a:r>
            <a:r>
              <a:rPr lang="en-US" dirty="0" err="1"/>
              <a:t>org.springframework.test.web</a:t>
            </a:r>
            <a:r>
              <a:rPr lang="en-US" dirty="0"/>
              <a:t> package.</a:t>
            </a:r>
          </a:p>
        </p:txBody>
      </p:sp>
    </p:spTree>
    <p:extLst>
      <p:ext uri="{BB962C8B-B14F-4D97-AF65-F5344CB8AC3E}">
        <p14:creationId xmlns:p14="http://schemas.microsoft.com/office/powerpoint/2010/main" val="153837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0B7-32F1-AE46-8944-4BDA7C647312}"/>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52E68A71-BC17-5D4F-BC93-8B7E374EBDDC}"/>
              </a:ext>
            </a:extLst>
          </p:cNvPr>
          <p:cNvSpPr>
            <a:spLocks noGrp="1"/>
          </p:cNvSpPr>
          <p:nvPr>
            <p:ph idx="1"/>
          </p:nvPr>
        </p:nvSpPr>
        <p:spPr/>
        <p:txBody>
          <a:bodyPr>
            <a:normAutofit fontScale="92500" lnSpcReduction="10000"/>
          </a:bodyPr>
          <a:lstStyle/>
          <a:p>
            <a:r>
              <a:rPr lang="en-US" dirty="0"/>
              <a:t>The mock implementations of </a:t>
            </a:r>
            <a:r>
              <a:rPr lang="en-US" dirty="0" err="1">
                <a:latin typeface="Courier" pitchFamily="2" charset="0"/>
              </a:rPr>
              <a:t>ServerHttpRequest</a:t>
            </a:r>
            <a:r>
              <a:rPr lang="en-US" dirty="0"/>
              <a:t> and </a:t>
            </a:r>
            <a:r>
              <a:rPr lang="en-US" dirty="0" err="1">
                <a:latin typeface="Courier" pitchFamily="2" charset="0"/>
              </a:rPr>
              <a:t>ServerHttpResponse</a:t>
            </a:r>
            <a:r>
              <a:rPr lang="en-US" dirty="0"/>
              <a:t> are provided for testing </a:t>
            </a:r>
            <a:r>
              <a:rPr lang="en-US" dirty="0" err="1"/>
              <a:t>WebFlux</a:t>
            </a:r>
            <a:r>
              <a:rPr lang="en-US" dirty="0"/>
              <a:t> applications are provided in the </a:t>
            </a:r>
            <a:r>
              <a:rPr lang="en-US" dirty="0" err="1">
                <a:latin typeface="Courier" pitchFamily="2" charset="0"/>
              </a:rPr>
              <a:t>org.springframework.mock.http.server.reactive</a:t>
            </a:r>
            <a:r>
              <a:rPr lang="en-US" dirty="0">
                <a:latin typeface="Courier" pitchFamily="2" charset="0"/>
              </a:rPr>
              <a:t> </a:t>
            </a:r>
            <a:r>
              <a:rPr lang="en-US" dirty="0"/>
              <a:t>package. </a:t>
            </a:r>
          </a:p>
          <a:p>
            <a:pPr lvl="1"/>
            <a:r>
              <a:rPr lang="en-US" dirty="0"/>
              <a:t>The </a:t>
            </a:r>
            <a:r>
              <a:rPr lang="en-US" dirty="0" err="1">
                <a:latin typeface="Courier" pitchFamily="2" charset="0"/>
              </a:rPr>
              <a:t>org.springframework.mock.web.server</a:t>
            </a:r>
            <a:r>
              <a:rPr lang="en-US" dirty="0">
                <a:latin typeface="Courier" pitchFamily="2" charset="0"/>
              </a:rPr>
              <a:t> </a:t>
            </a:r>
            <a:r>
              <a:rPr lang="en-US" dirty="0"/>
              <a:t>package contains a mock </a:t>
            </a:r>
            <a:r>
              <a:rPr lang="en-US" dirty="0" err="1">
                <a:latin typeface="Courier" pitchFamily="2" charset="0"/>
              </a:rPr>
              <a:t>ServerWebExchange</a:t>
            </a:r>
            <a:r>
              <a:rPr lang="en-US" dirty="0"/>
              <a:t> that depends on those mock implementations.</a:t>
            </a:r>
          </a:p>
          <a:p>
            <a:r>
              <a:rPr lang="en-US" dirty="0"/>
              <a:t>Both </a:t>
            </a:r>
            <a:r>
              <a:rPr lang="en-US" dirty="0" err="1">
                <a:latin typeface="Courier" pitchFamily="2" charset="0"/>
              </a:rPr>
              <a:t>MockServerHttpRequest</a:t>
            </a:r>
            <a:r>
              <a:rPr lang="en-US" dirty="0"/>
              <a:t> and </a:t>
            </a:r>
            <a:r>
              <a:rPr lang="en-US" dirty="0" err="1">
                <a:latin typeface="Courier" pitchFamily="2" charset="0"/>
              </a:rPr>
              <a:t>MockServerHttpResponse</a:t>
            </a:r>
            <a:r>
              <a:rPr lang="en-US" dirty="0"/>
              <a:t> extend from the same abstract base classes as server-specific implementations and share behavior with them. </a:t>
            </a:r>
          </a:p>
          <a:p>
            <a:pPr lvl="1"/>
            <a:r>
              <a:rPr lang="en-US" dirty="0"/>
              <a:t>For example, a mock request is immutable once created, but you can use the </a:t>
            </a:r>
            <a:r>
              <a:rPr lang="en-US" dirty="0">
                <a:latin typeface="Courier" pitchFamily="2" charset="0"/>
              </a:rPr>
              <a:t>mutate()</a:t>
            </a:r>
            <a:r>
              <a:rPr lang="en-US" dirty="0"/>
              <a:t> method from </a:t>
            </a:r>
            <a:r>
              <a:rPr lang="en-US" dirty="0" err="1">
                <a:latin typeface="Courier" pitchFamily="2" charset="0"/>
              </a:rPr>
              <a:t>ServerHttpRequest</a:t>
            </a:r>
            <a:r>
              <a:rPr lang="en-US" dirty="0"/>
              <a:t> to create a modified instance.</a:t>
            </a:r>
          </a:p>
        </p:txBody>
      </p:sp>
    </p:spTree>
    <p:extLst>
      <p:ext uri="{BB962C8B-B14F-4D97-AF65-F5344CB8AC3E}">
        <p14:creationId xmlns:p14="http://schemas.microsoft.com/office/powerpoint/2010/main" val="3096622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1580</Words>
  <Application>Microsoft Macintosh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vt:lpstr>
      <vt:lpstr>Office Theme</vt:lpstr>
      <vt:lpstr>Introduction to Spring Testing Support</vt:lpstr>
      <vt:lpstr>ReflectionTestUtils</vt:lpstr>
      <vt:lpstr>AopTestUtils</vt:lpstr>
      <vt:lpstr>Mock Environment support</vt:lpstr>
      <vt:lpstr>Mock Servlet API support</vt:lpstr>
      <vt:lpstr>Spring MVC testing (aka MockMvc)</vt:lpstr>
      <vt:lpstr>MockMvc Details</vt:lpstr>
      <vt:lpstr>ModelAndViewAssert</vt:lpstr>
      <vt:lpstr>Spring Web Reactive</vt:lpstr>
      <vt:lpstr>Spring Web Reactive</vt:lpstr>
      <vt:lpstr>Integration testing</vt:lpstr>
      <vt:lpstr>Integration testing with spring-test module</vt:lpstr>
      <vt:lpstr>Spring context caching</vt:lpstr>
      <vt:lpstr>Dependency injection of test fixtures</vt:lpstr>
      <vt:lpstr>Transaction management</vt:lpstr>
      <vt:lpstr>TestContext transaction management</vt:lpstr>
      <vt:lpstr>Integration testing support</vt:lpstr>
      <vt:lpstr>SpringExtension for JUnit Jupiter</vt:lpstr>
      <vt:lpstr>Dependency injection with SpringExtension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Christopher Bartling</cp:lastModifiedBy>
  <cp:revision>13</cp:revision>
  <dcterms:created xsi:type="dcterms:W3CDTF">2021-08-08T22:41:49Z</dcterms:created>
  <dcterms:modified xsi:type="dcterms:W3CDTF">2021-10-31T17:55:29Z</dcterms:modified>
</cp:coreProperties>
</file>