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9" r:id="rId3"/>
    <p:sldId id="257" r:id="rId4"/>
    <p:sldId id="266" r:id="rId5"/>
    <p:sldId id="258" r:id="rId6"/>
    <p:sldId id="270" r:id="rId7"/>
    <p:sldId id="271" r:id="rId8"/>
    <p:sldId id="265" r:id="rId9"/>
    <p:sldId id="272" r:id="rId10"/>
    <p:sldId id="267" r:id="rId11"/>
    <p:sldId id="268" r:id="rId12"/>
    <p:sldId id="260" r:id="rId13"/>
    <p:sldId id="261" r:id="rId14"/>
    <p:sldId id="262" r:id="rId15"/>
    <p:sldId id="276" r:id="rId16"/>
    <p:sldId id="263" r:id="rId17"/>
    <p:sldId id="277" r:id="rId18"/>
    <p:sldId id="281" r:id="rId19"/>
    <p:sldId id="273" r:id="rId20"/>
    <p:sldId id="278" r:id="rId21"/>
    <p:sldId id="282" r:id="rId22"/>
    <p:sldId id="274" r:id="rId23"/>
    <p:sldId id="279" r:id="rId24"/>
    <p:sldId id="275" r:id="rId25"/>
    <p:sldId id="280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77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5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A6C64-C230-8543-BD54-1962AB2A8F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930099-D76A-E641-83CB-6216A4CEA3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735559-5F61-5E42-8B8A-15EAB0AB9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EF465-D677-F140-82CD-891C0463380E}" type="datetimeFigureOut">
              <a:rPr lang="en-US" smtClean="0"/>
              <a:t>11/9/21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FF57CD-E8D7-2248-8B14-E494178A2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9FF5D5-0F65-2140-84DB-FC9771159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59A7-C84F-B64C-8185-F11FB5D8F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322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42CB1-8087-204A-8CEF-6BFEF1176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6172A0-9F6B-CF47-8335-EAA5D54756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A2087C-AEE7-4B4A-907A-F0B486DEA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EF465-D677-F140-82CD-891C0463380E}" type="datetimeFigureOut">
              <a:rPr lang="en-US" smtClean="0"/>
              <a:t>11/9/21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59843C-1A1F-A747-9FFA-D3C31DFFD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80AE2-5AED-1D41-AE05-DDE0F5A03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59A7-C84F-B64C-8185-F11FB5D8F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146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DCE2C8-C56E-9142-8801-8B536F3BB6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03768A-6414-8942-BE94-91A9347C2B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EF7DBE-A2AD-4447-8A4F-CF481359C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EF465-D677-F140-82CD-891C0463380E}" type="datetimeFigureOut">
              <a:rPr lang="en-US" smtClean="0"/>
              <a:t>11/9/21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DCF61-B43D-C540-84A6-072B4B5E6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1B0F73-58F9-9E4D-98BB-1B0B1E8C4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59A7-C84F-B64C-8185-F11FB5D8F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022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7C797-8BC1-804E-A1C9-62C40C5AD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FFE6FB-0E16-D04B-8A2E-BD0CA70481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86B927-4987-AC43-BC86-BE2FC3A2A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EF465-D677-F140-82CD-891C0463380E}" type="datetimeFigureOut">
              <a:rPr lang="en-US" smtClean="0"/>
              <a:t>11/9/21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ED8D62-794F-AF4E-B71B-474E61E83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D4E3C5-6780-D044-88A8-AD9C3582B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59A7-C84F-B64C-8185-F11FB5D8F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36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487FF-82AE-0946-9897-9427F25BE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302390-04A7-5542-9290-AFA04B341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5B393D-0E72-0646-B68B-7E79ED9FA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EF465-D677-F140-82CD-891C0463380E}" type="datetimeFigureOut">
              <a:rPr lang="en-US" smtClean="0"/>
              <a:t>11/9/21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66BB59-0B81-6240-9B95-FC8B03366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B51FBA-2F57-D944-90F3-0AE3BFD5D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59A7-C84F-B64C-8185-F11FB5D8F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725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E994A-4508-EC48-B1ED-D698E04EF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518515-6C99-7B47-BF83-890132AB37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767576-AD8A-6149-9918-4F84D0A33C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CE2A0B-DFB1-8240-B3F9-BAEA80437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EF465-D677-F140-82CD-891C0463380E}" type="datetimeFigureOut">
              <a:rPr lang="en-US" smtClean="0"/>
              <a:t>11/9/21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0ADB46-48B6-8B41-AC29-ECBF3F4A5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D74B13-D924-E848-A4CB-C8B0C37B9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59A7-C84F-B64C-8185-F11FB5D8F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407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6F2FA-CB04-7944-8BB0-FC88A6D55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70C7A-AD24-9349-B3B8-648FCD625D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6D9FEF-12B9-CF44-AFE5-03D93288F7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0031D9-D700-394D-AD30-551480A18E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CA1E2F-9CD0-9A4A-B32E-9E0A9E53FE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7C48D5-B087-974C-B50E-586F2B2F9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EF465-D677-F140-82CD-891C0463380E}" type="datetimeFigureOut">
              <a:rPr lang="en-US" smtClean="0"/>
              <a:t>11/9/21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0A01BD-5FEB-3142-A4EF-B8CFBC035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01B47D-46ED-DA48-8492-F384B0739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59A7-C84F-B64C-8185-F11FB5D8F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238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E584F-3A40-8147-8115-D9D265A09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EB220F-F10A-5647-B78F-31C82D64F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EF465-D677-F140-82CD-891C0463380E}" type="datetimeFigureOut">
              <a:rPr lang="en-US" smtClean="0"/>
              <a:t>11/9/21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7A901E-62FD-8E41-9AA5-F1A4F1298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828D36-54C4-9D4E-A594-E6829812D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59A7-C84F-B64C-8185-F11FB5D8F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489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F29DEA-3585-A242-BB42-B47985C8E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EF465-D677-F140-82CD-891C0463380E}" type="datetimeFigureOut">
              <a:rPr lang="en-US" smtClean="0"/>
              <a:t>11/9/21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28B20F-EBDB-9346-B71D-AE55C90AC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EA7446-031C-E84C-AC3D-BF8411381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59A7-C84F-B64C-8185-F11FB5D8F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462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2A52D-FC9B-2B4C-9AF9-DB74ED245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5298AA-D933-6648-85FC-78D8AECE98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040974-B109-5447-8AA9-092009E95B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E7E98F-5CC4-6640-A482-9F216E7EC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EF465-D677-F140-82CD-891C0463380E}" type="datetimeFigureOut">
              <a:rPr lang="en-US" smtClean="0"/>
              <a:t>11/9/21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0BAB0F-B0CA-4A40-B54C-3F9128826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6EE846-389B-7543-895A-E4E9185A8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59A7-C84F-B64C-8185-F11FB5D8F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891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434A3-2B48-7D4E-9179-D42B55D74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EC4E86-883F-4C4A-8BE8-62ABB2E7C3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5C344A-5229-DC4B-AA6A-A40DD0261C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69842-3203-4942-BB67-AC808AF06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EF465-D677-F140-82CD-891C0463380E}" type="datetimeFigureOut">
              <a:rPr lang="en-US" smtClean="0"/>
              <a:t>11/9/21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9B84F3-2508-484A-A956-FC80F800C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3F5B22-709A-7E4E-8D28-AA4134107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59A7-C84F-B64C-8185-F11FB5D8F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761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6818D5-D519-524F-B159-B62812246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F3C2D5-0BA8-704B-8904-7D5D71C8B2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698177-E3C1-204B-881D-08BEB0F514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8EF465-D677-F140-82CD-891C0463380E}" type="datetimeFigureOut">
              <a:rPr lang="en-US" smtClean="0"/>
              <a:t>11/9/21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7F96EA-0C61-5D4F-91EB-2ECA9FFF3D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4EF6BE-A1EC-7646-A2E5-EFA23E067C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A859A7-C84F-B64C-8185-F11FB5D8F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705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D36DA-ECBC-0A4E-AD79-B034F5BBB3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the</a:t>
            </a:r>
            <a:br>
              <a:rPr lang="en-US" dirty="0"/>
            </a:br>
            <a:r>
              <a:rPr lang="en-US" dirty="0"/>
              <a:t>Jasmine Framework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26D353-5F04-D04E-8434-ADDFD2A34C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Christopher Bartling</a:t>
            </a:r>
          </a:p>
        </p:txBody>
      </p:sp>
    </p:spTree>
    <p:extLst>
      <p:ext uri="{BB962C8B-B14F-4D97-AF65-F5344CB8AC3E}">
        <p14:creationId xmlns:p14="http://schemas.microsoft.com/office/powerpoint/2010/main" val="1620605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22E06-8907-5D47-AEE0-EFE4022FF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1E78BE-4CA6-1A43-834B-CDBC315015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Defines a single specification.</a:t>
            </a:r>
          </a:p>
          <a:p>
            <a:r>
              <a:rPr lang="en-US" dirty="0"/>
              <a:t>A specification should contain at least one </a:t>
            </a:r>
            <a:r>
              <a:rPr lang="en-US" dirty="0">
                <a:latin typeface="Courier" pitchFamily="2" charset="0"/>
              </a:rPr>
              <a:t>expect</a:t>
            </a:r>
            <a:r>
              <a:rPr lang="en-US" dirty="0"/>
              <a:t> to test </a:t>
            </a:r>
            <a:r>
              <a:rPr lang="en-US" i="1" dirty="0"/>
              <a:t>direct outputs</a:t>
            </a:r>
            <a:r>
              <a:rPr lang="en-US" dirty="0"/>
              <a:t> or </a:t>
            </a:r>
            <a:r>
              <a:rPr lang="en-US" i="1" dirty="0"/>
              <a:t>indirect inputs and outputs</a:t>
            </a:r>
            <a:r>
              <a:rPr lang="en-US" dirty="0"/>
              <a:t>.</a:t>
            </a:r>
          </a:p>
          <a:p>
            <a:r>
              <a:rPr lang="en-US" dirty="0"/>
              <a:t>A specification whose expectations </a:t>
            </a:r>
            <a:r>
              <a:rPr lang="en-US" i="1" dirty="0"/>
              <a:t>all</a:t>
            </a:r>
            <a:r>
              <a:rPr lang="en-US" dirty="0"/>
              <a:t> succeed will be passing and a spec with </a:t>
            </a:r>
            <a:r>
              <a:rPr lang="en-US" i="1" dirty="0"/>
              <a:t>any</a:t>
            </a:r>
            <a:r>
              <a:rPr lang="en-US" dirty="0"/>
              <a:t> failures will fail. </a:t>
            </a:r>
          </a:p>
          <a:p>
            <a:r>
              <a:rPr lang="en-US" dirty="0"/>
              <a:t>The name </a:t>
            </a:r>
            <a:r>
              <a:rPr lang="en-US" dirty="0">
                <a:latin typeface="Courier" pitchFamily="2" charset="0"/>
              </a:rPr>
              <a:t>it</a:t>
            </a:r>
            <a:r>
              <a:rPr lang="en-US" dirty="0"/>
              <a:t> is a pronoun for the test target, not an abbreviation of anything. </a:t>
            </a:r>
          </a:p>
          <a:p>
            <a:pPr lvl="1"/>
            <a:r>
              <a:rPr lang="en-US" dirty="0"/>
              <a:t>Makes the specification more readable by connecting the function name </a:t>
            </a:r>
            <a:r>
              <a:rPr lang="en-US" dirty="0">
                <a:latin typeface="Courier" pitchFamily="2" charset="0"/>
              </a:rPr>
              <a:t>it</a:t>
            </a:r>
            <a:r>
              <a:rPr lang="en-US" dirty="0"/>
              <a:t> and the argument description as a complete sentence.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6721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22E06-8907-5D47-AEE0-EFE4022FF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1E78BE-4CA6-1A43-834B-CDBC315015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it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" pitchFamily="2" charset="0"/>
              </a:rPr>
              <a:t>“should be …”</a:t>
            </a:r>
            <a:r>
              <a:rPr lang="en-US" dirty="0">
                <a:latin typeface="Courier" pitchFamily="2" charset="0"/>
              </a:rPr>
              <a:t>,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function</a:t>
            </a:r>
            <a:r>
              <a:rPr lang="en-US" dirty="0">
                <a:latin typeface="Courier" pitchFamily="2" charset="0"/>
              </a:rPr>
              <a:t>() {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expect</a:t>
            </a:r>
            <a:r>
              <a:rPr lang="en-US" dirty="0">
                <a:latin typeface="Courier" pitchFamily="2" charset="0"/>
              </a:rPr>
              <a:t>(…).to…();      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});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8235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AD980-BEFA-BA45-BA79-2E3EE8AA0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C440CD-5D93-D246-BC4D-08A4EE439B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Creates a specification expectation.</a:t>
            </a:r>
          </a:p>
          <a:p>
            <a:r>
              <a:rPr lang="en-US" dirty="0"/>
              <a:t>Used for verifying direct outputs (state) and indirect outputs (dependency invocations and parameters for those invocations).</a:t>
            </a:r>
          </a:p>
          <a:p>
            <a:r>
              <a:rPr lang="en-US" dirty="0"/>
              <a:t>Many matchers come with Jasmine.</a:t>
            </a:r>
          </a:p>
          <a:p>
            <a:pPr lvl="1"/>
            <a:r>
              <a:rPr lang="en-US" dirty="0" err="1">
                <a:latin typeface="Courier" pitchFamily="2" charset="0"/>
              </a:rPr>
              <a:t>toBe</a:t>
            </a:r>
            <a:endParaRPr lang="en-US" dirty="0">
              <a:latin typeface="Courier" pitchFamily="2" charset="0"/>
            </a:endParaRPr>
          </a:p>
          <a:p>
            <a:pPr lvl="1"/>
            <a:r>
              <a:rPr lang="en-US" dirty="0" err="1">
                <a:latin typeface="Courier" pitchFamily="2" charset="0"/>
              </a:rPr>
              <a:t>toBeDefined</a:t>
            </a:r>
            <a:endParaRPr lang="en-US" dirty="0">
              <a:latin typeface="Courier" pitchFamily="2" charset="0"/>
            </a:endParaRPr>
          </a:p>
          <a:p>
            <a:pPr lvl="1"/>
            <a:r>
              <a:rPr lang="en-US" dirty="0" err="1">
                <a:latin typeface="Courier" pitchFamily="2" charset="0"/>
              </a:rPr>
              <a:t>toBeUndefined</a:t>
            </a:r>
            <a:endParaRPr lang="en-US" dirty="0">
              <a:latin typeface="Courier" pitchFamily="2" charset="0"/>
            </a:endParaRPr>
          </a:p>
          <a:p>
            <a:pPr lvl="1"/>
            <a:r>
              <a:rPr lang="en-US" dirty="0">
                <a:latin typeface="Courier" pitchFamily="2" charset="0"/>
              </a:rPr>
              <a:t>not</a:t>
            </a:r>
          </a:p>
          <a:p>
            <a:pPr lvl="1"/>
            <a:r>
              <a:rPr lang="en-US" dirty="0">
                <a:latin typeface="Courier" pitchFamily="2" charset="0"/>
              </a:rPr>
              <a:t>nothing</a:t>
            </a:r>
          </a:p>
          <a:p>
            <a:pPr lvl="1"/>
            <a:r>
              <a:rPr lang="en-US" dirty="0"/>
              <a:t>and many more (https://</a:t>
            </a:r>
            <a:r>
              <a:rPr lang="en-US" dirty="0" err="1"/>
              <a:t>jasmine.github.io</a:t>
            </a:r>
            <a:r>
              <a:rPr lang="en-US" dirty="0"/>
              <a:t>/</a:t>
            </a:r>
            <a:r>
              <a:rPr lang="en-US" dirty="0" err="1"/>
              <a:t>api</a:t>
            </a:r>
            <a:r>
              <a:rPr lang="en-US" dirty="0"/>
              <a:t>/3.10/</a:t>
            </a:r>
            <a:r>
              <a:rPr lang="en-US" dirty="0" err="1"/>
              <a:t>matchers.html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332233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860B7-32F1-AE46-8944-4BDA7C647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E68A71-BC17-5D4F-BC93-8B7E374EBD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it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" pitchFamily="2" charset="0"/>
              </a:rPr>
              <a:t>“should return an appropriate object”</a:t>
            </a:r>
            <a:r>
              <a:rPr lang="en-US" dirty="0">
                <a:latin typeface="Courier" pitchFamily="2" charset="0"/>
              </a:rPr>
              <a:t>,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function</a:t>
            </a:r>
            <a:r>
              <a:rPr lang="en-US" dirty="0">
                <a:latin typeface="Courier" pitchFamily="2" charset="0"/>
              </a:rPr>
              <a:t>() {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     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const</a:t>
            </a:r>
            <a:r>
              <a:rPr lang="en-US" dirty="0">
                <a:latin typeface="Courier" pitchFamily="2" charset="0"/>
              </a:rPr>
              <a:t> obj = </a:t>
            </a:r>
            <a:r>
              <a:rPr lang="en-US" dirty="0" err="1">
                <a:latin typeface="Courier" pitchFamily="2" charset="0"/>
              </a:rPr>
              <a:t>sut.doSomething</a:t>
            </a:r>
            <a:r>
              <a:rPr lang="en-US" dirty="0">
                <a:latin typeface="Courier" pitchFamily="2" charset="0"/>
              </a:rPr>
              <a:t>();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expect</a:t>
            </a:r>
            <a:r>
              <a:rPr lang="en-US" dirty="0">
                <a:latin typeface="Courier" pitchFamily="2" charset="0"/>
              </a:rPr>
              <a:t>(obj).</a:t>
            </a:r>
            <a:r>
              <a:rPr lang="en-US" dirty="0" err="1">
                <a:latin typeface="Courier" pitchFamily="2" charset="0"/>
              </a:rPr>
              <a:t>toEqual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 err="1">
                <a:latin typeface="Courier" pitchFamily="2" charset="0"/>
              </a:rPr>
              <a:t>expectedObj</a:t>
            </a:r>
            <a:r>
              <a:rPr lang="en-US" dirty="0">
                <a:latin typeface="Courier" pitchFamily="2" charset="0"/>
              </a:rPr>
              <a:t>);      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});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66222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1C84B-4C4A-C94C-8F18-7F1C16D2A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doubles in Jasmine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5FAC0A-9F40-C942-9675-DED9A8D58F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Jasmine uses spies to provide test double functionality.</a:t>
            </a:r>
          </a:p>
          <a:p>
            <a:r>
              <a:rPr lang="en-US" dirty="0"/>
              <a:t>Use factory functions for creating spies</a:t>
            </a:r>
          </a:p>
          <a:p>
            <a:pPr lvl="1"/>
            <a:r>
              <a:rPr lang="en-US" dirty="0" err="1">
                <a:latin typeface="Courier" pitchFamily="2" charset="0"/>
              </a:rPr>
              <a:t>spyOn</a:t>
            </a:r>
            <a:endParaRPr lang="en-US" dirty="0">
              <a:latin typeface="Courier" pitchFamily="2" charset="0"/>
            </a:endParaRPr>
          </a:p>
          <a:p>
            <a:pPr lvl="1"/>
            <a:r>
              <a:rPr lang="en-US" dirty="0" err="1">
                <a:latin typeface="Courier" pitchFamily="2" charset="0"/>
              </a:rPr>
              <a:t>spyOnProperty</a:t>
            </a:r>
            <a:endParaRPr lang="en-US" dirty="0">
              <a:latin typeface="Courier" pitchFamily="2" charset="0"/>
            </a:endParaRPr>
          </a:p>
          <a:p>
            <a:pPr lvl="1"/>
            <a:r>
              <a:rPr lang="en-US" dirty="0" err="1">
                <a:latin typeface="Courier" pitchFamily="2" charset="0"/>
              </a:rPr>
              <a:t>createSpy</a:t>
            </a:r>
            <a:endParaRPr lang="en-US" dirty="0">
              <a:latin typeface="Courier" pitchFamily="2" charset="0"/>
            </a:endParaRPr>
          </a:p>
          <a:p>
            <a:pPr lvl="1"/>
            <a:r>
              <a:rPr lang="en-US" dirty="0" err="1">
                <a:latin typeface="Courier" pitchFamily="2" charset="0"/>
              </a:rPr>
              <a:t>createSpyObj</a:t>
            </a:r>
            <a:endParaRPr lang="en-US" dirty="0">
              <a:latin typeface="Courier" pitchFamily="2" charset="0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15879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D8607-3D0E-F34C-A71C-E1FCD8484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" pitchFamily="2" charset="0"/>
              </a:rPr>
              <a:t>Spy</a:t>
            </a:r>
            <a:r>
              <a:rPr lang="en-US" dirty="0"/>
              <a:t>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783A4D-ADD3-FE47-A802-7E1E339807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 not construct </a:t>
            </a:r>
            <a:r>
              <a:rPr lang="en-US" dirty="0">
                <a:latin typeface="Courier" pitchFamily="2" charset="0"/>
              </a:rPr>
              <a:t>Spy</a:t>
            </a:r>
            <a:r>
              <a:rPr lang="en-US" dirty="0"/>
              <a:t> instances directly. </a:t>
            </a:r>
          </a:p>
          <a:p>
            <a:pPr lvl="1"/>
            <a:r>
              <a:rPr lang="en-US" dirty="0"/>
              <a:t>Use the factory functions previously mentioned.</a:t>
            </a:r>
          </a:p>
          <a:p>
            <a:r>
              <a:rPr lang="en-US" dirty="0"/>
              <a:t>Spy objects maintain call data for verifying interactions.</a:t>
            </a:r>
          </a:p>
          <a:p>
            <a:pPr lvl="1"/>
            <a:r>
              <a:rPr lang="en-US" dirty="0"/>
              <a:t>Invocation order, arguments and return values (if any) are maintained.</a:t>
            </a:r>
          </a:p>
          <a:p>
            <a:r>
              <a:rPr lang="en-US" dirty="0"/>
              <a:t>https://</a:t>
            </a:r>
            <a:r>
              <a:rPr lang="en-US" dirty="0" err="1"/>
              <a:t>jasmine.github.io</a:t>
            </a:r>
            <a:r>
              <a:rPr lang="en-US" dirty="0"/>
              <a:t>/</a:t>
            </a:r>
            <a:r>
              <a:rPr lang="en-US" dirty="0" err="1"/>
              <a:t>api</a:t>
            </a:r>
            <a:r>
              <a:rPr lang="en-US" dirty="0"/>
              <a:t>/3.10/</a:t>
            </a:r>
            <a:r>
              <a:rPr lang="en-US" dirty="0" err="1"/>
              <a:t>Spy.html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2787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D8607-3D0E-F34C-A71C-E1FCD8484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" pitchFamily="2" charset="0"/>
              </a:rPr>
              <a:t>spyOn</a:t>
            </a:r>
            <a:endParaRPr lang="en-US" dirty="0">
              <a:latin typeface="Courier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783A4D-ADD3-FE47-A802-7E1E339807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 a spy onto an existing object.</a:t>
            </a:r>
          </a:p>
        </p:txBody>
      </p:sp>
    </p:spTree>
    <p:extLst>
      <p:ext uri="{BB962C8B-B14F-4D97-AF65-F5344CB8AC3E}">
        <p14:creationId xmlns:p14="http://schemas.microsoft.com/office/powerpoint/2010/main" val="14829117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82D6E-D9E8-024F-B818-352CE75A7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" pitchFamily="2" charset="0"/>
              </a:rPr>
              <a:t>spyOn</a:t>
            </a:r>
            <a:r>
              <a:rPr lang="en-US" dirty="0"/>
              <a:t> example: setting expectations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2DD2EC-5A86-1943-814A-43F4B91FF1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let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 err="1">
                <a:latin typeface="Courier" pitchFamily="2" charset="0"/>
              </a:rPr>
              <a:t>barfoo</a:t>
            </a:r>
            <a:r>
              <a:rPr lang="en-US" dirty="0">
                <a:latin typeface="Courier" pitchFamily="2" charset="0"/>
              </a:rPr>
              <a:t>: </a:t>
            </a:r>
            <a:r>
              <a:rPr lang="en-US" dirty="0" err="1">
                <a:latin typeface="Courier" pitchFamily="2" charset="0"/>
              </a:rPr>
              <a:t>Barfoo</a:t>
            </a:r>
            <a:r>
              <a:rPr lang="en-US" dirty="0">
                <a:latin typeface="Courier" pitchFamily="2" charset="0"/>
              </a:rPr>
              <a:t>;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let</a:t>
            </a:r>
            <a:r>
              <a:rPr lang="en-US" dirty="0">
                <a:latin typeface="Courier" pitchFamily="2" charset="0"/>
              </a:rPr>
              <a:t> spy: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jasmine.Spy</a:t>
            </a:r>
            <a:r>
              <a:rPr lang="en-US" dirty="0">
                <a:latin typeface="Courier" pitchFamily="2" charset="0"/>
              </a:rPr>
              <a:t>;</a:t>
            </a:r>
            <a:br>
              <a:rPr lang="en-US" dirty="0">
                <a:latin typeface="Courier" pitchFamily="2" charset="0"/>
              </a:rPr>
            </a:br>
            <a:br>
              <a:rPr lang="en-US" dirty="0">
                <a:latin typeface="Courier" pitchFamily="2" charset="0"/>
              </a:rPr>
            </a:b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beforeEach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function</a:t>
            </a:r>
            <a:r>
              <a:rPr lang="en-US" dirty="0">
                <a:latin typeface="Courier" pitchFamily="2" charset="0"/>
              </a:rPr>
              <a:t>() {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</a:t>
            </a:r>
            <a:r>
              <a:rPr lang="en-US" dirty="0" err="1">
                <a:latin typeface="Courier" pitchFamily="2" charset="0"/>
              </a:rPr>
              <a:t>barfoo</a:t>
            </a:r>
            <a:r>
              <a:rPr lang="en-US" dirty="0">
                <a:latin typeface="Courier" pitchFamily="2" charset="0"/>
              </a:rPr>
              <a:t> =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new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 err="1">
                <a:latin typeface="Courier" pitchFamily="2" charset="0"/>
              </a:rPr>
              <a:t>Barfoo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" pitchFamily="2" charset="0"/>
              </a:rPr>
              <a:t>'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ourier" pitchFamily="2" charset="0"/>
              </a:rPr>
              <a:t>barfoo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" pitchFamily="2" charset="0"/>
              </a:rPr>
              <a:t>'</a:t>
            </a:r>
            <a:r>
              <a:rPr lang="en-US" dirty="0">
                <a:latin typeface="Courier" pitchFamily="2" charset="0"/>
              </a:rPr>
              <a:t>);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</a:t>
            </a:r>
            <a:r>
              <a:rPr lang="en-US" dirty="0" err="1">
                <a:latin typeface="Courier" pitchFamily="2" charset="0"/>
              </a:rPr>
              <a:t>foobar</a:t>
            </a:r>
            <a:r>
              <a:rPr lang="en-US" dirty="0">
                <a:latin typeface="Courier" pitchFamily="2" charset="0"/>
              </a:rPr>
              <a:t> =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new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 err="1">
                <a:latin typeface="Courier" pitchFamily="2" charset="0"/>
              </a:rPr>
              <a:t>Foobar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 err="1">
                <a:latin typeface="Courier" pitchFamily="2" charset="0"/>
              </a:rPr>
              <a:t>barfoo</a:t>
            </a:r>
            <a:r>
              <a:rPr lang="en-US" dirty="0">
                <a:latin typeface="Courier" pitchFamily="2" charset="0"/>
              </a:rPr>
              <a:t>);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spy =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spyOn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 err="1">
                <a:latin typeface="Courier" pitchFamily="2" charset="0"/>
              </a:rPr>
              <a:t>barfoo</a:t>
            </a:r>
            <a:r>
              <a:rPr lang="en-US" dirty="0">
                <a:latin typeface="Courier" pitchFamily="2" charset="0"/>
              </a:rPr>
              <a:t>,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" pitchFamily="2" charset="0"/>
              </a:rPr>
              <a:t>'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ourier" pitchFamily="2" charset="0"/>
              </a:rPr>
              <a:t>fetchData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" pitchFamily="2" charset="0"/>
              </a:rPr>
              <a:t>'</a:t>
            </a:r>
            <a:r>
              <a:rPr lang="en-US" dirty="0">
                <a:latin typeface="Courier" pitchFamily="2" charset="0"/>
              </a:rPr>
              <a:t>)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        .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withArgs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 err="1">
                <a:latin typeface="Courier" pitchFamily="2" charset="0"/>
              </a:rPr>
              <a:t>expectedId</a:t>
            </a:r>
            <a:r>
              <a:rPr lang="en-US" dirty="0">
                <a:latin typeface="Courier" pitchFamily="2" charset="0"/>
              </a:rPr>
              <a:t>)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        .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and</a:t>
            </a:r>
            <a:r>
              <a:rPr lang="en-US" dirty="0" err="1">
                <a:latin typeface="Courier" pitchFamily="2" charset="0"/>
              </a:rPr>
              <a:t>.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returnValue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 err="1">
                <a:latin typeface="Courier" pitchFamily="2" charset="0"/>
              </a:rPr>
              <a:t>expectedResult</a:t>
            </a:r>
            <a:r>
              <a:rPr lang="en-US" dirty="0">
                <a:latin typeface="Courier" pitchFamily="2" charset="0"/>
              </a:rPr>
              <a:t>);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actual = </a:t>
            </a:r>
            <a:r>
              <a:rPr lang="en-US" dirty="0" err="1">
                <a:latin typeface="Courier" pitchFamily="2" charset="0"/>
              </a:rPr>
              <a:t>foobar.getData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 err="1">
                <a:latin typeface="Courier" pitchFamily="2" charset="0"/>
              </a:rPr>
              <a:t>expectedId</a:t>
            </a:r>
            <a:r>
              <a:rPr lang="en-US" dirty="0">
                <a:latin typeface="Courier" pitchFamily="2" charset="0"/>
              </a:rPr>
              <a:t>);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10124831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82D6E-D9E8-024F-B818-352CE75A7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" pitchFamily="2" charset="0"/>
              </a:rPr>
              <a:t>spyOn</a:t>
            </a:r>
            <a:r>
              <a:rPr lang="en-US" dirty="0"/>
              <a:t> example: interaction verification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2DD2EC-5A86-1943-814A-43F4B91FF1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let</a:t>
            </a:r>
            <a:r>
              <a:rPr lang="en-US" dirty="0">
                <a:latin typeface="Courier" pitchFamily="2" charset="0"/>
              </a:rPr>
              <a:t> spy: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jasmine.Spy</a:t>
            </a:r>
            <a:r>
              <a:rPr lang="en-US" dirty="0">
                <a:latin typeface="Courier" pitchFamily="2" charset="0"/>
              </a:rPr>
              <a:t>;</a:t>
            </a:r>
            <a:br>
              <a:rPr lang="en-US" dirty="0">
                <a:latin typeface="Courier" pitchFamily="2" charset="0"/>
              </a:rPr>
            </a:br>
            <a:br>
              <a:rPr lang="en-US" dirty="0">
                <a:latin typeface="Courier" pitchFamily="2" charset="0"/>
              </a:rPr>
            </a:b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beforeEach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function</a:t>
            </a:r>
            <a:r>
              <a:rPr lang="en-US" dirty="0">
                <a:latin typeface="Courier" pitchFamily="2" charset="0"/>
              </a:rPr>
              <a:t>() {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…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});</a:t>
            </a:r>
            <a:br>
              <a:rPr lang="en-US" dirty="0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</a:br>
            <a:br>
              <a:rPr lang="en-US" dirty="0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</a:br>
            <a:br>
              <a:rPr lang="en-US" dirty="0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</a:b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it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" pitchFamily="2" charset="0"/>
              </a:rPr>
              <a:t>'should invoke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ourier" pitchFamily="2" charset="0"/>
              </a:rPr>
              <a:t>Barfoo.fetchData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" pitchFamily="2" charset="0"/>
              </a:rPr>
              <a:t>'</a:t>
            </a:r>
            <a:r>
              <a:rPr lang="en-US" dirty="0">
                <a:latin typeface="Courier" pitchFamily="2" charset="0"/>
              </a:rPr>
              <a:t>, () =&gt; {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expect(spy).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toHaveBeenCalledWith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 err="1">
                <a:latin typeface="Courier" pitchFamily="2" charset="0"/>
              </a:rPr>
              <a:t>expectedId</a:t>
            </a:r>
            <a:r>
              <a:rPr lang="en-US" dirty="0">
                <a:latin typeface="Courier" pitchFamily="2" charset="0"/>
              </a:rPr>
              <a:t>);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20462985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D8607-3D0E-F34C-A71C-E1FCD8484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" pitchFamily="2" charset="0"/>
              </a:rPr>
              <a:t>spyOnProperty</a:t>
            </a:r>
            <a:endParaRPr lang="en-US" dirty="0">
              <a:latin typeface="Courier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783A4D-ADD3-FE47-A802-7E1E339807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 a spy on a property onto an existing object that was installed with </a:t>
            </a:r>
            <a:r>
              <a:rPr lang="en-US" dirty="0" err="1">
                <a:latin typeface="Courier" pitchFamily="2" charset="0"/>
              </a:rPr>
              <a:t>Object.defineProperty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50028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33BED-C444-1548-A830-69EF7022B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Jasmine?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6FF44D-674F-4544-A7BC-13585B8789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Jasmine is a behavior-driven development framework for testing JavaScript and Typescript code. </a:t>
            </a:r>
          </a:p>
          <a:p>
            <a:pPr lvl="1"/>
            <a:r>
              <a:rPr lang="en-US" dirty="0"/>
              <a:t>Jasmine uses a domain-specific language for writing tests (</a:t>
            </a:r>
            <a:r>
              <a:rPr lang="en-US" i="1" dirty="0"/>
              <a:t>aka</a:t>
            </a:r>
            <a:r>
              <a:rPr lang="en-US" dirty="0"/>
              <a:t> specifications).</a:t>
            </a:r>
          </a:p>
          <a:p>
            <a:r>
              <a:rPr lang="en-US" dirty="0"/>
              <a:t>It does not depend on any other JavaScript frameworks. </a:t>
            </a:r>
          </a:p>
          <a:p>
            <a:r>
              <a:rPr lang="en-US" dirty="0"/>
              <a:t>It does not require a DOM. </a:t>
            </a:r>
          </a:p>
          <a:p>
            <a:r>
              <a:rPr lang="en-US" dirty="0"/>
              <a:t>And it has a clean, obvious syntax so that you can easily write tests/specifications.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9771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F7FB7-AFFA-6446-8B31-635750F78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" pitchFamily="2" charset="0"/>
              </a:rPr>
              <a:t>spyOnProperty</a:t>
            </a:r>
            <a:r>
              <a:rPr lang="en-US" dirty="0"/>
              <a:t>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19BA60-E734-C748-8980-8A388087B8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let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 err="1">
                <a:latin typeface="Courier" pitchFamily="2" charset="0"/>
              </a:rPr>
              <a:t>barfoo</a:t>
            </a:r>
            <a:r>
              <a:rPr lang="en-US" dirty="0">
                <a:latin typeface="Courier" pitchFamily="2" charset="0"/>
              </a:rPr>
              <a:t>: </a:t>
            </a:r>
            <a:r>
              <a:rPr lang="en-US" dirty="0" err="1">
                <a:latin typeface="Courier" pitchFamily="2" charset="0"/>
              </a:rPr>
              <a:t>Barfoo</a:t>
            </a:r>
            <a:r>
              <a:rPr lang="en-US" dirty="0">
                <a:latin typeface="Courier" pitchFamily="2" charset="0"/>
              </a:rPr>
              <a:t>;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let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 err="1">
                <a:latin typeface="Courier" pitchFamily="2" charset="0"/>
              </a:rPr>
              <a:t>propertySpy</a:t>
            </a:r>
            <a:r>
              <a:rPr lang="en-US" dirty="0">
                <a:latin typeface="Courier" pitchFamily="2" charset="0"/>
              </a:rPr>
              <a:t>: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jasmine.Spy</a:t>
            </a:r>
            <a:r>
              <a:rPr lang="en-US" dirty="0">
                <a:latin typeface="Courier" pitchFamily="2" charset="0"/>
              </a:rPr>
              <a:t>;</a:t>
            </a:r>
            <a:br>
              <a:rPr lang="en-US" dirty="0">
                <a:latin typeface="Courier" pitchFamily="2" charset="0"/>
              </a:rPr>
            </a:br>
            <a:br>
              <a:rPr lang="en-US" dirty="0">
                <a:latin typeface="Courier" pitchFamily="2" charset="0"/>
              </a:rPr>
            </a:b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beforeEach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function</a:t>
            </a:r>
            <a:r>
              <a:rPr lang="en-US" dirty="0">
                <a:latin typeface="Courier" pitchFamily="2" charset="0"/>
              </a:rPr>
              <a:t>() {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</a:t>
            </a:r>
            <a:r>
              <a:rPr lang="en-US" dirty="0" err="1">
                <a:latin typeface="Courier" pitchFamily="2" charset="0"/>
              </a:rPr>
              <a:t>barfoo</a:t>
            </a:r>
            <a:r>
              <a:rPr lang="en-US" dirty="0">
                <a:latin typeface="Courier" pitchFamily="2" charset="0"/>
              </a:rPr>
              <a:t> =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new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 err="1">
                <a:latin typeface="Courier" pitchFamily="2" charset="0"/>
              </a:rPr>
              <a:t>Barfoo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 err="1">
                <a:latin typeface="Courier" pitchFamily="2" charset="0"/>
              </a:rPr>
              <a:t>expectedResult</a:t>
            </a:r>
            <a:r>
              <a:rPr lang="en-US" dirty="0">
                <a:latin typeface="Courier" pitchFamily="2" charset="0"/>
              </a:rPr>
              <a:t>);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</a:t>
            </a:r>
            <a:r>
              <a:rPr lang="en-US" dirty="0" err="1">
                <a:latin typeface="Courier" pitchFamily="2" charset="0"/>
              </a:rPr>
              <a:t>foobar</a:t>
            </a:r>
            <a:r>
              <a:rPr lang="en-US" dirty="0">
                <a:latin typeface="Courier" pitchFamily="2" charset="0"/>
              </a:rPr>
              <a:t> =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new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 err="1">
                <a:latin typeface="Courier" pitchFamily="2" charset="0"/>
              </a:rPr>
              <a:t>Foobar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 err="1">
                <a:latin typeface="Courier" pitchFamily="2" charset="0"/>
              </a:rPr>
              <a:t>barfoo</a:t>
            </a:r>
            <a:r>
              <a:rPr lang="en-US" dirty="0">
                <a:latin typeface="Courier" pitchFamily="2" charset="0"/>
              </a:rPr>
              <a:t>);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</a:t>
            </a:r>
            <a:r>
              <a:rPr lang="en-US" dirty="0" err="1">
                <a:latin typeface="Courier" pitchFamily="2" charset="0"/>
              </a:rPr>
              <a:t>propertySpy</a:t>
            </a:r>
            <a:r>
              <a:rPr lang="en-US" dirty="0">
                <a:latin typeface="Courier" pitchFamily="2" charset="0"/>
              </a:rPr>
              <a:t> =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spyOnProperty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 err="1">
                <a:latin typeface="Courier" pitchFamily="2" charset="0"/>
              </a:rPr>
              <a:t>barfoo</a:t>
            </a:r>
            <a:r>
              <a:rPr lang="en-US" dirty="0">
                <a:latin typeface="Courier" pitchFamily="2" charset="0"/>
              </a:rPr>
              <a:t>,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" pitchFamily="2" charset="0"/>
              </a:rPr>
              <a:t>'name'</a:t>
            </a:r>
            <a:r>
              <a:rPr lang="en-US" dirty="0">
                <a:latin typeface="Courier" pitchFamily="2" charset="0"/>
              </a:rPr>
              <a:t>, 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 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" pitchFamily="2" charset="0"/>
              </a:rPr>
              <a:t>'get'</a:t>
            </a:r>
            <a:r>
              <a:rPr lang="en-US" dirty="0">
                <a:latin typeface="Courier" pitchFamily="2" charset="0"/>
              </a:rPr>
              <a:t>)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  .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and</a:t>
            </a:r>
            <a:r>
              <a:rPr lang="en-US" dirty="0" err="1">
                <a:latin typeface="Courier" pitchFamily="2" charset="0"/>
              </a:rPr>
              <a:t>.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callThrough</a:t>
            </a:r>
            <a:r>
              <a:rPr lang="en-US" dirty="0">
                <a:latin typeface="Courier" pitchFamily="2" charset="0"/>
              </a:rPr>
              <a:t>();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actual = </a:t>
            </a:r>
            <a:r>
              <a:rPr lang="en-US" dirty="0" err="1">
                <a:latin typeface="Courier" pitchFamily="2" charset="0"/>
              </a:rPr>
              <a:t>foobar.barfooName</a:t>
            </a:r>
            <a:r>
              <a:rPr lang="en-US" dirty="0">
                <a:latin typeface="Courier" pitchFamily="2" charset="0"/>
              </a:rPr>
              <a:t>;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25618697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F7FB7-AFFA-6446-8B31-635750F78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" pitchFamily="2" charset="0"/>
              </a:rPr>
              <a:t>spyOnProperty</a:t>
            </a:r>
            <a:r>
              <a:rPr lang="en-US" dirty="0"/>
              <a:t>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19BA60-E734-C748-8980-8A388087B8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let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 err="1">
                <a:latin typeface="Courier" pitchFamily="2" charset="0"/>
              </a:rPr>
              <a:t>propertySpy</a:t>
            </a:r>
            <a:r>
              <a:rPr lang="en-US" dirty="0">
                <a:latin typeface="Courier" pitchFamily="2" charset="0"/>
              </a:rPr>
              <a:t>: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jasmine.Spy</a:t>
            </a:r>
            <a:r>
              <a:rPr lang="en-US" dirty="0">
                <a:latin typeface="Courier" pitchFamily="2" charset="0"/>
              </a:rPr>
              <a:t>;</a:t>
            </a:r>
            <a:br>
              <a:rPr lang="en-US" dirty="0">
                <a:latin typeface="Courier" pitchFamily="2" charset="0"/>
              </a:rPr>
            </a:br>
            <a:br>
              <a:rPr lang="en-US" dirty="0">
                <a:latin typeface="Courier" pitchFamily="2" charset="0"/>
              </a:rPr>
            </a:b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beforeEach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function</a:t>
            </a:r>
            <a:r>
              <a:rPr lang="en-US" dirty="0">
                <a:latin typeface="Courier" pitchFamily="2" charset="0"/>
              </a:rPr>
              <a:t>() {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…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});</a:t>
            </a:r>
            <a:br>
              <a:rPr lang="en-US">
                <a:latin typeface="Courier" pitchFamily="2" charset="0"/>
              </a:rPr>
            </a:br>
            <a:br>
              <a:rPr lang="en-US">
                <a:latin typeface="Courier" pitchFamily="2" charset="0"/>
              </a:rPr>
            </a:b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it(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" pitchFamily="2" charset="0"/>
              </a:rPr>
              <a:t>'should invoke name getter'</a:t>
            </a:r>
            <a:r>
              <a:rPr lang="en-US" dirty="0">
                <a:latin typeface="Courier" pitchFamily="2" charset="0"/>
              </a:rPr>
              <a:t>,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function</a:t>
            </a:r>
            <a:r>
              <a:rPr lang="en-US" dirty="0">
                <a:latin typeface="Courier" pitchFamily="2" charset="0"/>
              </a:rPr>
              <a:t>() {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expect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 err="1">
                <a:latin typeface="Courier" pitchFamily="2" charset="0"/>
              </a:rPr>
              <a:t>propertySpy</a:t>
            </a:r>
            <a:r>
              <a:rPr lang="en-US" dirty="0">
                <a:latin typeface="Courier" pitchFamily="2" charset="0"/>
              </a:rPr>
              <a:t>).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toHaveBeenCalled</a:t>
            </a:r>
            <a:r>
              <a:rPr lang="en-US" dirty="0">
                <a:latin typeface="Courier" pitchFamily="2" charset="0"/>
              </a:rPr>
              <a:t>();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5324213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D8607-3D0E-F34C-A71C-E1FCD8484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" pitchFamily="2" charset="0"/>
              </a:rPr>
              <a:t>jasmine.createSpy</a:t>
            </a:r>
            <a:endParaRPr lang="en-US" dirty="0">
              <a:latin typeface="Courier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783A4D-ADD3-FE47-A802-7E1E339807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bare Spy object. </a:t>
            </a:r>
          </a:p>
          <a:p>
            <a:pPr lvl="1"/>
            <a:r>
              <a:rPr lang="en-US" dirty="0"/>
              <a:t>This won't be installed anywhere and will not have any implementation behind it.</a:t>
            </a:r>
          </a:p>
        </p:txBody>
      </p:sp>
    </p:spTree>
    <p:extLst>
      <p:ext uri="{BB962C8B-B14F-4D97-AF65-F5344CB8AC3E}">
        <p14:creationId xmlns:p14="http://schemas.microsoft.com/office/powerpoint/2010/main" val="38653880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80159-DD0A-DF4E-BB5D-C1F10F7E7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" pitchFamily="2" charset="0"/>
              </a:rPr>
              <a:t>jasmine.createSpy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ADB446-8D8C-054F-979D-822652D417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let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 </a:t>
            </a:r>
            <a:r>
              <a:rPr lang="en-US" dirty="0" err="1">
                <a:latin typeface="Courier" pitchFamily="2" charset="0"/>
              </a:rPr>
              <a:t>barfoo</a:t>
            </a:r>
            <a:r>
              <a:rPr lang="en-US" dirty="0">
                <a:latin typeface="Courier" pitchFamily="2" charset="0"/>
              </a:rPr>
              <a:t>: </a:t>
            </a:r>
            <a:r>
              <a:rPr lang="en-US" dirty="0" err="1">
                <a:latin typeface="Courier" pitchFamily="2" charset="0"/>
              </a:rPr>
              <a:t>Barfoo</a:t>
            </a:r>
            <a:r>
              <a:rPr lang="en-US" dirty="0">
                <a:latin typeface="Courier" pitchFamily="2" charset="0"/>
              </a:rPr>
              <a:t>;</a:t>
            </a:r>
            <a:br>
              <a:rPr lang="en-US" dirty="0">
                <a:latin typeface="Courier" pitchFamily="2" charset="0"/>
              </a:rPr>
            </a:br>
            <a:br>
              <a:rPr lang="en-US" dirty="0">
                <a:latin typeface="Courier" pitchFamily="2" charset="0"/>
              </a:rPr>
            </a:b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beforeEach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function</a:t>
            </a:r>
            <a:r>
              <a:rPr lang="en-US" dirty="0">
                <a:latin typeface="Courier" pitchFamily="2" charset="0"/>
              </a:rPr>
              <a:t>() {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</a:t>
            </a:r>
            <a:r>
              <a:rPr lang="en-US" dirty="0" err="1">
                <a:latin typeface="Courier" pitchFamily="2" charset="0"/>
              </a:rPr>
              <a:t>barfoo</a:t>
            </a:r>
            <a:r>
              <a:rPr lang="en-US" dirty="0">
                <a:latin typeface="Courier" pitchFamily="2" charset="0"/>
              </a:rPr>
              <a:t> =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new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 err="1">
                <a:latin typeface="Courier" pitchFamily="2" charset="0"/>
              </a:rPr>
              <a:t>Barfoo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" pitchFamily="2" charset="0"/>
              </a:rPr>
              <a:t>'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ourier" pitchFamily="2" charset="0"/>
              </a:rPr>
              <a:t>barfoo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" pitchFamily="2" charset="0"/>
              </a:rPr>
              <a:t>'</a:t>
            </a:r>
            <a:r>
              <a:rPr lang="en-US" dirty="0">
                <a:latin typeface="Courier" pitchFamily="2" charset="0"/>
              </a:rPr>
              <a:t>);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</a:t>
            </a:r>
            <a:r>
              <a:rPr lang="en-US" dirty="0" err="1">
                <a:latin typeface="Courier" pitchFamily="2" charset="0"/>
              </a:rPr>
              <a:t>barfoo.fetchData</a:t>
            </a:r>
            <a:r>
              <a:rPr lang="en-US" dirty="0">
                <a:latin typeface="Courier" pitchFamily="2" charset="0"/>
              </a:rPr>
              <a:t> =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jasmine.createSpy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()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   .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withArgs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 err="1">
                <a:latin typeface="Courier" pitchFamily="2" charset="0"/>
              </a:rPr>
              <a:t>expectedId</a:t>
            </a:r>
            <a:r>
              <a:rPr lang="en-US" dirty="0">
                <a:latin typeface="Courier" pitchFamily="2" charset="0"/>
              </a:rPr>
              <a:t>)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   .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and</a:t>
            </a:r>
            <a:r>
              <a:rPr lang="en-US" dirty="0" err="1">
                <a:latin typeface="Courier" pitchFamily="2" charset="0"/>
              </a:rPr>
              <a:t>.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returnValue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 err="1">
                <a:latin typeface="Courier" pitchFamily="2" charset="0"/>
              </a:rPr>
              <a:t>expectedResult</a:t>
            </a:r>
            <a:r>
              <a:rPr lang="en-US" dirty="0">
                <a:latin typeface="Courier" pitchFamily="2" charset="0"/>
              </a:rPr>
              <a:t>);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</a:t>
            </a:r>
            <a:r>
              <a:rPr lang="en-US" dirty="0" err="1">
                <a:latin typeface="Courier" pitchFamily="2" charset="0"/>
              </a:rPr>
              <a:t>foobar</a:t>
            </a:r>
            <a:r>
              <a:rPr lang="en-US" dirty="0">
                <a:latin typeface="Courier" pitchFamily="2" charset="0"/>
              </a:rPr>
              <a:t> =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new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 err="1">
                <a:latin typeface="Courier" pitchFamily="2" charset="0"/>
              </a:rPr>
              <a:t>Foobar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 err="1">
                <a:latin typeface="Courier" pitchFamily="2" charset="0"/>
              </a:rPr>
              <a:t>barfoo</a:t>
            </a:r>
            <a:r>
              <a:rPr lang="en-US" dirty="0">
                <a:latin typeface="Courier" pitchFamily="2" charset="0"/>
              </a:rPr>
              <a:t>);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actual = </a:t>
            </a:r>
            <a:r>
              <a:rPr lang="en-US" dirty="0" err="1">
                <a:latin typeface="Courier" pitchFamily="2" charset="0"/>
              </a:rPr>
              <a:t>foobar.getData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 err="1">
                <a:latin typeface="Courier" pitchFamily="2" charset="0"/>
              </a:rPr>
              <a:t>expectedId</a:t>
            </a:r>
            <a:r>
              <a:rPr lang="en-US" dirty="0">
                <a:latin typeface="Courier" pitchFamily="2" charset="0"/>
              </a:rPr>
              <a:t>);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});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761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D8607-3D0E-F34C-A71C-E1FCD8484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" pitchFamily="2" charset="0"/>
              </a:rPr>
              <a:t>jasmine.createSpyObj</a:t>
            </a:r>
            <a:endParaRPr lang="en-US" dirty="0">
              <a:latin typeface="Courier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783A4D-ADD3-FE47-A802-7E1E339807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an object with multiple </a:t>
            </a:r>
            <a:r>
              <a:rPr lang="en-US" dirty="0" err="1">
                <a:latin typeface="Courier" pitchFamily="2" charset="0"/>
              </a:rPr>
              <a:t>Spy</a:t>
            </a:r>
            <a:r>
              <a:rPr lang="en-US" dirty="0" err="1"/>
              <a:t>s</a:t>
            </a:r>
            <a:r>
              <a:rPr lang="en-US" dirty="0"/>
              <a:t> as its members.</a:t>
            </a:r>
          </a:p>
          <a:p>
            <a:r>
              <a:rPr lang="en-US" dirty="0"/>
              <a:t>Takes an array of strings or an object for method names that should be spied.</a:t>
            </a:r>
          </a:p>
          <a:p>
            <a:r>
              <a:rPr lang="en-US" dirty="0"/>
              <a:t>Optionally takes an array of strings or an object for property names that should be spied.</a:t>
            </a:r>
          </a:p>
        </p:txBody>
      </p:sp>
    </p:spTree>
    <p:extLst>
      <p:ext uri="{BB962C8B-B14F-4D97-AF65-F5344CB8AC3E}">
        <p14:creationId xmlns:p14="http://schemas.microsoft.com/office/powerpoint/2010/main" val="22670433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94865-825F-AD47-8BDB-166866387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" pitchFamily="2" charset="0"/>
              </a:rPr>
              <a:t>jasmine.createSpyObj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C06F1-67EF-1E48-9724-530DCD3E54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let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 </a:t>
            </a:r>
            <a:r>
              <a:rPr lang="en-US" dirty="0" err="1">
                <a:latin typeface="Courier" pitchFamily="2" charset="0"/>
              </a:rPr>
              <a:t>barfoo</a:t>
            </a:r>
            <a:r>
              <a:rPr lang="en-US" dirty="0">
                <a:latin typeface="Courier" pitchFamily="2" charset="0"/>
              </a:rPr>
              <a:t>: </a:t>
            </a:r>
            <a:r>
              <a:rPr lang="en-US" dirty="0" err="1">
                <a:latin typeface="Courier" pitchFamily="2" charset="0"/>
              </a:rPr>
              <a:t>Barfoo</a:t>
            </a:r>
            <a:r>
              <a:rPr lang="en-US" dirty="0">
                <a:latin typeface="Courier" pitchFamily="2" charset="0"/>
              </a:rPr>
              <a:t>;</a:t>
            </a:r>
            <a:br>
              <a:rPr lang="en-US" dirty="0">
                <a:latin typeface="Courier" pitchFamily="2" charset="0"/>
              </a:rPr>
            </a:br>
            <a:endParaRPr lang="en-US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beforeEach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function</a:t>
            </a:r>
            <a:r>
              <a:rPr lang="en-US" dirty="0">
                <a:latin typeface="Courier" pitchFamily="2" charset="0"/>
              </a:rPr>
              <a:t>() {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</a:t>
            </a:r>
            <a:r>
              <a:rPr lang="en-US" dirty="0" err="1">
                <a:latin typeface="Courier" pitchFamily="2" charset="0"/>
              </a:rPr>
              <a:t>barfoo</a:t>
            </a:r>
            <a:r>
              <a:rPr lang="en-US" dirty="0">
                <a:latin typeface="Courier" pitchFamily="2" charset="0"/>
              </a:rPr>
              <a:t> =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jasmine.createSpyObj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" pitchFamily="2" charset="0"/>
              </a:rPr>
              <a:t>'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ourier" pitchFamily="2" charset="0"/>
              </a:rPr>
              <a:t>barfoo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" pitchFamily="2" charset="0"/>
              </a:rPr>
              <a:t>'</a:t>
            </a:r>
            <a:r>
              <a:rPr lang="en-US" dirty="0">
                <a:latin typeface="Courier" pitchFamily="2" charset="0"/>
              </a:rPr>
              <a:t>, {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   </a:t>
            </a:r>
            <a:r>
              <a:rPr lang="en-US" dirty="0" err="1">
                <a:latin typeface="Courier" pitchFamily="2" charset="0"/>
              </a:rPr>
              <a:t>init</a:t>
            </a:r>
            <a:r>
              <a:rPr lang="en-US" dirty="0">
                <a:latin typeface="Courier" pitchFamily="2" charset="0"/>
              </a:rPr>
              <a:t>: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undefined</a:t>
            </a:r>
            <a:r>
              <a:rPr lang="en-US" dirty="0">
                <a:latin typeface="Courier" pitchFamily="2" charset="0"/>
              </a:rPr>
              <a:t>,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   </a:t>
            </a:r>
            <a:r>
              <a:rPr lang="en-US" dirty="0" err="1">
                <a:latin typeface="Courier" pitchFamily="2" charset="0"/>
              </a:rPr>
              <a:t>fetchBarData</a:t>
            </a:r>
            <a:r>
              <a:rPr lang="en-US" dirty="0">
                <a:latin typeface="Courier" pitchFamily="2" charset="0"/>
              </a:rPr>
              <a:t>: </a:t>
            </a:r>
            <a:r>
              <a:rPr lang="en-US" dirty="0" err="1">
                <a:latin typeface="Courier" pitchFamily="2" charset="0"/>
              </a:rPr>
              <a:t>expectedBarResult</a:t>
            </a:r>
            <a:r>
              <a:rPr lang="en-US" dirty="0">
                <a:latin typeface="Courier" pitchFamily="2" charset="0"/>
              </a:rPr>
              <a:t>,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   </a:t>
            </a:r>
            <a:r>
              <a:rPr lang="en-US" dirty="0" err="1">
                <a:latin typeface="Courier" pitchFamily="2" charset="0"/>
              </a:rPr>
              <a:t>fetchFooData</a:t>
            </a:r>
            <a:r>
              <a:rPr lang="en-US" dirty="0">
                <a:latin typeface="Courier" pitchFamily="2" charset="0"/>
              </a:rPr>
              <a:t>: </a:t>
            </a:r>
            <a:r>
              <a:rPr lang="en-US" dirty="0" err="1">
                <a:latin typeface="Courier" pitchFamily="2" charset="0"/>
              </a:rPr>
              <a:t>expectedFooResult</a:t>
            </a:r>
            <a:r>
              <a:rPr lang="en-US" dirty="0">
                <a:latin typeface="Courier" pitchFamily="2" charset="0"/>
              </a:rPr>
              <a:t>,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});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</a:t>
            </a:r>
            <a:r>
              <a:rPr lang="en-US" dirty="0" err="1">
                <a:latin typeface="Courier" pitchFamily="2" charset="0"/>
              </a:rPr>
              <a:t>foobar</a:t>
            </a:r>
            <a:r>
              <a:rPr lang="en-US" dirty="0">
                <a:latin typeface="Courier" pitchFamily="2" charset="0"/>
              </a:rPr>
              <a:t> =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new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 err="1">
                <a:latin typeface="Courier" pitchFamily="2" charset="0"/>
              </a:rPr>
              <a:t>Foobar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 err="1">
                <a:latin typeface="Courier" pitchFamily="2" charset="0"/>
              </a:rPr>
              <a:t>barfoo</a:t>
            </a:r>
            <a:r>
              <a:rPr lang="en-US" dirty="0">
                <a:latin typeface="Courier" pitchFamily="2" charset="0"/>
              </a:rPr>
              <a:t>);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actual = </a:t>
            </a:r>
            <a:r>
              <a:rPr lang="en-US" dirty="0" err="1">
                <a:latin typeface="Courier" pitchFamily="2" charset="0"/>
              </a:rPr>
              <a:t>foobar.getData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 err="1">
                <a:latin typeface="Courier" pitchFamily="2" charset="0"/>
              </a:rPr>
              <a:t>expectedId</a:t>
            </a:r>
            <a:r>
              <a:rPr lang="en-US" dirty="0">
                <a:latin typeface="Courier" pitchFamily="2" charset="0"/>
              </a:rPr>
              <a:t>);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});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767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59C70-14DB-9048-BAEE-8FCD59575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" pitchFamily="2" charset="0"/>
              </a:rPr>
              <a:t>describe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8D3533-DB35-7C4B-A917-E78484519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Groups specifications into a suite.</a:t>
            </a:r>
          </a:p>
          <a:p>
            <a:r>
              <a:rPr lang="en-US" dirty="0"/>
              <a:t>Can be nested to convey context.</a:t>
            </a:r>
          </a:p>
        </p:txBody>
      </p:sp>
    </p:spTree>
    <p:extLst>
      <p:ext uri="{BB962C8B-B14F-4D97-AF65-F5344CB8AC3E}">
        <p14:creationId xmlns:p14="http://schemas.microsoft.com/office/powerpoint/2010/main" val="325043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6F488-7951-804A-817A-425DB5398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</a:t>
            </a:r>
            <a:r>
              <a:rPr lang="en-US" dirty="0">
                <a:latin typeface="Courier" pitchFamily="2" charset="0"/>
              </a:rPr>
              <a:t>describe</a:t>
            </a:r>
            <a:r>
              <a:rPr lang="en-US" dirty="0"/>
              <a:t>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334DF5-723F-6E47-AC9E-DCD78AD78B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describe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" pitchFamily="2" charset="0"/>
              </a:rPr>
              <a:t>(“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ourier" pitchFamily="2" charset="0"/>
              </a:rPr>
              <a:t>someMethod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" pitchFamily="2" charset="0"/>
              </a:rPr>
              <a:t>”</a:t>
            </a:r>
            <a:r>
              <a:rPr lang="en-US" dirty="0">
                <a:latin typeface="Courier" pitchFamily="2" charset="0"/>
              </a:rPr>
              <a:t>,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function</a:t>
            </a:r>
            <a:r>
              <a:rPr lang="en-US" dirty="0">
                <a:latin typeface="Courier" pitchFamily="2" charset="0"/>
              </a:rPr>
              <a:t>() {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…</a:t>
            </a:r>
            <a:br>
              <a:rPr lang="en-US" dirty="0">
                <a:latin typeface="Courier" pitchFamily="2" charset="0"/>
              </a:rPr>
            </a:b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describe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" pitchFamily="2" charset="0"/>
              </a:rPr>
              <a:t>“when some context occurs”</a:t>
            </a:r>
            <a:r>
              <a:rPr lang="en-US" dirty="0">
                <a:latin typeface="Courier" pitchFamily="2" charset="0"/>
              </a:rPr>
              <a:t>, 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  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function</a:t>
            </a:r>
            <a:r>
              <a:rPr lang="en-US" dirty="0">
                <a:latin typeface="Courier" pitchFamily="2" charset="0"/>
              </a:rPr>
              <a:t>() {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      …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   });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});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363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22E06-8907-5D47-AEE0-EFE4022FF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" pitchFamily="2" charset="0"/>
              </a:rPr>
              <a:t>beforeEach</a:t>
            </a:r>
            <a:endParaRPr lang="en-US" dirty="0">
              <a:latin typeface="Courier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1E78BE-4CA6-1A43-834B-CDBC315015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Execute shared setup functionality before each specification in the current </a:t>
            </a:r>
            <a:r>
              <a:rPr lang="en-US" dirty="0">
                <a:latin typeface="Courier" pitchFamily="2" charset="0"/>
              </a:rPr>
              <a:t>describe</a:t>
            </a:r>
            <a:r>
              <a:rPr lang="en-US" dirty="0"/>
              <a:t> block. </a:t>
            </a:r>
          </a:p>
          <a:p>
            <a:r>
              <a:rPr lang="en-US" dirty="0"/>
              <a:t>Local variables can be maintained in the outer </a:t>
            </a:r>
            <a:r>
              <a:rPr lang="en-US" dirty="0">
                <a:latin typeface="Courier" pitchFamily="2" charset="0"/>
              </a:rPr>
              <a:t>describe</a:t>
            </a:r>
            <a:r>
              <a:rPr lang="en-US" dirty="0"/>
              <a:t> function block and initialized in the </a:t>
            </a:r>
            <a:r>
              <a:rPr lang="en-US" dirty="0" err="1">
                <a:latin typeface="Courier" pitchFamily="2" charset="0"/>
              </a:rPr>
              <a:t>beforeEach</a:t>
            </a:r>
            <a:r>
              <a:rPr lang="en-US" dirty="0"/>
              <a:t> function.</a:t>
            </a:r>
          </a:p>
          <a:p>
            <a:pPr marL="0" indent="0">
              <a:buNone/>
            </a:pPr>
            <a:br>
              <a:rPr lang="en-US" dirty="0">
                <a:latin typeface="Courier" pitchFamily="2" charset="0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0695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CB6B6-3B5F-FA42-9E6C-B24DAC248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" pitchFamily="2" charset="0"/>
              </a:rPr>
              <a:t>beforeEach</a:t>
            </a:r>
            <a:r>
              <a:rPr lang="en-US" dirty="0"/>
              <a:t>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72AB20-DBCF-654A-8AA9-B717C833C6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describe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" pitchFamily="2" charset="0"/>
              </a:rPr>
              <a:t>(“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ourier" pitchFamily="2" charset="0"/>
              </a:rPr>
              <a:t>someMethod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" pitchFamily="2" charset="0"/>
              </a:rPr>
              <a:t>”</a:t>
            </a:r>
            <a:r>
              <a:rPr lang="en-US" dirty="0">
                <a:latin typeface="Courier" pitchFamily="2" charset="0"/>
              </a:rPr>
              <a:t>,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function</a:t>
            </a:r>
            <a:r>
              <a:rPr lang="en-US" dirty="0">
                <a:latin typeface="Courier" pitchFamily="2" charset="0"/>
              </a:rPr>
              <a:t>() {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beforeEach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function</a:t>
            </a:r>
            <a:r>
              <a:rPr lang="en-US" dirty="0">
                <a:latin typeface="Courier" pitchFamily="2" charset="0"/>
              </a:rPr>
              <a:t>() {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      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});</a:t>
            </a:r>
            <a:br>
              <a:rPr lang="en-US" dirty="0">
                <a:latin typeface="Courier" pitchFamily="2" charset="0"/>
              </a:rPr>
            </a:b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it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" pitchFamily="2" charset="0"/>
              </a:rPr>
              <a:t>“should be …”</a:t>
            </a:r>
            <a:r>
              <a:rPr lang="en-US" dirty="0">
                <a:latin typeface="Courier" pitchFamily="2" charset="0"/>
              </a:rPr>
              <a:t>,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function</a:t>
            </a:r>
            <a:r>
              <a:rPr lang="en-US" dirty="0">
                <a:latin typeface="Courier" pitchFamily="2" charset="0"/>
              </a:rPr>
              <a:t>() {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      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});</a:t>
            </a:r>
            <a:br>
              <a:rPr lang="en-US" dirty="0">
                <a:latin typeface="Courier" pitchFamily="2" charset="0"/>
              </a:rPr>
            </a:b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it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" pitchFamily="2" charset="0"/>
              </a:rPr>
              <a:t>“should be …”</a:t>
            </a:r>
            <a:r>
              <a:rPr lang="en-US" dirty="0">
                <a:latin typeface="Courier" pitchFamily="2" charset="0"/>
              </a:rPr>
              <a:t>,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function</a:t>
            </a:r>
            <a:r>
              <a:rPr lang="en-US" dirty="0">
                <a:latin typeface="Courier" pitchFamily="2" charset="0"/>
              </a:rPr>
              <a:t>() {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      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});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});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6747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CB6B6-3B5F-FA42-9E6C-B24DAC248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" pitchFamily="2" charset="0"/>
              </a:rPr>
              <a:t>beforeEach</a:t>
            </a:r>
            <a:r>
              <a:rPr lang="en-US" dirty="0"/>
              <a:t>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72AB20-DBCF-654A-8AA9-B717C833C6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describe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" pitchFamily="2" charset="0"/>
              </a:rPr>
              <a:t>(“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ourier" pitchFamily="2" charset="0"/>
              </a:rPr>
              <a:t>someMethod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" pitchFamily="2" charset="0"/>
              </a:rPr>
              <a:t>”</a:t>
            </a:r>
            <a:r>
              <a:rPr lang="en-US" dirty="0">
                <a:latin typeface="Courier" pitchFamily="2" charset="0"/>
              </a:rPr>
              <a:t>,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function</a:t>
            </a:r>
            <a:r>
              <a:rPr lang="en-US" dirty="0">
                <a:latin typeface="Courier" pitchFamily="2" charset="0"/>
              </a:rPr>
              <a:t>() {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let </a:t>
            </a:r>
            <a:r>
              <a:rPr lang="en-US" dirty="0" err="1">
                <a:latin typeface="Courier" pitchFamily="2" charset="0"/>
              </a:rPr>
              <a:t>myObject</a:t>
            </a:r>
            <a:r>
              <a:rPr lang="en-US" dirty="0">
                <a:latin typeface="Courier" pitchFamily="2" charset="0"/>
              </a:rPr>
              <a:t>;</a:t>
            </a:r>
            <a:br>
              <a:rPr lang="en-US" dirty="0">
                <a:latin typeface="Courier" pitchFamily="2" charset="0"/>
              </a:rPr>
            </a:b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beforeEach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function</a:t>
            </a:r>
            <a:r>
              <a:rPr lang="en-US" dirty="0">
                <a:latin typeface="Courier" pitchFamily="2" charset="0"/>
              </a:rPr>
              <a:t>() {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   </a:t>
            </a:r>
            <a:r>
              <a:rPr lang="en-US" dirty="0" err="1">
                <a:latin typeface="Courier" pitchFamily="2" charset="0"/>
              </a:rPr>
              <a:t>myObject</a:t>
            </a:r>
            <a:r>
              <a:rPr lang="en-US" dirty="0">
                <a:latin typeface="Courier" pitchFamily="2" charset="0"/>
              </a:rPr>
              <a:t> = new </a:t>
            </a:r>
            <a:r>
              <a:rPr lang="en-US" dirty="0" err="1">
                <a:latin typeface="Courier" pitchFamily="2" charset="0"/>
              </a:rPr>
              <a:t>MyObjectClass</a:t>
            </a:r>
            <a:r>
              <a:rPr lang="en-US" dirty="0">
                <a:latin typeface="Courier" pitchFamily="2" charset="0"/>
              </a:rPr>
              <a:t>();         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});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});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77098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22E06-8907-5D47-AEE0-EFE4022FF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" pitchFamily="2" charset="0"/>
              </a:rPr>
              <a:t>afterEach</a:t>
            </a:r>
            <a:endParaRPr lang="en-US" dirty="0">
              <a:latin typeface="Courier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1E78BE-4CA6-1A43-834B-CDBC315015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Execute shared teardown functionality after each specification executed in the current </a:t>
            </a:r>
            <a:r>
              <a:rPr lang="en-US" dirty="0">
                <a:latin typeface="Courier" pitchFamily="2" charset="0"/>
              </a:rPr>
              <a:t>describe</a:t>
            </a:r>
            <a:r>
              <a:rPr lang="en-US" dirty="0"/>
              <a:t> block. </a:t>
            </a:r>
          </a:p>
          <a:p>
            <a:r>
              <a:rPr lang="en-US" dirty="0"/>
              <a:t>Useful for clean up.</a:t>
            </a:r>
          </a:p>
        </p:txBody>
      </p:sp>
    </p:spTree>
    <p:extLst>
      <p:ext uri="{BB962C8B-B14F-4D97-AF65-F5344CB8AC3E}">
        <p14:creationId xmlns:p14="http://schemas.microsoft.com/office/powerpoint/2010/main" val="28134381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CB6B6-3B5F-FA42-9E6C-B24DAC248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" pitchFamily="2" charset="0"/>
              </a:rPr>
              <a:t>afterEach</a:t>
            </a:r>
            <a:r>
              <a:rPr lang="en-US" dirty="0"/>
              <a:t>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72AB20-DBCF-654A-8AA9-B717C833C6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describe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" pitchFamily="2" charset="0"/>
              </a:rPr>
              <a:t>(“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ourier" pitchFamily="2" charset="0"/>
              </a:rPr>
              <a:t>someMethod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" pitchFamily="2" charset="0"/>
              </a:rPr>
              <a:t>”</a:t>
            </a:r>
            <a:r>
              <a:rPr lang="en-US" dirty="0">
                <a:latin typeface="Courier" pitchFamily="2" charset="0"/>
              </a:rPr>
              <a:t>,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function</a:t>
            </a:r>
            <a:r>
              <a:rPr lang="en-US" dirty="0">
                <a:latin typeface="Courier" pitchFamily="2" charset="0"/>
              </a:rPr>
              <a:t>() {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afterEach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function</a:t>
            </a:r>
            <a:r>
              <a:rPr lang="en-US" dirty="0">
                <a:latin typeface="Courier" pitchFamily="2" charset="0"/>
              </a:rPr>
              <a:t>() {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      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});</a:t>
            </a:r>
            <a:br>
              <a:rPr lang="en-US" dirty="0">
                <a:latin typeface="Courier" pitchFamily="2" charset="0"/>
              </a:rPr>
            </a:b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it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" pitchFamily="2" charset="0"/>
              </a:rPr>
              <a:t>“should be …”</a:t>
            </a:r>
            <a:r>
              <a:rPr lang="en-US" dirty="0">
                <a:latin typeface="Courier" pitchFamily="2" charset="0"/>
              </a:rPr>
              <a:t>,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function</a:t>
            </a:r>
            <a:r>
              <a:rPr lang="en-US" dirty="0">
                <a:latin typeface="Courier" pitchFamily="2" charset="0"/>
              </a:rPr>
              <a:t>() {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      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});</a:t>
            </a:r>
            <a:br>
              <a:rPr lang="en-US" dirty="0">
                <a:latin typeface="Courier" pitchFamily="2" charset="0"/>
              </a:rPr>
            </a:b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it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" pitchFamily="2" charset="0"/>
              </a:rPr>
              <a:t>“should be …”</a:t>
            </a:r>
            <a:r>
              <a:rPr lang="en-US" dirty="0">
                <a:latin typeface="Courier" pitchFamily="2" charset="0"/>
              </a:rPr>
              <a:t>,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function</a:t>
            </a:r>
            <a:r>
              <a:rPr lang="en-US" dirty="0">
                <a:latin typeface="Courier" pitchFamily="2" charset="0"/>
              </a:rPr>
              <a:t>() {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      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});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});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2706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1420</TotalTime>
  <Words>1068</Words>
  <Application>Microsoft Macintosh PowerPoint</Application>
  <PresentationFormat>Widescreen</PresentationFormat>
  <Paragraphs>84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Courier</vt:lpstr>
      <vt:lpstr>Office Theme</vt:lpstr>
      <vt:lpstr>Introduction to the Jasmine Framework</vt:lpstr>
      <vt:lpstr>What is Jasmine?</vt:lpstr>
      <vt:lpstr>describe</vt:lpstr>
      <vt:lpstr>Nested describe example</vt:lpstr>
      <vt:lpstr>beforeEach</vt:lpstr>
      <vt:lpstr>beforeEach example</vt:lpstr>
      <vt:lpstr>beforeEach example</vt:lpstr>
      <vt:lpstr>afterEach</vt:lpstr>
      <vt:lpstr>afterEach example</vt:lpstr>
      <vt:lpstr>it</vt:lpstr>
      <vt:lpstr>it example</vt:lpstr>
      <vt:lpstr>expect</vt:lpstr>
      <vt:lpstr>expect example</vt:lpstr>
      <vt:lpstr>Test doubles in Jasmine</vt:lpstr>
      <vt:lpstr>Spy class</vt:lpstr>
      <vt:lpstr>spyOn</vt:lpstr>
      <vt:lpstr>spyOn example: setting expectations</vt:lpstr>
      <vt:lpstr>spyOn example: interaction verification</vt:lpstr>
      <vt:lpstr>spyOnProperty</vt:lpstr>
      <vt:lpstr>spyOnProperty example</vt:lpstr>
      <vt:lpstr>spyOnProperty example</vt:lpstr>
      <vt:lpstr>jasmine.createSpy</vt:lpstr>
      <vt:lpstr>jasmine.createSpy example</vt:lpstr>
      <vt:lpstr>jasmine.createSpyObj</vt:lpstr>
      <vt:lpstr>jasmine.createSpyObj 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Jasmine Framework</dc:title>
  <dc:creator>Christopher Bartling</dc:creator>
  <cp:lastModifiedBy>Bartling, Christopher</cp:lastModifiedBy>
  <cp:revision>22</cp:revision>
  <dcterms:created xsi:type="dcterms:W3CDTF">2021-08-08T22:41:49Z</dcterms:created>
  <dcterms:modified xsi:type="dcterms:W3CDTF">2021-11-09T14:48:09Z</dcterms:modified>
</cp:coreProperties>
</file>