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0" r:id="rId6"/>
    <p:sldId id="262" r:id="rId7"/>
    <p:sldId id="263" r:id="rId8"/>
    <p:sldId id="264" r:id="rId9"/>
    <p:sldId id="258" r:id="rId10"/>
    <p:sldId id="265" r:id="rId11"/>
    <p:sldId id="266" r:id="rId12"/>
    <p:sldId id="267" r:id="rId13"/>
    <p:sldId id="275"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47"/>
    <p:restoredTop sz="96327"/>
  </p:normalViewPr>
  <p:slideViewPr>
    <p:cSldViewPr snapToGrid="0" snapToObjects="1">
      <p:cViewPr varScale="1">
        <p:scale>
          <a:sx n="191" d="100"/>
          <a:sy n="191" d="100"/>
        </p:scale>
        <p:origin x="22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ngular.io/guide/testing-components-scenarios#compile-compon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lstStyle/>
          <a:p>
            <a:r>
              <a:rPr lang="en-US" dirty="0"/>
              <a:t>Introduction to the</a:t>
            </a:r>
            <a:br>
              <a:rPr lang="en-US" dirty="0"/>
            </a:br>
            <a:r>
              <a:rPr lang="en-US" dirty="0"/>
              <a:t>Angular Unit Testing</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latin typeface="Courier" pitchFamily="2" charset="0"/>
              </a:rPr>
              <a:t>ComponentFixture</a:t>
            </a:r>
            <a:endParaRPr lang="en-US" dirty="0">
              <a:latin typeface="Courier" pitchFamily="2" charset="0"/>
            </a:endParaRPr>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Test harness for interacting with the created component and its corresponding element.</a:t>
            </a:r>
          </a:p>
          <a:p>
            <a:r>
              <a:rPr lang="en-US" dirty="0"/>
              <a:t>Has a number of functions and properties that are useful for testing:</a:t>
            </a:r>
          </a:p>
          <a:p>
            <a:pPr lvl="1"/>
            <a:r>
              <a:rPr lang="en-US" dirty="0" err="1">
                <a:latin typeface="Courier" pitchFamily="2" charset="0"/>
              </a:rPr>
              <a:t>componentInstance</a:t>
            </a:r>
            <a:r>
              <a:rPr lang="en-US" dirty="0"/>
              <a:t> property</a:t>
            </a:r>
          </a:p>
          <a:p>
            <a:pPr lvl="1"/>
            <a:r>
              <a:rPr lang="en-US" dirty="0" err="1">
                <a:latin typeface="Courier" pitchFamily="2" charset="0"/>
              </a:rPr>
              <a:t>debugElement</a:t>
            </a:r>
            <a:r>
              <a:rPr lang="en-US" dirty="0"/>
              <a:t> property</a:t>
            </a:r>
          </a:p>
          <a:p>
            <a:pPr lvl="1"/>
            <a:r>
              <a:rPr lang="en-US" dirty="0" err="1">
                <a:latin typeface="Courier" pitchFamily="2" charset="0"/>
              </a:rPr>
              <a:t>nativeElement</a:t>
            </a:r>
            <a:r>
              <a:rPr lang="en-US" dirty="0"/>
              <a:t> property</a:t>
            </a:r>
          </a:p>
          <a:p>
            <a:pPr lvl="1"/>
            <a:r>
              <a:rPr lang="en-US" dirty="0" err="1">
                <a:latin typeface="Courier" pitchFamily="2" charset="0"/>
              </a:rPr>
              <a:t>detectChanges</a:t>
            </a:r>
            <a:r>
              <a:rPr lang="en-US" dirty="0">
                <a:latin typeface="Courier" pitchFamily="2" charset="0"/>
              </a:rPr>
              <a:t>()</a:t>
            </a:r>
          </a:p>
          <a:p>
            <a:pPr lvl="1"/>
            <a:r>
              <a:rPr lang="en-US" dirty="0" err="1">
                <a:latin typeface="Courier" pitchFamily="2" charset="0"/>
              </a:rPr>
              <a:t>checkNoChanges</a:t>
            </a:r>
            <a:r>
              <a:rPr lang="en-US" dirty="0">
                <a:latin typeface="Courier" pitchFamily="2" charset="0"/>
              </a:rPr>
              <a:t>()</a:t>
            </a:r>
          </a:p>
          <a:p>
            <a:endParaRPr lang="en-US" dirty="0"/>
          </a:p>
        </p:txBody>
      </p:sp>
    </p:spTree>
    <p:extLst>
      <p:ext uri="{BB962C8B-B14F-4D97-AF65-F5344CB8AC3E}">
        <p14:creationId xmlns:p14="http://schemas.microsoft.com/office/powerpoint/2010/main" val="32997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Creating component fixture</a:t>
            </a:r>
          </a:p>
        </p:txBody>
      </p:sp>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fontScale="85000" lnSpcReduction="20000"/>
          </a:bodyPr>
          <a:lstStyle/>
          <a:p>
            <a:pPr marL="0" indent="0">
              <a:buNone/>
            </a:pPr>
            <a:r>
              <a:rPr lang="en-US" sz="2400" dirty="0">
                <a:solidFill>
                  <a:schemeClr val="accent2">
                    <a:lumMod val="75000"/>
                  </a:schemeClr>
                </a:solidFill>
                <a:latin typeface="Courier" pitchFamily="2" charset="0"/>
              </a:rPr>
              <a:t>let</a:t>
            </a:r>
            <a:r>
              <a:rPr lang="en-US" sz="2400" dirty="0">
                <a:latin typeface="Courier" pitchFamily="2" charset="0"/>
              </a:rPr>
              <a:t> component: </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solidFill>
                  <a:schemeClr val="accent2">
                    <a:lumMod val="75000"/>
                  </a:schemeClr>
                </a:solidFill>
                <a:latin typeface="Courier" pitchFamily="2" charset="0"/>
              </a:rPr>
              <a:t>let</a:t>
            </a:r>
            <a:r>
              <a:rPr lang="en-US" sz="2400" dirty="0">
                <a:latin typeface="Courier" pitchFamily="2" charset="0"/>
              </a:rPr>
              <a:t> fixture: </a:t>
            </a:r>
            <a:r>
              <a:rPr lang="en-US" sz="2400" b="1" dirty="0" err="1">
                <a:solidFill>
                  <a:srgbClr val="7030A0"/>
                </a:solidFill>
                <a:latin typeface="Courier" pitchFamily="2" charset="0"/>
              </a:rPr>
              <a:t>ComponentFixture</a:t>
            </a:r>
            <a:r>
              <a:rPr lang="en-US" sz="2400" dirty="0">
                <a:latin typeface="Courier" pitchFamily="2" charset="0"/>
              </a:rPr>
              <a:t>&lt;</a:t>
            </a:r>
            <a:r>
              <a:rPr lang="en-US" sz="2400" dirty="0" err="1">
                <a:latin typeface="Courier" pitchFamily="2" charset="0"/>
              </a:rPr>
              <a:t>MyAwesomeComponent</a:t>
            </a:r>
            <a:r>
              <a:rPr lang="en-US" sz="2400" dirty="0">
                <a:latin typeface="Courier" pitchFamily="2" charset="0"/>
              </a:rPr>
              <a:t>&gt;;</a:t>
            </a:r>
            <a:br>
              <a:rPr lang="en-US" sz="2400" dirty="0">
                <a:latin typeface="Courier" pitchFamily="2" charset="0"/>
              </a:rPr>
            </a:br>
            <a:br>
              <a:rPr lang="en-US" sz="2400" dirty="0">
                <a:latin typeface="Courier" pitchFamily="2" charset="0"/>
              </a:rPr>
            </a:br>
            <a:r>
              <a:rPr lang="en-US" sz="2400" dirty="0" err="1">
                <a:solidFill>
                  <a:schemeClr val="accent1">
                    <a:lumMod val="75000"/>
                  </a:schemeClr>
                </a:solidFill>
                <a:latin typeface="Courier" pitchFamily="2" charset="0"/>
              </a:rPr>
              <a:t>beforeEach</a:t>
            </a:r>
            <a:r>
              <a:rPr lang="en-US" sz="2400" dirty="0">
                <a:latin typeface="Courier" pitchFamily="2" charset="0"/>
              </a:rPr>
              <a:t>(</a:t>
            </a:r>
            <a:r>
              <a:rPr lang="en-US" sz="2400" dirty="0" err="1">
                <a:latin typeface="Courier" pitchFamily="2" charset="0"/>
              </a:rPr>
              <a:t>waitForAsync</a:t>
            </a:r>
            <a:r>
              <a:rPr lang="en-US" sz="2400" dirty="0">
                <a:latin typeface="Courier" pitchFamily="2" charset="0"/>
              </a:rPr>
              <a:t>(function() {</a:t>
            </a:r>
            <a:br>
              <a:rPr lang="en-US" sz="2400" dirty="0">
                <a:latin typeface="Courier" pitchFamily="2" charset="0"/>
              </a:rPr>
            </a:br>
            <a:r>
              <a:rPr lang="en-US" sz="2400" dirty="0">
                <a:latin typeface="Courier" pitchFamily="2" charset="0"/>
              </a:rPr>
              <a:t>      </a:t>
            </a:r>
            <a:r>
              <a:rPr lang="en-US" sz="2400" dirty="0" err="1">
                <a:latin typeface="Courier" pitchFamily="2" charset="0"/>
              </a:rPr>
              <a:t>TestBed.configureTestingModule</a:t>
            </a:r>
            <a:r>
              <a:rPr lang="en-US" sz="2400" dirty="0">
                <a:latin typeface="Courier" pitchFamily="2" charset="0"/>
              </a:rPr>
              <a:t>({</a:t>
            </a:r>
          </a:p>
          <a:p>
            <a:pPr marL="0" indent="0">
              <a:buNone/>
            </a:pPr>
            <a:r>
              <a:rPr lang="en-US" sz="2400" dirty="0">
                <a:latin typeface="Courier" pitchFamily="2" charset="0"/>
              </a:rPr>
              <a:t>         declarations:[</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latin typeface="Courier" pitchFamily="2" charset="0"/>
              </a:rPr>
              <a:t>         providers: [</a:t>
            </a:r>
            <a:r>
              <a:rPr lang="en-US" sz="2400" dirty="0" err="1">
                <a:latin typeface="Courier" pitchFamily="2" charset="0"/>
              </a:rPr>
              <a:t>MyAwesomeService</a:t>
            </a:r>
            <a:r>
              <a:rPr lang="en-US" sz="2400" dirty="0">
                <a:latin typeface="Courier" pitchFamily="2" charset="0"/>
              </a:rPr>
              <a:t>]</a:t>
            </a:r>
          </a:p>
          <a:p>
            <a:pPr marL="0" indent="0">
              <a:buNone/>
            </a:pPr>
            <a:r>
              <a:rPr lang="en-US" sz="2400" dirty="0">
                <a:latin typeface="Courier" pitchFamily="2" charset="0"/>
              </a:rPr>
              <a:t>      }).</a:t>
            </a:r>
            <a:r>
              <a:rPr lang="en-US" sz="2400" dirty="0" err="1">
                <a:latin typeface="Courier" pitchFamily="2" charset="0"/>
              </a:rPr>
              <a:t>compileComponents</a:t>
            </a:r>
            <a:r>
              <a:rPr lang="en-US" sz="2400" dirty="0">
                <a:latin typeface="Courier" pitchFamily="2" charset="0"/>
              </a:rPr>
              <a:t>();</a:t>
            </a:r>
          </a:p>
          <a:p>
            <a:pPr marL="0" indent="0">
              <a:buNone/>
            </a:pPr>
            <a:r>
              <a:rPr lang="en-US" sz="2400" dirty="0">
                <a:latin typeface="Courier" pitchFamily="2" charset="0"/>
              </a:rPr>
              <a:t>   })</a:t>
            </a:r>
            <a:br>
              <a:rPr lang="en-US" sz="2400" dirty="0">
                <a:latin typeface="Courier" pitchFamily="2" charset="0"/>
              </a:rPr>
            </a:br>
            <a:r>
              <a:rPr lang="en-US" sz="2400" dirty="0">
                <a:latin typeface="Courier" pitchFamily="2" charset="0"/>
              </a:rPr>
              <a:t>);</a:t>
            </a:r>
          </a:p>
          <a:p>
            <a:pPr marL="0" indent="0">
              <a:buNone/>
            </a:pPr>
            <a:br>
              <a:rPr lang="en-US" sz="2400" dirty="0">
                <a:latin typeface="Courier" pitchFamily="2" charset="0"/>
              </a:rPr>
            </a:br>
            <a:r>
              <a:rPr lang="en-US" sz="2400" dirty="0" err="1">
                <a:solidFill>
                  <a:schemeClr val="accent1">
                    <a:lumMod val="75000"/>
                  </a:schemeClr>
                </a:solidFill>
                <a:latin typeface="Courier" pitchFamily="2" charset="0"/>
              </a:rPr>
              <a:t>beforeEach</a:t>
            </a:r>
            <a:r>
              <a:rPr lang="en-US" sz="2400" dirty="0">
                <a:latin typeface="Courier" pitchFamily="2" charset="0"/>
              </a:rPr>
              <a:t>(function() {</a:t>
            </a:r>
            <a:br>
              <a:rPr lang="en-US" sz="2400" dirty="0">
                <a:latin typeface="Courier" pitchFamily="2" charset="0"/>
              </a:rPr>
            </a:br>
            <a:r>
              <a:rPr lang="en-US" sz="2400" dirty="0">
                <a:latin typeface="Courier" pitchFamily="2" charset="0"/>
              </a:rPr>
              <a:t>   fixture = </a:t>
            </a:r>
            <a:r>
              <a:rPr lang="en-US" sz="2400" b="1" dirty="0" err="1">
                <a:solidFill>
                  <a:srgbClr val="7030A0"/>
                </a:solidFill>
                <a:latin typeface="Courier" pitchFamily="2" charset="0"/>
              </a:rPr>
              <a:t>TestBed</a:t>
            </a:r>
            <a:br>
              <a:rPr lang="en-US" sz="2400" b="1" dirty="0">
                <a:solidFill>
                  <a:srgbClr val="7030A0"/>
                </a:solidFill>
                <a:latin typeface="Courier" pitchFamily="2" charset="0"/>
              </a:rPr>
            </a:br>
            <a:r>
              <a:rPr lang="en-US" sz="2400" b="1" dirty="0">
                <a:solidFill>
                  <a:srgbClr val="7030A0"/>
                </a:solidFill>
                <a:latin typeface="Courier" pitchFamily="2" charset="0"/>
              </a:rPr>
              <a:t>                .</a:t>
            </a:r>
            <a:r>
              <a:rPr lang="en-US" sz="2400" b="1" dirty="0" err="1">
                <a:solidFill>
                  <a:srgbClr val="7030A0"/>
                </a:solidFill>
                <a:latin typeface="Courier" pitchFamily="2" charset="0"/>
              </a:rPr>
              <a:t>createComponent</a:t>
            </a:r>
            <a:r>
              <a:rPr lang="en-US" sz="2400" dirty="0">
                <a:latin typeface="Courier" pitchFamily="2" charset="0"/>
              </a:rPr>
              <a:t>(</a:t>
            </a:r>
            <a:r>
              <a:rPr lang="en-US" sz="2400" dirty="0" err="1">
                <a:latin typeface="Courier" pitchFamily="2" charset="0"/>
              </a:rPr>
              <a:t>MyAwesomeComponent</a:t>
            </a:r>
            <a:r>
              <a:rPr lang="en-US" sz="2400" dirty="0">
                <a:latin typeface="Courier" pitchFamily="2" charset="0"/>
              </a:rPr>
              <a:t>); </a:t>
            </a:r>
            <a:br>
              <a:rPr lang="en-US" sz="2400" dirty="0">
                <a:latin typeface="Courier" pitchFamily="2" charset="0"/>
              </a:rPr>
            </a:br>
            <a:r>
              <a:rPr lang="en-US" sz="2400" dirty="0">
                <a:latin typeface="Courier" pitchFamily="2" charset="0"/>
              </a:rPr>
              <a:t>   component = </a:t>
            </a:r>
            <a:r>
              <a:rPr lang="en-US" sz="2400" b="1" dirty="0" err="1">
                <a:solidFill>
                  <a:srgbClr val="7030A0"/>
                </a:solidFill>
                <a:latin typeface="Courier" pitchFamily="2" charset="0"/>
              </a:rPr>
              <a:t>fixture.componentInstance</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Tree>
    <p:extLst>
      <p:ext uri="{BB962C8B-B14F-4D97-AF65-F5344CB8AC3E}">
        <p14:creationId xmlns:p14="http://schemas.microsoft.com/office/powerpoint/2010/main" val="144012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latin typeface="Courier" pitchFamily="2" charset="0"/>
              </a:rPr>
              <a:t>HTMLElement</a:t>
            </a:r>
            <a:endParaRPr lang="en-US" dirty="0">
              <a:latin typeface="Courier" pitchFamily="2" charset="0"/>
            </a:endParaRP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lstStyle/>
          <a:p>
            <a:r>
              <a:rPr lang="en-US" dirty="0"/>
              <a:t>Use the </a:t>
            </a:r>
            <a:r>
              <a:rPr lang="en-US" dirty="0" err="1">
                <a:latin typeface="Courier" pitchFamily="2" charset="0"/>
              </a:rPr>
              <a:t>ComponentFixture.nativeElement</a:t>
            </a:r>
            <a:r>
              <a:rPr lang="en-US" dirty="0"/>
              <a:t> property to get access to the </a:t>
            </a:r>
            <a:r>
              <a:rPr lang="en-US" dirty="0" err="1">
                <a:latin typeface="Courier" pitchFamily="2" charset="0"/>
              </a:rPr>
              <a:t>HTMLElement</a:t>
            </a:r>
            <a:r>
              <a:rPr lang="en-US" dirty="0"/>
              <a:t> for the component.</a:t>
            </a:r>
          </a:p>
          <a:p>
            <a:pPr lvl="1"/>
            <a:r>
              <a:rPr lang="en-US" dirty="0"/>
              <a:t>Note that </a:t>
            </a:r>
            <a:r>
              <a:rPr lang="en-US" dirty="0" err="1">
                <a:latin typeface="Courier" pitchFamily="2" charset="0"/>
              </a:rPr>
              <a:t>ComponentFixture.nativeElement</a:t>
            </a:r>
            <a:r>
              <a:rPr lang="en-US" dirty="0"/>
              <a:t> property returns an </a:t>
            </a:r>
            <a:r>
              <a:rPr lang="en-US" dirty="0">
                <a:latin typeface="Courier" pitchFamily="2" charset="0"/>
              </a:rPr>
              <a:t>any</a:t>
            </a:r>
            <a:r>
              <a:rPr lang="en-US" dirty="0"/>
              <a:t> type and that </a:t>
            </a:r>
            <a:r>
              <a:rPr lang="en-US" i="1" dirty="0"/>
              <a:t>only when tests are run in the browser </a:t>
            </a:r>
            <a:r>
              <a:rPr lang="en-US" dirty="0"/>
              <a:t>does this property return the </a:t>
            </a:r>
            <a:r>
              <a:rPr lang="en-US" dirty="0" err="1">
                <a:latin typeface="Courier" pitchFamily="2" charset="0"/>
              </a:rPr>
              <a:t>HTMLElement</a:t>
            </a:r>
            <a:r>
              <a:rPr lang="en-US" dirty="0"/>
              <a:t> reference. </a:t>
            </a:r>
          </a:p>
          <a:p>
            <a:r>
              <a:rPr lang="en-US" dirty="0"/>
              <a:t>With this </a:t>
            </a:r>
            <a:r>
              <a:rPr lang="en-US" dirty="0" err="1">
                <a:latin typeface="Courier" pitchFamily="2" charset="0"/>
              </a:rPr>
              <a:t>HTMLElement</a:t>
            </a:r>
            <a:r>
              <a:rPr lang="en-US" dirty="0"/>
              <a:t> reference, use the standard HTML </a:t>
            </a:r>
            <a:r>
              <a:rPr lang="en-US" dirty="0" err="1">
                <a:latin typeface="Courier" pitchFamily="2" charset="0"/>
              </a:rPr>
              <a:t>querySelector</a:t>
            </a:r>
            <a:r>
              <a:rPr lang="en-US" dirty="0"/>
              <a:t> and </a:t>
            </a:r>
            <a:r>
              <a:rPr lang="en-US" dirty="0" err="1">
                <a:latin typeface="Courier" pitchFamily="2" charset="0"/>
              </a:rPr>
              <a:t>querySelectorAll</a:t>
            </a:r>
            <a:r>
              <a:rPr lang="en-US" dirty="0">
                <a:latin typeface="Courier" pitchFamily="2" charset="0"/>
              </a:rPr>
              <a:t>()</a:t>
            </a:r>
            <a:r>
              <a:rPr lang="en-US" dirty="0"/>
              <a:t> to dive deeper into the element tree.</a:t>
            </a:r>
          </a:p>
        </p:txBody>
      </p:sp>
    </p:spTree>
    <p:extLst>
      <p:ext uri="{BB962C8B-B14F-4D97-AF65-F5344CB8AC3E}">
        <p14:creationId xmlns:p14="http://schemas.microsoft.com/office/powerpoint/2010/main" val="16252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latin typeface="Courier" pitchFamily="2" charset="0"/>
              </a:rPr>
              <a:t>DebugElement</a:t>
            </a:r>
            <a:endParaRPr lang="en-US" dirty="0">
              <a:latin typeface="Courier" pitchFamily="2" charset="0"/>
            </a:endParaRP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normAutofit/>
          </a:bodyPr>
          <a:lstStyle/>
          <a:p>
            <a:r>
              <a:rPr lang="en-US" dirty="0"/>
              <a:t>Use the </a:t>
            </a:r>
            <a:r>
              <a:rPr lang="en-US" dirty="0" err="1">
                <a:latin typeface="Courier" pitchFamily="2" charset="0"/>
              </a:rPr>
              <a:t>ComponentFixture.debugElement</a:t>
            </a:r>
            <a:r>
              <a:rPr lang="en-US" dirty="0"/>
              <a:t> property to get access to the </a:t>
            </a:r>
            <a:r>
              <a:rPr lang="en-US" dirty="0" err="1">
                <a:latin typeface="Courier" pitchFamily="2" charset="0"/>
              </a:rPr>
              <a:t>DebugElement</a:t>
            </a:r>
            <a:r>
              <a:rPr lang="en-US" dirty="0"/>
              <a:t> for the component.</a:t>
            </a:r>
          </a:p>
          <a:p>
            <a:r>
              <a:rPr lang="en-US" dirty="0"/>
              <a:t>Angular relies on the </a:t>
            </a:r>
            <a:r>
              <a:rPr lang="en-US" dirty="0" err="1">
                <a:latin typeface="Courier" pitchFamily="2" charset="0"/>
              </a:rPr>
              <a:t>DebugElement</a:t>
            </a:r>
            <a:r>
              <a:rPr lang="en-US" dirty="0"/>
              <a:t> abstraction to work safely across </a:t>
            </a:r>
            <a:r>
              <a:rPr lang="en-US" i="1" dirty="0"/>
              <a:t>all supported platforms</a:t>
            </a:r>
            <a:r>
              <a:rPr lang="en-US" dirty="0"/>
              <a:t>. </a:t>
            </a:r>
          </a:p>
          <a:p>
            <a:pPr lvl="1"/>
            <a:r>
              <a:rPr lang="en-US" dirty="0"/>
              <a:t>Instead of creating an HTML element tree, Angular creates a </a:t>
            </a:r>
            <a:r>
              <a:rPr lang="en-US" dirty="0" err="1">
                <a:latin typeface="Courier" pitchFamily="2" charset="0"/>
              </a:rPr>
              <a:t>DebugElement</a:t>
            </a:r>
            <a:r>
              <a:rPr lang="en-US" dirty="0"/>
              <a:t> tree that wraps the native elements for the runtime platform. </a:t>
            </a:r>
          </a:p>
          <a:p>
            <a:pPr lvl="1"/>
            <a:r>
              <a:rPr lang="en-US" dirty="0"/>
              <a:t>The </a:t>
            </a:r>
            <a:r>
              <a:rPr lang="en-US" dirty="0" err="1">
                <a:latin typeface="Courier" pitchFamily="2" charset="0"/>
              </a:rPr>
              <a:t>nativeElement</a:t>
            </a:r>
            <a:r>
              <a:rPr lang="en-US" dirty="0"/>
              <a:t> property unwraps the </a:t>
            </a:r>
            <a:r>
              <a:rPr lang="en-US" dirty="0" err="1">
                <a:latin typeface="Courier" pitchFamily="2" charset="0"/>
              </a:rPr>
              <a:t>DebugElement</a:t>
            </a:r>
            <a:r>
              <a:rPr lang="en-US" dirty="0"/>
              <a:t> and returns the platform-specific element object. </a:t>
            </a:r>
          </a:p>
        </p:txBody>
      </p:sp>
    </p:spTree>
    <p:extLst>
      <p:ext uri="{BB962C8B-B14F-4D97-AF65-F5344CB8AC3E}">
        <p14:creationId xmlns:p14="http://schemas.microsoft.com/office/powerpoint/2010/main" val="339444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By.css</a:t>
            </a:r>
            <a:r>
              <a:rPr lang="en-US" dirty="0">
                <a:latin typeface="Courier" pitchFamily="2" charset="0"/>
              </a:rPr>
              <a:t>()</a:t>
            </a: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The </a:t>
            </a:r>
            <a:r>
              <a:rPr lang="en-US" dirty="0" err="1">
                <a:latin typeface="Courier" pitchFamily="2" charset="0"/>
              </a:rPr>
              <a:t>DebugElement</a:t>
            </a:r>
            <a:r>
              <a:rPr lang="en-US" dirty="0"/>
              <a:t> offers query methods that work for all supported platforms. </a:t>
            </a:r>
          </a:p>
          <a:p>
            <a:pPr lvl="1"/>
            <a:r>
              <a:rPr lang="en-US" dirty="0"/>
              <a:t>These query methods take a predicate function that returns true when a node in the </a:t>
            </a:r>
            <a:r>
              <a:rPr lang="en-US" dirty="0" err="1">
                <a:latin typeface="Courier" pitchFamily="2" charset="0"/>
              </a:rPr>
              <a:t>DebugElement</a:t>
            </a:r>
            <a:r>
              <a:rPr lang="en-US" dirty="0"/>
              <a:t> tree matches the selection criteria.</a:t>
            </a:r>
          </a:p>
          <a:p>
            <a:r>
              <a:rPr lang="en-US" dirty="0"/>
              <a:t>You create a predicate with the help of a </a:t>
            </a:r>
            <a:r>
              <a:rPr lang="en-US" dirty="0">
                <a:latin typeface="Courier" pitchFamily="2" charset="0"/>
              </a:rPr>
              <a:t>By</a:t>
            </a:r>
            <a:r>
              <a:rPr lang="en-US" dirty="0"/>
              <a:t> class imported from a library for the runtime platform. </a:t>
            </a:r>
          </a:p>
          <a:p>
            <a:pPr lvl="1"/>
            <a:r>
              <a:rPr lang="en-US" dirty="0">
                <a:latin typeface="Courier" pitchFamily="2" charset="0"/>
              </a:rPr>
              <a:t>import { By } from '@angular/platform-browser';</a:t>
            </a:r>
          </a:p>
          <a:p>
            <a:r>
              <a:rPr lang="en-US" dirty="0"/>
              <a:t>The </a:t>
            </a:r>
            <a:r>
              <a:rPr lang="en-US" dirty="0" err="1">
                <a:latin typeface="Courier" pitchFamily="2" charset="0"/>
              </a:rPr>
              <a:t>By.css</a:t>
            </a:r>
            <a:r>
              <a:rPr lang="en-US" dirty="0">
                <a:latin typeface="Courier" pitchFamily="2" charset="0"/>
              </a:rPr>
              <a:t>() </a:t>
            </a:r>
            <a:r>
              <a:rPr lang="en-US" dirty="0"/>
              <a:t>static method selects </a:t>
            </a:r>
            <a:r>
              <a:rPr lang="en-US" dirty="0" err="1">
                <a:latin typeface="Courier" pitchFamily="2" charset="0"/>
              </a:rPr>
              <a:t>DebugElement</a:t>
            </a:r>
            <a:r>
              <a:rPr lang="en-US" dirty="0"/>
              <a:t> nodes with a standard CSS selector.</a:t>
            </a:r>
          </a:p>
          <a:p>
            <a:pPr lvl="1"/>
            <a:r>
              <a:rPr lang="en-US" dirty="0"/>
              <a:t>The query returns a </a:t>
            </a:r>
            <a:r>
              <a:rPr lang="en-US" dirty="0" err="1">
                <a:latin typeface="Courier" pitchFamily="2" charset="0"/>
              </a:rPr>
              <a:t>DebugElement</a:t>
            </a:r>
            <a:r>
              <a:rPr lang="en-US" dirty="0"/>
              <a:t> for the matching element.</a:t>
            </a:r>
          </a:p>
          <a:p>
            <a:pPr lvl="1"/>
            <a:r>
              <a:rPr lang="en-US" dirty="0"/>
              <a:t>You must unwrap that result to get the native </a:t>
            </a:r>
            <a:r>
              <a:rPr lang="en-US" dirty="0" err="1">
                <a:latin typeface="Courier" pitchFamily="2" charset="0"/>
              </a:rPr>
              <a:t>HTMLElement</a:t>
            </a:r>
            <a:r>
              <a:rPr lang="en-US" dirty="0"/>
              <a:t>.</a:t>
            </a:r>
          </a:p>
        </p:txBody>
      </p:sp>
    </p:spTree>
    <p:extLst>
      <p:ext uri="{BB962C8B-B14F-4D97-AF65-F5344CB8AC3E}">
        <p14:creationId xmlns:p14="http://schemas.microsoft.com/office/powerpoint/2010/main" val="11498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ComponentFixture.detectChanges</a:t>
            </a:r>
            <a:endParaRPr lang="en-US" dirty="0">
              <a:latin typeface="Courier" pitchFamily="2" charset="0"/>
            </a:endParaRP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Binding happens when Angular performs change detection.</a:t>
            </a:r>
          </a:p>
          <a:p>
            <a:pPr lvl="1"/>
            <a:r>
              <a:rPr lang="en-US" dirty="0"/>
              <a:t>In production, change detection kicks in automatically when Angular creates a component or the user enters a keystroke or an asynchronous activity (for example, AJAX) completes.</a:t>
            </a:r>
          </a:p>
          <a:p>
            <a:r>
              <a:rPr lang="en-US" dirty="0"/>
              <a:t>The </a:t>
            </a:r>
            <a:r>
              <a:rPr lang="en-US" dirty="0" err="1">
                <a:latin typeface="Courier" pitchFamily="2" charset="0"/>
              </a:rPr>
              <a:t>TestBed.createComponent</a:t>
            </a:r>
            <a:r>
              <a:rPr lang="en-US" dirty="0">
                <a:latin typeface="Courier" pitchFamily="2" charset="0"/>
              </a:rPr>
              <a:t> </a:t>
            </a:r>
            <a:r>
              <a:rPr lang="en-US" dirty="0"/>
              <a:t>does not trigger change detection.</a:t>
            </a:r>
          </a:p>
          <a:p>
            <a:r>
              <a:rPr lang="en-US" dirty="0"/>
              <a:t>Invoke </a:t>
            </a:r>
            <a:r>
              <a:rPr lang="en-US" dirty="0" err="1">
                <a:latin typeface="Courier" pitchFamily="2" charset="0"/>
              </a:rPr>
              <a:t>ComponentFixture.detectChanges</a:t>
            </a:r>
            <a:r>
              <a:rPr lang="en-US" dirty="0">
                <a:latin typeface="Courier" pitchFamily="2" charset="0"/>
              </a:rPr>
              <a:t>()</a:t>
            </a:r>
            <a:r>
              <a:rPr lang="en-US" dirty="0"/>
              <a:t> to force </a:t>
            </a:r>
            <a:r>
              <a:rPr lang="en-US" dirty="0" err="1">
                <a:latin typeface="Courier" pitchFamily="2" charset="0"/>
              </a:rPr>
              <a:t>TestBed</a:t>
            </a:r>
            <a:r>
              <a:rPr lang="en-US" dirty="0"/>
              <a:t> to perform data binding. </a:t>
            </a:r>
          </a:p>
          <a:p>
            <a:pPr lvl="1"/>
            <a:r>
              <a:rPr lang="en-US" dirty="0"/>
              <a:t>Delayed change detection is intentional and useful. It gives the tester an opportunity to inspect and change the state of the component before Angular initiates data binding and calls lifecycle hooks.</a:t>
            </a:r>
          </a:p>
          <a:p>
            <a:endParaRPr lang="en-US" dirty="0"/>
          </a:p>
          <a:p>
            <a:endParaRPr lang="en-US" dirty="0"/>
          </a:p>
        </p:txBody>
      </p:sp>
    </p:spTree>
    <p:extLst>
      <p:ext uri="{BB962C8B-B14F-4D97-AF65-F5344CB8AC3E}">
        <p14:creationId xmlns:p14="http://schemas.microsoft.com/office/powerpoint/2010/main" val="51040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D2F-2FF4-9F46-BD6B-9A9924B8521E}"/>
              </a:ext>
            </a:extLst>
          </p:cNvPr>
          <p:cNvSpPr>
            <a:spLocks noGrp="1"/>
          </p:cNvSpPr>
          <p:nvPr>
            <p:ph type="title"/>
          </p:nvPr>
        </p:nvSpPr>
        <p:spPr/>
        <p:txBody>
          <a:bodyPr/>
          <a:lstStyle/>
          <a:p>
            <a:r>
              <a:rPr lang="en-US" dirty="0"/>
              <a:t>Angular </a:t>
            </a:r>
            <a:r>
              <a:rPr lang="en-US" dirty="0" err="1">
                <a:latin typeface="Courier" pitchFamily="2" charset="0"/>
              </a:rPr>
              <a:t>TestBed</a:t>
            </a:r>
            <a:endParaRPr lang="en-US" dirty="0">
              <a:latin typeface="Courier" pitchFamily="2" charset="0"/>
            </a:endParaRPr>
          </a:p>
        </p:txBody>
      </p:sp>
      <p:sp>
        <p:nvSpPr>
          <p:cNvPr id="3" name="Content Placeholder 2">
            <a:extLst>
              <a:ext uri="{FF2B5EF4-FFF2-40B4-BE49-F238E27FC236}">
                <a16:creationId xmlns:a16="http://schemas.microsoft.com/office/drawing/2014/main" id="{96876B51-4BC8-D64B-B696-4468F24B9619}"/>
              </a:ext>
            </a:extLst>
          </p:cNvPr>
          <p:cNvSpPr>
            <a:spLocks noGrp="1"/>
          </p:cNvSpPr>
          <p:nvPr>
            <p:ph idx="1"/>
          </p:nvPr>
        </p:nvSpPr>
        <p:spPr/>
        <p:txBody>
          <a:bodyPr>
            <a:normAutofit/>
          </a:bodyPr>
          <a:lstStyle/>
          <a:p>
            <a:r>
              <a:rPr lang="en-US" dirty="0"/>
              <a:t>Primary API for writing unit tests for Angular applications and libraries. </a:t>
            </a:r>
          </a:p>
          <a:p>
            <a:r>
              <a:rPr lang="en-US" dirty="0"/>
              <a:t>High-level Angular abstraction that allows us to easily test Angular behaviors.</a:t>
            </a:r>
          </a:p>
          <a:p>
            <a:r>
              <a:rPr lang="en-US" dirty="0"/>
              <a:t>Allows testing parts of our applications if it is being run in the context of a real Angular app.</a:t>
            </a:r>
          </a:p>
          <a:p>
            <a:r>
              <a:rPr lang="en-US" dirty="0"/>
              <a:t>Use the </a:t>
            </a:r>
            <a:r>
              <a:rPr lang="en-US" dirty="0" err="1">
                <a:latin typeface="Courier" pitchFamily="2" charset="0"/>
              </a:rPr>
              <a:t>TestBed</a:t>
            </a:r>
            <a:r>
              <a:rPr lang="en-US" dirty="0"/>
              <a:t> to… </a:t>
            </a:r>
          </a:p>
          <a:p>
            <a:pPr lvl="1"/>
            <a:r>
              <a:rPr lang="en-US" dirty="0"/>
              <a:t>Create the component under test.</a:t>
            </a:r>
          </a:p>
          <a:p>
            <a:pPr lvl="1"/>
            <a:r>
              <a:rPr lang="en-US" dirty="0"/>
              <a:t>Optionally create the dependencies, usually as test doubles. </a:t>
            </a:r>
          </a:p>
          <a:p>
            <a:pPr lvl="1"/>
            <a:r>
              <a:rPr lang="en-US" dirty="0"/>
              <a:t>Wire up the dependencies to the component under test.</a:t>
            </a:r>
          </a:p>
          <a:p>
            <a:pPr marL="0" indent="0">
              <a:buNone/>
            </a:pPr>
            <a:endParaRPr lang="en-US" dirty="0"/>
          </a:p>
        </p:txBody>
      </p:sp>
    </p:spTree>
    <p:extLst>
      <p:ext uri="{BB962C8B-B14F-4D97-AF65-F5344CB8AC3E}">
        <p14:creationId xmlns:p14="http://schemas.microsoft.com/office/powerpoint/2010/main" val="31846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E307-923A-EE4C-BD0D-DD14DB8BEDF9}"/>
              </a:ext>
            </a:extLst>
          </p:cNvPr>
          <p:cNvSpPr>
            <a:spLocks noGrp="1"/>
          </p:cNvSpPr>
          <p:nvPr>
            <p:ph type="title"/>
          </p:nvPr>
        </p:nvSpPr>
        <p:spPr/>
        <p:txBody>
          <a:bodyPr/>
          <a:lstStyle/>
          <a:p>
            <a:r>
              <a:rPr lang="en-US" dirty="0" err="1">
                <a:latin typeface="Courier" pitchFamily="2" charset="0"/>
              </a:rPr>
              <a:t>TestBed.configureTestingModule</a:t>
            </a:r>
            <a:endParaRPr lang="en-US" dirty="0">
              <a:latin typeface="Courier" pitchFamily="2" charset="0"/>
            </a:endParaRPr>
          </a:p>
        </p:txBody>
      </p:sp>
      <p:sp>
        <p:nvSpPr>
          <p:cNvPr id="3" name="Content Placeholder 2">
            <a:extLst>
              <a:ext uri="{FF2B5EF4-FFF2-40B4-BE49-F238E27FC236}">
                <a16:creationId xmlns:a16="http://schemas.microsoft.com/office/drawing/2014/main" id="{AEAE9877-5FCF-4245-9D59-771910BF17C8}"/>
              </a:ext>
            </a:extLst>
          </p:cNvPr>
          <p:cNvSpPr>
            <a:spLocks noGrp="1"/>
          </p:cNvSpPr>
          <p:nvPr>
            <p:ph idx="1"/>
          </p:nvPr>
        </p:nvSpPr>
        <p:spPr/>
        <p:txBody>
          <a:bodyPr/>
          <a:lstStyle/>
          <a:p>
            <a:r>
              <a:rPr lang="en-US" dirty="0"/>
              <a:t>Creates a test Angular module. </a:t>
            </a:r>
          </a:p>
          <a:p>
            <a:pPr lvl="1"/>
            <a:r>
              <a:rPr lang="en-US" dirty="0"/>
              <a:t>Use this test module to instantiate components for tests, perform dependency injection of services and other tasks.</a:t>
            </a:r>
          </a:p>
          <a:p>
            <a:r>
              <a:rPr lang="en-US" dirty="0"/>
              <a:t>Configure the test module the same way as we would configure a normal </a:t>
            </a:r>
            <a:r>
              <a:rPr lang="en-US" dirty="0" err="1">
                <a:latin typeface="Courier" pitchFamily="2" charset="0"/>
              </a:rPr>
              <a:t>NgModule</a:t>
            </a:r>
            <a:r>
              <a:rPr lang="en-US" dirty="0"/>
              <a:t>. </a:t>
            </a:r>
          </a:p>
          <a:p>
            <a:pPr lvl="1"/>
            <a:r>
              <a:rPr lang="en-US" dirty="0"/>
              <a:t>Declare your component via </a:t>
            </a:r>
            <a:r>
              <a:rPr lang="en-US" dirty="0">
                <a:latin typeface="Courier" pitchFamily="2" charset="0"/>
              </a:rPr>
              <a:t>declarations</a:t>
            </a:r>
            <a:r>
              <a:rPr lang="en-US" dirty="0"/>
              <a:t>.</a:t>
            </a:r>
          </a:p>
          <a:p>
            <a:pPr lvl="1"/>
            <a:r>
              <a:rPr lang="en-US" dirty="0"/>
              <a:t>Register test doubles as service </a:t>
            </a:r>
            <a:r>
              <a:rPr lang="en-US" dirty="0">
                <a:latin typeface="Courier" pitchFamily="2" charset="0"/>
              </a:rPr>
              <a:t>providers</a:t>
            </a:r>
            <a:r>
              <a:rPr lang="en-US" dirty="0"/>
              <a:t>.</a:t>
            </a:r>
          </a:p>
        </p:txBody>
      </p:sp>
    </p:spTree>
    <p:extLst>
      <p:ext uri="{BB962C8B-B14F-4D97-AF65-F5344CB8AC3E}">
        <p14:creationId xmlns:p14="http://schemas.microsoft.com/office/powerpoint/2010/main" val="5769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F2A-DD9C-0D4A-8E62-BAA48F64305E}"/>
              </a:ext>
            </a:extLst>
          </p:cNvPr>
          <p:cNvSpPr>
            <a:spLocks noGrp="1"/>
          </p:cNvSpPr>
          <p:nvPr>
            <p:ph type="title"/>
          </p:nvPr>
        </p:nvSpPr>
        <p:spPr/>
        <p:txBody>
          <a:bodyPr/>
          <a:lstStyle/>
          <a:p>
            <a:r>
              <a:rPr lang="en-US" dirty="0"/>
              <a:t>Configuring the testing module</a:t>
            </a:r>
          </a:p>
        </p:txBody>
      </p:sp>
      <p:sp>
        <p:nvSpPr>
          <p:cNvPr id="3" name="Content Placeholder 2">
            <a:extLst>
              <a:ext uri="{FF2B5EF4-FFF2-40B4-BE49-F238E27FC236}">
                <a16:creationId xmlns:a16="http://schemas.microsoft.com/office/drawing/2014/main" id="{3B998981-3DAF-F248-9B52-503B7574146F}"/>
              </a:ext>
            </a:extLst>
          </p:cNvPr>
          <p:cNvSpPr>
            <a:spLocks noGrp="1"/>
          </p:cNvSpPr>
          <p:nvPr>
            <p:ph idx="1"/>
          </p:nvPr>
        </p:nvSpPr>
        <p:spPr/>
        <p:txBody>
          <a:bodyPr/>
          <a:lstStyle/>
          <a:p>
            <a:pPr marL="0" indent="0">
              <a:buNone/>
            </a:pPr>
            <a:r>
              <a:rPr lang="en-US" dirty="0" err="1">
                <a:solidFill>
                  <a:schemeClr val="accent2">
                    <a:lumMod val="75000"/>
                  </a:schemeClr>
                </a:solidFill>
                <a:latin typeface="Courier" pitchFamily="2" charset="0"/>
              </a:rPr>
              <a:t>beforeEach</a:t>
            </a:r>
            <a:r>
              <a:rPr lang="en-US" dirty="0">
                <a:latin typeface="Courier" pitchFamily="2" charset="0"/>
              </a:rPr>
              <a:t>(</a:t>
            </a:r>
            <a:r>
              <a:rPr lang="en-US" b="1" dirty="0" err="1">
                <a:solidFill>
                  <a:schemeClr val="accent1">
                    <a:lumMod val="75000"/>
                  </a:schemeClr>
                </a:solidFill>
                <a:latin typeface="Courier" pitchFamily="2" charset="0"/>
              </a:rPr>
              <a:t>waitForAsync</a:t>
            </a:r>
            <a:r>
              <a:rPr lang="en-US" dirty="0">
                <a:latin typeface="Courier" pitchFamily="2" charset="0"/>
              </a:rPr>
              <a:t>(</a:t>
            </a:r>
            <a:r>
              <a:rPr lang="en-US" dirty="0">
                <a:solidFill>
                  <a:schemeClr val="accent2">
                    <a:lumMod val="75000"/>
                  </a:schemeClr>
                </a:solidFill>
                <a:latin typeface="Courier" pitchFamily="2" charset="0"/>
              </a:rPr>
              <a:t>function</a:t>
            </a:r>
            <a:r>
              <a:rPr lang="en-US" dirty="0">
                <a:latin typeface="Courier" pitchFamily="2" charset="0"/>
              </a:rPr>
              <a:t>() {</a:t>
            </a:r>
            <a:br>
              <a:rPr lang="en-US" dirty="0">
                <a:latin typeface="Courier" pitchFamily="2" charset="0"/>
              </a:rPr>
            </a:br>
            <a:r>
              <a:rPr lang="en-US" dirty="0">
                <a:latin typeface="Courier" pitchFamily="2" charset="0"/>
              </a:rPr>
              <a:t>      </a:t>
            </a:r>
            <a:r>
              <a:rPr lang="en-US" b="1" dirty="0" err="1">
                <a:solidFill>
                  <a:schemeClr val="accent1">
                    <a:lumMod val="75000"/>
                  </a:schemeClr>
                </a:solidFill>
                <a:latin typeface="Courier" pitchFamily="2" charset="0"/>
              </a:rPr>
              <a:t>TestBed.configureTestingModule</a:t>
            </a:r>
            <a:r>
              <a:rPr lang="en-US" dirty="0">
                <a:latin typeface="Courier" pitchFamily="2" charset="0"/>
              </a:rPr>
              <a:t>({</a:t>
            </a:r>
          </a:p>
          <a:p>
            <a:pPr marL="0" indent="0">
              <a:buNone/>
            </a:pPr>
            <a:r>
              <a:rPr lang="en-US" dirty="0">
                <a:latin typeface="Courier" pitchFamily="2" charset="0"/>
              </a:rPr>
              <a:t>         declarations:[</a:t>
            </a:r>
            <a:r>
              <a:rPr lang="en-US" dirty="0" err="1">
                <a:latin typeface="Courier" pitchFamily="2" charset="0"/>
              </a:rPr>
              <a:t>MyAwesomeComponent</a:t>
            </a:r>
            <a:r>
              <a:rPr lang="en-US" dirty="0">
                <a:latin typeface="Courier" pitchFamily="2" charset="0"/>
              </a:rPr>
              <a:t>],</a:t>
            </a:r>
            <a:br>
              <a:rPr lang="en-US" dirty="0">
                <a:latin typeface="Courier" pitchFamily="2" charset="0"/>
              </a:rPr>
            </a:br>
            <a:r>
              <a:rPr lang="en-US" dirty="0">
                <a:latin typeface="Courier" pitchFamily="2" charset="0"/>
              </a:rPr>
              <a:t>         providers: [</a:t>
            </a:r>
            <a:r>
              <a:rPr lang="en-US" dirty="0" err="1">
                <a:latin typeface="Courier" pitchFamily="2" charset="0"/>
              </a:rPr>
              <a:t>MyAwesomeService</a:t>
            </a:r>
            <a:r>
              <a:rPr lang="en-US" dirty="0">
                <a:latin typeface="Courier" pitchFamily="2" charset="0"/>
              </a:rPr>
              <a:t>]</a:t>
            </a:r>
          </a:p>
          <a:p>
            <a:pPr marL="0" indent="0">
              <a:buNone/>
            </a:pPr>
            <a:r>
              <a:rPr lang="en-US" dirty="0">
                <a:latin typeface="Courier" pitchFamily="2" charset="0"/>
              </a:rPr>
              <a:t>      }).</a:t>
            </a:r>
            <a:r>
              <a:rPr lang="en-US" b="1" dirty="0" err="1">
                <a:solidFill>
                  <a:schemeClr val="accent1">
                    <a:lumMod val="75000"/>
                  </a:schemeClr>
                </a:solidFill>
                <a:latin typeface="Courier" pitchFamily="2" charset="0"/>
              </a:rPr>
              <a:t>compileComponents</a:t>
            </a:r>
            <a:r>
              <a:rPr lang="en-US" dirty="0">
                <a:latin typeface="Courier" pitchFamily="2" charset="0"/>
              </a:rPr>
              <a:t>();</a:t>
            </a:r>
          </a:p>
          <a:p>
            <a:pPr marL="0" indent="0">
              <a:buNone/>
            </a:pPr>
            <a:r>
              <a:rPr lang="en-US" dirty="0">
                <a:latin typeface="Courier" pitchFamily="2" charset="0"/>
              </a:rPr>
              <a:t>   })</a:t>
            </a:r>
            <a:br>
              <a:rPr lang="en-US" dirty="0">
                <a:latin typeface="Courier" pitchFamily="2" charset="0"/>
              </a:rPr>
            </a:br>
            <a:r>
              <a:rPr lang="en-US" dirty="0">
                <a:latin typeface="Courier" pitchFamily="2" charset="0"/>
              </a:rPr>
              <a:t>);</a:t>
            </a:r>
          </a:p>
        </p:txBody>
      </p:sp>
    </p:spTree>
    <p:extLst>
      <p:ext uri="{BB962C8B-B14F-4D97-AF65-F5344CB8AC3E}">
        <p14:creationId xmlns:p14="http://schemas.microsoft.com/office/powerpoint/2010/main" val="121216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2D1B-813B-924B-9088-DEE7ABC02DAE}"/>
              </a:ext>
            </a:extLst>
          </p:cNvPr>
          <p:cNvSpPr>
            <a:spLocks noGrp="1"/>
          </p:cNvSpPr>
          <p:nvPr>
            <p:ph type="title"/>
          </p:nvPr>
        </p:nvSpPr>
        <p:spPr/>
        <p:txBody>
          <a:bodyPr/>
          <a:lstStyle/>
          <a:p>
            <a:r>
              <a:rPr lang="en-US" dirty="0" err="1">
                <a:latin typeface="Courier" pitchFamily="2" charset="0"/>
              </a:rPr>
              <a:t>waitForAsync</a:t>
            </a:r>
            <a:endParaRPr lang="en-US" dirty="0">
              <a:latin typeface="Courier" pitchFamily="2" charset="0"/>
            </a:endParaRPr>
          </a:p>
        </p:txBody>
      </p:sp>
      <p:sp>
        <p:nvSpPr>
          <p:cNvPr id="3" name="Content Placeholder 2">
            <a:extLst>
              <a:ext uri="{FF2B5EF4-FFF2-40B4-BE49-F238E27FC236}">
                <a16:creationId xmlns:a16="http://schemas.microsoft.com/office/drawing/2014/main" id="{D948AFB7-FA8B-134C-BEE8-8727E96182C6}"/>
              </a:ext>
            </a:extLst>
          </p:cNvPr>
          <p:cNvSpPr>
            <a:spLocks noGrp="1"/>
          </p:cNvSpPr>
          <p:nvPr>
            <p:ph idx="1"/>
          </p:nvPr>
        </p:nvSpPr>
        <p:spPr/>
        <p:txBody>
          <a:bodyPr/>
          <a:lstStyle/>
          <a:p>
            <a:r>
              <a:rPr lang="en-US" dirty="0"/>
              <a:t>Wraps a test function in an </a:t>
            </a:r>
            <a:r>
              <a:rPr lang="en-US" i="1" dirty="0"/>
              <a:t>asynchronous test zone</a:t>
            </a:r>
            <a:r>
              <a:rPr lang="en-US" dirty="0"/>
              <a:t>. </a:t>
            </a:r>
          </a:p>
          <a:p>
            <a:r>
              <a:rPr lang="en-US" dirty="0"/>
              <a:t>The test will automatically complete when all asynchronous calls within this zone are completed. </a:t>
            </a:r>
          </a:p>
          <a:p>
            <a:r>
              <a:rPr lang="en-US" dirty="0"/>
              <a:t>Can be used to wrap an </a:t>
            </a:r>
            <a:r>
              <a:rPr lang="en-US" dirty="0">
                <a:latin typeface="Courier" pitchFamily="2" charset="0"/>
              </a:rPr>
              <a:t>inject</a:t>
            </a:r>
            <a:r>
              <a:rPr lang="en-US" dirty="0"/>
              <a:t> call.</a:t>
            </a:r>
          </a:p>
        </p:txBody>
      </p:sp>
    </p:spTree>
    <p:extLst>
      <p:ext uri="{BB962C8B-B14F-4D97-AF65-F5344CB8AC3E}">
        <p14:creationId xmlns:p14="http://schemas.microsoft.com/office/powerpoint/2010/main" val="217433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DD81-F867-DD4A-A41F-52CD6F532E14}"/>
              </a:ext>
            </a:extLst>
          </p:cNvPr>
          <p:cNvSpPr>
            <a:spLocks noGrp="1"/>
          </p:cNvSpPr>
          <p:nvPr>
            <p:ph type="title"/>
          </p:nvPr>
        </p:nvSpPr>
        <p:spPr/>
        <p:txBody>
          <a:bodyPr/>
          <a:lstStyle/>
          <a:p>
            <a:r>
              <a:rPr lang="en-US" dirty="0" err="1">
                <a:latin typeface="Courier" pitchFamily="2" charset="0"/>
              </a:rPr>
              <a:t>TestBed.compileComponents</a:t>
            </a:r>
            <a:endParaRPr lang="en-US" dirty="0">
              <a:latin typeface="Courier" pitchFamily="2" charset="0"/>
            </a:endParaRPr>
          </a:p>
        </p:txBody>
      </p:sp>
      <p:sp>
        <p:nvSpPr>
          <p:cNvPr id="3" name="Content Placeholder 2">
            <a:extLst>
              <a:ext uri="{FF2B5EF4-FFF2-40B4-BE49-F238E27FC236}">
                <a16:creationId xmlns:a16="http://schemas.microsoft.com/office/drawing/2014/main" id="{A629DBFF-0420-7A4D-A2A4-6F8D2D355DE4}"/>
              </a:ext>
            </a:extLst>
          </p:cNvPr>
          <p:cNvSpPr>
            <a:spLocks noGrp="1"/>
          </p:cNvSpPr>
          <p:nvPr>
            <p:ph idx="1"/>
          </p:nvPr>
        </p:nvSpPr>
        <p:spPr/>
        <p:txBody>
          <a:bodyPr/>
          <a:lstStyle/>
          <a:p>
            <a:r>
              <a:rPr lang="en-US" dirty="0"/>
              <a:t>Components typically require external files (HTML and stylesheets).</a:t>
            </a:r>
          </a:p>
          <a:p>
            <a:r>
              <a:rPr lang="en-US" dirty="0"/>
              <a:t>The Angular compiler must read these files from the file system, an inherently </a:t>
            </a:r>
            <a:r>
              <a:rPr lang="en-US" i="1" dirty="0"/>
              <a:t>asynchronous</a:t>
            </a:r>
            <a:r>
              <a:rPr lang="en-US" dirty="0"/>
              <a:t> operation.</a:t>
            </a:r>
          </a:p>
          <a:p>
            <a:r>
              <a:rPr lang="en-US" dirty="0"/>
              <a:t>Calling </a:t>
            </a:r>
            <a:r>
              <a:rPr lang="en-US" dirty="0" err="1">
                <a:latin typeface="Courier" pitchFamily="2" charset="0"/>
              </a:rPr>
              <a:t>compileComponents</a:t>
            </a:r>
            <a:r>
              <a:rPr lang="en-US" dirty="0">
                <a:latin typeface="Courier" pitchFamily="2" charset="0"/>
              </a:rPr>
              <a:t>()</a:t>
            </a:r>
            <a:r>
              <a:rPr lang="en-US" dirty="0"/>
              <a:t> must be executed within an asynchronous test function.</a:t>
            </a:r>
          </a:p>
          <a:p>
            <a:pPr lvl="1"/>
            <a:r>
              <a:rPr lang="en-US" dirty="0"/>
              <a:t>Use </a:t>
            </a:r>
            <a:r>
              <a:rPr lang="en-US" dirty="0" err="1">
                <a:latin typeface="Courier" pitchFamily="2" charset="0"/>
              </a:rPr>
              <a:t>waitForAsync</a:t>
            </a:r>
            <a:r>
              <a:rPr lang="en-US" dirty="0"/>
              <a:t> function to solve this issue.</a:t>
            </a:r>
          </a:p>
          <a:p>
            <a:r>
              <a:rPr lang="en-US" dirty="0"/>
              <a:t>See </a:t>
            </a:r>
            <a:r>
              <a:rPr lang="en-US" dirty="0">
                <a:hlinkClick r:id="rId2"/>
              </a:rPr>
              <a:t>https://angular.io/guide/testing-components-scenarios#compile-components</a:t>
            </a:r>
            <a:r>
              <a:rPr lang="en-US" dirty="0"/>
              <a:t> for a very detailed explanation of why this function is important and issues that may occur when it is not executed.</a:t>
            </a:r>
          </a:p>
        </p:txBody>
      </p:sp>
    </p:spTree>
    <p:extLst>
      <p:ext uri="{BB962C8B-B14F-4D97-AF65-F5344CB8AC3E}">
        <p14:creationId xmlns:p14="http://schemas.microsoft.com/office/powerpoint/2010/main" val="208212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3EE8-E6D0-BF4A-BF5F-4ED0349392F6}"/>
              </a:ext>
            </a:extLst>
          </p:cNvPr>
          <p:cNvSpPr>
            <a:spLocks noGrp="1"/>
          </p:cNvSpPr>
          <p:nvPr>
            <p:ph type="title"/>
          </p:nvPr>
        </p:nvSpPr>
        <p:spPr/>
        <p:txBody>
          <a:bodyPr/>
          <a:lstStyle/>
          <a:p>
            <a:r>
              <a:rPr lang="en-US" dirty="0">
                <a:latin typeface="Courier" pitchFamily="2" charset="0"/>
              </a:rPr>
              <a:t>inject</a:t>
            </a:r>
          </a:p>
        </p:txBody>
      </p:sp>
      <p:sp>
        <p:nvSpPr>
          <p:cNvPr id="3" name="Content Placeholder 2">
            <a:extLst>
              <a:ext uri="{FF2B5EF4-FFF2-40B4-BE49-F238E27FC236}">
                <a16:creationId xmlns:a16="http://schemas.microsoft.com/office/drawing/2014/main" id="{AC609036-8033-3740-8000-D9160ABF8D59}"/>
              </a:ext>
            </a:extLst>
          </p:cNvPr>
          <p:cNvSpPr>
            <a:spLocks noGrp="1"/>
          </p:cNvSpPr>
          <p:nvPr>
            <p:ph idx="1"/>
          </p:nvPr>
        </p:nvSpPr>
        <p:spPr/>
        <p:txBody>
          <a:bodyPr>
            <a:normAutofit fontScale="85000" lnSpcReduction="20000"/>
          </a:bodyPr>
          <a:lstStyle/>
          <a:p>
            <a:r>
              <a:rPr lang="en-US" dirty="0"/>
              <a:t>Injects dependencies from </a:t>
            </a:r>
            <a:r>
              <a:rPr lang="en-US" dirty="0" err="1"/>
              <a:t>TestBed</a:t>
            </a:r>
            <a:r>
              <a:rPr lang="en-US" dirty="0"/>
              <a:t> into </a:t>
            </a:r>
            <a:r>
              <a:rPr lang="en-US" dirty="0" err="1">
                <a:latin typeface="Courier" pitchFamily="2" charset="0"/>
              </a:rPr>
              <a:t>beforeEach</a:t>
            </a:r>
            <a:r>
              <a:rPr lang="en-US" dirty="0">
                <a:latin typeface="Courier" pitchFamily="2" charset="0"/>
              </a:rPr>
              <a:t>()</a:t>
            </a:r>
            <a:r>
              <a:rPr lang="en-US" dirty="0"/>
              <a:t> and </a:t>
            </a:r>
            <a:r>
              <a:rPr lang="en-US" dirty="0">
                <a:latin typeface="Courier" pitchFamily="2" charset="0"/>
              </a:rPr>
              <a:t>it()</a:t>
            </a:r>
            <a:r>
              <a:rPr lang="en-US" dirty="0"/>
              <a:t>.</a:t>
            </a:r>
          </a:p>
          <a:p>
            <a:pPr marL="0" indent="0">
              <a:buNone/>
            </a:pPr>
            <a:br>
              <a:rPr lang="en-US" dirty="0"/>
            </a:br>
            <a:r>
              <a:rPr lang="en-US" dirty="0" err="1">
                <a:solidFill>
                  <a:schemeClr val="accent2">
                    <a:lumMod val="75000"/>
                  </a:schemeClr>
                </a:solidFill>
                <a:latin typeface="Courier" pitchFamily="2" charset="0"/>
              </a:rPr>
              <a:t>beforeEach</a:t>
            </a:r>
            <a:r>
              <a:rPr lang="en-US" dirty="0">
                <a:latin typeface="Courier" pitchFamily="2" charset="0"/>
              </a:rPr>
              <a:t>(</a:t>
            </a:r>
            <a:r>
              <a:rPr lang="en-US" b="1" dirty="0">
                <a:solidFill>
                  <a:srgbClr val="7030A0"/>
                </a:solidFill>
                <a:latin typeface="Courier" pitchFamily="2" charset="0"/>
              </a:rPr>
              <a:t>inject</a:t>
            </a:r>
            <a:r>
              <a:rPr lang="en-US" dirty="0">
                <a:latin typeface="Courier" pitchFamily="2" charset="0"/>
              </a:rPr>
              <a:t>([Dependency, </a:t>
            </a:r>
            <a:r>
              <a:rPr lang="en-US" dirty="0" err="1">
                <a:latin typeface="Courier" pitchFamily="2" charset="0"/>
              </a:rPr>
              <a:t>AClass</a:t>
            </a:r>
            <a:r>
              <a:rPr lang="en-US" dirty="0">
                <a:latin typeface="Courier" pitchFamily="2" charset="0"/>
              </a:rPr>
              <a:t>], (dep, object) =&gt; {</a:t>
            </a:r>
          </a:p>
          <a:p>
            <a:pPr marL="0" indent="0">
              <a:buNone/>
            </a:pPr>
            <a:r>
              <a:rPr lang="en-US" dirty="0">
                <a:latin typeface="Courier" pitchFamily="2" charset="0"/>
              </a:rPr>
              <a:t>  // some code that uses `dep` and `object`</a:t>
            </a:r>
          </a:p>
          <a:p>
            <a:pPr marL="0" indent="0">
              <a:buNone/>
            </a:pPr>
            <a:r>
              <a:rPr lang="en-US" dirty="0">
                <a:latin typeface="Courier" pitchFamily="2" charset="0"/>
              </a:rPr>
              <a:t>  // ...</a:t>
            </a:r>
          </a:p>
          <a:p>
            <a:pPr marL="0" indent="0">
              <a:buNone/>
            </a:pPr>
            <a:r>
              <a:rPr lang="en-US" dirty="0">
                <a:latin typeface="Courier" pitchFamily="2" charset="0"/>
              </a:rPr>
              <a:t>}));</a:t>
            </a:r>
          </a:p>
          <a:p>
            <a:pPr marL="0" indent="0">
              <a:buNone/>
            </a:pPr>
            <a:endParaRPr lang="en-US" dirty="0">
              <a:latin typeface="Courier" pitchFamily="2" charset="0"/>
            </a:endParaRPr>
          </a:p>
          <a:p>
            <a:pPr marL="0" indent="0">
              <a:buNone/>
            </a:pPr>
            <a:r>
              <a:rPr lang="en-US" dirty="0">
                <a:solidFill>
                  <a:schemeClr val="accent2">
                    <a:lumMod val="75000"/>
                  </a:schemeClr>
                </a:solidFill>
                <a:latin typeface="Courier" pitchFamily="2" charset="0"/>
              </a:rPr>
              <a:t>it</a:t>
            </a:r>
            <a:r>
              <a:rPr lang="en-US" dirty="0">
                <a:latin typeface="Courier" pitchFamily="2" charset="0"/>
              </a:rPr>
              <a:t>('...', </a:t>
            </a:r>
            <a:r>
              <a:rPr lang="en-US" b="1" dirty="0">
                <a:solidFill>
                  <a:srgbClr val="7030A0"/>
                </a:solidFill>
                <a:latin typeface="Courier" pitchFamily="2" charset="0"/>
              </a:rPr>
              <a:t>inject</a:t>
            </a:r>
            <a:r>
              <a:rPr lang="en-US" dirty="0">
                <a:latin typeface="Courier" pitchFamily="2" charset="0"/>
              </a:rPr>
              <a:t>([</a:t>
            </a:r>
            <a:r>
              <a:rPr lang="en-US" dirty="0" err="1">
                <a:latin typeface="Courier" pitchFamily="2" charset="0"/>
              </a:rPr>
              <a:t>AClass</a:t>
            </a:r>
            <a:r>
              <a:rPr lang="en-US" dirty="0">
                <a:latin typeface="Courier" pitchFamily="2" charset="0"/>
              </a:rPr>
              <a:t>], (object) =&gt; {</a:t>
            </a:r>
          </a:p>
          <a:p>
            <a:pPr marL="0" indent="0">
              <a:buNone/>
            </a:pPr>
            <a:r>
              <a:rPr lang="en-US" dirty="0">
                <a:latin typeface="Courier" pitchFamily="2" charset="0"/>
              </a:rPr>
              <a:t>  </a:t>
            </a:r>
            <a:r>
              <a:rPr lang="en-US" dirty="0" err="1">
                <a:latin typeface="Courier" pitchFamily="2" charset="0"/>
              </a:rPr>
              <a:t>object.doSomething</a:t>
            </a:r>
            <a:r>
              <a:rPr lang="en-US" dirty="0">
                <a:latin typeface="Courier" pitchFamily="2" charset="0"/>
              </a:rPr>
              <a:t>();</a:t>
            </a:r>
          </a:p>
          <a:p>
            <a:pPr marL="0" indent="0">
              <a:buNone/>
            </a:pPr>
            <a:r>
              <a:rPr lang="en-US" dirty="0">
                <a:latin typeface="Courier" pitchFamily="2" charset="0"/>
              </a:rPr>
              <a:t>  </a:t>
            </a:r>
            <a:r>
              <a:rPr lang="en-US" dirty="0">
                <a:solidFill>
                  <a:schemeClr val="accent2">
                    <a:lumMod val="75000"/>
                  </a:schemeClr>
                </a:solidFill>
                <a:latin typeface="Courier" pitchFamily="2" charset="0"/>
              </a:rPr>
              <a:t>expect</a:t>
            </a:r>
            <a:r>
              <a:rPr lang="en-US" dirty="0">
                <a:latin typeface="Courier" pitchFamily="2" charset="0"/>
              </a:rPr>
              <a:t>(...);</a:t>
            </a:r>
          </a:p>
          <a:p>
            <a:pPr marL="0" indent="0">
              <a:buNone/>
            </a:pPr>
            <a:r>
              <a:rPr lang="en-US" dirty="0">
                <a:latin typeface="Courier" pitchFamily="2" charset="0"/>
              </a:rPr>
              <a:t>})</a:t>
            </a:r>
          </a:p>
        </p:txBody>
      </p:sp>
    </p:spTree>
    <p:extLst>
      <p:ext uri="{BB962C8B-B14F-4D97-AF65-F5344CB8AC3E}">
        <p14:creationId xmlns:p14="http://schemas.microsoft.com/office/powerpoint/2010/main" val="186075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t>TestBed.createComponent</a:t>
            </a:r>
            <a:endParaRPr lang="en-US" dirty="0"/>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Using a configured </a:t>
            </a:r>
            <a:r>
              <a:rPr lang="en-US" dirty="0" err="1"/>
              <a:t>TestBed</a:t>
            </a:r>
            <a:r>
              <a:rPr lang="en-US" dirty="0"/>
              <a:t>, the </a:t>
            </a:r>
            <a:r>
              <a:rPr lang="en-US" dirty="0" err="1">
                <a:latin typeface="Courier" pitchFamily="2" charset="0"/>
              </a:rPr>
              <a:t>createComponent</a:t>
            </a:r>
            <a:r>
              <a:rPr lang="en-US" dirty="0"/>
              <a:t> function creates a </a:t>
            </a:r>
            <a:r>
              <a:rPr lang="en-US" dirty="0" err="1">
                <a:latin typeface="Courier" pitchFamily="2" charset="0"/>
              </a:rPr>
              <a:t>ComponentFixture</a:t>
            </a:r>
            <a:r>
              <a:rPr lang="en-US" dirty="0"/>
              <a:t> for the desired component type.</a:t>
            </a:r>
          </a:p>
          <a:p>
            <a:r>
              <a:rPr lang="en-US" dirty="0"/>
              <a:t>The </a:t>
            </a:r>
            <a:r>
              <a:rPr lang="en-US" dirty="0" err="1">
                <a:latin typeface="Courier" pitchFamily="2" charset="0"/>
              </a:rPr>
              <a:t>ComponentFixture</a:t>
            </a:r>
            <a:r>
              <a:rPr lang="en-US" dirty="0"/>
              <a:t> is a fixture for debugging and testing a component.</a:t>
            </a:r>
          </a:p>
        </p:txBody>
      </p:sp>
    </p:spTree>
    <p:extLst>
      <p:ext uri="{BB962C8B-B14F-4D97-AF65-F5344CB8AC3E}">
        <p14:creationId xmlns:p14="http://schemas.microsoft.com/office/powerpoint/2010/main" val="132486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F07-6F0F-764C-AFED-D3EE90B8286F}"/>
              </a:ext>
            </a:extLst>
          </p:cNvPr>
          <p:cNvSpPr>
            <a:spLocks noGrp="1"/>
          </p:cNvSpPr>
          <p:nvPr>
            <p:ph type="title"/>
          </p:nvPr>
        </p:nvSpPr>
        <p:spPr/>
        <p:txBody>
          <a:bodyPr/>
          <a:lstStyle/>
          <a:p>
            <a:r>
              <a:rPr lang="en-US" dirty="0"/>
              <a:t>Component DOM testing</a:t>
            </a:r>
          </a:p>
        </p:txBody>
      </p:sp>
      <p:sp>
        <p:nvSpPr>
          <p:cNvPr id="3" name="Content Placeholder 2">
            <a:extLst>
              <a:ext uri="{FF2B5EF4-FFF2-40B4-BE49-F238E27FC236}">
                <a16:creationId xmlns:a16="http://schemas.microsoft.com/office/drawing/2014/main" id="{18D0E321-A37C-D34C-B6B9-95357E3726BF}"/>
              </a:ext>
            </a:extLst>
          </p:cNvPr>
          <p:cNvSpPr>
            <a:spLocks noGrp="1"/>
          </p:cNvSpPr>
          <p:nvPr>
            <p:ph idx="1"/>
          </p:nvPr>
        </p:nvSpPr>
        <p:spPr/>
        <p:txBody>
          <a:bodyPr/>
          <a:lstStyle/>
          <a:p>
            <a:r>
              <a:rPr lang="en-US" dirty="0"/>
              <a:t>An Angular component is more than just its class. </a:t>
            </a:r>
          </a:p>
          <a:p>
            <a:pPr lvl="1"/>
            <a:r>
              <a:rPr lang="en-US" dirty="0"/>
              <a:t>A component interacts with the DOM and with other components. </a:t>
            </a:r>
          </a:p>
          <a:p>
            <a:pPr lvl="1"/>
            <a:r>
              <a:rPr lang="en-US" dirty="0"/>
              <a:t>The class-only tests can tell you about class behavior. They cannot tell you if the component is going to render properly, respond to user input and gestures, or integrate with its parent and child components.</a:t>
            </a:r>
          </a:p>
          <a:p>
            <a:r>
              <a:rPr lang="en-US" dirty="0" err="1"/>
              <a:t>TestBed</a:t>
            </a:r>
            <a:r>
              <a:rPr lang="en-US" dirty="0"/>
              <a:t> provides features for testing the component DOM.</a:t>
            </a:r>
          </a:p>
        </p:txBody>
      </p:sp>
    </p:spTree>
    <p:extLst>
      <p:ext uri="{BB962C8B-B14F-4D97-AF65-F5344CB8AC3E}">
        <p14:creationId xmlns:p14="http://schemas.microsoft.com/office/powerpoint/2010/main" val="213155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4989</TotalTime>
  <Words>918</Words>
  <Application>Microsoft Macintosh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vt:lpstr>
      <vt:lpstr>Office Theme</vt:lpstr>
      <vt:lpstr>Introduction to the Angular Unit Testing</vt:lpstr>
      <vt:lpstr>Angular TestBed</vt:lpstr>
      <vt:lpstr>TestBed.configureTestingModule</vt:lpstr>
      <vt:lpstr>Configuring the testing module</vt:lpstr>
      <vt:lpstr>waitForAsync</vt:lpstr>
      <vt:lpstr>TestBed.compileComponents</vt:lpstr>
      <vt:lpstr>inject</vt:lpstr>
      <vt:lpstr>TestBed.createComponent</vt:lpstr>
      <vt:lpstr>Component DOM testing</vt:lpstr>
      <vt:lpstr>ComponentFixture</vt:lpstr>
      <vt:lpstr>Creating component fixture</vt:lpstr>
      <vt:lpstr>HTMLElement</vt:lpstr>
      <vt:lpstr>DebugElement</vt:lpstr>
      <vt:lpstr>By.css()</vt:lpstr>
      <vt:lpstr>ComponentFixture.detectChanges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Christopher Bartling</cp:lastModifiedBy>
  <cp:revision>38</cp:revision>
  <dcterms:created xsi:type="dcterms:W3CDTF">2021-08-08T22:41:49Z</dcterms:created>
  <dcterms:modified xsi:type="dcterms:W3CDTF">2021-11-17T04:42:56Z</dcterms:modified>
</cp:coreProperties>
</file>