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9" r:id="rId5"/>
    <p:sldId id="264" r:id="rId6"/>
    <p:sldId id="259" r:id="rId7"/>
    <p:sldId id="265" r:id="rId8"/>
    <p:sldId id="260" r:id="rId9"/>
    <p:sldId id="266" r:id="rId10"/>
    <p:sldId id="261" r:id="rId11"/>
    <p:sldId id="267" r:id="rId12"/>
    <p:sldId id="262"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p:restoredTop sz="94687"/>
  </p:normalViewPr>
  <p:slideViewPr>
    <p:cSldViewPr snapToGrid="0" snapToObjects="1">
      <p:cViewPr varScale="1">
        <p:scale>
          <a:sx n="140" d="100"/>
          <a:sy n="140" d="100"/>
        </p:scale>
        <p:origin x="240"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599B-64E9-F34A-8F97-F546AEFE07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CFD435-DEC3-1A44-9BBD-E3287D6EB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AF2987-0363-F444-BC13-06F453AF1691}"/>
              </a:ext>
            </a:extLst>
          </p:cNvPr>
          <p:cNvSpPr>
            <a:spLocks noGrp="1"/>
          </p:cNvSpPr>
          <p:nvPr>
            <p:ph type="dt" sz="half" idx="10"/>
          </p:nvPr>
        </p:nvSpPr>
        <p:spPr/>
        <p:txBody>
          <a:bodyPr/>
          <a:lstStyle/>
          <a:p>
            <a:fld id="{CC4CF41B-4421-9F45-9815-7568C574035A}" type="datetimeFigureOut">
              <a:rPr lang="en-US" smtClean="0"/>
              <a:t>2/3/22</a:t>
            </a:fld>
            <a:endParaRPr lang="en-US"/>
          </a:p>
        </p:txBody>
      </p:sp>
      <p:sp>
        <p:nvSpPr>
          <p:cNvPr id="5" name="Footer Placeholder 4">
            <a:extLst>
              <a:ext uri="{FF2B5EF4-FFF2-40B4-BE49-F238E27FC236}">
                <a16:creationId xmlns:a16="http://schemas.microsoft.com/office/drawing/2014/main" id="{9E6DA0BA-ACA9-954C-B50B-8E1DE1463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0A006-4B33-2B4B-9EF7-F8883435DCA0}"/>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168646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B0AE-1BA5-9344-85FF-684864578D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F6D66E-F46E-1441-A8D6-B1C973491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36563-DD61-4440-805F-F59E5DA96769}"/>
              </a:ext>
            </a:extLst>
          </p:cNvPr>
          <p:cNvSpPr>
            <a:spLocks noGrp="1"/>
          </p:cNvSpPr>
          <p:nvPr>
            <p:ph type="dt" sz="half" idx="10"/>
          </p:nvPr>
        </p:nvSpPr>
        <p:spPr/>
        <p:txBody>
          <a:bodyPr/>
          <a:lstStyle/>
          <a:p>
            <a:fld id="{CC4CF41B-4421-9F45-9815-7568C574035A}" type="datetimeFigureOut">
              <a:rPr lang="en-US" smtClean="0"/>
              <a:t>2/3/22</a:t>
            </a:fld>
            <a:endParaRPr lang="en-US"/>
          </a:p>
        </p:txBody>
      </p:sp>
      <p:sp>
        <p:nvSpPr>
          <p:cNvPr id="5" name="Footer Placeholder 4">
            <a:extLst>
              <a:ext uri="{FF2B5EF4-FFF2-40B4-BE49-F238E27FC236}">
                <a16:creationId xmlns:a16="http://schemas.microsoft.com/office/drawing/2014/main" id="{40CEDD82-9E8A-E146-BA67-2EE4F4CB5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9BACB-B47B-C840-BAFC-378B1DBB6D45}"/>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18433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A5D77-62F1-C643-BFCC-73AAA9EAC1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718BC1-DDBB-C346-ABD2-9B1EF8E711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83EE3-9E82-8A44-B850-E18A8E7CBA0D}"/>
              </a:ext>
            </a:extLst>
          </p:cNvPr>
          <p:cNvSpPr>
            <a:spLocks noGrp="1"/>
          </p:cNvSpPr>
          <p:nvPr>
            <p:ph type="dt" sz="half" idx="10"/>
          </p:nvPr>
        </p:nvSpPr>
        <p:spPr/>
        <p:txBody>
          <a:bodyPr/>
          <a:lstStyle/>
          <a:p>
            <a:fld id="{CC4CF41B-4421-9F45-9815-7568C574035A}" type="datetimeFigureOut">
              <a:rPr lang="en-US" smtClean="0"/>
              <a:t>2/3/22</a:t>
            </a:fld>
            <a:endParaRPr lang="en-US"/>
          </a:p>
        </p:txBody>
      </p:sp>
      <p:sp>
        <p:nvSpPr>
          <p:cNvPr id="5" name="Footer Placeholder 4">
            <a:extLst>
              <a:ext uri="{FF2B5EF4-FFF2-40B4-BE49-F238E27FC236}">
                <a16:creationId xmlns:a16="http://schemas.microsoft.com/office/drawing/2014/main" id="{3A833F0D-F5E8-7341-9BDB-E8259F6B9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FD176-1F45-034E-93E4-8EE4F87B1833}"/>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364859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C461-B432-AF48-B3B4-DD0D5997C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B09A2-6D04-6841-B545-88454E6FEA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62E56-B7AE-DA43-86FA-C44391A20FDF}"/>
              </a:ext>
            </a:extLst>
          </p:cNvPr>
          <p:cNvSpPr>
            <a:spLocks noGrp="1"/>
          </p:cNvSpPr>
          <p:nvPr>
            <p:ph type="dt" sz="half" idx="10"/>
          </p:nvPr>
        </p:nvSpPr>
        <p:spPr/>
        <p:txBody>
          <a:bodyPr/>
          <a:lstStyle/>
          <a:p>
            <a:fld id="{CC4CF41B-4421-9F45-9815-7568C574035A}" type="datetimeFigureOut">
              <a:rPr lang="en-US" smtClean="0"/>
              <a:t>2/3/22</a:t>
            </a:fld>
            <a:endParaRPr lang="en-US"/>
          </a:p>
        </p:txBody>
      </p:sp>
      <p:sp>
        <p:nvSpPr>
          <p:cNvPr id="5" name="Footer Placeholder 4">
            <a:extLst>
              <a:ext uri="{FF2B5EF4-FFF2-40B4-BE49-F238E27FC236}">
                <a16:creationId xmlns:a16="http://schemas.microsoft.com/office/drawing/2014/main" id="{F8752999-AA6E-2F4A-A2C1-3A7D9C086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AB053-44AE-0B4E-AED2-867F5C459B75}"/>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181882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2CB0-D43B-364E-8ADA-D83B5DA90B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C69A8C-C7E7-564D-A460-10F9BF9BA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524E1C-B852-A249-979E-AEE35BDB9DA6}"/>
              </a:ext>
            </a:extLst>
          </p:cNvPr>
          <p:cNvSpPr>
            <a:spLocks noGrp="1"/>
          </p:cNvSpPr>
          <p:nvPr>
            <p:ph type="dt" sz="half" idx="10"/>
          </p:nvPr>
        </p:nvSpPr>
        <p:spPr/>
        <p:txBody>
          <a:bodyPr/>
          <a:lstStyle/>
          <a:p>
            <a:fld id="{CC4CF41B-4421-9F45-9815-7568C574035A}" type="datetimeFigureOut">
              <a:rPr lang="en-US" smtClean="0"/>
              <a:t>2/3/22</a:t>
            </a:fld>
            <a:endParaRPr lang="en-US"/>
          </a:p>
        </p:txBody>
      </p:sp>
      <p:sp>
        <p:nvSpPr>
          <p:cNvPr id="5" name="Footer Placeholder 4">
            <a:extLst>
              <a:ext uri="{FF2B5EF4-FFF2-40B4-BE49-F238E27FC236}">
                <a16:creationId xmlns:a16="http://schemas.microsoft.com/office/drawing/2014/main" id="{9C1B344F-F327-7E46-8A29-5AF39B3D0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34AF-DEE8-904E-B2B8-0CE2A41A7AC0}"/>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295945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77ED-93C5-CE4A-BA2D-71B1EB81FE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44059-EBE5-3646-B7F3-86671ACE4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532005-E90B-0A42-8490-55E413295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C8071-C7FD-FE49-B9E1-596F58AD7BAB}"/>
              </a:ext>
            </a:extLst>
          </p:cNvPr>
          <p:cNvSpPr>
            <a:spLocks noGrp="1"/>
          </p:cNvSpPr>
          <p:nvPr>
            <p:ph type="dt" sz="half" idx="10"/>
          </p:nvPr>
        </p:nvSpPr>
        <p:spPr/>
        <p:txBody>
          <a:bodyPr/>
          <a:lstStyle/>
          <a:p>
            <a:fld id="{CC4CF41B-4421-9F45-9815-7568C574035A}" type="datetimeFigureOut">
              <a:rPr lang="en-US" smtClean="0"/>
              <a:t>2/3/22</a:t>
            </a:fld>
            <a:endParaRPr lang="en-US"/>
          </a:p>
        </p:txBody>
      </p:sp>
      <p:sp>
        <p:nvSpPr>
          <p:cNvPr id="6" name="Footer Placeholder 5">
            <a:extLst>
              <a:ext uri="{FF2B5EF4-FFF2-40B4-BE49-F238E27FC236}">
                <a16:creationId xmlns:a16="http://schemas.microsoft.com/office/drawing/2014/main" id="{8C70C673-E132-9045-B686-4137E283B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9B091-E734-1F49-9267-708A58612D62}"/>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24222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7CF0-95C4-7640-B6C4-282EE2A381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037F65-0873-E94C-94FA-60CF9DA1C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57280-B7DA-6F4F-BA08-8CAD4ABAE3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C82903-F9D9-404B-A181-CEDD53772A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4EA94-4070-8542-810C-BCC4294ED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5EF609-FDA8-B849-AE2E-00FBA0A90047}"/>
              </a:ext>
            </a:extLst>
          </p:cNvPr>
          <p:cNvSpPr>
            <a:spLocks noGrp="1"/>
          </p:cNvSpPr>
          <p:nvPr>
            <p:ph type="dt" sz="half" idx="10"/>
          </p:nvPr>
        </p:nvSpPr>
        <p:spPr/>
        <p:txBody>
          <a:bodyPr/>
          <a:lstStyle/>
          <a:p>
            <a:fld id="{CC4CF41B-4421-9F45-9815-7568C574035A}" type="datetimeFigureOut">
              <a:rPr lang="en-US" smtClean="0"/>
              <a:t>2/3/22</a:t>
            </a:fld>
            <a:endParaRPr lang="en-US"/>
          </a:p>
        </p:txBody>
      </p:sp>
      <p:sp>
        <p:nvSpPr>
          <p:cNvPr id="8" name="Footer Placeholder 7">
            <a:extLst>
              <a:ext uri="{FF2B5EF4-FFF2-40B4-BE49-F238E27FC236}">
                <a16:creationId xmlns:a16="http://schemas.microsoft.com/office/drawing/2014/main" id="{12B76D45-9B68-5647-947A-8249FBD41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C178C6-AFD3-DC4D-82B1-91DA08A23661}"/>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363799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5602-CF18-2549-A2B0-4C86CF0A94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4286CD-AF7B-B04B-8989-DABD3E0BB928}"/>
              </a:ext>
            </a:extLst>
          </p:cNvPr>
          <p:cNvSpPr>
            <a:spLocks noGrp="1"/>
          </p:cNvSpPr>
          <p:nvPr>
            <p:ph type="dt" sz="half" idx="10"/>
          </p:nvPr>
        </p:nvSpPr>
        <p:spPr/>
        <p:txBody>
          <a:bodyPr/>
          <a:lstStyle/>
          <a:p>
            <a:fld id="{CC4CF41B-4421-9F45-9815-7568C574035A}" type="datetimeFigureOut">
              <a:rPr lang="en-US" smtClean="0"/>
              <a:t>2/3/22</a:t>
            </a:fld>
            <a:endParaRPr lang="en-US"/>
          </a:p>
        </p:txBody>
      </p:sp>
      <p:sp>
        <p:nvSpPr>
          <p:cNvPr id="4" name="Footer Placeholder 3">
            <a:extLst>
              <a:ext uri="{FF2B5EF4-FFF2-40B4-BE49-F238E27FC236}">
                <a16:creationId xmlns:a16="http://schemas.microsoft.com/office/drawing/2014/main" id="{6DF08110-74F1-0C4D-BDA3-D4FD501786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70B3AF-89EE-F247-B02C-0B2D17AD3DA0}"/>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146896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F29467-C868-4F43-AB18-76D07CC4D070}"/>
              </a:ext>
            </a:extLst>
          </p:cNvPr>
          <p:cNvSpPr>
            <a:spLocks noGrp="1"/>
          </p:cNvSpPr>
          <p:nvPr>
            <p:ph type="dt" sz="half" idx="10"/>
          </p:nvPr>
        </p:nvSpPr>
        <p:spPr/>
        <p:txBody>
          <a:bodyPr/>
          <a:lstStyle/>
          <a:p>
            <a:fld id="{CC4CF41B-4421-9F45-9815-7568C574035A}" type="datetimeFigureOut">
              <a:rPr lang="en-US" smtClean="0"/>
              <a:t>2/3/22</a:t>
            </a:fld>
            <a:endParaRPr lang="en-US"/>
          </a:p>
        </p:txBody>
      </p:sp>
      <p:sp>
        <p:nvSpPr>
          <p:cNvPr id="3" name="Footer Placeholder 2">
            <a:extLst>
              <a:ext uri="{FF2B5EF4-FFF2-40B4-BE49-F238E27FC236}">
                <a16:creationId xmlns:a16="http://schemas.microsoft.com/office/drawing/2014/main" id="{4079F4C1-2B8F-7643-866C-E8366BF49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086935-19A7-AA42-A776-09879D2FE5E4}"/>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97226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9AE3-256A-D641-B28A-E7B800691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670D2-8010-0A43-A2C4-75C299234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F7F696-4F84-5A4A-9A49-A8F212788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D7B9A-60B7-154B-810B-E674B02CC378}"/>
              </a:ext>
            </a:extLst>
          </p:cNvPr>
          <p:cNvSpPr>
            <a:spLocks noGrp="1"/>
          </p:cNvSpPr>
          <p:nvPr>
            <p:ph type="dt" sz="half" idx="10"/>
          </p:nvPr>
        </p:nvSpPr>
        <p:spPr/>
        <p:txBody>
          <a:bodyPr/>
          <a:lstStyle/>
          <a:p>
            <a:fld id="{CC4CF41B-4421-9F45-9815-7568C574035A}" type="datetimeFigureOut">
              <a:rPr lang="en-US" smtClean="0"/>
              <a:t>2/3/22</a:t>
            </a:fld>
            <a:endParaRPr lang="en-US"/>
          </a:p>
        </p:txBody>
      </p:sp>
      <p:sp>
        <p:nvSpPr>
          <p:cNvPr id="6" name="Footer Placeholder 5">
            <a:extLst>
              <a:ext uri="{FF2B5EF4-FFF2-40B4-BE49-F238E27FC236}">
                <a16:creationId xmlns:a16="http://schemas.microsoft.com/office/drawing/2014/main" id="{01A4A67A-C2DC-1D43-9078-984010DB8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AEF47-87A3-5345-8268-23464091478D}"/>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34699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2134-1109-E943-8E4F-A4A62B2BA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EA41E9-79B1-984A-9D4B-B3FDFA800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047D1-6341-8D41-9D02-0A06D3A2E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3CDA8-18A1-B442-8817-1E8897322C16}"/>
              </a:ext>
            </a:extLst>
          </p:cNvPr>
          <p:cNvSpPr>
            <a:spLocks noGrp="1"/>
          </p:cNvSpPr>
          <p:nvPr>
            <p:ph type="dt" sz="half" idx="10"/>
          </p:nvPr>
        </p:nvSpPr>
        <p:spPr/>
        <p:txBody>
          <a:bodyPr/>
          <a:lstStyle/>
          <a:p>
            <a:fld id="{CC4CF41B-4421-9F45-9815-7568C574035A}" type="datetimeFigureOut">
              <a:rPr lang="en-US" smtClean="0"/>
              <a:t>2/3/22</a:t>
            </a:fld>
            <a:endParaRPr lang="en-US"/>
          </a:p>
        </p:txBody>
      </p:sp>
      <p:sp>
        <p:nvSpPr>
          <p:cNvPr id="6" name="Footer Placeholder 5">
            <a:extLst>
              <a:ext uri="{FF2B5EF4-FFF2-40B4-BE49-F238E27FC236}">
                <a16:creationId xmlns:a16="http://schemas.microsoft.com/office/drawing/2014/main" id="{DE603982-1012-864F-8B34-67A1A8EE4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D4EB2-CF1E-814A-AE21-64A34F776E15}"/>
              </a:ext>
            </a:extLst>
          </p:cNvPr>
          <p:cNvSpPr>
            <a:spLocks noGrp="1"/>
          </p:cNvSpPr>
          <p:nvPr>
            <p:ph type="sldNum" sz="quarter" idx="12"/>
          </p:nvPr>
        </p:nvSpPr>
        <p:spPr/>
        <p:txBody>
          <a:bodyPr/>
          <a:lstStyle/>
          <a:p>
            <a:fld id="{0AA9B3C5-DC75-0445-9774-5BC56DF7B31E}" type="slidenum">
              <a:rPr lang="en-US" smtClean="0"/>
              <a:t>‹#›</a:t>
            </a:fld>
            <a:endParaRPr lang="en-US"/>
          </a:p>
        </p:txBody>
      </p:sp>
    </p:spTree>
    <p:extLst>
      <p:ext uri="{BB962C8B-B14F-4D97-AF65-F5344CB8AC3E}">
        <p14:creationId xmlns:p14="http://schemas.microsoft.com/office/powerpoint/2010/main" val="376765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EABA8F-4D40-5B44-9A45-A8DF2B3C3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A53C65-7840-DA42-B999-DFBC7EA25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6F7EF-C359-7B45-91A2-EA22A6E8E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CF41B-4421-9F45-9815-7568C574035A}" type="datetimeFigureOut">
              <a:rPr lang="en-US" smtClean="0"/>
              <a:t>2/3/22</a:t>
            </a:fld>
            <a:endParaRPr lang="en-US"/>
          </a:p>
        </p:txBody>
      </p:sp>
      <p:sp>
        <p:nvSpPr>
          <p:cNvPr id="5" name="Footer Placeholder 4">
            <a:extLst>
              <a:ext uri="{FF2B5EF4-FFF2-40B4-BE49-F238E27FC236}">
                <a16:creationId xmlns:a16="http://schemas.microsoft.com/office/drawing/2014/main" id="{4AA1E211-49D2-D54D-9657-FE53F43FF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1A2068-9DD1-2640-AB98-B3867B421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9B3C5-DC75-0445-9774-5BC56DF7B31E}" type="slidenum">
              <a:rPr lang="en-US" smtClean="0"/>
              <a:t>‹#›</a:t>
            </a:fld>
            <a:endParaRPr lang="en-US"/>
          </a:p>
        </p:txBody>
      </p:sp>
    </p:spTree>
    <p:extLst>
      <p:ext uri="{BB962C8B-B14F-4D97-AF65-F5344CB8AC3E}">
        <p14:creationId xmlns:p14="http://schemas.microsoft.com/office/powerpoint/2010/main" val="3315628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8255-F2A8-8941-B8D2-2126815BCAF7}"/>
              </a:ext>
            </a:extLst>
          </p:cNvPr>
          <p:cNvSpPr>
            <a:spLocks noGrp="1"/>
          </p:cNvSpPr>
          <p:nvPr>
            <p:ph type="ctrTitle"/>
          </p:nvPr>
        </p:nvSpPr>
        <p:spPr/>
        <p:txBody>
          <a:bodyPr/>
          <a:lstStyle/>
          <a:p>
            <a:r>
              <a:rPr lang="en-US" b="1" dirty="0"/>
              <a:t>SOLID Design Principles</a:t>
            </a:r>
            <a:endParaRPr lang="en-US" dirty="0"/>
          </a:p>
        </p:txBody>
      </p:sp>
      <p:sp>
        <p:nvSpPr>
          <p:cNvPr id="3" name="Subtitle 2">
            <a:extLst>
              <a:ext uri="{FF2B5EF4-FFF2-40B4-BE49-F238E27FC236}">
                <a16:creationId xmlns:a16="http://schemas.microsoft.com/office/drawing/2014/main" id="{B9075511-BF4A-C449-A794-A80621E61A58}"/>
              </a:ext>
            </a:extLst>
          </p:cNvPr>
          <p:cNvSpPr>
            <a:spLocks noGrp="1"/>
          </p:cNvSpPr>
          <p:nvPr>
            <p:ph type="subTitle" idx="1"/>
          </p:nvPr>
        </p:nvSpPr>
        <p:spPr/>
        <p:txBody>
          <a:bodyPr/>
          <a:lstStyle/>
          <a:p>
            <a:r>
              <a:rPr lang="en-US" dirty="0"/>
              <a:t>Christopher Bartling</a:t>
            </a:r>
          </a:p>
        </p:txBody>
      </p:sp>
    </p:spTree>
    <p:extLst>
      <p:ext uri="{BB962C8B-B14F-4D97-AF65-F5344CB8AC3E}">
        <p14:creationId xmlns:p14="http://schemas.microsoft.com/office/powerpoint/2010/main" val="112731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b="1" dirty="0"/>
              <a:t>Interface Segregation Principle (ISP)</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lstStyle/>
          <a:p>
            <a:r>
              <a:rPr lang="en-US" dirty="0"/>
              <a:t>Many client-specific interfaces are better than one general-purpose interface.</a:t>
            </a:r>
          </a:p>
          <a:p>
            <a:pPr lvl="1"/>
            <a:r>
              <a:rPr lang="en-US" dirty="0"/>
              <a:t>Avoid the “fat” interface!</a:t>
            </a:r>
          </a:p>
          <a:p>
            <a:pPr lvl="1"/>
            <a:r>
              <a:rPr lang="en-US" dirty="0"/>
              <a:t>Favor smaller role-based interfaces as opposed to one larger interface that has methods you may not be interested in.</a:t>
            </a:r>
          </a:p>
          <a:p>
            <a:r>
              <a:rPr lang="en-US" dirty="0"/>
              <a:t>Implementations can extend multiple role interfaces.</a:t>
            </a:r>
          </a:p>
          <a:p>
            <a:r>
              <a:rPr lang="en-US" dirty="0"/>
              <a:t>Decompose large interfaces into smaller ones based on the role they play in the system.</a:t>
            </a:r>
          </a:p>
          <a:p>
            <a:r>
              <a:rPr lang="en-US" dirty="0"/>
              <a:t>Delegation using the adapter pattern can be helpful here for composing implementations that support multiple role interfaces.</a:t>
            </a:r>
          </a:p>
        </p:txBody>
      </p:sp>
    </p:spTree>
    <p:extLst>
      <p:ext uri="{BB962C8B-B14F-4D97-AF65-F5344CB8AC3E}">
        <p14:creationId xmlns:p14="http://schemas.microsoft.com/office/powerpoint/2010/main" val="374576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7634-AC00-984C-9A0D-648E931B92BF}"/>
              </a:ext>
            </a:extLst>
          </p:cNvPr>
          <p:cNvSpPr>
            <a:spLocks noGrp="1"/>
          </p:cNvSpPr>
          <p:nvPr>
            <p:ph type="title"/>
          </p:nvPr>
        </p:nvSpPr>
        <p:spPr/>
        <p:txBody>
          <a:bodyPr/>
          <a:lstStyle/>
          <a:p>
            <a:r>
              <a:rPr lang="en-US" b="1" dirty="0"/>
              <a:t>Benefits: Interface Segregation Principle</a:t>
            </a:r>
          </a:p>
        </p:txBody>
      </p:sp>
      <p:sp>
        <p:nvSpPr>
          <p:cNvPr id="3" name="Content Placeholder 2">
            <a:extLst>
              <a:ext uri="{FF2B5EF4-FFF2-40B4-BE49-F238E27FC236}">
                <a16:creationId xmlns:a16="http://schemas.microsoft.com/office/drawing/2014/main" id="{1E65C328-02B4-E340-9C95-F95D5F795CE4}"/>
              </a:ext>
            </a:extLst>
          </p:cNvPr>
          <p:cNvSpPr>
            <a:spLocks noGrp="1"/>
          </p:cNvSpPr>
          <p:nvPr>
            <p:ph idx="1"/>
          </p:nvPr>
        </p:nvSpPr>
        <p:spPr/>
        <p:txBody>
          <a:bodyPr/>
          <a:lstStyle/>
          <a:p>
            <a:r>
              <a:rPr lang="en-US" dirty="0"/>
              <a:t>Increase the readability of the code.</a:t>
            </a:r>
          </a:p>
          <a:p>
            <a:r>
              <a:rPr lang="en-US" dirty="0"/>
              <a:t>Increase the maintainability of the code.</a:t>
            </a:r>
          </a:p>
          <a:p>
            <a:pPr lvl="1"/>
            <a:r>
              <a:rPr lang="en-US" dirty="0"/>
              <a:t>Reduce our class implementations to only the required actions without any additional or unnecessary code.</a:t>
            </a:r>
          </a:p>
          <a:p>
            <a:pPr lvl="1"/>
            <a:r>
              <a:rPr lang="en-US" dirty="0"/>
              <a:t>Easier to test smaller role-based interface implementations.</a:t>
            </a:r>
          </a:p>
          <a:p>
            <a:r>
              <a:rPr lang="en-US" dirty="0"/>
              <a:t>Promotes code reuse.</a:t>
            </a:r>
          </a:p>
          <a:p>
            <a:pPr lvl="1"/>
            <a:r>
              <a:rPr lang="en-US" dirty="0"/>
              <a:t>Multiple implementations can be used through the use of composition and delegation.</a:t>
            </a:r>
          </a:p>
          <a:p>
            <a:pPr lvl="1"/>
            <a:r>
              <a:rPr lang="en-US" dirty="0"/>
              <a:t>Looks like multiple inheritance, but really just multiple interface inheritance and implementation delegation.</a:t>
            </a:r>
          </a:p>
          <a:p>
            <a:pPr lvl="1"/>
            <a:endParaRPr lang="en-US" dirty="0"/>
          </a:p>
        </p:txBody>
      </p:sp>
    </p:spTree>
    <p:extLst>
      <p:ext uri="{BB962C8B-B14F-4D97-AF65-F5344CB8AC3E}">
        <p14:creationId xmlns:p14="http://schemas.microsoft.com/office/powerpoint/2010/main" val="262274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b="1" dirty="0"/>
              <a:t>Dependency Inversion Principle (DIP)</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normAutofit lnSpcReduction="10000"/>
          </a:bodyPr>
          <a:lstStyle/>
          <a:p>
            <a:r>
              <a:rPr lang="en-US" dirty="0"/>
              <a:t>Depend upon abstractions, [not] concretions (implementations).</a:t>
            </a:r>
          </a:p>
          <a:p>
            <a:pPr lvl="1"/>
            <a:r>
              <a:rPr lang="en-US" dirty="0"/>
              <a:t>Dependencies should refer to the interface/protocol type, not the actual implementation type.</a:t>
            </a:r>
          </a:p>
          <a:p>
            <a:pPr lvl="1"/>
            <a:r>
              <a:rPr lang="en-US" dirty="0"/>
              <a:t>Allows implementation types to change without the client knowing.</a:t>
            </a:r>
          </a:p>
          <a:p>
            <a:pPr lvl="1"/>
            <a:r>
              <a:rPr lang="en-US" dirty="0"/>
              <a:t>Clients should never instantiate their dependencies. </a:t>
            </a:r>
          </a:p>
          <a:p>
            <a:pPr fontAlgn="base"/>
            <a:r>
              <a:rPr lang="en-US" dirty="0"/>
              <a:t>Abstractions should depend upon other abstractions, not implementations. </a:t>
            </a:r>
          </a:p>
          <a:p>
            <a:pPr lvl="1" fontAlgn="base"/>
            <a:r>
              <a:rPr lang="en-US" dirty="0"/>
              <a:t>Implementations should depend upon abstractions.</a:t>
            </a:r>
          </a:p>
          <a:p>
            <a:r>
              <a:rPr lang="en-US" dirty="0"/>
              <a:t>Dependencies can be looked up or injected.</a:t>
            </a:r>
          </a:p>
          <a:p>
            <a:pPr lvl="1"/>
            <a:r>
              <a:rPr lang="en-US" dirty="0"/>
              <a:t>JNDI uses </a:t>
            </a:r>
            <a:r>
              <a:rPr lang="en-US" i="1" dirty="0"/>
              <a:t>dependency lookup</a:t>
            </a:r>
            <a:r>
              <a:rPr lang="en-US" dirty="0"/>
              <a:t>.</a:t>
            </a:r>
          </a:p>
          <a:p>
            <a:pPr lvl="1"/>
            <a:r>
              <a:rPr lang="en-US" i="1" dirty="0"/>
              <a:t>Dependency injection </a:t>
            </a:r>
            <a:r>
              <a:rPr lang="en-US" dirty="0"/>
              <a:t>is typically favored these days.</a:t>
            </a:r>
          </a:p>
        </p:txBody>
      </p:sp>
    </p:spTree>
    <p:extLst>
      <p:ext uri="{BB962C8B-B14F-4D97-AF65-F5344CB8AC3E}">
        <p14:creationId xmlns:p14="http://schemas.microsoft.com/office/powerpoint/2010/main" val="66337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9EA5-3EB8-7741-8DE8-B7CCE6C84F79}"/>
              </a:ext>
            </a:extLst>
          </p:cNvPr>
          <p:cNvSpPr>
            <a:spLocks noGrp="1"/>
          </p:cNvSpPr>
          <p:nvPr>
            <p:ph type="title"/>
          </p:nvPr>
        </p:nvSpPr>
        <p:spPr/>
        <p:txBody>
          <a:bodyPr/>
          <a:lstStyle/>
          <a:p>
            <a:r>
              <a:rPr lang="en-US" b="1" dirty="0"/>
              <a:t>Benefits: Dependency Inversion Principle</a:t>
            </a:r>
          </a:p>
        </p:txBody>
      </p:sp>
      <p:sp>
        <p:nvSpPr>
          <p:cNvPr id="3" name="Content Placeholder 2">
            <a:extLst>
              <a:ext uri="{FF2B5EF4-FFF2-40B4-BE49-F238E27FC236}">
                <a16:creationId xmlns:a16="http://schemas.microsoft.com/office/drawing/2014/main" id="{0CAB985D-8F01-A246-96B3-2271AB3E0034}"/>
              </a:ext>
            </a:extLst>
          </p:cNvPr>
          <p:cNvSpPr>
            <a:spLocks noGrp="1"/>
          </p:cNvSpPr>
          <p:nvPr>
            <p:ph idx="1"/>
          </p:nvPr>
        </p:nvSpPr>
        <p:spPr/>
        <p:txBody>
          <a:bodyPr/>
          <a:lstStyle/>
          <a:p>
            <a:r>
              <a:rPr lang="en-US" dirty="0"/>
              <a:t>Provides flexibility and stability at the level of the entire architecture of your application. </a:t>
            </a:r>
          </a:p>
          <a:p>
            <a:r>
              <a:rPr lang="en-US" dirty="0"/>
              <a:t>Allows your application to evolve over time with minimal changes.</a:t>
            </a:r>
          </a:p>
          <a:p>
            <a:pPr lvl="1"/>
            <a:r>
              <a:rPr lang="en-US" dirty="0"/>
              <a:t>Implementations are wired together by an assembler. </a:t>
            </a:r>
          </a:p>
          <a:p>
            <a:pPr lvl="1"/>
            <a:r>
              <a:rPr lang="en-US" dirty="0"/>
              <a:t>The wiring can be easily changed via configuration.</a:t>
            </a:r>
          </a:p>
          <a:p>
            <a:pPr lvl="1"/>
            <a:r>
              <a:rPr lang="en-US" dirty="0"/>
              <a:t>New implementations can be swapped in easily and old implementations deprecated and removed if you program to interfaces/contracts/protocols. </a:t>
            </a:r>
          </a:p>
          <a:p>
            <a:pPr lvl="1"/>
            <a:r>
              <a:rPr lang="en-US" dirty="0"/>
              <a:t>Modern frameworks like Spring Framework and Angular are built on the bedrock of the Dependency Inversion Principle.</a:t>
            </a:r>
          </a:p>
        </p:txBody>
      </p:sp>
    </p:spTree>
    <p:extLst>
      <p:ext uri="{BB962C8B-B14F-4D97-AF65-F5344CB8AC3E}">
        <p14:creationId xmlns:p14="http://schemas.microsoft.com/office/powerpoint/2010/main" val="385139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b="1" dirty="0"/>
              <a:t>SOLID design principles</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normAutofit/>
          </a:bodyPr>
          <a:lstStyle/>
          <a:p>
            <a:r>
              <a:rPr lang="en-US" dirty="0"/>
              <a:t>SOLID is an acronym for five design principles intended to make software designs more understandable, flexible, and maintainable.</a:t>
            </a:r>
          </a:p>
          <a:p>
            <a:pPr lvl="1"/>
            <a:r>
              <a:rPr lang="en-US" dirty="0"/>
              <a:t>Single-responsibility principle (SRP)</a:t>
            </a:r>
          </a:p>
          <a:p>
            <a:pPr lvl="1"/>
            <a:r>
              <a:rPr lang="en-US" dirty="0"/>
              <a:t>Open–closed principle (OCP)</a:t>
            </a:r>
          </a:p>
          <a:p>
            <a:pPr lvl="1"/>
            <a:r>
              <a:rPr lang="en-US" dirty="0" err="1"/>
              <a:t>Liskov</a:t>
            </a:r>
            <a:r>
              <a:rPr lang="en-US" dirty="0"/>
              <a:t> substitution principle (LSP)</a:t>
            </a:r>
          </a:p>
          <a:p>
            <a:pPr lvl="1"/>
            <a:r>
              <a:rPr lang="en-US" dirty="0"/>
              <a:t>Interface segregation principle (ISP)</a:t>
            </a:r>
          </a:p>
          <a:p>
            <a:pPr lvl="1"/>
            <a:r>
              <a:rPr lang="en-US" dirty="0"/>
              <a:t>Dependency inversion principle (DIP)</a:t>
            </a:r>
          </a:p>
          <a:p>
            <a:r>
              <a:rPr lang="en-US" dirty="0"/>
              <a:t>The principles are a subset of many principles promoted by software engineer and instructor Robert C. Martin (</a:t>
            </a:r>
            <a:r>
              <a:rPr lang="en-US" i="1" dirty="0"/>
              <a:t>aka</a:t>
            </a:r>
            <a:r>
              <a:rPr lang="en-US" dirty="0"/>
              <a:t> Uncle Bob).</a:t>
            </a:r>
          </a:p>
          <a:p>
            <a:endParaRPr lang="en-US" dirty="0"/>
          </a:p>
        </p:txBody>
      </p:sp>
    </p:spTree>
    <p:extLst>
      <p:ext uri="{BB962C8B-B14F-4D97-AF65-F5344CB8AC3E}">
        <p14:creationId xmlns:p14="http://schemas.microsoft.com/office/powerpoint/2010/main" val="241153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b="1" dirty="0"/>
              <a:t>Cohesion and coupling</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normAutofit/>
          </a:bodyPr>
          <a:lstStyle/>
          <a:p>
            <a:r>
              <a:rPr lang="en-US" b="1" dirty="0"/>
              <a:t>Cohesion</a:t>
            </a:r>
            <a:r>
              <a:rPr lang="en-US" dirty="0"/>
              <a:t> is concerned with the </a:t>
            </a:r>
            <a:r>
              <a:rPr lang="en-US" b="1" dirty="0"/>
              <a:t>relationships within a module</a:t>
            </a:r>
            <a:r>
              <a:rPr lang="en-US" dirty="0"/>
              <a:t>.</a:t>
            </a:r>
          </a:p>
          <a:p>
            <a:pPr lvl="1"/>
            <a:r>
              <a:rPr lang="en-US" dirty="0"/>
              <a:t>The degree to which a part of a code base forms a logically single, atomic unit.</a:t>
            </a:r>
          </a:p>
          <a:p>
            <a:pPr lvl="1"/>
            <a:r>
              <a:rPr lang="en-US" dirty="0"/>
              <a:t>High cohesion is when parts of a module are highly related to one another.</a:t>
            </a:r>
          </a:p>
          <a:p>
            <a:pPr lvl="1"/>
            <a:r>
              <a:rPr lang="en-US" dirty="0"/>
              <a:t>Favor high cohesion.</a:t>
            </a:r>
          </a:p>
          <a:p>
            <a:r>
              <a:rPr lang="en-US" b="1" dirty="0"/>
              <a:t>Coupling</a:t>
            </a:r>
            <a:r>
              <a:rPr lang="en-US" dirty="0"/>
              <a:t> is concerned with the </a:t>
            </a:r>
            <a:r>
              <a:rPr lang="en-US" b="1" dirty="0"/>
              <a:t>relationships between modules</a:t>
            </a:r>
            <a:r>
              <a:rPr lang="en-US" dirty="0"/>
              <a:t>.</a:t>
            </a:r>
          </a:p>
          <a:p>
            <a:pPr lvl="1"/>
            <a:r>
              <a:rPr lang="en-US" dirty="0"/>
              <a:t>The degree to which a single unit is independent from other units.</a:t>
            </a:r>
          </a:p>
          <a:p>
            <a:pPr lvl="1"/>
            <a:r>
              <a:rPr lang="en-US" dirty="0"/>
              <a:t>The fewer relationships between modules, the lower the coupling.</a:t>
            </a:r>
          </a:p>
          <a:p>
            <a:pPr lvl="1"/>
            <a:r>
              <a:rPr lang="en-US" dirty="0"/>
              <a:t>Favor low coupling.</a:t>
            </a:r>
          </a:p>
        </p:txBody>
      </p:sp>
    </p:spTree>
    <p:extLst>
      <p:ext uri="{BB962C8B-B14F-4D97-AF65-F5344CB8AC3E}">
        <p14:creationId xmlns:p14="http://schemas.microsoft.com/office/powerpoint/2010/main" val="418304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b="1" dirty="0"/>
              <a:t>Single Responsibility Principle (SRP)</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lstStyle/>
          <a:p>
            <a:r>
              <a:rPr lang="en-US" dirty="0"/>
              <a:t>There should never be more than one reason for a class to change.</a:t>
            </a:r>
          </a:p>
          <a:p>
            <a:pPr lvl="1"/>
            <a:r>
              <a:rPr lang="en-US" dirty="0"/>
              <a:t>In other words, every class should have only one responsibility.</a:t>
            </a:r>
          </a:p>
          <a:p>
            <a:r>
              <a:rPr lang="en-US" dirty="0"/>
              <a:t>Decompose big classes with lots of responsibilities into smaller classes, each with its own responsibility.</a:t>
            </a:r>
          </a:p>
          <a:p>
            <a:pPr lvl="1"/>
            <a:r>
              <a:rPr lang="en-US" dirty="0"/>
              <a:t>Big classes typically have low cohesion</a:t>
            </a:r>
          </a:p>
          <a:p>
            <a:pPr lvl="1"/>
            <a:r>
              <a:rPr lang="en-US" dirty="0"/>
              <a:t>Use object composition and delegation to build up functionality.</a:t>
            </a:r>
          </a:p>
          <a:p>
            <a:r>
              <a:rPr lang="en-US" dirty="0"/>
              <a:t>Smaller classes with single responsibilities are easier to test.</a:t>
            </a:r>
          </a:p>
          <a:p>
            <a:r>
              <a:rPr lang="en-US" dirty="0"/>
              <a:t>Single responsibilities also means less dependencies per class.</a:t>
            </a:r>
          </a:p>
          <a:p>
            <a:r>
              <a:rPr lang="en-US" dirty="0"/>
              <a:t>Promotes high cohesion, low coupling</a:t>
            </a:r>
          </a:p>
          <a:p>
            <a:endParaRPr lang="en-US" dirty="0"/>
          </a:p>
        </p:txBody>
      </p:sp>
    </p:spTree>
    <p:extLst>
      <p:ext uri="{BB962C8B-B14F-4D97-AF65-F5344CB8AC3E}">
        <p14:creationId xmlns:p14="http://schemas.microsoft.com/office/powerpoint/2010/main" val="3359360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C595-9DE0-4B46-A458-308F6423D36C}"/>
              </a:ext>
            </a:extLst>
          </p:cNvPr>
          <p:cNvSpPr>
            <a:spLocks noGrp="1"/>
          </p:cNvSpPr>
          <p:nvPr>
            <p:ph type="title"/>
          </p:nvPr>
        </p:nvSpPr>
        <p:spPr/>
        <p:txBody>
          <a:bodyPr/>
          <a:lstStyle/>
          <a:p>
            <a:r>
              <a:rPr lang="en-US" b="1" dirty="0"/>
              <a:t>Benefits: Single Responsibility Principle</a:t>
            </a:r>
          </a:p>
        </p:txBody>
      </p:sp>
      <p:sp>
        <p:nvSpPr>
          <p:cNvPr id="3" name="Content Placeholder 2">
            <a:extLst>
              <a:ext uri="{FF2B5EF4-FFF2-40B4-BE49-F238E27FC236}">
                <a16:creationId xmlns:a16="http://schemas.microsoft.com/office/drawing/2014/main" id="{79A2A071-52D8-D549-B591-C4C7C2073469}"/>
              </a:ext>
            </a:extLst>
          </p:cNvPr>
          <p:cNvSpPr>
            <a:spLocks noGrp="1"/>
          </p:cNvSpPr>
          <p:nvPr>
            <p:ph idx="1"/>
          </p:nvPr>
        </p:nvSpPr>
        <p:spPr/>
        <p:txBody>
          <a:bodyPr/>
          <a:lstStyle/>
          <a:p>
            <a:r>
              <a:rPr lang="en-US" dirty="0"/>
              <a:t>Easier to understand role and intent of a class or function.</a:t>
            </a:r>
          </a:p>
          <a:p>
            <a:r>
              <a:rPr lang="en-US" dirty="0"/>
              <a:t>Easier to maintain classes or functions that are small and focused.</a:t>
            </a:r>
          </a:p>
          <a:p>
            <a:r>
              <a:rPr lang="en-US" dirty="0"/>
              <a:t>Since the class or function does one thing, it’s easier to reuse for different scenarios.</a:t>
            </a:r>
          </a:p>
          <a:p>
            <a:pPr lvl="1"/>
            <a:r>
              <a:rPr lang="en-US" dirty="0"/>
              <a:t>Focusing a class or function on doing only one thing will promote it’s reuse within the codebase.</a:t>
            </a:r>
          </a:p>
          <a:p>
            <a:pPr lvl="1"/>
            <a:r>
              <a:rPr lang="en-US" dirty="0"/>
              <a:t>When a class or function is not focused on one thing, other developers will duplicate only code they need to do something and will disregard reusing the class or function in its entirety. Don’t want the extra baggage.</a:t>
            </a:r>
          </a:p>
          <a:p>
            <a:r>
              <a:rPr lang="en-US" dirty="0"/>
              <a:t>When describing what something does, watch out for “and” and “or”.</a:t>
            </a:r>
          </a:p>
        </p:txBody>
      </p:sp>
    </p:spTree>
    <p:extLst>
      <p:ext uri="{BB962C8B-B14F-4D97-AF65-F5344CB8AC3E}">
        <p14:creationId xmlns:p14="http://schemas.microsoft.com/office/powerpoint/2010/main" val="212718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b="1" dirty="0"/>
              <a:t>Open–Closed Principle (OCP)</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lstStyle/>
          <a:p>
            <a:r>
              <a:rPr lang="en-US" dirty="0"/>
              <a:t>Classes should be open for extension, but closed for modification.</a:t>
            </a:r>
          </a:p>
          <a:p>
            <a:r>
              <a:rPr lang="en-US" dirty="0"/>
              <a:t>Design classes to rarely change. </a:t>
            </a:r>
          </a:p>
          <a:p>
            <a:pPr lvl="1"/>
            <a:r>
              <a:rPr lang="en-US" dirty="0"/>
              <a:t>New functionality is typically a new implementation in the form of a concrete class/subclass.</a:t>
            </a:r>
          </a:p>
          <a:p>
            <a:r>
              <a:rPr lang="en-US" dirty="0"/>
              <a:t>When considering OCP, it is paramount that you determine what needs to be abstract (the extension point) and what needs to be concrete.</a:t>
            </a:r>
          </a:p>
          <a:p>
            <a:pPr lvl="1"/>
            <a:r>
              <a:rPr lang="en-US" dirty="0"/>
              <a:t>Many </a:t>
            </a:r>
            <a:r>
              <a:rPr lang="en-US" dirty="0" err="1"/>
              <a:t>GoF</a:t>
            </a:r>
            <a:r>
              <a:rPr lang="en-US" dirty="0"/>
              <a:t> design patterns help with this: Template Method, Decorator, Factory Method, Strategy, Observer. </a:t>
            </a:r>
          </a:p>
          <a:p>
            <a:endParaRPr lang="en-US" dirty="0"/>
          </a:p>
        </p:txBody>
      </p:sp>
    </p:spTree>
    <p:extLst>
      <p:ext uri="{BB962C8B-B14F-4D97-AF65-F5344CB8AC3E}">
        <p14:creationId xmlns:p14="http://schemas.microsoft.com/office/powerpoint/2010/main" val="178214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47B8-58BF-C243-A004-E530D6945E50}"/>
              </a:ext>
            </a:extLst>
          </p:cNvPr>
          <p:cNvSpPr>
            <a:spLocks noGrp="1"/>
          </p:cNvSpPr>
          <p:nvPr>
            <p:ph type="title"/>
          </p:nvPr>
        </p:nvSpPr>
        <p:spPr/>
        <p:txBody>
          <a:bodyPr/>
          <a:lstStyle/>
          <a:p>
            <a:r>
              <a:rPr lang="en-US" b="1" dirty="0"/>
              <a:t>Benefits: Open-Closed Principle</a:t>
            </a:r>
          </a:p>
        </p:txBody>
      </p:sp>
      <p:sp>
        <p:nvSpPr>
          <p:cNvPr id="3" name="Content Placeholder 2">
            <a:extLst>
              <a:ext uri="{FF2B5EF4-FFF2-40B4-BE49-F238E27FC236}">
                <a16:creationId xmlns:a16="http://schemas.microsoft.com/office/drawing/2014/main" id="{7A9FD4EB-8082-0C4A-A5CC-78EF7A15BCB2}"/>
              </a:ext>
            </a:extLst>
          </p:cNvPr>
          <p:cNvSpPr>
            <a:spLocks noGrp="1"/>
          </p:cNvSpPr>
          <p:nvPr>
            <p:ph idx="1"/>
          </p:nvPr>
        </p:nvSpPr>
        <p:spPr/>
        <p:txBody>
          <a:bodyPr/>
          <a:lstStyle/>
          <a:p>
            <a:r>
              <a:rPr lang="en-US" dirty="0"/>
              <a:t>Extensibility</a:t>
            </a:r>
          </a:p>
          <a:p>
            <a:pPr lvl="1"/>
            <a:r>
              <a:rPr lang="en-US" dirty="0"/>
              <a:t>When requirements change, existing code should not change. </a:t>
            </a:r>
          </a:p>
          <a:p>
            <a:pPr lvl="1"/>
            <a:r>
              <a:rPr lang="en-US" dirty="0"/>
              <a:t>Using interfaces/protocols allows you to add new types that provide new functionality.</a:t>
            </a:r>
          </a:p>
          <a:p>
            <a:r>
              <a:rPr lang="en-US" dirty="0"/>
              <a:t>Maintainability</a:t>
            </a:r>
          </a:p>
          <a:p>
            <a:pPr lvl="1"/>
            <a:r>
              <a:rPr lang="en-US" dirty="0"/>
              <a:t>Use of interfaces/protocols allows implementation to change without caller knowing about it.</a:t>
            </a:r>
          </a:p>
          <a:p>
            <a:pPr lvl="1"/>
            <a:r>
              <a:rPr lang="en-US" dirty="0"/>
              <a:t>Promotes loose coupling. Caller only know about interface type.</a:t>
            </a:r>
          </a:p>
          <a:p>
            <a:r>
              <a:rPr lang="en-US" dirty="0"/>
              <a:t>Flexibility</a:t>
            </a:r>
          </a:p>
          <a:p>
            <a:pPr lvl="1"/>
            <a:r>
              <a:rPr lang="en-US" dirty="0"/>
              <a:t>Very prevalent in frameworks and plugins.</a:t>
            </a:r>
          </a:p>
        </p:txBody>
      </p:sp>
    </p:spTree>
    <p:extLst>
      <p:ext uri="{BB962C8B-B14F-4D97-AF65-F5344CB8AC3E}">
        <p14:creationId xmlns:p14="http://schemas.microsoft.com/office/powerpoint/2010/main" val="141455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F51-BDF2-9B42-88BF-7E11C919BE9B}"/>
              </a:ext>
            </a:extLst>
          </p:cNvPr>
          <p:cNvSpPr>
            <a:spLocks noGrp="1"/>
          </p:cNvSpPr>
          <p:nvPr>
            <p:ph type="title"/>
          </p:nvPr>
        </p:nvSpPr>
        <p:spPr/>
        <p:txBody>
          <a:bodyPr/>
          <a:lstStyle/>
          <a:p>
            <a:r>
              <a:rPr lang="en-US" b="1" dirty="0" err="1"/>
              <a:t>Liskov</a:t>
            </a:r>
            <a:r>
              <a:rPr lang="en-US" b="1" dirty="0"/>
              <a:t> Substitution Principle (LSP)</a:t>
            </a:r>
          </a:p>
        </p:txBody>
      </p:sp>
      <p:sp>
        <p:nvSpPr>
          <p:cNvPr id="3" name="Content Placeholder 2">
            <a:extLst>
              <a:ext uri="{FF2B5EF4-FFF2-40B4-BE49-F238E27FC236}">
                <a16:creationId xmlns:a16="http://schemas.microsoft.com/office/drawing/2014/main" id="{8C64B73B-45A9-0D43-A26E-22CE28C959FF}"/>
              </a:ext>
            </a:extLst>
          </p:cNvPr>
          <p:cNvSpPr>
            <a:spLocks noGrp="1"/>
          </p:cNvSpPr>
          <p:nvPr>
            <p:ph idx="1"/>
          </p:nvPr>
        </p:nvSpPr>
        <p:spPr/>
        <p:txBody>
          <a:bodyPr/>
          <a:lstStyle/>
          <a:p>
            <a:r>
              <a:rPr lang="en-US" dirty="0"/>
              <a:t>Functions that use references to base classes and interfaces must be able to use objects of derived classes without knowing it.</a:t>
            </a:r>
          </a:p>
          <a:p>
            <a:pPr lvl="1"/>
            <a:r>
              <a:rPr lang="en-US" dirty="0"/>
              <a:t>You should be able to substitute any subclass implementation and the functionality should not break.</a:t>
            </a:r>
          </a:p>
          <a:p>
            <a:r>
              <a:rPr lang="en-US" dirty="0"/>
              <a:t>Callers should only refer to interfaces/protocols.</a:t>
            </a:r>
          </a:p>
          <a:p>
            <a:pPr lvl="1"/>
            <a:r>
              <a:rPr lang="en-US" dirty="0"/>
              <a:t>Never refer to implementation types in caller code. </a:t>
            </a:r>
          </a:p>
          <a:p>
            <a:pPr lvl="1"/>
            <a:r>
              <a:rPr lang="en-US" dirty="0" err="1"/>
              <a:t>Downcasting</a:t>
            </a:r>
            <a:r>
              <a:rPr lang="en-US" dirty="0"/>
              <a:t> to implementation types is forbidden. </a:t>
            </a:r>
          </a:p>
          <a:p>
            <a:r>
              <a:rPr lang="en-US" dirty="0"/>
              <a:t>Design by contract.</a:t>
            </a:r>
          </a:p>
          <a:p>
            <a:pPr lvl="1"/>
            <a:r>
              <a:rPr lang="en-US" dirty="0"/>
              <a:t>Interfaces and abstract base classes are the contract between the caller and implementation.</a:t>
            </a:r>
          </a:p>
          <a:p>
            <a:endParaRPr lang="en-US" dirty="0"/>
          </a:p>
        </p:txBody>
      </p:sp>
    </p:spTree>
    <p:extLst>
      <p:ext uri="{BB962C8B-B14F-4D97-AF65-F5344CB8AC3E}">
        <p14:creationId xmlns:p14="http://schemas.microsoft.com/office/powerpoint/2010/main" val="45211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3370-29B2-EC48-8C19-AEB99B70F8AD}"/>
              </a:ext>
            </a:extLst>
          </p:cNvPr>
          <p:cNvSpPr>
            <a:spLocks noGrp="1"/>
          </p:cNvSpPr>
          <p:nvPr>
            <p:ph type="title"/>
          </p:nvPr>
        </p:nvSpPr>
        <p:spPr/>
        <p:txBody>
          <a:bodyPr/>
          <a:lstStyle/>
          <a:p>
            <a:r>
              <a:rPr lang="en-US" b="1" dirty="0"/>
              <a:t>Benefits: </a:t>
            </a:r>
            <a:r>
              <a:rPr lang="en-US" b="1" dirty="0" err="1"/>
              <a:t>Liskov</a:t>
            </a:r>
            <a:r>
              <a:rPr lang="en-US" b="1" dirty="0"/>
              <a:t> Substitution Principle</a:t>
            </a:r>
          </a:p>
        </p:txBody>
      </p:sp>
      <p:sp>
        <p:nvSpPr>
          <p:cNvPr id="3" name="Content Placeholder 2">
            <a:extLst>
              <a:ext uri="{FF2B5EF4-FFF2-40B4-BE49-F238E27FC236}">
                <a16:creationId xmlns:a16="http://schemas.microsoft.com/office/drawing/2014/main" id="{2DCAE226-B326-8D42-8FC7-CE1F8E889F07}"/>
              </a:ext>
            </a:extLst>
          </p:cNvPr>
          <p:cNvSpPr>
            <a:spLocks noGrp="1"/>
          </p:cNvSpPr>
          <p:nvPr>
            <p:ph idx="1"/>
          </p:nvPr>
        </p:nvSpPr>
        <p:spPr/>
        <p:txBody>
          <a:bodyPr/>
          <a:lstStyle/>
          <a:p>
            <a:r>
              <a:rPr lang="en-US" dirty="0"/>
              <a:t>Loose coupling.</a:t>
            </a:r>
          </a:p>
          <a:p>
            <a:pPr lvl="1"/>
            <a:r>
              <a:rPr lang="en-US" dirty="0"/>
              <a:t>Implementations can change without callers knowing any different.</a:t>
            </a:r>
          </a:p>
          <a:p>
            <a:pPr lvl="1"/>
            <a:r>
              <a:rPr lang="en-US" dirty="0"/>
              <a:t>Implementations are typically injected at runtime via parameter injection.</a:t>
            </a:r>
          </a:p>
          <a:p>
            <a:pPr lvl="2"/>
            <a:r>
              <a:rPr lang="en-US" dirty="0"/>
              <a:t>See Dependency Inversion Principle for more details.</a:t>
            </a:r>
          </a:p>
          <a:p>
            <a:r>
              <a:rPr lang="en-US" dirty="0"/>
              <a:t>Reuse</a:t>
            </a:r>
          </a:p>
          <a:p>
            <a:pPr lvl="1"/>
            <a:r>
              <a:rPr lang="en-US" dirty="0"/>
              <a:t>Calling code only refers to abstractions (interfaces), so new implementations can be added over time to handle new requirements.</a:t>
            </a:r>
          </a:p>
          <a:p>
            <a:pPr lvl="1"/>
            <a:r>
              <a:rPr lang="en-US" dirty="0"/>
              <a:t>Watch out for no-op interface implementations. </a:t>
            </a:r>
          </a:p>
          <a:p>
            <a:pPr lvl="2"/>
            <a:r>
              <a:rPr lang="en-US" dirty="0"/>
              <a:t>This is a code smell telling you your type hierarchy design is suspect.</a:t>
            </a:r>
          </a:p>
          <a:p>
            <a:pPr lvl="2"/>
            <a:r>
              <a:rPr lang="en-US" dirty="0"/>
              <a:t>See Interface Segregation Principle for ways to combat this.</a:t>
            </a:r>
          </a:p>
          <a:p>
            <a:pPr lvl="1"/>
            <a:endParaRPr lang="en-US" dirty="0"/>
          </a:p>
        </p:txBody>
      </p:sp>
    </p:spTree>
    <p:extLst>
      <p:ext uri="{BB962C8B-B14F-4D97-AF65-F5344CB8AC3E}">
        <p14:creationId xmlns:p14="http://schemas.microsoft.com/office/powerpoint/2010/main" val="3232918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1045</Words>
  <Application>Microsoft Macintosh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SOLID Design Principles</vt:lpstr>
      <vt:lpstr>SOLID design principles</vt:lpstr>
      <vt:lpstr>Cohesion and coupling</vt:lpstr>
      <vt:lpstr>Single Responsibility Principle (SRP)</vt:lpstr>
      <vt:lpstr>Benefits: Single Responsibility Principle</vt:lpstr>
      <vt:lpstr>Open–Closed Principle (OCP)</vt:lpstr>
      <vt:lpstr>Benefits: Open-Closed Principle</vt:lpstr>
      <vt:lpstr>Liskov Substitution Principle (LSP)</vt:lpstr>
      <vt:lpstr>Benefits: Liskov Substitution Principle</vt:lpstr>
      <vt:lpstr>Interface Segregation Principle (ISP)</vt:lpstr>
      <vt:lpstr>Benefits: Interface Segregation Principle</vt:lpstr>
      <vt:lpstr>Dependency Inversion Principle (DIP)</vt:lpstr>
      <vt:lpstr>Benefits: Dependency Inversion Principle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Bartling</dc:creator>
  <cp:lastModifiedBy>Christopher Bartling</cp:lastModifiedBy>
  <cp:revision>16</cp:revision>
  <dcterms:created xsi:type="dcterms:W3CDTF">2021-08-03T11:50:36Z</dcterms:created>
  <dcterms:modified xsi:type="dcterms:W3CDTF">2022-02-03T13:18:48Z</dcterms:modified>
</cp:coreProperties>
</file>