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78" r:id="rId9"/>
    <p:sldId id="261" r:id="rId10"/>
    <p:sldId id="279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ckito/mockito/wiki/Using-Spies-%28and-Fakes%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Mockito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5128-F017-FB43-B790-5EE6FA14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5C7E-8CD9-1340-9F23-87E048B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List&lt;String&gt; list = new LinkedList();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List&lt;String&gt; </a:t>
            </a:r>
            <a:r>
              <a:rPr lang="en-US" sz="1800" dirty="0" err="1">
                <a:latin typeface="Courier" pitchFamily="2" charset="0"/>
              </a:rPr>
              <a:t>spiedList</a:t>
            </a:r>
            <a:r>
              <a:rPr lang="en-US" sz="1800" dirty="0">
                <a:latin typeface="Courier" pitchFamily="2" charset="0"/>
              </a:rPr>
              <a:t> = spy(list);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stub methods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when(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()).</a:t>
            </a:r>
            <a:r>
              <a:rPr lang="en-US" sz="1800" dirty="0" err="1">
                <a:latin typeface="Courier" pitchFamily="2" charset="0"/>
              </a:rPr>
              <a:t>thenReturn</a:t>
            </a:r>
            <a:r>
              <a:rPr lang="en-US" sz="1800" dirty="0">
                <a:latin typeface="Courier" pitchFamily="2" charset="0"/>
              </a:rPr>
              <a:t>(100);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Using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spiedList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calls *real* methods   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("one");  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spiedList.add</a:t>
            </a:r>
            <a:r>
              <a:rPr lang="en-US" sz="1800" dirty="0">
                <a:latin typeface="Courier" pitchFamily="2" charset="0"/>
              </a:rPr>
              <a:t>("two");</a:t>
            </a:r>
            <a:br>
              <a:rPr lang="en-US" sz="1800" dirty="0">
                <a:latin typeface="Courier" pitchFamily="2" charset="0"/>
              </a:rPr>
            </a:b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("one”, </a:t>
            </a:r>
            <a:r>
              <a:rPr lang="en-US" sz="1800" dirty="0" err="1">
                <a:latin typeface="Courier" pitchFamily="2" charset="0"/>
              </a:rPr>
              <a:t>spiedList.get</a:t>
            </a:r>
            <a:r>
              <a:rPr lang="en-US" sz="1800" dirty="0">
                <a:latin typeface="Courier" pitchFamily="2" charset="0"/>
              </a:rPr>
              <a:t>(0));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real method interaction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 err="1">
                <a:latin typeface="Courier" pitchFamily="2" charset="0"/>
              </a:rPr>
              <a:t>assertEquals</a:t>
            </a:r>
            <a:r>
              <a:rPr lang="en-US" sz="1800" dirty="0">
                <a:latin typeface="Courier" pitchFamily="2" charset="0"/>
              </a:rPr>
              <a:t>(100, </a:t>
            </a:r>
            <a:r>
              <a:rPr lang="en-US" sz="1800" dirty="0" err="1">
                <a:latin typeface="Courier" pitchFamily="2" charset="0"/>
              </a:rPr>
              <a:t>spiedList.size</a:t>
            </a:r>
            <a:r>
              <a:rPr lang="en-US" sz="1800" dirty="0">
                <a:latin typeface="Courier" pitchFamily="2" charset="0"/>
              </a:rPr>
              <a:t>());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Assert stubbed method interaction</a:t>
            </a:r>
          </a:p>
          <a:p>
            <a:pPr marL="0" indent="0">
              <a:buNone/>
            </a:pP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Optionally verify interactions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verify(spy).add("one");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verify(spy).add("two");</a:t>
            </a:r>
          </a:p>
        </p:txBody>
      </p:sp>
    </p:spTree>
    <p:extLst>
      <p:ext uri="{BB962C8B-B14F-4D97-AF65-F5344CB8AC3E}">
        <p14:creationId xmlns:p14="http://schemas.microsoft.com/office/powerpoint/2010/main" val="131955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3.4.0. </a:t>
            </a:r>
          </a:p>
          <a:p>
            <a:r>
              <a:rPr lang="en-US" dirty="0"/>
              <a:t>Using the </a:t>
            </a:r>
            <a:r>
              <a:rPr lang="en-US" b="1" dirty="0"/>
              <a:t>inline mock maker</a:t>
            </a:r>
            <a:r>
              <a:rPr lang="en-US" dirty="0"/>
              <a:t>, it is possible to mock static method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static mock remains temporary.</a:t>
            </a:r>
          </a:p>
          <a:p>
            <a:pPr lvl="1"/>
            <a:r>
              <a:rPr lang="en-US" dirty="0"/>
              <a:t>The original behavior of the static method is restored once the defined scope of the static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mockStatic</a:t>
            </a:r>
            <a:r>
              <a:rPr lang="en-US" dirty="0"/>
              <a:t> factory method returns a </a:t>
            </a:r>
            <a:r>
              <a:rPr lang="en-US" dirty="0" err="1">
                <a:latin typeface="Courier" pitchFamily="2" charset="0"/>
              </a:rPr>
              <a:t>MockedStatic</a:t>
            </a:r>
            <a:r>
              <a:rPr lang="en-US" dirty="0"/>
              <a:t> instance, which can be used to define mock behavior and to verify static method invocations.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static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// Inline mock maker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MockedStatic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mockStatic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Use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MockedStatic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instance to stub static method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mocked.when</a:t>
            </a:r>
            <a:r>
              <a:rPr lang="en-US" sz="2000" dirty="0">
                <a:latin typeface="Courier" pitchFamily="2" charset="0"/>
              </a:rPr>
              <a:t>(Foo::method).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mocked.verify</a:t>
            </a:r>
            <a:r>
              <a:rPr lang="en-US" sz="2000" dirty="0">
                <a:latin typeface="Courier" pitchFamily="2" charset="0"/>
              </a:rPr>
              <a:t>(Foo::method);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Available since Mockito 3.5.0.</a:t>
            </a:r>
          </a:p>
          <a:p>
            <a:r>
              <a:rPr lang="en-US" dirty="0"/>
              <a:t>When using the </a:t>
            </a:r>
            <a:r>
              <a:rPr lang="en-US" b="1" dirty="0"/>
              <a:t>inline mock maker</a:t>
            </a:r>
            <a:r>
              <a:rPr lang="en-US" dirty="0"/>
              <a:t>, it is possible to mock constructor invocations within the current thread and a user-defined scope. </a:t>
            </a:r>
          </a:p>
          <a:p>
            <a:pPr lvl="1"/>
            <a:r>
              <a:rPr lang="en-US" dirty="0"/>
              <a:t>Ensures that concurrently and sequentially running tests do not interfere. </a:t>
            </a:r>
          </a:p>
          <a:p>
            <a:r>
              <a:rPr lang="en-US" dirty="0"/>
              <a:t>Use a </a:t>
            </a:r>
            <a:r>
              <a:rPr lang="en-US" i="1" dirty="0"/>
              <a:t>try-with-resources</a:t>
            </a:r>
            <a:r>
              <a:rPr lang="en-US" dirty="0"/>
              <a:t> construct to ensure a constructor mock remains temporary.</a:t>
            </a:r>
          </a:p>
          <a:p>
            <a:pPr lvl="1"/>
            <a:r>
              <a:rPr lang="en-US" dirty="0"/>
              <a:t>The original behavior of the constructor is restored once the defined scope of the constructor mock is released. 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MockedConstruction</a:t>
            </a:r>
            <a:r>
              <a:rPr lang="en-US" dirty="0"/>
              <a:t> type is returned from </a:t>
            </a:r>
            <a:r>
              <a:rPr lang="en-US" dirty="0" err="1">
                <a:latin typeface="Courier" pitchFamily="2" charset="0"/>
              </a:rPr>
              <a:t>mockConstruction</a:t>
            </a:r>
            <a:r>
              <a:rPr lang="en-US" dirty="0"/>
              <a:t> factory method can be used to define mock behavior and to verify constructor invocations.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4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object constructors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try (</a:t>
            </a:r>
            <a:r>
              <a:rPr lang="en-US" sz="2000" b="1" dirty="0" err="1">
                <a:latin typeface="Courier" pitchFamily="2" charset="0"/>
              </a:rPr>
              <a:t>MockedConstruction</a:t>
            </a:r>
            <a:r>
              <a:rPr lang="en-US" sz="2000" dirty="0">
                <a:latin typeface="Courier" pitchFamily="2" charset="0"/>
              </a:rPr>
              <a:t> mocked = </a:t>
            </a:r>
            <a:r>
              <a:rPr lang="en-US" sz="2000" b="1" dirty="0" err="1">
                <a:latin typeface="Courier" pitchFamily="2" charset="0"/>
              </a:rPr>
              <a:t>mockConstruction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Foo.class</a:t>
            </a:r>
            <a:r>
              <a:rPr lang="en-US" sz="20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(mock, context) -&gt; { when(</a:t>
            </a:r>
            <a:r>
              <a:rPr lang="en-US" sz="2000" dirty="0" err="1">
                <a:latin typeface="Courier" pitchFamily="2" charset="0"/>
              </a:rPr>
              <a:t>mock.method</a:t>
            </a:r>
            <a:r>
              <a:rPr lang="en-US" sz="2000" dirty="0">
                <a:latin typeface="Courier" pitchFamily="2" charset="0"/>
              </a:rPr>
              <a:t>()).</a:t>
            </a:r>
            <a:r>
              <a:rPr lang="en-US" sz="2000" dirty="0" err="1">
                <a:latin typeface="Courier" pitchFamily="2" charset="0"/>
              </a:rPr>
              <a:t>thenReturn</a:t>
            </a:r>
            <a:r>
              <a:rPr lang="en-US" sz="2000" dirty="0">
                <a:latin typeface="Courier" pitchFamily="2" charset="0"/>
              </a:rPr>
              <a:t>("bar"); })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 Calling the constructor now creates a mock!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Foo foo = new Foo();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("bar", </a:t>
            </a:r>
            <a:r>
              <a:rPr lang="en-US" sz="2000" dirty="0" err="1">
                <a:latin typeface="Courier" pitchFamily="2" charset="0"/>
              </a:rPr>
              <a:t>foo.method</a:t>
            </a:r>
            <a:r>
              <a:rPr lang="en-US" sz="20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verify(foo).method();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assertEquals</a:t>
            </a:r>
            <a:r>
              <a:rPr lang="en-US" sz="2000" dirty="0">
                <a:latin typeface="Courier" pitchFamily="2" charset="0"/>
              </a:rPr>
              <a:t>("foo", new Foo().method());</a:t>
            </a:r>
          </a:p>
        </p:txBody>
      </p:sp>
    </p:spTree>
    <p:extLst>
      <p:ext uri="{BB962C8B-B14F-4D97-AF65-F5344CB8AC3E}">
        <p14:creationId xmlns:p14="http://schemas.microsoft.com/office/powerpoint/2010/main" val="339565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Mockito?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need to be isolated from slow dependencies: web services, databases, message queues, etc.</a:t>
            </a:r>
          </a:p>
          <a:p>
            <a:r>
              <a:rPr lang="en-US" dirty="0"/>
              <a:t>Mockito allows ask questions about interactions after execution of the SUT. </a:t>
            </a:r>
          </a:p>
          <a:p>
            <a:pPr lvl="1"/>
            <a:r>
              <a:rPr lang="en-US" dirty="0"/>
              <a:t>Verify the interactions that you are interested in and ignore the irrelevant interactions.</a:t>
            </a:r>
          </a:p>
          <a:p>
            <a:r>
              <a:rPr lang="en-US" dirty="0"/>
              <a:t>Mockito mocks are often </a:t>
            </a:r>
            <a:r>
              <a:rPr lang="en-US" i="1" dirty="0"/>
              <a:t>ready</a:t>
            </a:r>
            <a:r>
              <a:rPr lang="en-US" dirty="0"/>
              <a:t> without expensive setup upfront.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captors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argument matcher that allows capturing indirect outputs to mocks and spies and allowing the test to gain access to the captured indirect outputs.</a:t>
            </a:r>
          </a:p>
          <a:p>
            <a:r>
              <a:rPr lang="en-US" dirty="0"/>
              <a:t>@Captor annotation simplifies creation of </a:t>
            </a:r>
            <a:r>
              <a:rPr lang="en-US" dirty="0" err="1"/>
              <a:t>ArgumentCaptor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25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InjectMocks</a:t>
            </a:r>
            <a:r>
              <a:rPr lang="en-US" dirty="0"/>
              <a:t> annotation will automatically inject mocks or spies into the SUT.</a:t>
            </a:r>
          </a:p>
          <a:p>
            <a:pPr lvl="1"/>
            <a:r>
              <a:rPr lang="en-US" dirty="0"/>
              <a:t>Use this annotation on the SUT.</a:t>
            </a:r>
          </a:p>
          <a:p>
            <a:pPr lvl="1"/>
            <a:r>
              <a:rPr lang="en-US" dirty="0"/>
              <a:t>Uses constructor or setter dependency injection. Favor constructor dependency injection.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28-A870-554F-9976-8F0C60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16D8-A271-4E4D-9E69-4D5BBD0A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Mocks concrete classes and interfaces.</a:t>
            </a:r>
          </a:p>
          <a:p>
            <a:r>
              <a:rPr lang="en-US" dirty="0"/>
              <a:t>Minimal annotation syntax sugar: @Mock.</a:t>
            </a:r>
          </a:p>
          <a:p>
            <a:r>
              <a:rPr lang="en-US" dirty="0"/>
              <a:t>Clean verification errors with stack traces that are hyperlinked to code in IDE. </a:t>
            </a:r>
          </a:p>
          <a:p>
            <a:r>
              <a:rPr lang="en-US" dirty="0"/>
              <a:t>Optional interaction verification and flexible with verification order.</a:t>
            </a:r>
          </a:p>
          <a:p>
            <a:r>
              <a:rPr lang="en-US" dirty="0"/>
              <a:t>Supports exact-number-of-times and at-least-once interaction verification.</a:t>
            </a:r>
          </a:p>
          <a:p>
            <a:r>
              <a:rPr lang="en-US" dirty="0"/>
              <a:t>Flexible argument matchers and custom argument matcher support. </a:t>
            </a:r>
          </a:p>
          <a:p>
            <a:pPr lvl="1"/>
            <a:r>
              <a:rPr lang="en-US" dirty="0" err="1"/>
              <a:t>anyObject</a:t>
            </a:r>
            <a:r>
              <a:rPr lang="en-US" dirty="0"/>
              <a:t>(), </a:t>
            </a:r>
            <a:r>
              <a:rPr lang="en-US" dirty="0" err="1"/>
              <a:t>anyString</a:t>
            </a:r>
            <a:r>
              <a:rPr lang="en-US" dirty="0"/>
              <a:t>() or </a:t>
            </a:r>
            <a:r>
              <a:rPr lang="en-US" dirty="0" err="1"/>
              <a:t>refEq</a:t>
            </a:r>
            <a:r>
              <a:rPr lang="en-US" dirty="0"/>
              <a:t>() for reflection-based equality matching.</a:t>
            </a:r>
          </a:p>
          <a:p>
            <a:pPr lvl="1"/>
            <a:r>
              <a:rPr lang="en-US" dirty="0"/>
              <a:t>Allows using existing </a:t>
            </a:r>
            <a:r>
              <a:rPr lang="en-US" dirty="0" err="1"/>
              <a:t>Hamcrest</a:t>
            </a:r>
            <a:r>
              <a:rPr lang="en-US" dirty="0"/>
              <a:t> matchers.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supported by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</a:t>
            </a:r>
          </a:p>
          <a:p>
            <a:pPr lvl="1"/>
            <a:r>
              <a:rPr lang="en-US" dirty="0"/>
              <a:t>Stub before SUT execution.</a:t>
            </a:r>
          </a:p>
          <a:p>
            <a:pPr lvl="1"/>
            <a:r>
              <a:rPr lang="en-US" dirty="0"/>
              <a:t>No interaction verification after SUT execution. </a:t>
            </a:r>
          </a:p>
          <a:p>
            <a:r>
              <a:rPr lang="en-US" dirty="0"/>
              <a:t>Mocks</a:t>
            </a:r>
          </a:p>
          <a:p>
            <a:pPr lvl="1"/>
            <a:r>
              <a:rPr lang="en-US" dirty="0"/>
              <a:t>Stub before SUT execution. </a:t>
            </a:r>
          </a:p>
          <a:p>
            <a:pPr lvl="1"/>
            <a:r>
              <a:rPr lang="en-US" dirty="0"/>
              <a:t>Verify the interaction after SUT execution.</a:t>
            </a:r>
          </a:p>
          <a:p>
            <a:r>
              <a:rPr lang="en-US" dirty="0"/>
              <a:t>Spies</a:t>
            </a:r>
          </a:p>
          <a:p>
            <a:pPr lvl="1"/>
            <a:r>
              <a:rPr lang="en-US" dirty="0"/>
              <a:t>Allows implementing only the methods of interest and leave the rest abstract.</a:t>
            </a:r>
          </a:p>
          <a:p>
            <a:pPr lvl="1"/>
            <a:r>
              <a:rPr lang="en-US" dirty="0">
                <a:hlinkClick r:id="rId2"/>
              </a:rPr>
              <a:t>https://github.com/mockito/mockito/wiki/Using-Spies-%28and-Fakes%29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how you want a mock act when invoked with </a:t>
            </a:r>
            <a:r>
              <a:rPr lang="en-US" dirty="0">
                <a:latin typeface="Courier" pitchFamily="2" charset="0"/>
              </a:rPr>
              <a:t>when()</a:t>
            </a:r>
            <a:r>
              <a:rPr lang="en-US" dirty="0"/>
              <a:t>/</a:t>
            </a:r>
            <a:r>
              <a:rPr lang="en-US" dirty="0">
                <a:latin typeface="Courier" pitchFamily="2" charset="0"/>
              </a:rPr>
              <a:t>given()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a particular value (</a:t>
            </a:r>
            <a:r>
              <a:rPr lang="en-US" dirty="0" err="1">
                <a:latin typeface="Courier" pitchFamily="2" charset="0"/>
              </a:rPr>
              <a:t>thenReturn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Stub a void method (</a:t>
            </a:r>
            <a:r>
              <a:rPr lang="en-US" dirty="0" err="1">
                <a:latin typeface="Courier" pitchFamily="2" charset="0"/>
              </a:rPr>
              <a:t>doNothing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Throw an exception (</a:t>
            </a:r>
            <a:r>
              <a:rPr lang="en-US" dirty="0" err="1">
                <a:latin typeface="Courier" pitchFamily="2" charset="0"/>
              </a:rPr>
              <a:t>thenThrow</a:t>
            </a:r>
            <a:r>
              <a:rPr lang="en-US" dirty="0">
                <a:latin typeface="Courier" pitchFamily="2" charset="0"/>
              </a:rPr>
              <a:t>(…)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stubbing with when/given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Stubs a mocked method to answer appropriately.</a:t>
            </a:r>
          </a:p>
          <a:p>
            <a:r>
              <a:rPr lang="en-US" dirty="0"/>
              <a:t>Optional if you want to verify the interaction with the mocked method after executing the SUT.</a:t>
            </a:r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E45D-F628-8645-A697-A5AB3C49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 void methods with </a:t>
            </a:r>
            <a:r>
              <a:rPr lang="en-US" dirty="0" err="1"/>
              <a:t>doNothing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E12E-1526-4E4E-BEED-451B24A2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partial mocking.</a:t>
            </a:r>
          </a:p>
          <a:p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@Spy</a:t>
            </a:r>
            <a:r>
              <a:rPr lang="en-US" dirty="0"/>
              <a:t> or </a:t>
            </a:r>
            <a:r>
              <a:rPr lang="en-US" dirty="0">
                <a:latin typeface="Courier" pitchFamily="2" charset="0"/>
              </a:rPr>
              <a:t>spy()</a:t>
            </a:r>
            <a:r>
              <a:rPr lang="en-US" dirty="0"/>
              <a:t> to create a spy.</a:t>
            </a:r>
          </a:p>
          <a:p>
            <a:pPr lvl="1"/>
            <a:r>
              <a:rPr lang="en-US" dirty="0"/>
              <a:t>Use abstract classes or real object instances.</a:t>
            </a:r>
          </a:p>
          <a:p>
            <a:r>
              <a:rPr lang="en-US" dirty="0"/>
              <a:t>Real methods are called when using spies.</a:t>
            </a:r>
          </a:p>
          <a:p>
            <a:pPr lvl="1"/>
            <a:r>
              <a:rPr lang="en-US" dirty="0"/>
              <a:t>Unless method was previously stubbed.</a:t>
            </a:r>
          </a:p>
          <a:p>
            <a:r>
              <a:rPr lang="en-US" dirty="0"/>
              <a:t>Spied methods can have interactions on them verified.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870</Words>
  <Application>Microsoft Macintosh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Office Theme</vt:lpstr>
      <vt:lpstr>Introduction to Mockito</vt:lpstr>
      <vt:lpstr>Why do we need Mockito?</vt:lpstr>
      <vt:lpstr>Mockito features</vt:lpstr>
      <vt:lpstr>Test doubles supported by Mockito</vt:lpstr>
      <vt:lpstr>Stubbing</vt:lpstr>
      <vt:lpstr>Interaction verification</vt:lpstr>
      <vt:lpstr>Basic stubbing with when/given</vt:lpstr>
      <vt:lpstr>Stubbing void methods with doNothing</vt:lpstr>
      <vt:lpstr>Spies</vt:lpstr>
      <vt:lpstr>Spy example</vt:lpstr>
      <vt:lpstr>Mocking static methods</vt:lpstr>
      <vt:lpstr>Mocking static method example</vt:lpstr>
      <vt:lpstr>Mocking object construction</vt:lpstr>
      <vt:lpstr>Mocking object constructors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captors</vt:lpstr>
      <vt:lpstr>Dependency injection with @InjectMocks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14</cp:revision>
  <dcterms:created xsi:type="dcterms:W3CDTF">2021-08-08T22:41:49Z</dcterms:created>
  <dcterms:modified xsi:type="dcterms:W3CDTF">2021-10-18T17:52:48Z</dcterms:modified>
</cp:coreProperties>
</file>