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62" r:id="rId7"/>
    <p:sldId id="263" r:id="rId8"/>
    <p:sldId id="264" r:id="rId9"/>
    <p:sldId id="258" r:id="rId10"/>
    <p:sldId id="265" r:id="rId11"/>
    <p:sldId id="266" r:id="rId12"/>
    <p:sldId id="267" r:id="rId13"/>
    <p:sldId id="275" r:id="rId14"/>
    <p:sldId id="268" r:id="rId15"/>
    <p:sldId id="269"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06"/>
    <p:restoredTop sz="96327"/>
  </p:normalViewPr>
  <p:slideViewPr>
    <p:cSldViewPr snapToGrid="0" snapToObjects="1">
      <p:cViewPr varScale="1">
        <p:scale>
          <a:sx n="125" d="100"/>
          <a:sy n="125"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11/17/21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11/17/21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testing-components-scenarios#compile-compon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latin typeface="Courier" pitchFamily="2" charset="0"/>
              </a:rPr>
              <a:t>ComponentFixture</a:t>
            </a:r>
            <a:endParaRPr lang="en-US" dirty="0">
              <a:latin typeface="Courier" pitchFamily="2" charset="0"/>
            </a:endParaRPr>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a:p>
            <a:r>
              <a:rPr lang="en-US" dirty="0"/>
              <a:t>Has a number of functions and properties that are useful for testing:</a:t>
            </a:r>
          </a:p>
          <a:p>
            <a:pPr lvl="1"/>
            <a:r>
              <a:rPr lang="en-US" dirty="0" err="1">
                <a:latin typeface="Courier" pitchFamily="2" charset="0"/>
              </a:rPr>
              <a:t>componentInstance</a:t>
            </a:r>
            <a:r>
              <a:rPr lang="en-US" dirty="0"/>
              <a:t> property</a:t>
            </a:r>
          </a:p>
          <a:p>
            <a:pPr lvl="1"/>
            <a:r>
              <a:rPr lang="en-US" dirty="0" err="1">
                <a:latin typeface="Courier" pitchFamily="2" charset="0"/>
              </a:rPr>
              <a:t>debugElement</a:t>
            </a:r>
            <a:r>
              <a:rPr lang="en-US" dirty="0"/>
              <a:t> property</a:t>
            </a:r>
          </a:p>
          <a:p>
            <a:pPr lvl="1"/>
            <a:r>
              <a:rPr lang="en-US" dirty="0" err="1">
                <a:latin typeface="Courier" pitchFamily="2" charset="0"/>
              </a:rPr>
              <a:t>nativeElement</a:t>
            </a:r>
            <a:r>
              <a:rPr lang="en-US" dirty="0"/>
              <a:t> property</a:t>
            </a:r>
          </a:p>
          <a:p>
            <a:pPr lvl="1"/>
            <a:r>
              <a:rPr lang="en-US" dirty="0" err="1">
                <a:latin typeface="Courier" pitchFamily="2" charset="0"/>
              </a:rPr>
              <a:t>detectChanges</a:t>
            </a:r>
            <a:r>
              <a:rPr lang="en-US" dirty="0">
                <a:latin typeface="Courier" pitchFamily="2" charset="0"/>
              </a:rPr>
              <a:t>()</a:t>
            </a:r>
          </a:p>
          <a:p>
            <a:pPr lvl="1"/>
            <a:r>
              <a:rPr lang="en-US" dirty="0" err="1">
                <a:latin typeface="Courier" pitchFamily="2" charset="0"/>
              </a:rPr>
              <a:t>checkNoChanges</a:t>
            </a:r>
            <a:r>
              <a:rPr lang="en-US" dirty="0">
                <a:latin typeface="Courier" pitchFamily="2" charset="0"/>
              </a:rPr>
              <a:t>()</a:t>
            </a:r>
          </a:p>
          <a:p>
            <a:endParaRPr lang="en-US" dirty="0"/>
          </a:p>
        </p:txBody>
      </p:sp>
    </p:spTree>
    <p:extLst>
      <p:ext uri="{BB962C8B-B14F-4D97-AF65-F5344CB8AC3E}">
        <p14:creationId xmlns:p14="http://schemas.microsoft.com/office/powerpoint/2010/main" val="3299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85000" lnSpcReduction="20000"/>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rgbClr val="7030A0"/>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a:t>
            </a:r>
            <a:r>
              <a:rPr lang="en-US" sz="2400" dirty="0" err="1">
                <a:latin typeface="Courier" pitchFamily="2" charset="0"/>
              </a:rPr>
              <a:t>waitForAsync</a:t>
            </a:r>
            <a:r>
              <a:rPr lang="en-US" sz="2400" dirty="0">
                <a:latin typeface="Courier" pitchFamily="2" charset="0"/>
              </a:rPr>
              <a:t>(function()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p>
          <a:p>
            <a:pPr marL="0" indent="0">
              <a:buNone/>
            </a:pPr>
            <a:r>
              <a:rPr lang="en-US" sz="2400" dirty="0">
                <a:latin typeface="Courier" pitchFamily="2" charset="0"/>
              </a:rPr>
              <a:t>         declarations:[</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MyAwesomeService</a:t>
            </a:r>
            <a:r>
              <a:rPr lang="en-US" sz="2400" dirty="0">
                <a:latin typeface="Courier" pitchFamily="2" charset="0"/>
              </a:rPr>
              <a:t>]</a:t>
            </a:r>
          </a:p>
          <a:p>
            <a:pPr marL="0" indent="0">
              <a:buNone/>
            </a:pPr>
            <a:r>
              <a:rPr lang="en-US" sz="2400" dirty="0">
                <a:latin typeface="Courier" pitchFamily="2" charset="0"/>
              </a:rPr>
              <a:t>      }).</a:t>
            </a:r>
            <a:r>
              <a:rPr lang="en-US" sz="2400" dirty="0" err="1">
                <a:latin typeface="Courier" pitchFamily="2" charset="0"/>
              </a:rPr>
              <a:t>compileComponents</a:t>
            </a:r>
            <a:r>
              <a:rPr lang="en-US" sz="2400" dirty="0">
                <a:latin typeface="Courier" pitchFamily="2" charset="0"/>
              </a:rPr>
              <a:t>();</a:t>
            </a:r>
          </a:p>
          <a:p>
            <a:pPr marL="0" indent="0">
              <a:buNone/>
            </a:pPr>
            <a:r>
              <a:rPr lang="en-US" sz="2400" dirty="0">
                <a:latin typeface="Courier" pitchFamily="2" charset="0"/>
              </a:rPr>
              <a:t>   })</a:t>
            </a:r>
            <a:br>
              <a:rPr lang="en-US" sz="2400" dirty="0">
                <a:latin typeface="Courier" pitchFamily="2" charset="0"/>
              </a:rPr>
            </a:b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(function() {</a:t>
            </a:r>
            <a:br>
              <a:rPr lang="en-US" sz="2400" dirty="0">
                <a:latin typeface="Courier" pitchFamily="2" charset="0"/>
              </a:rPr>
            </a:br>
            <a:r>
              <a:rPr lang="en-US" sz="2400" dirty="0">
                <a:latin typeface="Courier" pitchFamily="2" charset="0"/>
              </a:rPr>
              <a:t>   fixture = </a:t>
            </a:r>
            <a:r>
              <a:rPr lang="en-US" sz="2400" b="1" dirty="0" err="1">
                <a:solidFill>
                  <a:srgbClr val="7030A0"/>
                </a:solidFill>
                <a:latin typeface="Courier" pitchFamily="2" charset="0"/>
              </a:rPr>
              <a:t>TestBed</a:t>
            </a:r>
            <a:br>
              <a:rPr lang="en-US" sz="2400" b="1" dirty="0">
                <a:solidFill>
                  <a:srgbClr val="7030A0"/>
                </a:solidFill>
                <a:latin typeface="Courier" pitchFamily="2" charset="0"/>
              </a:rPr>
            </a:br>
            <a:r>
              <a:rPr lang="en-US" sz="2400" b="1" dirty="0">
                <a:solidFill>
                  <a:srgbClr val="7030A0"/>
                </a:solidFill>
                <a:latin typeface="Courier" pitchFamily="2" charset="0"/>
              </a:rPr>
              <a:t>                .</a:t>
            </a:r>
            <a:r>
              <a:rPr lang="en-US" sz="2400" b="1" dirty="0" err="1">
                <a:solidFill>
                  <a:srgbClr val="7030A0"/>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rgbClr val="7030A0"/>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HTMLElement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DebugElement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t>HttpClientTestingModule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a:bodyPr>
          <a:lstStyle/>
          <a:p>
            <a:r>
              <a:rPr lang="en-US" dirty="0"/>
              <a:t>Configures </a:t>
            </a:r>
            <a:r>
              <a:rPr lang="en-US" dirty="0" err="1">
                <a:latin typeface="Courier" pitchFamily="2" charset="0"/>
              </a:rPr>
              <a:t>HttpClientTestingBackend</a:t>
            </a:r>
            <a:r>
              <a:rPr lang="en-US" dirty="0"/>
              <a:t> as the </a:t>
            </a:r>
            <a:r>
              <a:rPr lang="en-US" dirty="0" err="1">
                <a:latin typeface="Courier" pitchFamily="2" charset="0"/>
              </a:rPr>
              <a:t>HttpBackend</a:t>
            </a:r>
            <a:r>
              <a:rPr lang="en-US" dirty="0"/>
              <a:t> used by </a:t>
            </a:r>
            <a:r>
              <a:rPr lang="en-US" dirty="0" err="1">
                <a:latin typeface="Courier" pitchFamily="2" charset="0"/>
              </a:rPr>
              <a:t>HttpClient</a:t>
            </a:r>
            <a:r>
              <a:rPr lang="en-US" dirty="0"/>
              <a:t>.</a:t>
            </a:r>
          </a:p>
          <a:p>
            <a:r>
              <a:rPr lang="en-US" dirty="0" err="1"/>
              <a:t>Angular's</a:t>
            </a:r>
            <a:r>
              <a:rPr lang="en-US" dirty="0"/>
              <a:t> HTTP testing library is designed for a pattern of testing: </a:t>
            </a:r>
          </a:p>
          <a:p>
            <a:pPr lvl="1"/>
            <a:r>
              <a:rPr lang="en-US" dirty="0"/>
              <a:t>The app executes code and makes requests first. </a:t>
            </a:r>
          </a:p>
          <a:p>
            <a:pPr lvl="1"/>
            <a:r>
              <a:rPr lang="en-US" dirty="0"/>
              <a:t>The test then expects that certain requests have or have not been made, performs assertions against those requests, and finally provides responses by "flushing" each expected request.</a:t>
            </a:r>
          </a:p>
          <a:p>
            <a:pPr lvl="1"/>
            <a:r>
              <a:rPr lang="en-US" dirty="0"/>
              <a:t>At the end, tests can verify that the app made no unexpected requests.</a:t>
            </a:r>
          </a:p>
          <a:p>
            <a:r>
              <a:rPr lang="en-US" dirty="0"/>
              <a:t>The </a:t>
            </a:r>
            <a:r>
              <a:rPr lang="en-US" dirty="0" err="1">
                <a:latin typeface="Courier" pitchFamily="2" charset="0"/>
              </a:rPr>
              <a:t>HttpTestingController</a:t>
            </a:r>
            <a:r>
              <a:rPr lang="en-US" dirty="0"/>
              <a:t> is the mocking controller.</a:t>
            </a:r>
          </a:p>
        </p:txBody>
      </p:sp>
    </p:spTree>
    <p:extLst>
      <p:ext uri="{BB962C8B-B14F-4D97-AF65-F5344CB8AC3E}">
        <p14:creationId xmlns:p14="http://schemas.microsoft.com/office/powerpoint/2010/main" val="250250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latin typeface="Courier" pitchFamily="2" charset="0"/>
              </a:rPr>
              <a:t>import</a:t>
            </a:r>
            <a:r>
              <a:rPr lang="en-US" sz="2400" dirty="0">
                <a:latin typeface="Courier" pitchFamily="2" charset="0"/>
              </a:rPr>
              <a:t> { </a:t>
            </a:r>
            <a:br>
              <a:rPr lang="en-US" sz="2400" dirty="0">
                <a:latin typeface="Courier" pitchFamily="2" charset="0"/>
              </a:rPr>
            </a:br>
            <a:r>
              <a:rPr lang="en-US" sz="2400" dirty="0">
                <a:latin typeface="Courier" pitchFamily="2" charset="0"/>
              </a:rPr>
              <a:t>   </a:t>
            </a:r>
            <a:r>
              <a:rPr lang="en-US" sz="2400" dirty="0" err="1">
                <a:latin typeface="Courier" pitchFamily="2" charset="0"/>
              </a:rPr>
              <a:t>HttpClientTestingModule</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err="1">
                <a:latin typeface="Courier" pitchFamily="2" charset="0"/>
              </a:rPr>
              <a:t>HttpTestingController</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a:solidFill>
                  <a:schemeClr val="accent1"/>
                </a:solidFill>
                <a:latin typeface="Courier" pitchFamily="2" charset="0"/>
              </a:rPr>
              <a:t>from</a:t>
            </a:r>
            <a:r>
              <a:rPr lang="en-US" sz="2400" dirty="0">
                <a:latin typeface="Courier" pitchFamily="2" charset="0"/>
              </a:rPr>
              <a:t> </a:t>
            </a:r>
            <a:r>
              <a:rPr lang="en-US" sz="2400" dirty="0">
                <a:solidFill>
                  <a:schemeClr val="accent6">
                    <a:lumMod val="75000"/>
                  </a:schemeClr>
                </a:solidFill>
                <a:latin typeface="Courier" pitchFamily="2" charset="0"/>
              </a:rPr>
              <a:t>'@angular/common/http/testing’</a:t>
            </a: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2">
                    <a:lumMod val="75000"/>
                  </a:schemeClr>
                </a:solidFill>
                <a:latin typeface="Courier" pitchFamily="2" charset="0"/>
              </a:rPr>
              <a:t>beforeEach</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br>
              <a:rPr lang="en-US" sz="2400" dirty="0">
                <a:latin typeface="Courier" pitchFamily="2" charset="0"/>
              </a:rPr>
            </a:br>
            <a:r>
              <a:rPr lang="en-US" sz="2400" dirty="0">
                <a:latin typeface="Courier" pitchFamily="2" charset="0"/>
              </a:rPr>
              <a:t>      </a:t>
            </a:r>
            <a:r>
              <a:rPr lang="en-US" sz="2400" b="1" dirty="0">
                <a:solidFill>
                  <a:schemeClr val="accent1">
                    <a:lumMod val="75000"/>
                  </a:schemeClr>
                </a:solidFill>
                <a:latin typeface="Courier" pitchFamily="2" charset="0"/>
              </a:rPr>
              <a:t>imports: [</a:t>
            </a:r>
            <a:r>
              <a:rPr lang="en-US" sz="2400" b="1" dirty="0" err="1">
                <a:solidFill>
                  <a:srgbClr val="7030A0"/>
                </a:solidFill>
                <a:latin typeface="Courier" pitchFamily="2" charset="0"/>
              </a:rPr>
              <a:t>HttpClientTestingModule</a:t>
            </a:r>
            <a:r>
              <a:rPr lang="en-US" sz="2400" b="1" dirty="0">
                <a:solidFill>
                  <a:schemeClr val="accent1">
                    <a:lumMod val="75000"/>
                  </a:schemeClr>
                </a:solidFill>
                <a:latin typeface="Courier" pitchFamily="2" charset="0"/>
              </a:rPr>
              <a:t>]</a:t>
            </a:r>
            <a:r>
              <a:rPr lang="en-US" sz="2400" dirty="0">
                <a:latin typeface="Courier" pitchFamily="2" charset="0"/>
              </a:rPr>
              <a:t>, </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EarthquakeDataService</a:t>
            </a:r>
            <a:r>
              <a:rPr lang="en-US" sz="2400" dirty="0">
                <a:latin typeface="Courier" pitchFamily="2" charset="0"/>
              </a:rPr>
              <a:t>],</a:t>
            </a:r>
            <a:br>
              <a:rPr lang="en-US" sz="2400" dirty="0">
                <a:latin typeface="Courier" pitchFamily="2" charset="0"/>
              </a:rPr>
            </a:br>
            <a:r>
              <a:rPr lang="en-US" sz="2400" dirty="0">
                <a:latin typeface="Courier" pitchFamily="2" charset="0"/>
              </a:rPr>
              <a:t>   }); </a:t>
            </a:r>
            <a:br>
              <a:rPr lang="en-US" sz="2400" dirty="0">
                <a:latin typeface="Courier" pitchFamily="2" charset="0"/>
              </a:rPr>
            </a:br>
            <a:r>
              <a:rPr lang="en-US" sz="2400" dirty="0">
                <a:latin typeface="Courier" pitchFamily="2" charset="0"/>
              </a:rPr>
              <a:t>   service = </a:t>
            </a:r>
            <a:r>
              <a:rPr lang="en-US" sz="2400" b="1" dirty="0" err="1">
                <a:solidFill>
                  <a:schemeClr val="accent1">
                    <a:lumMod val="75000"/>
                  </a:schemeClr>
                </a:solidFill>
                <a:latin typeface="Courier" pitchFamily="2" charset="0"/>
              </a:rPr>
              <a:t>TestBed.inject</a:t>
            </a:r>
            <a:r>
              <a:rPr lang="en-US" sz="2400" dirty="0">
                <a:latin typeface="Courier" pitchFamily="2" charset="0"/>
              </a:rPr>
              <a:t>(</a:t>
            </a:r>
            <a:r>
              <a:rPr lang="en-US" sz="2400" dirty="0" err="1">
                <a:latin typeface="Courier" pitchFamily="2" charset="0"/>
              </a:rPr>
              <a:t>EarthquakeDataService</a:t>
            </a: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err="1">
                <a:latin typeface="Courier" pitchFamily="2" charset="0"/>
              </a:rPr>
              <a:t>httpTestingController</a:t>
            </a:r>
            <a:r>
              <a:rPr lang="en-US" sz="2400" dirty="0">
                <a:latin typeface="Courier" pitchFamily="2" charset="0"/>
              </a:rPr>
              <a:t> = </a:t>
            </a:r>
            <a:br>
              <a:rPr lang="en-US" sz="2400" dirty="0">
                <a:latin typeface="Courier" pitchFamily="2" charset="0"/>
              </a:rPr>
            </a:br>
            <a:r>
              <a:rPr lang="en-US" sz="2400" dirty="0">
                <a:latin typeface="Courier" pitchFamily="2" charset="0"/>
              </a:rPr>
              <a:t>		</a:t>
            </a:r>
            <a:r>
              <a:rPr lang="en-US" sz="2400" b="1" dirty="0" err="1">
                <a:solidFill>
                  <a:schemeClr val="accent1">
                    <a:lumMod val="75000"/>
                  </a:schemeClr>
                </a:solidFill>
                <a:latin typeface="Courier" pitchFamily="2" charset="0"/>
              </a:rPr>
              <a:t>TestBed.inject</a:t>
            </a:r>
            <a:r>
              <a:rPr lang="en-US" sz="2400" dirty="0">
                <a:latin typeface="Courier" pitchFamily="2" charset="0"/>
              </a:rPr>
              <a:t>(</a:t>
            </a:r>
            <a:r>
              <a:rPr lang="en-US" sz="2400" b="1" dirty="0" err="1">
                <a:solidFill>
                  <a:srgbClr val="7030A0"/>
                </a:solidFill>
                <a:latin typeface="Courier" pitchFamily="2" charset="0"/>
              </a:rPr>
              <a:t>HttpTestingController</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Using the </a:t>
            </a:r>
            <a:r>
              <a:rPr lang="en-US" dirty="0" err="1">
                <a:latin typeface="Courier" pitchFamily="2" charset="0"/>
              </a:rPr>
              <a:t>HttpClientTestingModule</a:t>
            </a:r>
            <a:endParaRPr lang="en-US" dirty="0">
              <a:latin typeface="Courier" pitchFamily="2" charset="0"/>
            </a:endParaRPr>
          </a:p>
        </p:txBody>
      </p:sp>
    </p:spTree>
    <p:extLst>
      <p:ext uri="{BB962C8B-B14F-4D97-AF65-F5344CB8AC3E}">
        <p14:creationId xmlns:p14="http://schemas.microsoft.com/office/powerpoint/2010/main" val="52930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Using the </a:t>
            </a:r>
            <a:r>
              <a:rPr lang="en-US" dirty="0" err="1">
                <a:latin typeface="Courier" pitchFamily="2" charset="0"/>
              </a:rPr>
              <a:t>HttpTestingController</a:t>
            </a:r>
            <a:endParaRPr lang="en-US" dirty="0">
              <a:latin typeface="Courier" pitchFamily="2" charset="0"/>
            </a:endParaRP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lnSpcReduction="10000"/>
          </a:bodyPr>
          <a:lstStyle/>
          <a:p>
            <a:pPr marL="0" indent="0">
              <a:buNone/>
            </a:pPr>
            <a:r>
              <a:rPr lang="en-US" sz="2400" dirty="0" err="1">
                <a:solidFill>
                  <a:schemeClr val="accent2">
                    <a:lumMod val="75000"/>
                  </a:schemeClr>
                </a:solidFill>
                <a:latin typeface="Courier" pitchFamily="2" charset="0"/>
              </a:rPr>
              <a:t>afterEach</a:t>
            </a:r>
            <a:r>
              <a:rPr lang="en-US" sz="2400" dirty="0">
                <a:latin typeface="Courier" pitchFamily="2" charset="0"/>
              </a:rPr>
              <a:t>(() =&gt; { </a:t>
            </a:r>
            <a:r>
              <a:rPr lang="en-US" sz="2400" b="1" dirty="0" err="1">
                <a:solidFill>
                  <a:schemeClr val="accent1">
                    <a:lumMod val="75000"/>
                  </a:schemeClr>
                </a:solidFill>
                <a:latin typeface="Courier" pitchFamily="2" charset="0"/>
              </a:rPr>
              <a:t>httpTestingController.verify</a:t>
            </a:r>
            <a:r>
              <a:rPr lang="en-US" sz="2400" b="1" dirty="0">
                <a:solidFill>
                  <a:schemeClr val="accent1">
                    <a:lumMod val="75000"/>
                  </a:schemeClr>
                </a:solidFill>
                <a:latin typeface="Courier" pitchFamily="2" charset="0"/>
              </a:rPr>
              <a:t>()</a:t>
            </a:r>
            <a:r>
              <a:rPr lang="en-US" sz="2400" dirty="0">
                <a:latin typeface="Courier" pitchFamily="2" charset="0"/>
              </a:rPr>
              <a:t>; });</a:t>
            </a:r>
            <a:br>
              <a:rPr lang="en-US" sz="2400" dirty="0">
                <a:latin typeface="Courier" pitchFamily="2" charset="0"/>
              </a:rPr>
            </a:br>
            <a:br>
              <a:rPr lang="en-US" sz="2400" dirty="0">
                <a:latin typeface="Courier" pitchFamily="2" charset="0"/>
              </a:rPr>
            </a:br>
            <a:r>
              <a:rPr lang="en-US" sz="2400" dirty="0" err="1">
                <a:solidFill>
                  <a:schemeClr val="accent2">
                    <a:lumMod val="75000"/>
                  </a:schemeClr>
                </a:solidFill>
                <a:latin typeface="Courier" pitchFamily="2" charset="0"/>
              </a:rPr>
              <a:t>beforeEach</a:t>
            </a:r>
            <a:r>
              <a:rPr lang="en-US" sz="2400" dirty="0">
                <a:latin typeface="Courier" pitchFamily="2" charset="0"/>
              </a:rPr>
              <a:t>((done: </a:t>
            </a:r>
            <a:r>
              <a:rPr lang="en-US" sz="2400" dirty="0" err="1">
                <a:solidFill>
                  <a:srgbClr val="7030A0"/>
                </a:solidFill>
                <a:latin typeface="Courier" pitchFamily="2" charset="0"/>
              </a:rPr>
              <a:t>DoneFn</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a:solidFill>
                  <a:schemeClr val="bg1">
                    <a:lumMod val="65000"/>
                  </a:schemeClr>
                </a:solidFill>
                <a:latin typeface="Courier" pitchFamily="2" charset="0"/>
              </a:rPr>
              <a:t>// Execute the SUT, subscribing to Observable</a:t>
            </a:r>
            <a:br>
              <a:rPr lang="en-US" sz="2400" dirty="0">
                <a:solidFill>
                  <a:schemeClr val="bg1">
                    <a:lumMod val="65000"/>
                  </a:schemeClr>
                </a:solidFill>
                <a:latin typeface="Courier" pitchFamily="2" charset="0"/>
              </a:rPr>
            </a:br>
            <a:r>
              <a:rPr lang="en-US" sz="2400" dirty="0">
                <a:latin typeface="Courier" pitchFamily="2" charset="0"/>
              </a:rPr>
              <a:t>   </a:t>
            </a:r>
            <a:r>
              <a:rPr lang="en-US" sz="2400" dirty="0" err="1">
                <a:latin typeface="Courier" pitchFamily="2" charset="0"/>
              </a:rPr>
              <a:t>service.query</a:t>
            </a:r>
            <a:r>
              <a:rPr lang="en-US" sz="2400" dirty="0">
                <a:latin typeface="Courier" pitchFamily="2" charset="0"/>
              </a:rPr>
              <a:t>(</a:t>
            </a:r>
            <a:r>
              <a:rPr lang="en-US" sz="2400" dirty="0" err="1">
                <a:latin typeface="Courier" pitchFamily="2" charset="0"/>
              </a:rPr>
              <a:t>startDateTime</a:t>
            </a:r>
            <a:r>
              <a:rPr lang="en-US" sz="2400" dirty="0">
                <a:latin typeface="Courier" pitchFamily="2" charset="0"/>
              </a:rPr>
              <a:t>, </a:t>
            </a:r>
            <a:r>
              <a:rPr lang="en-US" sz="2400" dirty="0" err="1">
                <a:latin typeface="Courier" pitchFamily="2" charset="0"/>
              </a:rPr>
              <a:t>endDateTime</a:t>
            </a:r>
            <a:r>
              <a:rPr lang="en-US" sz="2400" dirty="0">
                <a:latin typeface="Courier" pitchFamily="2" charset="0"/>
              </a:rPr>
              <a:t>).subscribe(</a:t>
            </a:r>
            <a:br>
              <a:rPr lang="en-US" sz="2400" dirty="0">
                <a:latin typeface="Courier" pitchFamily="2" charset="0"/>
              </a:rPr>
            </a:br>
            <a:r>
              <a:rPr lang="en-US" sz="2400" dirty="0">
                <a:latin typeface="Courier" pitchFamily="2" charset="0"/>
              </a:rPr>
              <a:t>      (data) =&gt; { captured = data; done(); },</a:t>
            </a:r>
            <a:br>
              <a:rPr lang="en-US" sz="2400" dirty="0">
                <a:latin typeface="Courier" pitchFamily="2" charset="0"/>
              </a:rPr>
            </a:br>
            <a:r>
              <a:rPr lang="en-US" sz="2400" dirty="0">
                <a:latin typeface="Courier" pitchFamily="2" charset="0"/>
              </a:rPr>
              <a:t>      (error) =&gt; { </a:t>
            </a:r>
            <a:r>
              <a:rPr lang="en-US" sz="2400" dirty="0" err="1">
                <a:latin typeface="Courier" pitchFamily="2" charset="0"/>
              </a:rPr>
              <a:t>capturedError</a:t>
            </a:r>
            <a:r>
              <a:rPr lang="en-US" sz="2400" dirty="0">
                <a:latin typeface="Courier" pitchFamily="2" charset="0"/>
              </a:rPr>
              <a:t> = error; done(); }</a:t>
            </a:r>
            <a:br>
              <a:rPr lang="en-US" sz="2400" dirty="0">
                <a:latin typeface="Courier" pitchFamily="2" charset="0"/>
              </a:rPr>
            </a:br>
            <a:r>
              <a:rPr lang="en-US" sz="2400" dirty="0">
                <a:latin typeface="Courier" pitchFamily="2" charset="0"/>
              </a:rPr>
              <a:t>   );</a:t>
            </a:r>
            <a:br>
              <a:rPr lang="en-US" sz="2400" dirty="0">
                <a:latin typeface="Courier" pitchFamily="2" charset="0"/>
              </a:rPr>
            </a:br>
            <a:r>
              <a:rPr lang="en-US" sz="2400" dirty="0">
                <a:latin typeface="Courier" pitchFamily="2" charset="0"/>
              </a:rPr>
              <a:t>   </a:t>
            </a:r>
            <a:r>
              <a:rPr lang="en-US" sz="2400" dirty="0">
                <a:solidFill>
                  <a:schemeClr val="bg1">
                    <a:lumMod val="65000"/>
                  </a:schemeClr>
                </a:solidFill>
                <a:latin typeface="Courier" pitchFamily="2" charset="0"/>
              </a:rPr>
              <a:t>// Set expectation on the </a:t>
            </a:r>
            <a:r>
              <a:rPr lang="en-US" sz="2400" dirty="0" err="1">
                <a:solidFill>
                  <a:schemeClr val="bg1">
                    <a:lumMod val="65000"/>
                  </a:schemeClr>
                </a:solidFill>
                <a:latin typeface="Courier" pitchFamily="2" charset="0"/>
              </a:rPr>
              <a:t>HttpTestingController</a:t>
            </a:r>
            <a:br>
              <a:rPr lang="en-US" sz="2400" dirty="0">
                <a:solidFill>
                  <a:schemeClr val="bg1">
                    <a:lumMod val="65000"/>
                  </a:schemeClr>
                </a:solidFill>
                <a:latin typeface="Courier" pitchFamily="2" charset="0"/>
              </a:rPr>
            </a:br>
            <a:r>
              <a:rPr lang="en-US" sz="2400" dirty="0">
                <a:solidFill>
                  <a:schemeClr val="bg1">
                    <a:lumMod val="65000"/>
                  </a:schemeClr>
                </a:solidFill>
                <a:latin typeface="Courier" pitchFamily="2" charset="0"/>
              </a:rPr>
              <a:t>   // and flush the Observable from the </a:t>
            </a:r>
            <a:r>
              <a:rPr lang="en-US" sz="2400" dirty="0" err="1">
                <a:solidFill>
                  <a:schemeClr val="bg1">
                    <a:lumMod val="65000"/>
                  </a:schemeClr>
                </a:solidFill>
                <a:latin typeface="Courier" pitchFamily="2" charset="0"/>
              </a:rPr>
              <a:t>HttpClient</a:t>
            </a:r>
            <a:br>
              <a:rPr lang="en-US" sz="2400" dirty="0">
                <a:solidFill>
                  <a:schemeClr val="bg1">
                    <a:lumMod val="65000"/>
                  </a:schemeClr>
                </a:solidFill>
                <a:latin typeface="Courier" pitchFamily="2" charset="0"/>
              </a:rPr>
            </a:br>
            <a:r>
              <a:rPr lang="en-US" sz="2400" dirty="0">
                <a:latin typeface="Courier" pitchFamily="2" charset="0"/>
              </a:rPr>
              <a:t>   </a:t>
            </a:r>
            <a:r>
              <a:rPr lang="en-US" sz="2400" b="1" dirty="0" err="1">
                <a:solidFill>
                  <a:schemeClr val="accent1">
                    <a:lumMod val="75000"/>
                  </a:schemeClr>
                </a:solidFill>
                <a:latin typeface="Courier" pitchFamily="2" charset="0"/>
              </a:rPr>
              <a:t>httpTestingController.expectOne</a:t>
            </a:r>
            <a:r>
              <a:rPr lang="en-US" sz="2400" dirty="0">
                <a:latin typeface="Courier" pitchFamily="2" charset="0"/>
              </a:rPr>
              <a:t>(</a:t>
            </a:r>
            <a:r>
              <a:rPr lang="en-US" sz="2400" dirty="0" err="1">
                <a:latin typeface="Courier" pitchFamily="2" charset="0"/>
              </a:rPr>
              <a:t>expectedUrl</a:t>
            </a:r>
            <a:r>
              <a:rPr lang="en-US" sz="2400" dirty="0">
                <a:latin typeface="Courier" pitchFamily="2" charset="0"/>
              </a:rPr>
              <a:t>)</a:t>
            </a:r>
            <a:br>
              <a:rPr lang="en-US" sz="2400" dirty="0">
                <a:latin typeface="Courier" pitchFamily="2" charset="0"/>
              </a:rPr>
            </a:br>
            <a:r>
              <a:rPr lang="en-US" sz="2400" dirty="0">
                <a:latin typeface="Courier" pitchFamily="2" charset="0"/>
              </a:rPr>
              <a:t>     </a:t>
            </a:r>
            <a:r>
              <a:rPr lang="en-US" sz="2400" b="1" dirty="0">
                <a:solidFill>
                  <a:schemeClr val="accent1">
                    <a:lumMod val="75000"/>
                  </a:schemeClr>
                </a:solidFill>
                <a:latin typeface="Courier" pitchFamily="2" charset="0"/>
              </a:rPr>
              <a:t>.flush</a:t>
            </a:r>
            <a:r>
              <a:rPr lang="en-US" sz="2400" dirty="0">
                <a:latin typeface="Courier" pitchFamily="2" charset="0"/>
              </a:rPr>
              <a:t>(</a:t>
            </a:r>
            <a:r>
              <a:rPr lang="en-US" sz="2400" dirty="0" err="1">
                <a:latin typeface="Courier" pitchFamily="2" charset="0"/>
              </a:rPr>
              <a:t>featureCollection</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9487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latin typeface="Courier" pitchFamily="2" charset="0"/>
              </a:rPr>
              <a:t>TestBed</a:t>
            </a:r>
            <a:endParaRPr lang="en-US" dirty="0">
              <a:latin typeface="Courier" pitchFamily="2" charset="0"/>
            </a:endParaRPr>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normAutofit/>
          </a:bodyPr>
          <a:lstStyle/>
          <a:p>
            <a:r>
              <a:rPr lang="en-US" dirty="0"/>
              <a:t>Primary API for writing unit tests for Angular applications and libraries. </a:t>
            </a:r>
          </a:p>
          <a:p>
            <a:r>
              <a:rPr lang="en-US" dirty="0"/>
              <a:t>High-level Angular abstraction that allows us to easily test Angular behaviors.</a:t>
            </a:r>
          </a:p>
          <a:p>
            <a:r>
              <a:rPr lang="en-US" dirty="0"/>
              <a:t>Allows testing parts of our applications if it is being run in the context of a real Angular app.</a:t>
            </a:r>
          </a:p>
          <a:p>
            <a:r>
              <a:rPr lang="en-US" dirty="0"/>
              <a:t>Use the </a:t>
            </a:r>
            <a:r>
              <a:rPr lang="en-US" dirty="0" err="1">
                <a:latin typeface="Courier" pitchFamily="2" charset="0"/>
              </a:rPr>
              <a:t>TestBed</a:t>
            </a:r>
            <a:r>
              <a:rPr lang="en-US" dirty="0"/>
              <a:t> to… </a:t>
            </a:r>
          </a:p>
          <a:p>
            <a:pPr lvl="1"/>
            <a:r>
              <a:rPr lang="en-US" dirty="0"/>
              <a:t>Create the component under test.</a:t>
            </a:r>
          </a:p>
          <a:p>
            <a:pPr lvl="1"/>
            <a:r>
              <a:rPr lang="en-US" dirty="0"/>
              <a:t>Optionally create the dependencies, usually as test doubles. </a:t>
            </a:r>
          </a:p>
          <a:p>
            <a:pPr lvl="1"/>
            <a:r>
              <a:rPr lang="en-US" dirty="0"/>
              <a:t>Wire up the dependencies to the component under test.</a:t>
            </a:r>
          </a:p>
          <a:p>
            <a:pPr marL="0" indent="0">
              <a:buNone/>
            </a:pPr>
            <a:endParaRPr lang="en-US" dirty="0"/>
          </a:p>
        </p:txBody>
      </p:sp>
    </p:spTree>
    <p:extLst>
      <p:ext uri="{BB962C8B-B14F-4D97-AF65-F5344CB8AC3E}">
        <p14:creationId xmlns:p14="http://schemas.microsoft.com/office/powerpoint/2010/main" val="31846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latin typeface="Courier" pitchFamily="2" charset="0"/>
              </a:rPr>
              <a:t>TestBed.configureTestingModule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r>
              <a:rPr lang="en-US" dirty="0"/>
              <a:t>Creates a test Angular module. </a:t>
            </a:r>
          </a:p>
          <a:p>
            <a:pPr lvl="1"/>
            <a:r>
              <a:rPr lang="en-US" dirty="0"/>
              <a:t>Use this test module to instantiate components for tests, perform dependency injection of services and other tasks.</a:t>
            </a:r>
          </a:p>
          <a:p>
            <a:r>
              <a:rPr lang="en-US" dirty="0"/>
              <a:t>Configure the test module the same way as we would configure a normal </a:t>
            </a:r>
            <a:r>
              <a:rPr lang="en-US" dirty="0" err="1">
                <a:latin typeface="Courier" pitchFamily="2" charset="0"/>
              </a:rPr>
              <a:t>NgModule</a:t>
            </a:r>
            <a:r>
              <a:rPr lang="en-US" dirty="0"/>
              <a:t>. </a:t>
            </a:r>
          </a:p>
          <a:p>
            <a:pPr lvl="1"/>
            <a:r>
              <a:rPr lang="en-US" dirty="0"/>
              <a:t>Declare your component via </a:t>
            </a:r>
            <a:r>
              <a:rPr lang="en-US" dirty="0">
                <a:latin typeface="Courier" pitchFamily="2" charset="0"/>
              </a:rPr>
              <a:t>declarations</a:t>
            </a:r>
            <a:r>
              <a:rPr lang="en-US" dirty="0"/>
              <a:t>.</a:t>
            </a:r>
          </a:p>
          <a:p>
            <a:pPr lvl="1"/>
            <a:r>
              <a:rPr lang="en-US" dirty="0"/>
              <a:t>Register test doubles as service </a:t>
            </a:r>
            <a:r>
              <a:rPr lang="en-US" dirty="0">
                <a:latin typeface="Courier" pitchFamily="2" charset="0"/>
              </a:rPr>
              <a:t>providers</a:t>
            </a:r>
            <a:r>
              <a:rPr lang="en-US" dirty="0"/>
              <a:t>.</a:t>
            </a:r>
          </a:p>
        </p:txBody>
      </p:sp>
    </p:spTree>
    <p:extLst>
      <p:ext uri="{BB962C8B-B14F-4D97-AF65-F5344CB8AC3E}">
        <p14:creationId xmlns:p14="http://schemas.microsoft.com/office/powerpoint/2010/main" val="5769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Configuring the testing module</a:t>
            </a:r>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a:t>
            </a:r>
            <a:r>
              <a:rPr lang="en-US" dirty="0">
                <a:solidFill>
                  <a:schemeClr val="accent2">
                    <a:lumMod val="75000"/>
                  </a:schemeClr>
                </a:solidFill>
                <a:latin typeface="Courier" pitchFamily="2" charset="0"/>
              </a:rPr>
              <a:t>function</a:t>
            </a:r>
            <a:r>
              <a:rPr lang="en-US" dirty="0">
                <a:latin typeface="Courier" pitchFamily="2" charset="0"/>
              </a:rPr>
              <a: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br>
              <a:rPr lang="en-US" dirty="0">
                <a:latin typeface="Courier" pitchFamily="2" charset="0"/>
              </a:rPr>
            </a:br>
            <a:r>
              <a:rPr lang="en-US" dirty="0">
                <a:latin typeface="Courier" pitchFamily="2" charset="0"/>
              </a:rPr>
              <a:t>         providers: [</a:t>
            </a:r>
            <a:r>
              <a:rPr lang="en-US" dirty="0" err="1">
                <a:latin typeface="Courier" pitchFamily="2" charset="0"/>
              </a:rPr>
              <a:t>MyAwesomeService</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   })</a:t>
            </a:r>
            <a:br>
              <a:rPr lang="en-US" dirty="0">
                <a:latin typeface="Courier" pitchFamily="2" charset="0"/>
              </a:rPr>
            </a:b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t>
            </a:r>
            <a:r>
              <a:rPr lang="en-US" i="1" dirty="0"/>
              <a:t>asynchronous test zone</a:t>
            </a:r>
            <a:r>
              <a:rPr lang="en-US" dirty="0"/>
              <a:t>. </a:t>
            </a:r>
          </a:p>
          <a:p>
            <a:r>
              <a:rPr lang="en-US" dirty="0"/>
              <a:t>The test will automatically complete when all asynchronous calls within this zone are completed.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latin typeface="Courier" pitchFamily="2" charset="0"/>
              </a:rPr>
              <a:t>TestBed.compileComponents</a:t>
            </a:r>
            <a:endParaRPr lang="en-US" dirty="0">
              <a:latin typeface="Courier" pitchFamily="2" charset="0"/>
            </a:endParaRPr>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r>
              <a:rPr lang="en-US" dirty="0"/>
              <a:t>Components typically require external files (HTML and stylesheets).</a:t>
            </a:r>
          </a:p>
          <a:p>
            <a:r>
              <a:rPr lang="en-US" dirty="0"/>
              <a:t>The Angular compiler must read these files from the file system, an inherently </a:t>
            </a:r>
            <a:r>
              <a:rPr lang="en-US" i="1" dirty="0"/>
              <a:t>asynchronous</a:t>
            </a:r>
            <a:r>
              <a:rPr lang="en-US" dirty="0"/>
              <a:t> operation.</a:t>
            </a:r>
          </a:p>
          <a:p>
            <a:r>
              <a:rPr lang="en-US" dirty="0"/>
              <a:t>Calling </a:t>
            </a:r>
            <a:r>
              <a:rPr lang="en-US" dirty="0" err="1">
                <a:latin typeface="Courier" pitchFamily="2" charset="0"/>
              </a:rPr>
              <a:t>compileComponents</a:t>
            </a:r>
            <a:r>
              <a:rPr lang="en-US" dirty="0">
                <a:latin typeface="Courier" pitchFamily="2" charset="0"/>
              </a:rPr>
              <a:t>()</a:t>
            </a:r>
            <a:r>
              <a:rPr lang="en-US" dirty="0"/>
              <a:t> must be executed within an asynchronous test function.</a:t>
            </a:r>
          </a:p>
          <a:p>
            <a:pPr lvl="1"/>
            <a:r>
              <a:rPr lang="en-US" dirty="0"/>
              <a:t>Use </a:t>
            </a:r>
            <a:r>
              <a:rPr lang="en-US" dirty="0" err="1">
                <a:latin typeface="Courier" pitchFamily="2" charset="0"/>
              </a:rPr>
              <a:t>waitForAsync</a:t>
            </a:r>
            <a:r>
              <a:rPr lang="en-US" dirty="0"/>
              <a:t> function to solve this issue.</a:t>
            </a:r>
          </a:p>
          <a:p>
            <a:r>
              <a:rPr lang="en-US" dirty="0"/>
              <a:t>See </a:t>
            </a:r>
            <a:r>
              <a:rPr lang="en-US" dirty="0">
                <a:hlinkClick r:id="rId2"/>
              </a:rPr>
              <a:t>https://angular.io/guide/testing-components-scenarios#compile-components</a:t>
            </a:r>
            <a:r>
              <a:rPr lang="en-US" dirty="0"/>
              <a:t> for a very detailed explanation of why this function is important and issues that may occur when it is not executed.</a:t>
            </a:r>
          </a:p>
        </p:txBody>
      </p:sp>
    </p:spTree>
    <p:extLst>
      <p:ext uri="{BB962C8B-B14F-4D97-AF65-F5344CB8AC3E}">
        <p14:creationId xmlns:p14="http://schemas.microsoft.com/office/powerpoint/2010/main" val="20821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a:latin typeface="Courier" pitchFamily="2" charset="0"/>
              </a:rPr>
              <a:t>inject</a:t>
            </a:r>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normAutofit fontScale="85000" lnSpcReduction="20000"/>
          </a:bodyPr>
          <a:lstStyle/>
          <a:p>
            <a:r>
              <a:rPr lang="en-US" dirty="0"/>
              <a:t>Injects dependencies from </a:t>
            </a:r>
            <a:r>
              <a:rPr lang="en-US" dirty="0" err="1"/>
              <a:t>TestBed</a:t>
            </a:r>
            <a:r>
              <a:rPr lang="en-US" dirty="0"/>
              <a:t> into </a:t>
            </a:r>
            <a:r>
              <a:rPr lang="en-US" dirty="0" err="1">
                <a:latin typeface="Courier" pitchFamily="2" charset="0"/>
              </a:rPr>
              <a:t>beforeEach</a:t>
            </a:r>
            <a:r>
              <a:rPr lang="en-US" dirty="0">
                <a:latin typeface="Courier" pitchFamily="2" charset="0"/>
              </a:rPr>
              <a:t>()</a:t>
            </a:r>
            <a:r>
              <a:rPr lang="en-US" dirty="0"/>
              <a:t> and </a:t>
            </a:r>
            <a:r>
              <a:rPr lang="en-US" dirty="0">
                <a:latin typeface="Courier" pitchFamily="2" charset="0"/>
              </a:rPr>
              <a:t>it()</a:t>
            </a:r>
            <a:r>
              <a:rPr lang="en-US" dirty="0"/>
              <a:t>.</a:t>
            </a:r>
          </a:p>
          <a:p>
            <a:pPr marL="0" indent="0">
              <a:buNone/>
            </a:pPr>
            <a:br>
              <a:rPr lang="en-US" dirty="0"/>
            </a:b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a:solidFill>
                  <a:srgbClr val="7030A0"/>
                </a:solidFill>
                <a:latin typeface="Courier" pitchFamily="2" charset="0"/>
              </a:rPr>
              <a:t>inject</a:t>
            </a:r>
            <a:r>
              <a:rPr lang="en-US" dirty="0">
                <a:latin typeface="Courier" pitchFamily="2" charset="0"/>
              </a:rPr>
              <a:t>([Dependency, </a:t>
            </a:r>
            <a:r>
              <a:rPr lang="en-US" dirty="0" err="1">
                <a:latin typeface="Courier" pitchFamily="2" charset="0"/>
              </a:rPr>
              <a:t>AClass</a:t>
            </a:r>
            <a:r>
              <a:rPr lang="en-US" dirty="0">
                <a:latin typeface="Courier" pitchFamily="2" charset="0"/>
              </a:rPr>
              <a:t>], (dep, object) =&gt; {</a:t>
            </a:r>
          </a:p>
          <a:p>
            <a:pPr marL="0" indent="0">
              <a:buNone/>
            </a:pPr>
            <a:r>
              <a:rPr lang="en-US" dirty="0">
                <a:latin typeface="Courier" pitchFamily="2" charset="0"/>
              </a:rPr>
              <a:t>  // some code that uses `dep` and `object`</a:t>
            </a:r>
          </a:p>
          <a:p>
            <a:pPr marL="0" indent="0">
              <a:buNone/>
            </a:pPr>
            <a:r>
              <a:rPr lang="en-US" dirty="0">
                <a:latin typeface="Courier" pitchFamily="2" charset="0"/>
              </a:rPr>
              <a:t>  // ...</a:t>
            </a:r>
          </a:p>
          <a:p>
            <a:pPr marL="0" indent="0">
              <a:buNone/>
            </a:pPr>
            <a:r>
              <a:rPr lang="en-US" dirty="0">
                <a:latin typeface="Courier" pitchFamily="2" charset="0"/>
              </a:rPr>
              <a:t>}));</a:t>
            </a:r>
          </a:p>
          <a:p>
            <a:pPr marL="0" indent="0">
              <a:buNone/>
            </a:pPr>
            <a:endParaRPr lang="en-US" dirty="0">
              <a:latin typeface="Courier" pitchFamily="2" charset="0"/>
            </a:endParaRPr>
          </a:p>
          <a:p>
            <a:pPr marL="0" indent="0">
              <a:buNone/>
            </a:pPr>
            <a:r>
              <a:rPr lang="en-US" dirty="0">
                <a:solidFill>
                  <a:schemeClr val="accent2">
                    <a:lumMod val="75000"/>
                  </a:schemeClr>
                </a:solidFill>
                <a:latin typeface="Courier" pitchFamily="2" charset="0"/>
              </a:rPr>
              <a:t>it</a:t>
            </a:r>
            <a:r>
              <a:rPr lang="en-US" dirty="0">
                <a:latin typeface="Courier" pitchFamily="2" charset="0"/>
              </a:rPr>
              <a:t>('...', </a:t>
            </a:r>
            <a:r>
              <a:rPr lang="en-US" b="1" dirty="0">
                <a:solidFill>
                  <a:srgbClr val="7030A0"/>
                </a:solidFill>
                <a:latin typeface="Courier" pitchFamily="2" charset="0"/>
              </a:rPr>
              <a:t>inject</a:t>
            </a:r>
            <a:r>
              <a:rPr lang="en-US" dirty="0">
                <a:latin typeface="Courier" pitchFamily="2" charset="0"/>
              </a:rPr>
              <a:t>([</a:t>
            </a:r>
            <a:r>
              <a:rPr lang="en-US" dirty="0" err="1">
                <a:latin typeface="Courier" pitchFamily="2" charset="0"/>
              </a:rPr>
              <a:t>AClass</a:t>
            </a:r>
            <a:r>
              <a:rPr lang="en-US" dirty="0">
                <a:latin typeface="Courier" pitchFamily="2" charset="0"/>
              </a:rPr>
              <a:t>], (object) =&gt; {</a:t>
            </a:r>
          </a:p>
          <a:p>
            <a:pPr marL="0" indent="0">
              <a:buNone/>
            </a:pPr>
            <a:r>
              <a:rPr lang="en-US" dirty="0">
                <a:latin typeface="Courier" pitchFamily="2" charset="0"/>
              </a:rPr>
              <a:t>  </a:t>
            </a:r>
            <a:r>
              <a:rPr lang="en-US" dirty="0" err="1">
                <a:latin typeface="Courier" pitchFamily="2" charset="0"/>
              </a:rPr>
              <a:t>object.doSomething</a:t>
            </a:r>
            <a:r>
              <a:rPr lang="en-US" dirty="0">
                <a:latin typeface="Courier" pitchFamily="2" charset="0"/>
              </a:rPr>
              <a:t>();</a:t>
            </a:r>
          </a:p>
          <a:p>
            <a:pPr marL="0" indent="0">
              <a:buNone/>
            </a:pPr>
            <a:r>
              <a:rPr lang="en-US" dirty="0">
                <a:latin typeface="Courier" pitchFamily="2" charset="0"/>
              </a:rPr>
              <a:t>  </a:t>
            </a:r>
            <a:r>
              <a:rPr lang="en-US" dirty="0">
                <a:solidFill>
                  <a:schemeClr val="accent2">
                    <a:lumMod val="75000"/>
                  </a:schemeClr>
                </a:solidFill>
                <a:latin typeface="Courier" pitchFamily="2" charset="0"/>
              </a:rPr>
              <a:t>expect</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8607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Using a configured </a:t>
            </a:r>
            <a:r>
              <a:rPr lang="en-US" dirty="0" err="1"/>
              <a:t>TestBed</a:t>
            </a:r>
            <a:r>
              <a:rPr lang="en-US" dirty="0"/>
              <a:t>, the </a:t>
            </a:r>
            <a:r>
              <a:rPr lang="en-US" dirty="0" err="1">
                <a:latin typeface="Courier" pitchFamily="2" charset="0"/>
              </a:rPr>
              <a:t>createComponent</a:t>
            </a:r>
            <a:r>
              <a:rPr lang="en-US" dirty="0"/>
              <a:t> function creates a </a:t>
            </a:r>
            <a:r>
              <a:rPr lang="en-US" dirty="0" err="1">
                <a:latin typeface="Courier" pitchFamily="2" charset="0"/>
              </a:rPr>
              <a:t>ComponentFixture</a:t>
            </a:r>
            <a:r>
              <a:rPr lang="en-US" dirty="0"/>
              <a:t> for the desired component type.</a:t>
            </a:r>
          </a:p>
          <a:p>
            <a:r>
              <a:rPr lang="en-US" dirty="0"/>
              <a:t>The </a:t>
            </a:r>
            <a:r>
              <a:rPr lang="en-US" dirty="0" err="1">
                <a:latin typeface="Courier" pitchFamily="2" charset="0"/>
              </a:rPr>
              <a:t>ComponentFixture</a:t>
            </a:r>
            <a:r>
              <a:rPr lang="en-US" dirty="0"/>
              <a:t> is a fixture for debugging and testing a component.</a:t>
            </a:r>
          </a:p>
        </p:txBody>
      </p:sp>
    </p:spTree>
    <p:extLst>
      <p:ext uri="{BB962C8B-B14F-4D97-AF65-F5344CB8AC3E}">
        <p14:creationId xmlns:p14="http://schemas.microsoft.com/office/powerpoint/2010/main" val="132486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5128</TotalTime>
  <Words>1190</Words>
  <Application>Microsoft Macintosh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vt:lpstr>
      <vt:lpstr>Office Theme</vt:lpstr>
      <vt:lpstr>Introduction to the Angular Unit Testing</vt:lpstr>
      <vt:lpstr>Angular TestBed</vt:lpstr>
      <vt:lpstr>TestBed.configureTestingModule</vt:lpstr>
      <vt:lpstr>Configuring the testing module</vt:lpstr>
      <vt:lpstr>waitForAsync</vt:lpstr>
      <vt:lpstr>TestBed.compileComponents</vt:lpstr>
      <vt:lpstr>inject</vt:lpstr>
      <vt:lpstr>TestBed.createComponent</vt:lpstr>
      <vt:lpstr>Component DOM testing</vt:lpstr>
      <vt:lpstr>ComponentFixture</vt:lpstr>
      <vt:lpstr>Creating component fixture</vt:lpstr>
      <vt:lpstr>HTMLElement</vt:lpstr>
      <vt:lpstr>DebugElement</vt:lpstr>
      <vt:lpstr>By.css()</vt:lpstr>
      <vt:lpstr>ComponentFixture.detectChanges</vt:lpstr>
      <vt:lpstr>HttpClientTestingModule</vt:lpstr>
      <vt:lpstr>Using the HttpClientTestingModule</vt:lpstr>
      <vt:lpstr>Using the HttpTestingController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Bartling, Christopher</cp:lastModifiedBy>
  <cp:revision>41</cp:revision>
  <dcterms:created xsi:type="dcterms:W3CDTF">2021-08-08T22:41:49Z</dcterms:created>
  <dcterms:modified xsi:type="dcterms:W3CDTF">2021-11-17T15:13:52Z</dcterms:modified>
</cp:coreProperties>
</file>