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70" r:id="rId7"/>
    <p:sldId id="261" r:id="rId8"/>
    <p:sldId id="262" r:id="rId9"/>
    <p:sldId id="265" r:id="rId10"/>
    <p:sldId id="269" r:id="rId11"/>
    <p:sldId id="25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6327"/>
  </p:normalViewPr>
  <p:slideViewPr>
    <p:cSldViewPr snapToGrid="0" snapToObjects="1">
      <p:cViewPr varScale="1">
        <p:scale>
          <a:sx n="175" d="100"/>
          <a:sy n="175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test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Spring Framework </a:t>
            </a:r>
            <a:br>
              <a:rPr lang="en-US"/>
            </a:br>
            <a:r>
              <a:rPr lang="en-US"/>
              <a:t>Unit Testing </a:t>
            </a:r>
            <a:r>
              <a:rPr lang="en-US" dirty="0"/>
              <a:t>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AD8-965B-D247-BD6A-0A9D5FB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AopTestUtils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950-7A54-D944-9B08-E27A20E3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AopTestUtils</a:t>
            </a:r>
            <a:r>
              <a:rPr lang="en-US" dirty="0"/>
              <a:t> is a collection of AOP-related utility methods. </a:t>
            </a:r>
          </a:p>
          <a:p>
            <a:r>
              <a:rPr lang="en-US" dirty="0"/>
              <a:t>You can use these methods to obtain a reference to the underlying target object hidden behind one or more Spring proxies. </a:t>
            </a:r>
          </a:p>
          <a:p>
            <a:pPr lvl="1"/>
            <a:r>
              <a:rPr lang="en-US" dirty="0"/>
              <a:t>For example, if you have configured a bean as a dynamic mock by using a library such as </a:t>
            </a:r>
            <a:r>
              <a:rPr lang="en-US" dirty="0" err="1"/>
              <a:t>EasyMock</a:t>
            </a:r>
            <a:r>
              <a:rPr lang="en-US" dirty="0"/>
              <a:t> or Mockito, and the mock is wrapped in a Spring proxy, you may need direct access to the underlying mock to configure expectations on it and perform verifications. </a:t>
            </a:r>
          </a:p>
          <a:p>
            <a:r>
              <a:rPr lang="en-US" dirty="0"/>
              <a:t>For Spring’s core AOP utilities, see </a:t>
            </a:r>
            <a:r>
              <a:rPr lang="en-US" dirty="0" err="1">
                <a:latin typeface="Courier" pitchFamily="2" charset="0"/>
              </a:rPr>
              <a:t>AopUtils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AopProxyUtils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7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Environment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org.springframework.mock.env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mock implementations of the </a:t>
            </a:r>
            <a:r>
              <a:rPr lang="en-US" dirty="0">
                <a:latin typeface="Courier" pitchFamily="2" charset="0"/>
              </a:rPr>
              <a:t>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PropertySource</a:t>
            </a:r>
            <a:r>
              <a:rPr lang="en-US" dirty="0"/>
              <a:t> abstractions. </a:t>
            </a:r>
          </a:p>
          <a:p>
            <a:pPr lvl="1"/>
            <a:r>
              <a:rPr lang="en-US" dirty="0" err="1">
                <a:latin typeface="Courier" pitchFamily="2" charset="0"/>
              </a:rPr>
              <a:t>MockEnvironment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MockPropertySource</a:t>
            </a:r>
            <a:r>
              <a:rPr lang="en-US" dirty="0"/>
              <a:t> are useful for developing out-of-container tests for code that depends on environment-specific properties.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https://docs.spring.io/spring-framework/docs/current/reference/html/testing.html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1282-3AA5-894F-BA93-17FFB7AF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SpringExtension</a:t>
            </a:r>
            <a:r>
              <a:rPr lang="en-US" dirty="0"/>
              <a:t> for </a:t>
            </a:r>
            <a:r>
              <a:rPr lang="en-US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C6C3-87E2-5445-8A43-953FA83D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Servlet API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comprehensive set of Servlet API mock objects.</a:t>
            </a:r>
          </a:p>
          <a:p>
            <a:pPr lvl="1"/>
            <a:r>
              <a:rPr lang="en-US" dirty="0"/>
              <a:t>Useful for testing web contexts, controllers and filters. </a:t>
            </a:r>
          </a:p>
          <a:p>
            <a:pPr lvl="1"/>
            <a:r>
              <a:rPr lang="en-US" dirty="0"/>
              <a:t>These mock objects are targeted at usage with Spring’s Web MVC framework.</a:t>
            </a:r>
          </a:p>
          <a:p>
            <a:r>
              <a:rPr lang="en-US" dirty="0"/>
              <a:t>Since Spring Framework 5.0, these mock objects are based on the Servlet 4.0 API.</a:t>
            </a:r>
          </a:p>
          <a:p>
            <a:r>
              <a:rPr lang="en-US" dirty="0"/>
              <a:t>The Spring MVC Test Framework (</a:t>
            </a:r>
            <a:r>
              <a:rPr lang="en-US" i="1" dirty="0"/>
              <a:t>aka</a:t>
            </a:r>
            <a:r>
              <a:rPr lang="en-US" dirty="0"/>
              <a:t> </a:t>
            </a:r>
            <a:r>
              <a:rPr lang="en-US" dirty="0" err="1"/>
              <a:t>MockMvc</a:t>
            </a:r>
            <a:r>
              <a:rPr lang="en-US" dirty="0"/>
              <a:t>) builds on the mock Servlet API objects to provide an integration testing framework for Spring MVC.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testing (aka </a:t>
            </a:r>
            <a:r>
              <a:rPr lang="en-US" dirty="0" err="1"/>
              <a:t>MockMvc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support for testing Spring MVC applications. </a:t>
            </a:r>
          </a:p>
          <a:p>
            <a:pPr lvl="1"/>
            <a:r>
              <a:rPr lang="en-US" dirty="0"/>
              <a:t>It performs full Spring MVC request handling but via mock request and response objects instead of a running server.</a:t>
            </a:r>
          </a:p>
          <a:p>
            <a:r>
              <a:rPr lang="en-US" dirty="0" err="1"/>
              <a:t>MockMvc</a:t>
            </a:r>
            <a:r>
              <a:rPr lang="en-US" dirty="0"/>
              <a:t> can be used on its own to perform requests and verify responses. </a:t>
            </a:r>
          </a:p>
          <a:p>
            <a:r>
              <a:rPr lang="en-US" dirty="0"/>
              <a:t>It can also be used through the </a:t>
            </a:r>
            <a:r>
              <a:rPr lang="en-US" dirty="0" err="1"/>
              <a:t>WebTestClient</a:t>
            </a:r>
            <a:r>
              <a:rPr lang="en-US" dirty="0"/>
              <a:t> where </a:t>
            </a:r>
            <a:r>
              <a:rPr lang="en-US" dirty="0" err="1"/>
              <a:t>MockMvc</a:t>
            </a:r>
            <a:r>
              <a:rPr lang="en-US" dirty="0"/>
              <a:t> is plugged in as the server to handle requests with. </a:t>
            </a:r>
          </a:p>
          <a:p>
            <a:pPr lvl="1"/>
            <a:r>
              <a:rPr lang="en-US" dirty="0"/>
              <a:t>Advantage: The option to work with higher level objects instead of raw data.</a:t>
            </a:r>
          </a:p>
          <a:p>
            <a:pPr lvl="1"/>
            <a:r>
              <a:rPr lang="en-US" dirty="0"/>
              <a:t>Advantage: Use full, end-to-end HTTP tests against a live server and use the same test API.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MockMvc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MockMvc</a:t>
            </a:r>
            <a:r>
              <a:rPr lang="en-US" dirty="0"/>
              <a:t> is a server-side test framework that lets you verify most of the functionality of a Spring MVC application using lightweight and targeted tests. </a:t>
            </a:r>
          </a:p>
          <a:p>
            <a:r>
              <a:rPr lang="en-US" dirty="0"/>
              <a:t>Invokes the </a:t>
            </a:r>
            <a:r>
              <a:rPr lang="en-US" dirty="0" err="1">
                <a:latin typeface="Courier" pitchFamily="2" charset="0"/>
              </a:rPr>
              <a:t>DispacherServlet</a:t>
            </a:r>
            <a:r>
              <a:rPr lang="en-US" dirty="0"/>
              <a:t>, passing mock implementations of the Servlet API from the spring-test module.</a:t>
            </a:r>
          </a:p>
          <a:p>
            <a:r>
              <a:rPr lang="en-US" dirty="0"/>
              <a:t>Replicates the full Spring MVC request handling without a running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8CE5-FF41-8F4C-B4D8-3369360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ModelAndViewAssert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F3D5-1FC0-CB47-A155-95418F5F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 combination with JUnit testing framework for unit tests that deal with Spring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A collection of assertions intended to simplify testing scenarios dealing with Spring Web MVC </a:t>
            </a:r>
            <a:r>
              <a:rPr lang="en-US" dirty="0" err="1">
                <a:latin typeface="Courier" pitchFamily="2" charset="0"/>
              </a:rPr>
              <a:t>ModelAndView</a:t>
            </a:r>
            <a:r>
              <a:rPr lang="en-US" dirty="0"/>
              <a:t> objects.</a:t>
            </a:r>
          </a:p>
          <a:p>
            <a:r>
              <a:rPr lang="en-US" dirty="0"/>
              <a:t>Part of the </a:t>
            </a:r>
            <a:r>
              <a:rPr lang="en-US" dirty="0" err="1">
                <a:latin typeface="Courier" pitchFamily="2" charset="0"/>
              </a:rPr>
              <a:t>org.springframework.test.web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</a:t>
            </a:r>
          </a:p>
        </p:txBody>
      </p:sp>
    </p:spTree>
    <p:extLst>
      <p:ext uri="{BB962C8B-B14F-4D97-AF65-F5344CB8AC3E}">
        <p14:creationId xmlns:p14="http://schemas.microsoft.com/office/powerpoint/2010/main" val="153837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mock implementations of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ServerHttpResponse</a:t>
            </a:r>
            <a:r>
              <a:rPr lang="en-US" dirty="0"/>
              <a:t> are provided for testing </a:t>
            </a:r>
            <a:r>
              <a:rPr lang="en-US" dirty="0" err="1"/>
              <a:t>WebFlux</a:t>
            </a:r>
            <a:r>
              <a:rPr lang="en-US" dirty="0"/>
              <a:t> applications are provided in the </a:t>
            </a:r>
            <a:r>
              <a:rPr lang="en-US" dirty="0" err="1">
                <a:latin typeface="Courier" pitchFamily="2" charset="0"/>
              </a:rPr>
              <a:t>org.springframework.mock.http.server.reactive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org.springframework.mock.web.server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package contains a mock </a:t>
            </a:r>
            <a:r>
              <a:rPr lang="en-US" dirty="0" err="1">
                <a:latin typeface="Courier" pitchFamily="2" charset="0"/>
              </a:rPr>
              <a:t>ServerWebExchange</a:t>
            </a:r>
            <a:r>
              <a:rPr lang="en-US" dirty="0"/>
              <a:t> that depends on those mock implementations.</a:t>
            </a:r>
          </a:p>
          <a:p>
            <a:r>
              <a:rPr lang="en-US" dirty="0"/>
              <a:t>Both </a:t>
            </a:r>
            <a:r>
              <a:rPr lang="en-US" dirty="0" err="1">
                <a:latin typeface="Courier" pitchFamily="2" charset="0"/>
              </a:rPr>
              <a:t>MockServerHttpRequest</a:t>
            </a:r>
            <a:r>
              <a:rPr lang="en-US" dirty="0"/>
              <a:t> and </a:t>
            </a:r>
            <a:r>
              <a:rPr lang="en-US" dirty="0" err="1">
                <a:latin typeface="Courier" pitchFamily="2" charset="0"/>
              </a:rPr>
              <a:t>MockServerHttpResponse</a:t>
            </a:r>
            <a:r>
              <a:rPr lang="en-US" dirty="0"/>
              <a:t> extend from the same abstract base classes as server-specific implementations and share behavior with them. </a:t>
            </a:r>
          </a:p>
          <a:p>
            <a:pPr lvl="1"/>
            <a:r>
              <a:rPr lang="en-US" dirty="0"/>
              <a:t>For example, a mock request is immutable once created, but you can use the </a:t>
            </a:r>
            <a:r>
              <a:rPr lang="en-US" dirty="0">
                <a:latin typeface="Courier" pitchFamily="2" charset="0"/>
              </a:rPr>
              <a:t>mutate()</a:t>
            </a:r>
            <a:r>
              <a:rPr lang="en-US" dirty="0"/>
              <a:t> method from </a:t>
            </a:r>
            <a:r>
              <a:rPr lang="en-US" dirty="0" err="1">
                <a:latin typeface="Courier" pitchFamily="2" charset="0"/>
              </a:rPr>
              <a:t>ServerHttpRequest</a:t>
            </a:r>
            <a:r>
              <a:rPr lang="en-US" dirty="0"/>
              <a:t> to create a modified instance.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Web Reactive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mock response to properly implement the write contract and return a write completion handle (that is, </a:t>
            </a:r>
            <a:r>
              <a:rPr lang="en-US" dirty="0">
                <a:latin typeface="Courier" pitchFamily="2" charset="0"/>
              </a:rPr>
              <a:t>Mono&lt;Void&gt;</a:t>
            </a:r>
            <a:r>
              <a:rPr lang="en-US" dirty="0"/>
              <a:t>), it by default uses a </a:t>
            </a:r>
            <a:r>
              <a:rPr lang="en-US" dirty="0">
                <a:latin typeface="Courier" pitchFamily="2" charset="0"/>
              </a:rPr>
              <a:t>Flux</a:t>
            </a:r>
            <a:r>
              <a:rPr lang="en-US" dirty="0"/>
              <a:t> with </a:t>
            </a:r>
            <a:r>
              <a:rPr lang="en-US" dirty="0">
                <a:latin typeface="Courier" pitchFamily="2" charset="0"/>
              </a:rPr>
              <a:t>cache().then()</a:t>
            </a:r>
            <a:r>
              <a:rPr lang="en-US" dirty="0"/>
              <a:t>, which buffers the data and makes it available for assertions in tests. </a:t>
            </a:r>
          </a:p>
          <a:p>
            <a:pPr lvl="1"/>
            <a:r>
              <a:rPr lang="en-US" dirty="0"/>
              <a:t>Applications can set a custom write function (for example, to test an infinite stream).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WebTestClient</a:t>
            </a:r>
            <a:r>
              <a:rPr lang="en-US" dirty="0"/>
              <a:t> builds on the mock request and response to provide support for testing </a:t>
            </a:r>
            <a:r>
              <a:rPr lang="en-US" dirty="0" err="1"/>
              <a:t>WebFlux</a:t>
            </a:r>
            <a:r>
              <a:rPr lang="en-US" dirty="0"/>
              <a:t> applications without an HTTP server. </a:t>
            </a:r>
          </a:p>
          <a:p>
            <a:pPr lvl="1"/>
            <a:r>
              <a:rPr lang="en-US" dirty="0"/>
              <a:t>The client can also be used for end-to-end tests with a running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ReflectionTestUtils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" pitchFamily="2" charset="0"/>
              </a:rPr>
              <a:t>ReflectionTestUtils</a:t>
            </a:r>
            <a:r>
              <a:rPr lang="en-US" dirty="0"/>
              <a:t> is a collection of reflection-based utility methods. </a:t>
            </a:r>
          </a:p>
          <a:p>
            <a:r>
              <a:rPr lang="en-US" dirty="0"/>
              <a:t>Use these methods in testing scenarios where you need to </a:t>
            </a:r>
          </a:p>
          <a:p>
            <a:pPr lvl="1"/>
            <a:r>
              <a:rPr lang="en-US" dirty="0"/>
              <a:t>change the value of a constant, </a:t>
            </a:r>
          </a:p>
          <a:p>
            <a:pPr lvl="1"/>
            <a:r>
              <a:rPr lang="en-US" dirty="0"/>
              <a:t>set a non-public field, </a:t>
            </a:r>
          </a:p>
          <a:p>
            <a:pPr lvl="1"/>
            <a:r>
              <a:rPr lang="en-US" dirty="0"/>
              <a:t>invoke a non-public setter method, </a:t>
            </a:r>
          </a:p>
          <a:p>
            <a:pPr lvl="1"/>
            <a:r>
              <a:rPr lang="en-US" dirty="0"/>
              <a:t>or invoke a non-public configuration or lifecycle callback method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719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Introduction to  Spring Framework  Unit Testing Support</vt:lpstr>
      <vt:lpstr>SpringExtension for JUnit Jupiter</vt:lpstr>
      <vt:lpstr>Mock Servlet API support</vt:lpstr>
      <vt:lpstr>Spring MVC testing (aka MockMvc)</vt:lpstr>
      <vt:lpstr>MockMvc Details</vt:lpstr>
      <vt:lpstr>ModelAndViewAssert</vt:lpstr>
      <vt:lpstr>Spring Web Reactive</vt:lpstr>
      <vt:lpstr>Spring Web Reactive</vt:lpstr>
      <vt:lpstr>ReflectionTestUtils</vt:lpstr>
      <vt:lpstr>AopTestUtils</vt:lpstr>
      <vt:lpstr>Mock Environment support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18</cp:revision>
  <dcterms:created xsi:type="dcterms:W3CDTF">2021-08-08T22:41:49Z</dcterms:created>
  <dcterms:modified xsi:type="dcterms:W3CDTF">2021-11-01T16:18:03Z</dcterms:modified>
</cp:coreProperties>
</file>