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8" r:id="rId11"/>
    <p:sldId id="269" r:id="rId12"/>
    <p:sldId id="273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81" r:id="rId21"/>
    <p:sldId id="282" r:id="rId22"/>
    <p:sldId id="283" r:id="rId23"/>
    <p:sldId id="278" r:id="rId24"/>
    <p:sldId id="279" r:id="rId25"/>
    <p:sldId id="280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9"/>
    <p:restoredTop sz="96327"/>
  </p:normalViewPr>
  <p:slideViewPr>
    <p:cSldViewPr snapToGrid="0" snapToObjects="1">
      <p:cViewPr varScale="1">
        <p:scale>
          <a:sx n="186" d="100"/>
          <a:sy n="186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#writing-tests-parameterized-tests-sourc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import-annotation" TargetMode="External"/><Relationship Id="rId2" Type="http://schemas.openxmlformats.org/officeDocument/2006/relationships/hyperlink" Target="https://stackoverflow.com/questions/60308578/what-is-the-difference-between-extendwithspringextension-class-and-extendw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junit-filtering-tests" TargetMode="External"/><Relationship Id="rId4" Type="http://schemas.openxmlformats.org/officeDocument/2006/relationships/hyperlink" Target="https://www.baeldung.com/junit-5-extens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it-team/junit5/wiki/Third-party-Extens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01EE-A1FB-9B42-9CE2-5B541743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custom composed tag annotation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70AF-47EC-6A45-94DE-16F5822B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java.lang.annotation.ElementType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java.lang.annotation.Retention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java.lang.annotation.RetentionPolicy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java.lang.annotation.Target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org.junit.jupiter.api.Tag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@Target({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ElementType.TYPE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ElementType.METHOD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})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@Retention(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RetentionPolicy.RUNTIME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@Tag(”unit")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 @interface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UnitTest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{}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6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B4B6-F5FB-B340-96A5-81082885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@DisplayName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5338-6587-8D45-B481-949B6950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annotation on test classes and test methods can declare custom display names.</a:t>
            </a:r>
          </a:p>
          <a:p>
            <a:pPr lvl="1"/>
            <a:r>
              <a:rPr lang="en-US" dirty="0"/>
              <a:t>Makes your test suites much more communicative.</a:t>
            </a:r>
          </a:p>
          <a:p>
            <a:pPr lvl="1"/>
            <a:r>
              <a:rPr lang="en-US" dirty="0"/>
              <a:t>When combined with nested inner classes, you can communicate different testing contexts. </a:t>
            </a:r>
          </a:p>
          <a:p>
            <a:r>
              <a:rPr lang="en-US" dirty="0"/>
              <a:t>Supports spaces, special characters, and even emojis.</a:t>
            </a:r>
          </a:p>
          <a:p>
            <a:r>
              <a:rPr lang="en-US" dirty="0"/>
              <a:t>Display names will be used in test reports and by test runners and IDEs.</a:t>
            </a:r>
          </a:p>
        </p:txBody>
      </p:sp>
    </p:spTree>
    <p:extLst>
      <p:ext uri="{BB962C8B-B14F-4D97-AF65-F5344CB8AC3E}">
        <p14:creationId xmlns:p14="http://schemas.microsoft.com/office/powerpoint/2010/main" val="345542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407A-EC52-8C4E-BE2C-B8FAAB78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b="1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DisplayNameGeneration</a:t>
            </a:r>
            <a:r>
              <a:rPr lang="en-US" b="1" dirty="0"/>
              <a:t> annotation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3560-2280-A147-B465-77EE27CA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a display name from the test class or method name.</a:t>
            </a:r>
          </a:p>
          <a:p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DisplayNameGenerator.ReplaceUnderscores.class</a:t>
            </a:r>
            <a:endParaRPr lang="en-US" sz="2000" dirty="0"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IndicativeSentencesGeneration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(separator = " -&gt; ", </a:t>
            </a:r>
            <a:b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generator = 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DisplayNameGenerator.ReplaceUnderscores.class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38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AECE-E6A6-5147-9F5D-6E8D62DC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@Nested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895F-1B3C-4F42-84DE-64F4ADA1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non-static inner classes can facilitate hierarchical thinking about the test structure.</a:t>
            </a:r>
          </a:p>
          <a:p>
            <a:r>
              <a:rPr lang="en-US" dirty="0"/>
              <a:t>Helpful for segregating test contexts.</a:t>
            </a:r>
          </a:p>
          <a:p>
            <a:r>
              <a:rPr lang="en-US" dirty="0"/>
              <a:t>Setup code from outer tests is run before inner tests are executed.</a:t>
            </a:r>
          </a:p>
          <a:p>
            <a:pPr lvl="1"/>
            <a:r>
              <a:rPr lang="en-US" dirty="0"/>
              <a:t>Provides the ability to run all tests independently. </a:t>
            </a:r>
          </a:p>
          <a:p>
            <a:pPr lvl="1"/>
            <a:r>
              <a:rPr lang="en-US" dirty="0"/>
              <a:t>Provides the ability to override test setup for a specific test context.</a:t>
            </a:r>
          </a:p>
          <a:p>
            <a:pPr lvl="2"/>
            <a:r>
              <a:rPr lang="en-US" dirty="0"/>
              <a:t>Common setup can happen in the parent test context.  </a:t>
            </a:r>
          </a:p>
          <a:p>
            <a:r>
              <a:rPr lang="en-US" dirty="0"/>
              <a:t>Highly recommend using this feature for your tests. </a:t>
            </a:r>
          </a:p>
          <a:p>
            <a:pPr lvl="1"/>
            <a:r>
              <a:rPr lang="en-US" dirty="0"/>
              <a:t>It will make them infinitely easier to comprehend.</a:t>
            </a:r>
          </a:p>
        </p:txBody>
      </p:sp>
    </p:spTree>
    <p:extLst>
      <p:ext uri="{BB962C8B-B14F-4D97-AF65-F5344CB8AC3E}">
        <p14:creationId xmlns:p14="http://schemas.microsoft.com/office/powerpoint/2010/main" val="385054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61E1-B77C-8046-BBFD-8D459DCF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@Test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E61B-01E4-4449-BD30-44599B43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a method is a test method. </a:t>
            </a:r>
          </a:p>
        </p:txBody>
      </p:sp>
    </p:spTree>
    <p:extLst>
      <p:ext uri="{BB962C8B-B14F-4D97-AF65-F5344CB8AC3E}">
        <p14:creationId xmlns:p14="http://schemas.microsoft.com/office/powerpoint/2010/main" val="294589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76BD-850C-704F-B250-92DE51E1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BeforeEach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49F2-D96C-4A49-9C25-0C960A92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the annotated method should be executed before each @Test, @</a:t>
            </a:r>
            <a:r>
              <a:rPr lang="en-US" dirty="0" err="1"/>
              <a:t>RepeatedTest</a:t>
            </a:r>
            <a:r>
              <a:rPr lang="en-US" dirty="0"/>
              <a:t>, @</a:t>
            </a:r>
            <a:r>
              <a:rPr lang="en-US" dirty="0" err="1"/>
              <a:t>ParameterizedTest</a:t>
            </a:r>
            <a:r>
              <a:rPr lang="en-US" dirty="0"/>
              <a:t>, or @</a:t>
            </a:r>
            <a:r>
              <a:rPr lang="en-US" dirty="0" err="1"/>
              <a:t>TestFactory</a:t>
            </a:r>
            <a:r>
              <a:rPr lang="en-US" dirty="0"/>
              <a:t> method in the current class.</a:t>
            </a:r>
          </a:p>
        </p:txBody>
      </p:sp>
    </p:spTree>
    <p:extLst>
      <p:ext uri="{BB962C8B-B14F-4D97-AF65-F5344CB8AC3E}">
        <p14:creationId xmlns:p14="http://schemas.microsoft.com/office/powerpoint/2010/main" val="121504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66EF-2BA6-C64C-BDDD-D4AF2F98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BeforeAll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19E8-EA02-884A-84FF-866C6ACB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the annotated method should be executed before all @Test, @</a:t>
            </a:r>
            <a:r>
              <a:rPr lang="en-US" dirty="0" err="1"/>
              <a:t>RepeatedTest</a:t>
            </a:r>
            <a:r>
              <a:rPr lang="en-US" dirty="0"/>
              <a:t>, @</a:t>
            </a:r>
            <a:r>
              <a:rPr lang="en-US" dirty="0" err="1"/>
              <a:t>ParameterizedTest</a:t>
            </a:r>
            <a:r>
              <a:rPr lang="en-US" dirty="0"/>
              <a:t>, and @</a:t>
            </a:r>
            <a:r>
              <a:rPr lang="en-US" dirty="0" err="1"/>
              <a:t>TestFactory</a:t>
            </a:r>
            <a:r>
              <a:rPr lang="en-US" dirty="0"/>
              <a:t> methods in the current class.</a:t>
            </a:r>
          </a:p>
          <a:p>
            <a:r>
              <a:rPr lang="en-US" dirty="0"/>
              <a:t>Must be static (unless the "per-class" test instance lifecycle is used).</a:t>
            </a:r>
          </a:p>
        </p:txBody>
      </p:sp>
    </p:spTree>
    <p:extLst>
      <p:ext uri="{BB962C8B-B14F-4D97-AF65-F5344CB8AC3E}">
        <p14:creationId xmlns:p14="http://schemas.microsoft.com/office/powerpoint/2010/main" val="28974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F61F-3E90-634F-9DF6-C40C15E1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AfterEach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52C8-DC85-4E4F-B8B1-68C717C8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the annotated method should be executed after each @Test, @</a:t>
            </a:r>
            <a:r>
              <a:rPr lang="en-US" dirty="0" err="1"/>
              <a:t>RepeatedTest</a:t>
            </a:r>
            <a:r>
              <a:rPr lang="en-US" dirty="0"/>
              <a:t>, @</a:t>
            </a:r>
            <a:r>
              <a:rPr lang="en-US" dirty="0" err="1"/>
              <a:t>ParameterizedTest</a:t>
            </a:r>
            <a:r>
              <a:rPr lang="en-US" dirty="0"/>
              <a:t>, or @</a:t>
            </a:r>
            <a:r>
              <a:rPr lang="en-US" dirty="0" err="1"/>
              <a:t>TestFactory</a:t>
            </a:r>
            <a:r>
              <a:rPr lang="en-US" dirty="0"/>
              <a:t> method in the current class.</a:t>
            </a:r>
          </a:p>
        </p:txBody>
      </p:sp>
    </p:spTree>
    <p:extLst>
      <p:ext uri="{BB962C8B-B14F-4D97-AF65-F5344CB8AC3E}">
        <p14:creationId xmlns:p14="http://schemas.microsoft.com/office/powerpoint/2010/main" val="323717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2183-2F1A-7042-9E30-9DF7C69C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AfterAll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0E23-D532-5D4B-BB78-5E4C9027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the annotated method should be executed after all @Test, @</a:t>
            </a:r>
            <a:r>
              <a:rPr lang="en-US" dirty="0" err="1"/>
              <a:t>RepeatedTest</a:t>
            </a:r>
            <a:r>
              <a:rPr lang="en-US" dirty="0"/>
              <a:t>, @</a:t>
            </a:r>
            <a:r>
              <a:rPr lang="en-US" dirty="0" err="1"/>
              <a:t>ParameterizedTest</a:t>
            </a:r>
            <a:r>
              <a:rPr lang="en-US" dirty="0"/>
              <a:t>, and @</a:t>
            </a:r>
            <a:r>
              <a:rPr lang="en-US" dirty="0" err="1"/>
              <a:t>TestFactory</a:t>
            </a:r>
            <a:r>
              <a:rPr lang="en-US" dirty="0"/>
              <a:t> methods in the current class. </a:t>
            </a:r>
          </a:p>
        </p:txBody>
      </p:sp>
    </p:spTree>
    <p:extLst>
      <p:ext uri="{BB962C8B-B14F-4D97-AF65-F5344CB8AC3E}">
        <p14:creationId xmlns:p14="http://schemas.microsoft.com/office/powerpoint/2010/main" val="73764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305E-CD0A-A944-9BC4-0474BBF2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32E1-5DF3-1241-A8CC-7FFC2D97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many of the assertion methods that JUnit 4 has.</a:t>
            </a:r>
          </a:p>
          <a:p>
            <a:r>
              <a:rPr lang="en-US" dirty="0"/>
              <a:t>Adds some asserts that work well with Java 8 lambdas. </a:t>
            </a:r>
          </a:p>
          <a:p>
            <a:r>
              <a:rPr lang="en-US" dirty="0"/>
              <a:t>All JUnit Jupiter assertions are static methods in the 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org.junit.jupiter.api.Assertions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dirty="0"/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70575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JUnit 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framework for Java-based languages.</a:t>
            </a:r>
          </a:p>
          <a:p>
            <a:r>
              <a:rPr lang="en-US" dirty="0"/>
              <a:t>Suitable for unit and integration testing efforts.</a:t>
            </a:r>
          </a:p>
          <a:p>
            <a:pPr lvl="1"/>
            <a:r>
              <a:rPr lang="en-US" dirty="0"/>
              <a:t>Developer-focused.</a:t>
            </a:r>
          </a:p>
          <a:p>
            <a:pPr lvl="1"/>
            <a:r>
              <a:rPr lang="en-US" dirty="0"/>
              <a:t>Tests are created in Java. </a:t>
            </a:r>
          </a:p>
          <a:p>
            <a:pPr lvl="1"/>
            <a:r>
              <a:rPr lang="en-US" dirty="0"/>
              <a:t>There is no domain-specific language (DSL) like Gherkin (unless you use a JUnit 5 extension).</a:t>
            </a:r>
          </a:p>
          <a:p>
            <a:r>
              <a:rPr lang="en-US" dirty="0"/>
              <a:t>Made up of three different sub-projects.</a:t>
            </a:r>
          </a:p>
          <a:p>
            <a:pPr lvl="1"/>
            <a:r>
              <a:rPr lang="en-US" dirty="0"/>
              <a:t>JUnit Platform</a:t>
            </a:r>
          </a:p>
          <a:p>
            <a:pPr lvl="1"/>
            <a:r>
              <a:rPr lang="en-US" dirty="0"/>
              <a:t>JUnit Jupiter </a:t>
            </a:r>
          </a:p>
          <a:p>
            <a:pPr lvl="1"/>
            <a:r>
              <a:rPr lang="en-US" dirty="0"/>
              <a:t>JUnit Vintage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534A-9B6E-BA49-B14F-EAD2F1E0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 Assertions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29E87-74E9-C749-8DBF-D971A6D79B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assertAll</a:t>
            </a:r>
            <a:endParaRPr lang="en-US" dirty="0"/>
          </a:p>
          <a:p>
            <a:r>
              <a:rPr lang="en-US" dirty="0" err="1"/>
              <a:t>assertEquals</a:t>
            </a:r>
            <a:endParaRPr lang="en-US" dirty="0"/>
          </a:p>
          <a:p>
            <a:r>
              <a:rPr lang="en-US" dirty="0" err="1"/>
              <a:t>assertNotNull</a:t>
            </a:r>
            <a:endParaRPr lang="en-US" dirty="0"/>
          </a:p>
          <a:p>
            <a:r>
              <a:rPr lang="en-US" dirty="0" err="1"/>
              <a:t>assertThrows</a:t>
            </a:r>
            <a:endParaRPr lang="en-US" dirty="0"/>
          </a:p>
          <a:p>
            <a:r>
              <a:rPr lang="en-US" dirty="0" err="1"/>
              <a:t>assertTimeout</a:t>
            </a:r>
            <a:endParaRPr lang="en-US" dirty="0"/>
          </a:p>
          <a:p>
            <a:r>
              <a:rPr lang="en-US" dirty="0" err="1"/>
              <a:t>assertTimeoutPreemptively</a:t>
            </a:r>
            <a:endParaRPr lang="en-US" dirty="0"/>
          </a:p>
          <a:p>
            <a:r>
              <a:rPr lang="en-US" dirty="0" err="1"/>
              <a:t>assertTrue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DF56F8-DBD2-414B-BD74-218C6BBFA1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9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5B39-6E54-3045-8875-C2889D65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Assertion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7BCDB8-AC56-8D42-A999-2A2777F1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may be times when more powerful matchers are required by your tests. </a:t>
            </a:r>
          </a:p>
          <a:p>
            <a:r>
              <a:rPr lang="en-US" dirty="0"/>
              <a:t>In such cases, third-party assertion libraries can be used.</a:t>
            </a:r>
          </a:p>
          <a:p>
            <a:pPr lvl="1"/>
            <a:r>
              <a:rPr lang="en-US" dirty="0" err="1"/>
              <a:t>AssertJ</a:t>
            </a:r>
            <a:endParaRPr lang="en-US" dirty="0"/>
          </a:p>
          <a:p>
            <a:pPr lvl="1"/>
            <a:r>
              <a:rPr lang="en-US" dirty="0" err="1"/>
              <a:t>Hamcrest</a:t>
            </a:r>
            <a:endParaRPr lang="en-US" dirty="0"/>
          </a:p>
          <a:p>
            <a:pPr lvl="1"/>
            <a:r>
              <a:rPr lang="en-US" dirty="0"/>
              <a:t>Truth</a:t>
            </a:r>
          </a:p>
          <a:p>
            <a:pPr lvl="1"/>
            <a:r>
              <a:rPr lang="en-US" dirty="0"/>
              <a:t>others </a:t>
            </a:r>
          </a:p>
          <a:p>
            <a:r>
              <a:rPr lang="en-US" dirty="0"/>
              <a:t>Developers are free to use the assertion library of their choice.</a:t>
            </a:r>
          </a:p>
        </p:txBody>
      </p:sp>
    </p:spTree>
    <p:extLst>
      <p:ext uri="{BB962C8B-B14F-4D97-AF65-F5344CB8AC3E}">
        <p14:creationId xmlns:p14="http://schemas.microsoft.com/office/powerpoint/2010/main" val="275932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2822-B07A-F243-BA75-237058A7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994C-4A00-8540-A9A6-61ADBE89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 Jupiter comes with a subset of the assumption methods that JUnit 4 provides. </a:t>
            </a:r>
          </a:p>
          <a:p>
            <a:r>
              <a:rPr lang="en-US" dirty="0"/>
              <a:t>Adds </a:t>
            </a:r>
            <a:r>
              <a:rPr lang="en-US"/>
              <a:t>new assumption method that work well with </a:t>
            </a:r>
            <a:r>
              <a:rPr lang="en-US" dirty="0"/>
              <a:t>Java 8 lambda expressions and method references</a:t>
            </a:r>
            <a:r>
              <a:rPr lang="en-US"/>
              <a:t>. </a:t>
            </a:r>
          </a:p>
          <a:p>
            <a:r>
              <a:rPr lang="en-US"/>
              <a:t>All </a:t>
            </a:r>
            <a:r>
              <a:rPr lang="en-US" dirty="0"/>
              <a:t>JUnit Jupiter assumptions are static methods in the </a:t>
            </a:r>
            <a:r>
              <a:rPr lang="en-US" dirty="0" err="1"/>
              <a:t>org.junit.jupiter.api.Assumptions</a:t>
            </a:r>
            <a:r>
              <a:rPr lang="en-US" dirty="0"/>
              <a:t> class.</a:t>
            </a:r>
          </a:p>
          <a:p>
            <a:r>
              <a:rPr lang="en-US" dirty="0"/>
              <a:t>As of JUnit Jupiter 5.4, it is also possible to use methods from JUnit 4’s </a:t>
            </a:r>
            <a:r>
              <a:rPr lang="en-US" dirty="0" err="1"/>
              <a:t>org.junit.Assume</a:t>
            </a:r>
            <a:r>
              <a:rPr lang="en-US" dirty="0"/>
              <a:t> class for assumptions. </a:t>
            </a:r>
          </a:p>
          <a:p>
            <a:pPr lvl="1"/>
            <a:r>
              <a:rPr lang="en-US" dirty="0"/>
              <a:t>Specifically, JUnit Jupiter supports JUnit 4’s </a:t>
            </a:r>
            <a:r>
              <a:rPr lang="en-US" dirty="0" err="1"/>
              <a:t>AssumptionViolatedException</a:t>
            </a:r>
            <a:r>
              <a:rPr lang="en-US" dirty="0"/>
              <a:t> to signal that a test should be aborted instead of marked as a failure.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9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60A2-FE34-5449-8180-C06A8947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02A8-51F2-4E49-91B6-DCC4FB4E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when you want to run a collection of different data items over the same test.</a:t>
            </a:r>
          </a:p>
          <a:p>
            <a:r>
              <a:rPr lang="en-US" dirty="0"/>
              <a:t>Use the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ParameterizedTest</a:t>
            </a:r>
            <a:r>
              <a:rPr lang="en-US" dirty="0"/>
              <a:t> annotation instead of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@Test</a:t>
            </a:r>
            <a:r>
              <a:rPr lang="en-US" dirty="0"/>
              <a:t>.</a:t>
            </a:r>
          </a:p>
          <a:p>
            <a:r>
              <a:rPr lang="en-US" dirty="0"/>
              <a:t>In addition, you must declare at least one source that will provide the arguments for each invocation of the parameterized test method.</a:t>
            </a:r>
          </a:p>
          <a:p>
            <a:pPr lvl="1"/>
            <a:r>
              <a:rPr lang="en-US" dirty="0"/>
              <a:t>There are several sources that JUnit 5 Jupiter provides. See </a:t>
            </a:r>
            <a:r>
              <a:rPr lang="en-US" dirty="0">
                <a:hlinkClick r:id="rId2"/>
              </a:rPr>
              <a:t>https://junit.org/junit5/docs/current/user-guide/#writing-tests-parameterized-tests-sources</a:t>
            </a:r>
            <a:r>
              <a:rPr lang="en-US" dirty="0"/>
              <a:t>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89455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44B2-0D48-2E49-A389-6EB2DB46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9666-EAFA-464D-87EB-A39EF7D6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9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B06-D55C-8040-A8A3-FF34FC9D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2181-742A-6840-A441-36C8269E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1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https://junit.org/junit5/docs/current/user-guide/</a:t>
            </a:r>
          </a:p>
          <a:p>
            <a:r>
              <a:rPr lang="en-US" dirty="0">
                <a:hlinkClick r:id="rId2"/>
              </a:rPr>
              <a:t>https://stackoverflow.com/questions/60308578/what-is-the-difference-between-extendwithspringextension-class-and-extendwit</a:t>
            </a:r>
            <a:endParaRPr lang="en-US" dirty="0"/>
          </a:p>
          <a:p>
            <a:r>
              <a:rPr lang="en-US" dirty="0">
                <a:hlinkClick r:id="rId3"/>
              </a:rPr>
              <a:t>https://www.baeldung.com/spring-import-annotation</a:t>
            </a:r>
            <a:endParaRPr lang="en-US" dirty="0"/>
          </a:p>
          <a:p>
            <a:r>
              <a:rPr lang="en-US" dirty="0">
                <a:hlinkClick r:id="rId4"/>
              </a:rPr>
              <a:t>https://www.baeldung.com/junit-5-extensions</a:t>
            </a:r>
            <a:endParaRPr lang="en-US" dirty="0"/>
          </a:p>
          <a:p>
            <a:r>
              <a:rPr lang="en-US" dirty="0">
                <a:hlinkClick r:id="rId5"/>
              </a:rPr>
              <a:t>https://www.baeldung.com/junit-filtering-tests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a foundation for launching testing frameworks on the JVM. </a:t>
            </a:r>
          </a:p>
          <a:p>
            <a:r>
              <a:rPr lang="en-US" dirty="0"/>
              <a:t>Provides the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API for developing a testing framework that runs on the platform. </a:t>
            </a:r>
          </a:p>
          <a:p>
            <a:r>
              <a:rPr lang="en-US" dirty="0"/>
              <a:t>Provides a </a:t>
            </a:r>
            <a:r>
              <a:rPr lang="en-US" dirty="0" err="1">
                <a:latin typeface="Courier" pitchFamily="2" charset="0"/>
              </a:rPr>
              <a:t>ConsoleLauncher</a:t>
            </a:r>
            <a:r>
              <a:rPr lang="en-US" dirty="0"/>
              <a:t> to launch the platform from the command line </a:t>
            </a:r>
          </a:p>
          <a:p>
            <a:r>
              <a:rPr lang="en-US" dirty="0"/>
              <a:t>Provides a JUnit 4-based </a:t>
            </a:r>
            <a:r>
              <a:rPr lang="en-US" dirty="0">
                <a:latin typeface="Courier" pitchFamily="2" charset="0"/>
              </a:rPr>
              <a:t>Runner</a:t>
            </a:r>
            <a:r>
              <a:rPr lang="en-US" dirty="0"/>
              <a:t> for running any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on the platform in a JUnit 4-based environment. </a:t>
            </a:r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new programming model and extension model for writing tests and extensions in JUnit 5. </a:t>
            </a:r>
          </a:p>
          <a:p>
            <a:r>
              <a:rPr lang="en-US" dirty="0"/>
              <a:t>Provides a </a:t>
            </a:r>
            <a:r>
              <a:rPr lang="en-US" dirty="0" err="1"/>
              <a:t>TestEngine</a:t>
            </a:r>
            <a:r>
              <a:rPr lang="en-US" dirty="0"/>
              <a:t> for running Jupiter based tests on the platform.</a:t>
            </a:r>
          </a:p>
          <a:p>
            <a:r>
              <a:rPr lang="en-US" dirty="0"/>
              <a:t>We will be using JUnit Jupiter in our Java-based repositories if we can.</a:t>
            </a:r>
          </a:p>
          <a:p>
            <a:pPr lvl="1"/>
            <a:r>
              <a:rPr lang="en-US" dirty="0"/>
              <a:t>JUnit Jupiter allows us to write much more flexible unit tests with JUnit than in previous versions of the library.</a:t>
            </a:r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Vintage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for running JUnit 3 and JUnit 4 based tests on the platform. </a:t>
            </a:r>
          </a:p>
          <a:p>
            <a:pPr lvl="1"/>
            <a:r>
              <a:rPr lang="en-US" dirty="0"/>
              <a:t>It requires JUnit 4.12 or later to be present on the class/module path.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3FB-C654-AE4B-9E40-ED49157A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 Extensions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9B2B-8CFE-1B4D-900C-8219CDF8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extensible architecture and an extension model that allows customization of the testing framework.</a:t>
            </a:r>
          </a:p>
          <a:p>
            <a:pPr lvl="1"/>
            <a:r>
              <a:rPr lang="en-US" dirty="0"/>
              <a:t>Extend the behavior of test classes or methods.</a:t>
            </a:r>
          </a:p>
          <a:p>
            <a:r>
              <a:rPr lang="en-US" dirty="0"/>
              <a:t>Provides an opportunity for third-party tools or APIs through the extension model. </a:t>
            </a:r>
          </a:p>
          <a:p>
            <a:r>
              <a:rPr lang="en-US" dirty="0"/>
              <a:t>Provides a single and coherent concept of Extension APIs.</a:t>
            </a:r>
          </a:p>
          <a:p>
            <a:r>
              <a:rPr lang="en-US" dirty="0"/>
              <a:t>Overcomes the limitations of competing JUnit 4’s extension points (Runner, </a:t>
            </a:r>
            <a:r>
              <a:rPr lang="en-US" dirty="0" err="1"/>
              <a:t>TestRule</a:t>
            </a:r>
            <a:r>
              <a:rPr lang="en-US" dirty="0"/>
              <a:t>, </a:t>
            </a:r>
            <a:r>
              <a:rPr lang="en-US" dirty="0" err="1"/>
              <a:t>MethodRule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7489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registering a JUnit Jupiter extension.</a:t>
            </a:r>
          </a:p>
          <a:p>
            <a:pPr lvl="1"/>
            <a:r>
              <a:rPr lang="en-US" dirty="0"/>
              <a:t>Multiple extensions can be specified by adding the @</a:t>
            </a:r>
            <a:r>
              <a:rPr lang="en-US" dirty="0" err="1"/>
              <a:t>ExtendWith</a:t>
            </a:r>
            <a:r>
              <a:rPr lang="en-US" dirty="0"/>
              <a:t> annotation multiple time to a test, or having a single @</a:t>
            </a:r>
            <a:r>
              <a:rPr lang="en-US" dirty="0" err="1"/>
              <a:t>ExtendWith</a:t>
            </a:r>
            <a:r>
              <a:rPr lang="en-US" dirty="0"/>
              <a:t> annotation receive a list of extensions as a parameter.</a:t>
            </a:r>
          </a:p>
          <a:p>
            <a:r>
              <a:rPr lang="en-US" dirty="0"/>
              <a:t>Third parties will provide the extensions.</a:t>
            </a:r>
          </a:p>
          <a:p>
            <a:pPr lvl="1"/>
            <a:r>
              <a:rPr lang="en-US" dirty="0"/>
              <a:t>Mockito, Spring Framework, </a:t>
            </a:r>
            <a:r>
              <a:rPr lang="en-US" dirty="0" err="1"/>
              <a:t>upREST</a:t>
            </a:r>
            <a:r>
              <a:rPr lang="en-US" dirty="0"/>
              <a:t>, many others</a:t>
            </a:r>
          </a:p>
          <a:p>
            <a:pPr lvl="1"/>
            <a:r>
              <a:rPr lang="en-US" dirty="0">
                <a:hlinkClick r:id="rId2"/>
              </a:rPr>
              <a:t>https://github.com/junit-team/junit5/wiki/Third-party-Extensions</a:t>
            </a:r>
            <a:endParaRPr lang="en-US" dirty="0"/>
          </a:p>
          <a:p>
            <a:r>
              <a:rPr lang="en-US" dirty="0"/>
              <a:t>Replaces JUnit 4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RunWith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Can still be used in JUnit 5, but does not allow using JUnit 5 extensions.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3C7F-CEB2-5544-B1BA-E9E901C0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@</a:t>
            </a:r>
            <a:r>
              <a:rPr lang="en-US" dirty="0" err="1"/>
              <a:t>ExtendWith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7724-3709-F445-9DA5-9A0FA288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({ 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EnvironmentExtension.class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	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EmployeeDatabaseSetupExtension.class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	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EmployeeDaoParameterResolver.class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}) @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LoggingExtension.class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 @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IgnoreFileNotFoundExceptionExtension.class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 </a:t>
            </a:r>
            <a:b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sz="2000" b="1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000" b="1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000" b="1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EmployeesTest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689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02F8-70E9-474B-B6A8-93119BB9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0175-1943-CB4F-ABE3-691448EA6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classes and methods can be tagged via the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</a:t>
            </a:r>
            <a:r>
              <a:rPr lang="en-US" dirty="0"/>
              <a:t> annotation.</a:t>
            </a:r>
          </a:p>
          <a:p>
            <a:r>
              <a:rPr lang="en-US" dirty="0"/>
              <a:t>Those tags can later be used to filter test discovery and execution. </a:t>
            </a:r>
          </a:p>
          <a:p>
            <a:pPr lvl="1"/>
            <a:r>
              <a:rPr lang="en-US" dirty="0"/>
              <a:t>Great way to segregate unit tests from integration tests.</a:t>
            </a:r>
          </a:p>
          <a:p>
            <a:r>
              <a:rPr lang="en-US" dirty="0"/>
              <a:t>Create custom composed annotations for commonly used tags in your system. </a:t>
            </a:r>
          </a:p>
          <a:p>
            <a:pPr lvl="1"/>
            <a:r>
              <a:rPr lang="en-US" dirty="0"/>
              <a:t>For example, create a custom composed annotation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UnitTest</a:t>
            </a:r>
            <a:r>
              <a:rPr lang="en-US" dirty="0"/>
              <a:t>. It can then be used as a drop-in replacement for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@Tag(”unit")</a:t>
            </a:r>
            <a:r>
              <a:rPr lang="en-US" dirty="0"/>
              <a:t>.’</a:t>
            </a:r>
          </a:p>
          <a:p>
            <a:r>
              <a:rPr lang="en-US" dirty="0"/>
              <a:t>Filtering test execution with tags is supported in IDEs and build tools (Maven, Gradle).</a:t>
            </a:r>
          </a:p>
        </p:txBody>
      </p:sp>
    </p:spTree>
    <p:extLst>
      <p:ext uri="{BB962C8B-B14F-4D97-AF65-F5344CB8AC3E}">
        <p14:creationId xmlns:p14="http://schemas.microsoft.com/office/powerpoint/2010/main" val="31978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1275</Words>
  <Application>Microsoft Macintosh PowerPoint</Application>
  <PresentationFormat>Widescreen</PresentationFormat>
  <Paragraphs>131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JetBrains Mono NL</vt:lpstr>
      <vt:lpstr>Office Theme</vt:lpstr>
      <vt:lpstr>Introduction to JUnit 5</vt:lpstr>
      <vt:lpstr>What is JUnit 5?</vt:lpstr>
      <vt:lpstr>JUnit Platform</vt:lpstr>
      <vt:lpstr>JUnit Jupiter</vt:lpstr>
      <vt:lpstr>JUnit Vintage</vt:lpstr>
      <vt:lpstr>JUnit Jupiter Extensions API</vt:lpstr>
      <vt:lpstr>@ExtendWith annotation</vt:lpstr>
      <vt:lpstr>Using @ExtendWith</vt:lpstr>
      <vt:lpstr>@Tag annotation</vt:lpstr>
      <vt:lpstr>Defining a custom composed tag annotation </vt:lpstr>
      <vt:lpstr>@DisplayName annotation</vt:lpstr>
      <vt:lpstr>@DisplayNameGeneration annotation</vt:lpstr>
      <vt:lpstr>@Nested annotation</vt:lpstr>
      <vt:lpstr>@Test annotation</vt:lpstr>
      <vt:lpstr>@BeforeEach annotation</vt:lpstr>
      <vt:lpstr>@BeforeAll annotation</vt:lpstr>
      <vt:lpstr>@AfterEach annotation</vt:lpstr>
      <vt:lpstr>@AfterAll annotation</vt:lpstr>
      <vt:lpstr>JUnit Jupiter Assertions</vt:lpstr>
      <vt:lpstr>JUnit Jupiter Assertions</vt:lpstr>
      <vt:lpstr>Third-party Assertion Libraries</vt:lpstr>
      <vt:lpstr>Assumptions</vt:lpstr>
      <vt:lpstr>Parameterized tests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Christopher Bartling</cp:lastModifiedBy>
  <cp:revision>22</cp:revision>
  <dcterms:created xsi:type="dcterms:W3CDTF">2021-08-08T22:41:49Z</dcterms:created>
  <dcterms:modified xsi:type="dcterms:W3CDTF">2021-10-15T16:53:48Z</dcterms:modified>
</cp:coreProperties>
</file>